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6"/>
  </p:notesMasterIdLst>
  <p:handoutMasterIdLst>
    <p:handoutMasterId r:id="rId147"/>
  </p:handoutMasterIdLst>
  <p:sldIdLst>
    <p:sldId id="256" r:id="rId2"/>
    <p:sldId id="518" r:id="rId3"/>
    <p:sldId id="257" r:id="rId4"/>
    <p:sldId id="726" r:id="rId5"/>
    <p:sldId id="545" r:id="rId6"/>
    <p:sldId id="546" r:id="rId7"/>
    <p:sldId id="531" r:id="rId8"/>
    <p:sldId id="533" r:id="rId9"/>
    <p:sldId id="534" r:id="rId10"/>
    <p:sldId id="535" r:id="rId11"/>
    <p:sldId id="537" r:id="rId12"/>
    <p:sldId id="539" r:id="rId13"/>
    <p:sldId id="538" r:id="rId14"/>
    <p:sldId id="540" r:id="rId15"/>
    <p:sldId id="541" r:id="rId16"/>
    <p:sldId id="542" r:id="rId17"/>
    <p:sldId id="543" r:id="rId18"/>
    <p:sldId id="547" r:id="rId19"/>
    <p:sldId id="548" r:id="rId20"/>
    <p:sldId id="550" r:id="rId21"/>
    <p:sldId id="555" r:id="rId22"/>
    <p:sldId id="746" r:id="rId23"/>
    <p:sldId id="743" r:id="rId24"/>
    <p:sldId id="744" r:id="rId25"/>
    <p:sldId id="745" r:id="rId26"/>
    <p:sldId id="747" r:id="rId27"/>
    <p:sldId id="557" r:id="rId28"/>
    <p:sldId id="558" r:id="rId29"/>
    <p:sldId id="559" r:id="rId30"/>
    <p:sldId id="748" r:id="rId31"/>
    <p:sldId id="560" r:id="rId32"/>
    <p:sldId id="649" r:id="rId33"/>
    <p:sldId id="561" r:id="rId34"/>
    <p:sldId id="728" r:id="rId35"/>
    <p:sldId id="562" r:id="rId36"/>
    <p:sldId id="563" r:id="rId37"/>
    <p:sldId id="565" r:id="rId38"/>
    <p:sldId id="564" r:id="rId39"/>
    <p:sldId id="799" r:id="rId40"/>
    <p:sldId id="566" r:id="rId41"/>
    <p:sldId id="749" r:id="rId42"/>
    <p:sldId id="567" r:id="rId43"/>
    <p:sldId id="570" r:id="rId44"/>
    <p:sldId id="549" r:id="rId45"/>
    <p:sldId id="572" r:id="rId46"/>
    <p:sldId id="571" r:id="rId47"/>
    <p:sldId id="573" r:id="rId48"/>
    <p:sldId id="574" r:id="rId49"/>
    <p:sldId id="575" r:id="rId50"/>
    <p:sldId id="576" r:id="rId51"/>
    <p:sldId id="577" r:id="rId52"/>
    <p:sldId id="578" r:id="rId53"/>
    <p:sldId id="579" r:id="rId54"/>
    <p:sldId id="580" r:id="rId55"/>
    <p:sldId id="581" r:id="rId56"/>
    <p:sldId id="651" r:id="rId57"/>
    <p:sldId id="582" r:id="rId58"/>
    <p:sldId id="583" r:id="rId59"/>
    <p:sldId id="584" r:id="rId60"/>
    <p:sldId id="585" r:id="rId61"/>
    <p:sldId id="586" r:id="rId62"/>
    <p:sldId id="587" r:id="rId63"/>
    <p:sldId id="588" r:id="rId64"/>
    <p:sldId id="592" r:id="rId65"/>
    <p:sldId id="593" r:id="rId66"/>
    <p:sldId id="750" r:id="rId67"/>
    <p:sldId id="751" r:id="rId68"/>
    <p:sldId id="752" r:id="rId69"/>
    <p:sldId id="594" r:id="rId70"/>
    <p:sldId id="595" r:id="rId71"/>
    <p:sldId id="596" r:id="rId72"/>
    <p:sldId id="597" r:id="rId73"/>
    <p:sldId id="598" r:id="rId74"/>
    <p:sldId id="599" r:id="rId75"/>
    <p:sldId id="729" r:id="rId76"/>
    <p:sldId id="600" r:id="rId77"/>
    <p:sldId id="601" r:id="rId78"/>
    <p:sldId id="602" r:id="rId79"/>
    <p:sldId id="603" r:id="rId80"/>
    <p:sldId id="604" r:id="rId81"/>
    <p:sldId id="605" r:id="rId82"/>
    <p:sldId id="606" r:id="rId83"/>
    <p:sldId id="608" r:id="rId84"/>
    <p:sldId id="607" r:id="rId85"/>
    <p:sldId id="609" r:id="rId86"/>
    <p:sldId id="610" r:id="rId87"/>
    <p:sldId id="611" r:id="rId88"/>
    <p:sldId id="612" r:id="rId89"/>
    <p:sldId id="652" r:id="rId90"/>
    <p:sldId id="614" r:id="rId91"/>
    <p:sldId id="615" r:id="rId92"/>
    <p:sldId id="616" r:id="rId93"/>
    <p:sldId id="617" r:id="rId94"/>
    <p:sldId id="618" r:id="rId95"/>
    <p:sldId id="619" r:id="rId96"/>
    <p:sldId id="731" r:id="rId97"/>
    <p:sldId id="663" r:id="rId98"/>
    <p:sldId id="770" r:id="rId99"/>
    <p:sldId id="771" r:id="rId100"/>
    <p:sldId id="772" r:id="rId101"/>
    <p:sldId id="773" r:id="rId102"/>
    <p:sldId id="774" r:id="rId103"/>
    <p:sldId id="775" r:id="rId104"/>
    <p:sldId id="776" r:id="rId105"/>
    <p:sldId id="777" r:id="rId106"/>
    <p:sldId id="778" r:id="rId107"/>
    <p:sldId id="779" r:id="rId108"/>
    <p:sldId id="780" r:id="rId109"/>
    <p:sldId id="781" r:id="rId110"/>
    <p:sldId id="782" r:id="rId111"/>
    <p:sldId id="783" r:id="rId112"/>
    <p:sldId id="784" r:id="rId113"/>
    <p:sldId id="785" r:id="rId114"/>
    <p:sldId id="786" r:id="rId115"/>
    <p:sldId id="787" r:id="rId116"/>
    <p:sldId id="788" r:id="rId117"/>
    <p:sldId id="789" r:id="rId118"/>
    <p:sldId id="790" r:id="rId119"/>
    <p:sldId id="791" r:id="rId120"/>
    <p:sldId id="792" r:id="rId121"/>
    <p:sldId id="793" r:id="rId122"/>
    <p:sldId id="794" r:id="rId123"/>
    <p:sldId id="795" r:id="rId124"/>
    <p:sldId id="796" r:id="rId125"/>
    <p:sldId id="797" r:id="rId126"/>
    <p:sldId id="681" r:id="rId127"/>
    <p:sldId id="682" r:id="rId128"/>
    <p:sldId id="684" r:id="rId129"/>
    <p:sldId id="685" r:id="rId130"/>
    <p:sldId id="686" r:id="rId131"/>
    <p:sldId id="798" r:id="rId132"/>
    <p:sldId id="688" r:id="rId133"/>
    <p:sldId id="689" r:id="rId134"/>
    <p:sldId id="690" r:id="rId135"/>
    <p:sldId id="691" r:id="rId136"/>
    <p:sldId id="692" r:id="rId137"/>
    <p:sldId id="694" r:id="rId138"/>
    <p:sldId id="695" r:id="rId139"/>
    <p:sldId id="697" r:id="rId140"/>
    <p:sldId id="698" r:id="rId141"/>
    <p:sldId id="699" r:id="rId142"/>
    <p:sldId id="700" r:id="rId143"/>
    <p:sldId id="701" r:id="rId144"/>
    <p:sldId id="702" r:id="rId14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41" autoAdjust="0"/>
    <p:restoredTop sz="94095" autoAdjust="0"/>
  </p:normalViewPr>
  <p:slideViewPr>
    <p:cSldViewPr snapToGrid="0">
      <p:cViewPr varScale="1">
        <p:scale>
          <a:sx n="89" d="100"/>
          <a:sy n="89" d="100"/>
        </p:scale>
        <p:origin x="1747"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B14A8F-4F9D-4980-B3E6-0C02C6A355D6}" type="datetimeFigureOut">
              <a:rPr lang="en-US" smtClean="0"/>
              <a:t>11/30/2018</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8179DE-3A0F-41B9-88BF-BA702D6A78F5}" type="slidenum">
              <a:rPr lang="en-US" smtClean="0"/>
              <a:t>‹N°›</a:t>
            </a:fld>
            <a:endParaRPr lang="en-US"/>
          </a:p>
        </p:txBody>
      </p:sp>
    </p:spTree>
    <p:extLst>
      <p:ext uri="{BB962C8B-B14F-4D97-AF65-F5344CB8AC3E}">
        <p14:creationId xmlns:p14="http://schemas.microsoft.com/office/powerpoint/2010/main" val="252422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9C8AD-8C31-4623-92F5-521A4E7B163B}" type="datetimeFigureOut">
              <a:rPr lang="en-US" smtClean="0"/>
              <a:t>11/30/2018</a:t>
            </a:fld>
            <a:endParaRPr lang="en-US"/>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8D539-1CDF-4CC6-AAB5-3CB0A7EC0ED3}" type="slidenum">
              <a:rPr lang="en-US" smtClean="0"/>
              <a:t>‹N°›</a:t>
            </a:fld>
            <a:endParaRPr lang="en-US"/>
          </a:p>
        </p:txBody>
      </p:sp>
    </p:spTree>
    <p:extLst>
      <p:ext uri="{BB962C8B-B14F-4D97-AF65-F5344CB8AC3E}">
        <p14:creationId xmlns:p14="http://schemas.microsoft.com/office/powerpoint/2010/main" val="339934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a:t>
            </a:fld>
            <a:endParaRPr lang="en-US"/>
          </a:p>
        </p:txBody>
      </p:sp>
    </p:spTree>
    <p:extLst>
      <p:ext uri="{BB962C8B-B14F-4D97-AF65-F5344CB8AC3E}">
        <p14:creationId xmlns:p14="http://schemas.microsoft.com/office/powerpoint/2010/main" val="3835172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a:t>
            </a:fld>
            <a:endParaRPr lang="en-US"/>
          </a:p>
        </p:txBody>
      </p:sp>
    </p:spTree>
    <p:extLst>
      <p:ext uri="{BB962C8B-B14F-4D97-AF65-F5344CB8AC3E}">
        <p14:creationId xmlns:p14="http://schemas.microsoft.com/office/powerpoint/2010/main" val="143364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107</a:t>
            </a:fld>
            <a:endParaRPr lang="en-US"/>
          </a:p>
        </p:txBody>
      </p:sp>
    </p:spTree>
    <p:extLst>
      <p:ext uri="{BB962C8B-B14F-4D97-AF65-F5344CB8AC3E}">
        <p14:creationId xmlns:p14="http://schemas.microsoft.com/office/powerpoint/2010/main" val="19954936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108</a:t>
            </a:fld>
            <a:endParaRPr lang="en-US"/>
          </a:p>
        </p:txBody>
      </p:sp>
    </p:spTree>
    <p:extLst>
      <p:ext uri="{BB962C8B-B14F-4D97-AF65-F5344CB8AC3E}">
        <p14:creationId xmlns:p14="http://schemas.microsoft.com/office/powerpoint/2010/main" val="250214073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109</a:t>
            </a:fld>
            <a:endParaRPr lang="en-US"/>
          </a:p>
        </p:txBody>
      </p:sp>
    </p:spTree>
    <p:extLst>
      <p:ext uri="{BB962C8B-B14F-4D97-AF65-F5344CB8AC3E}">
        <p14:creationId xmlns:p14="http://schemas.microsoft.com/office/powerpoint/2010/main" val="1351141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110</a:t>
            </a:fld>
            <a:endParaRPr lang="en-US"/>
          </a:p>
        </p:txBody>
      </p:sp>
    </p:spTree>
    <p:extLst>
      <p:ext uri="{BB962C8B-B14F-4D97-AF65-F5344CB8AC3E}">
        <p14:creationId xmlns:p14="http://schemas.microsoft.com/office/powerpoint/2010/main" val="72813400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111</a:t>
            </a:fld>
            <a:endParaRPr lang="en-US"/>
          </a:p>
        </p:txBody>
      </p:sp>
    </p:spTree>
    <p:extLst>
      <p:ext uri="{BB962C8B-B14F-4D97-AF65-F5344CB8AC3E}">
        <p14:creationId xmlns:p14="http://schemas.microsoft.com/office/powerpoint/2010/main" val="10394344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112</a:t>
            </a:fld>
            <a:endParaRPr lang="en-US"/>
          </a:p>
        </p:txBody>
      </p:sp>
    </p:spTree>
    <p:extLst>
      <p:ext uri="{BB962C8B-B14F-4D97-AF65-F5344CB8AC3E}">
        <p14:creationId xmlns:p14="http://schemas.microsoft.com/office/powerpoint/2010/main" val="10589318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113</a:t>
            </a:fld>
            <a:endParaRPr lang="en-US"/>
          </a:p>
        </p:txBody>
      </p:sp>
    </p:spTree>
    <p:extLst>
      <p:ext uri="{BB962C8B-B14F-4D97-AF65-F5344CB8AC3E}">
        <p14:creationId xmlns:p14="http://schemas.microsoft.com/office/powerpoint/2010/main" val="390473063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114</a:t>
            </a:fld>
            <a:endParaRPr lang="en-US"/>
          </a:p>
        </p:txBody>
      </p:sp>
    </p:spTree>
    <p:extLst>
      <p:ext uri="{BB962C8B-B14F-4D97-AF65-F5344CB8AC3E}">
        <p14:creationId xmlns:p14="http://schemas.microsoft.com/office/powerpoint/2010/main" val="10663418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115</a:t>
            </a:fld>
            <a:endParaRPr lang="en-US"/>
          </a:p>
        </p:txBody>
      </p:sp>
    </p:spTree>
    <p:extLst>
      <p:ext uri="{BB962C8B-B14F-4D97-AF65-F5344CB8AC3E}">
        <p14:creationId xmlns:p14="http://schemas.microsoft.com/office/powerpoint/2010/main" val="3417950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116</a:t>
            </a:fld>
            <a:endParaRPr lang="en-US"/>
          </a:p>
        </p:txBody>
      </p:sp>
    </p:spTree>
    <p:extLst>
      <p:ext uri="{BB962C8B-B14F-4D97-AF65-F5344CB8AC3E}">
        <p14:creationId xmlns:p14="http://schemas.microsoft.com/office/powerpoint/2010/main" val="10099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15</a:t>
            </a:fld>
            <a:endParaRPr lang="en-US"/>
          </a:p>
        </p:txBody>
      </p:sp>
    </p:spTree>
    <p:extLst>
      <p:ext uri="{BB962C8B-B14F-4D97-AF65-F5344CB8AC3E}">
        <p14:creationId xmlns:p14="http://schemas.microsoft.com/office/powerpoint/2010/main" val="20872666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117</a:t>
            </a:fld>
            <a:endParaRPr lang="en-US"/>
          </a:p>
        </p:txBody>
      </p:sp>
    </p:spTree>
    <p:extLst>
      <p:ext uri="{BB962C8B-B14F-4D97-AF65-F5344CB8AC3E}">
        <p14:creationId xmlns:p14="http://schemas.microsoft.com/office/powerpoint/2010/main" val="62498279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118</a:t>
            </a:fld>
            <a:endParaRPr lang="en-US"/>
          </a:p>
        </p:txBody>
      </p:sp>
    </p:spTree>
    <p:extLst>
      <p:ext uri="{BB962C8B-B14F-4D97-AF65-F5344CB8AC3E}">
        <p14:creationId xmlns:p14="http://schemas.microsoft.com/office/powerpoint/2010/main" val="22997175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119</a:t>
            </a:fld>
            <a:endParaRPr lang="en-US"/>
          </a:p>
        </p:txBody>
      </p:sp>
    </p:spTree>
    <p:extLst>
      <p:ext uri="{BB962C8B-B14F-4D97-AF65-F5344CB8AC3E}">
        <p14:creationId xmlns:p14="http://schemas.microsoft.com/office/powerpoint/2010/main" val="2082619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120</a:t>
            </a:fld>
            <a:endParaRPr lang="en-US"/>
          </a:p>
        </p:txBody>
      </p:sp>
    </p:spTree>
    <p:extLst>
      <p:ext uri="{BB962C8B-B14F-4D97-AF65-F5344CB8AC3E}">
        <p14:creationId xmlns:p14="http://schemas.microsoft.com/office/powerpoint/2010/main" val="22446100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121</a:t>
            </a:fld>
            <a:endParaRPr lang="en-US"/>
          </a:p>
        </p:txBody>
      </p:sp>
    </p:spTree>
    <p:extLst>
      <p:ext uri="{BB962C8B-B14F-4D97-AF65-F5344CB8AC3E}">
        <p14:creationId xmlns:p14="http://schemas.microsoft.com/office/powerpoint/2010/main" val="33324518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122</a:t>
            </a:fld>
            <a:endParaRPr lang="en-US"/>
          </a:p>
        </p:txBody>
      </p:sp>
    </p:spTree>
    <p:extLst>
      <p:ext uri="{BB962C8B-B14F-4D97-AF65-F5344CB8AC3E}">
        <p14:creationId xmlns:p14="http://schemas.microsoft.com/office/powerpoint/2010/main" val="4733601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123</a:t>
            </a:fld>
            <a:endParaRPr lang="en-US"/>
          </a:p>
        </p:txBody>
      </p:sp>
    </p:spTree>
    <p:extLst>
      <p:ext uri="{BB962C8B-B14F-4D97-AF65-F5344CB8AC3E}">
        <p14:creationId xmlns:p14="http://schemas.microsoft.com/office/powerpoint/2010/main" val="235718875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124</a:t>
            </a:fld>
            <a:endParaRPr lang="en-US"/>
          </a:p>
        </p:txBody>
      </p:sp>
    </p:spTree>
    <p:extLst>
      <p:ext uri="{BB962C8B-B14F-4D97-AF65-F5344CB8AC3E}">
        <p14:creationId xmlns:p14="http://schemas.microsoft.com/office/powerpoint/2010/main" val="313506997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125</a:t>
            </a:fld>
            <a:endParaRPr lang="en-US"/>
          </a:p>
        </p:txBody>
      </p:sp>
    </p:spTree>
    <p:extLst>
      <p:ext uri="{BB962C8B-B14F-4D97-AF65-F5344CB8AC3E}">
        <p14:creationId xmlns:p14="http://schemas.microsoft.com/office/powerpoint/2010/main" val="359142554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127</a:t>
            </a:fld>
            <a:endParaRPr lang="en-US"/>
          </a:p>
        </p:txBody>
      </p:sp>
    </p:spTree>
    <p:extLst>
      <p:ext uri="{BB962C8B-B14F-4D97-AF65-F5344CB8AC3E}">
        <p14:creationId xmlns:p14="http://schemas.microsoft.com/office/powerpoint/2010/main" val="1829864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16</a:t>
            </a:fld>
            <a:endParaRPr lang="en-US"/>
          </a:p>
        </p:txBody>
      </p:sp>
    </p:spTree>
    <p:extLst>
      <p:ext uri="{BB962C8B-B14F-4D97-AF65-F5344CB8AC3E}">
        <p14:creationId xmlns:p14="http://schemas.microsoft.com/office/powerpoint/2010/main" val="36975831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128</a:t>
            </a:fld>
            <a:endParaRPr lang="en-US"/>
          </a:p>
        </p:txBody>
      </p:sp>
    </p:spTree>
    <p:extLst>
      <p:ext uri="{BB962C8B-B14F-4D97-AF65-F5344CB8AC3E}">
        <p14:creationId xmlns:p14="http://schemas.microsoft.com/office/powerpoint/2010/main" val="142257998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129</a:t>
            </a:fld>
            <a:endParaRPr lang="en-US"/>
          </a:p>
        </p:txBody>
      </p:sp>
    </p:spTree>
    <p:extLst>
      <p:ext uri="{BB962C8B-B14F-4D97-AF65-F5344CB8AC3E}">
        <p14:creationId xmlns:p14="http://schemas.microsoft.com/office/powerpoint/2010/main" val="359591756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130</a:t>
            </a:fld>
            <a:endParaRPr lang="en-US"/>
          </a:p>
        </p:txBody>
      </p:sp>
    </p:spTree>
    <p:extLst>
      <p:ext uri="{BB962C8B-B14F-4D97-AF65-F5344CB8AC3E}">
        <p14:creationId xmlns:p14="http://schemas.microsoft.com/office/powerpoint/2010/main" val="8409766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131</a:t>
            </a:fld>
            <a:endParaRPr lang="en-US"/>
          </a:p>
        </p:txBody>
      </p:sp>
    </p:spTree>
    <p:extLst>
      <p:ext uri="{BB962C8B-B14F-4D97-AF65-F5344CB8AC3E}">
        <p14:creationId xmlns:p14="http://schemas.microsoft.com/office/powerpoint/2010/main" val="135422402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132</a:t>
            </a:fld>
            <a:endParaRPr lang="en-US"/>
          </a:p>
        </p:txBody>
      </p:sp>
    </p:spTree>
    <p:extLst>
      <p:ext uri="{BB962C8B-B14F-4D97-AF65-F5344CB8AC3E}">
        <p14:creationId xmlns:p14="http://schemas.microsoft.com/office/powerpoint/2010/main" val="16955486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133</a:t>
            </a:fld>
            <a:endParaRPr lang="en-US"/>
          </a:p>
        </p:txBody>
      </p:sp>
    </p:spTree>
    <p:extLst>
      <p:ext uri="{BB962C8B-B14F-4D97-AF65-F5344CB8AC3E}">
        <p14:creationId xmlns:p14="http://schemas.microsoft.com/office/powerpoint/2010/main" val="326146405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134</a:t>
            </a:fld>
            <a:endParaRPr lang="en-US"/>
          </a:p>
        </p:txBody>
      </p:sp>
    </p:spTree>
    <p:extLst>
      <p:ext uri="{BB962C8B-B14F-4D97-AF65-F5344CB8AC3E}">
        <p14:creationId xmlns:p14="http://schemas.microsoft.com/office/powerpoint/2010/main" val="233882655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135</a:t>
            </a:fld>
            <a:endParaRPr lang="en-US"/>
          </a:p>
        </p:txBody>
      </p:sp>
    </p:spTree>
    <p:extLst>
      <p:ext uri="{BB962C8B-B14F-4D97-AF65-F5344CB8AC3E}">
        <p14:creationId xmlns:p14="http://schemas.microsoft.com/office/powerpoint/2010/main" val="259754109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136</a:t>
            </a:fld>
            <a:endParaRPr lang="en-US"/>
          </a:p>
        </p:txBody>
      </p:sp>
    </p:spTree>
    <p:extLst>
      <p:ext uri="{BB962C8B-B14F-4D97-AF65-F5344CB8AC3E}">
        <p14:creationId xmlns:p14="http://schemas.microsoft.com/office/powerpoint/2010/main" val="67690877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137</a:t>
            </a:fld>
            <a:endParaRPr lang="en-US"/>
          </a:p>
        </p:txBody>
      </p:sp>
    </p:spTree>
    <p:extLst>
      <p:ext uri="{BB962C8B-B14F-4D97-AF65-F5344CB8AC3E}">
        <p14:creationId xmlns:p14="http://schemas.microsoft.com/office/powerpoint/2010/main" val="285827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17</a:t>
            </a:fld>
            <a:endParaRPr lang="en-US"/>
          </a:p>
        </p:txBody>
      </p:sp>
    </p:spTree>
    <p:extLst>
      <p:ext uri="{BB962C8B-B14F-4D97-AF65-F5344CB8AC3E}">
        <p14:creationId xmlns:p14="http://schemas.microsoft.com/office/powerpoint/2010/main" val="384271762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138</a:t>
            </a:fld>
            <a:endParaRPr lang="en-US"/>
          </a:p>
        </p:txBody>
      </p:sp>
    </p:spTree>
    <p:extLst>
      <p:ext uri="{BB962C8B-B14F-4D97-AF65-F5344CB8AC3E}">
        <p14:creationId xmlns:p14="http://schemas.microsoft.com/office/powerpoint/2010/main" val="276658455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139</a:t>
            </a:fld>
            <a:endParaRPr lang="en-US"/>
          </a:p>
        </p:txBody>
      </p:sp>
    </p:spTree>
    <p:extLst>
      <p:ext uri="{BB962C8B-B14F-4D97-AF65-F5344CB8AC3E}">
        <p14:creationId xmlns:p14="http://schemas.microsoft.com/office/powerpoint/2010/main" val="296745164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140</a:t>
            </a:fld>
            <a:endParaRPr lang="en-US"/>
          </a:p>
        </p:txBody>
      </p:sp>
    </p:spTree>
    <p:extLst>
      <p:ext uri="{BB962C8B-B14F-4D97-AF65-F5344CB8AC3E}">
        <p14:creationId xmlns:p14="http://schemas.microsoft.com/office/powerpoint/2010/main" val="27195190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141</a:t>
            </a:fld>
            <a:endParaRPr lang="en-US"/>
          </a:p>
        </p:txBody>
      </p:sp>
    </p:spTree>
    <p:extLst>
      <p:ext uri="{BB962C8B-B14F-4D97-AF65-F5344CB8AC3E}">
        <p14:creationId xmlns:p14="http://schemas.microsoft.com/office/powerpoint/2010/main" val="3470709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142</a:t>
            </a:fld>
            <a:endParaRPr lang="en-US"/>
          </a:p>
        </p:txBody>
      </p:sp>
    </p:spTree>
    <p:extLst>
      <p:ext uri="{BB962C8B-B14F-4D97-AF65-F5344CB8AC3E}">
        <p14:creationId xmlns:p14="http://schemas.microsoft.com/office/powerpoint/2010/main" val="156279046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143</a:t>
            </a:fld>
            <a:endParaRPr lang="en-US"/>
          </a:p>
        </p:txBody>
      </p:sp>
    </p:spTree>
    <p:extLst>
      <p:ext uri="{BB962C8B-B14F-4D97-AF65-F5344CB8AC3E}">
        <p14:creationId xmlns:p14="http://schemas.microsoft.com/office/powerpoint/2010/main" val="418761134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144</a:t>
            </a:fld>
            <a:endParaRPr lang="en-US"/>
          </a:p>
        </p:txBody>
      </p:sp>
    </p:spTree>
    <p:extLst>
      <p:ext uri="{BB962C8B-B14F-4D97-AF65-F5344CB8AC3E}">
        <p14:creationId xmlns:p14="http://schemas.microsoft.com/office/powerpoint/2010/main" val="1544523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18</a:t>
            </a:fld>
            <a:endParaRPr lang="en-US"/>
          </a:p>
        </p:txBody>
      </p:sp>
    </p:spTree>
    <p:extLst>
      <p:ext uri="{BB962C8B-B14F-4D97-AF65-F5344CB8AC3E}">
        <p14:creationId xmlns:p14="http://schemas.microsoft.com/office/powerpoint/2010/main" val="2289733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20</a:t>
            </a:fld>
            <a:endParaRPr lang="en-US"/>
          </a:p>
        </p:txBody>
      </p:sp>
    </p:spTree>
    <p:extLst>
      <p:ext uri="{BB962C8B-B14F-4D97-AF65-F5344CB8AC3E}">
        <p14:creationId xmlns:p14="http://schemas.microsoft.com/office/powerpoint/2010/main" val="362752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21</a:t>
            </a:fld>
            <a:endParaRPr lang="en-US"/>
          </a:p>
        </p:txBody>
      </p:sp>
    </p:spTree>
    <p:extLst>
      <p:ext uri="{BB962C8B-B14F-4D97-AF65-F5344CB8AC3E}">
        <p14:creationId xmlns:p14="http://schemas.microsoft.com/office/powerpoint/2010/main" val="2442083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22</a:t>
            </a:fld>
            <a:endParaRPr lang="en-US"/>
          </a:p>
        </p:txBody>
      </p:sp>
    </p:spTree>
    <p:extLst>
      <p:ext uri="{BB962C8B-B14F-4D97-AF65-F5344CB8AC3E}">
        <p14:creationId xmlns:p14="http://schemas.microsoft.com/office/powerpoint/2010/main" val="71990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23</a:t>
            </a:fld>
            <a:endParaRPr lang="en-US"/>
          </a:p>
        </p:txBody>
      </p:sp>
    </p:spTree>
    <p:extLst>
      <p:ext uri="{BB962C8B-B14F-4D97-AF65-F5344CB8AC3E}">
        <p14:creationId xmlns:p14="http://schemas.microsoft.com/office/powerpoint/2010/main" val="651757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24</a:t>
            </a:fld>
            <a:endParaRPr lang="en-US"/>
          </a:p>
        </p:txBody>
      </p:sp>
    </p:spTree>
    <p:extLst>
      <p:ext uri="{BB962C8B-B14F-4D97-AF65-F5344CB8AC3E}">
        <p14:creationId xmlns:p14="http://schemas.microsoft.com/office/powerpoint/2010/main" val="105550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a:t>
            </a:fld>
            <a:endParaRPr lang="en-US"/>
          </a:p>
        </p:txBody>
      </p:sp>
    </p:spTree>
    <p:extLst>
      <p:ext uri="{BB962C8B-B14F-4D97-AF65-F5344CB8AC3E}">
        <p14:creationId xmlns:p14="http://schemas.microsoft.com/office/powerpoint/2010/main" val="385204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25</a:t>
            </a:fld>
            <a:endParaRPr lang="en-US"/>
          </a:p>
        </p:txBody>
      </p:sp>
    </p:spTree>
    <p:extLst>
      <p:ext uri="{BB962C8B-B14F-4D97-AF65-F5344CB8AC3E}">
        <p14:creationId xmlns:p14="http://schemas.microsoft.com/office/powerpoint/2010/main" val="1461842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26</a:t>
            </a:fld>
            <a:endParaRPr lang="en-US"/>
          </a:p>
        </p:txBody>
      </p:sp>
    </p:spTree>
    <p:extLst>
      <p:ext uri="{BB962C8B-B14F-4D97-AF65-F5344CB8AC3E}">
        <p14:creationId xmlns:p14="http://schemas.microsoft.com/office/powerpoint/2010/main" val="122420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27</a:t>
            </a:fld>
            <a:endParaRPr lang="en-US"/>
          </a:p>
        </p:txBody>
      </p:sp>
    </p:spTree>
    <p:extLst>
      <p:ext uri="{BB962C8B-B14F-4D97-AF65-F5344CB8AC3E}">
        <p14:creationId xmlns:p14="http://schemas.microsoft.com/office/powerpoint/2010/main" val="1653028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28</a:t>
            </a:fld>
            <a:endParaRPr lang="en-US"/>
          </a:p>
        </p:txBody>
      </p:sp>
    </p:spTree>
    <p:extLst>
      <p:ext uri="{BB962C8B-B14F-4D97-AF65-F5344CB8AC3E}">
        <p14:creationId xmlns:p14="http://schemas.microsoft.com/office/powerpoint/2010/main" val="45072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29</a:t>
            </a:fld>
            <a:endParaRPr lang="en-US"/>
          </a:p>
        </p:txBody>
      </p:sp>
    </p:spTree>
    <p:extLst>
      <p:ext uri="{BB962C8B-B14F-4D97-AF65-F5344CB8AC3E}">
        <p14:creationId xmlns:p14="http://schemas.microsoft.com/office/powerpoint/2010/main" val="3515012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30</a:t>
            </a:fld>
            <a:endParaRPr lang="en-US"/>
          </a:p>
        </p:txBody>
      </p:sp>
    </p:spTree>
    <p:extLst>
      <p:ext uri="{BB962C8B-B14F-4D97-AF65-F5344CB8AC3E}">
        <p14:creationId xmlns:p14="http://schemas.microsoft.com/office/powerpoint/2010/main" val="3268633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31</a:t>
            </a:fld>
            <a:endParaRPr lang="en-US"/>
          </a:p>
        </p:txBody>
      </p:sp>
    </p:spTree>
    <p:extLst>
      <p:ext uri="{BB962C8B-B14F-4D97-AF65-F5344CB8AC3E}">
        <p14:creationId xmlns:p14="http://schemas.microsoft.com/office/powerpoint/2010/main" val="2731752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32</a:t>
            </a:fld>
            <a:endParaRPr lang="en-US"/>
          </a:p>
        </p:txBody>
      </p:sp>
    </p:spTree>
    <p:extLst>
      <p:ext uri="{BB962C8B-B14F-4D97-AF65-F5344CB8AC3E}">
        <p14:creationId xmlns:p14="http://schemas.microsoft.com/office/powerpoint/2010/main" val="2637841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33</a:t>
            </a:fld>
            <a:endParaRPr lang="en-US"/>
          </a:p>
        </p:txBody>
      </p:sp>
    </p:spTree>
    <p:extLst>
      <p:ext uri="{BB962C8B-B14F-4D97-AF65-F5344CB8AC3E}">
        <p14:creationId xmlns:p14="http://schemas.microsoft.com/office/powerpoint/2010/main" val="2150089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34</a:t>
            </a:fld>
            <a:endParaRPr lang="en-US"/>
          </a:p>
        </p:txBody>
      </p:sp>
    </p:spTree>
    <p:extLst>
      <p:ext uri="{BB962C8B-B14F-4D97-AF65-F5344CB8AC3E}">
        <p14:creationId xmlns:p14="http://schemas.microsoft.com/office/powerpoint/2010/main" val="228889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a:t>
            </a:fld>
            <a:endParaRPr lang="en-US"/>
          </a:p>
        </p:txBody>
      </p:sp>
    </p:spTree>
    <p:extLst>
      <p:ext uri="{BB962C8B-B14F-4D97-AF65-F5344CB8AC3E}">
        <p14:creationId xmlns:p14="http://schemas.microsoft.com/office/powerpoint/2010/main" val="2177907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35</a:t>
            </a:fld>
            <a:endParaRPr lang="en-US"/>
          </a:p>
        </p:txBody>
      </p:sp>
    </p:spTree>
    <p:extLst>
      <p:ext uri="{BB962C8B-B14F-4D97-AF65-F5344CB8AC3E}">
        <p14:creationId xmlns:p14="http://schemas.microsoft.com/office/powerpoint/2010/main" val="1297105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36</a:t>
            </a:fld>
            <a:endParaRPr lang="en-US"/>
          </a:p>
        </p:txBody>
      </p:sp>
    </p:spTree>
    <p:extLst>
      <p:ext uri="{BB962C8B-B14F-4D97-AF65-F5344CB8AC3E}">
        <p14:creationId xmlns:p14="http://schemas.microsoft.com/office/powerpoint/2010/main" val="1114171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37</a:t>
            </a:fld>
            <a:endParaRPr lang="en-US"/>
          </a:p>
        </p:txBody>
      </p:sp>
    </p:spTree>
    <p:extLst>
      <p:ext uri="{BB962C8B-B14F-4D97-AF65-F5344CB8AC3E}">
        <p14:creationId xmlns:p14="http://schemas.microsoft.com/office/powerpoint/2010/main" val="3002475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38</a:t>
            </a:fld>
            <a:endParaRPr lang="en-US"/>
          </a:p>
        </p:txBody>
      </p:sp>
    </p:spTree>
    <p:extLst>
      <p:ext uri="{BB962C8B-B14F-4D97-AF65-F5344CB8AC3E}">
        <p14:creationId xmlns:p14="http://schemas.microsoft.com/office/powerpoint/2010/main" val="1121599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39</a:t>
            </a:fld>
            <a:endParaRPr lang="en-US"/>
          </a:p>
        </p:txBody>
      </p:sp>
    </p:spTree>
    <p:extLst>
      <p:ext uri="{BB962C8B-B14F-4D97-AF65-F5344CB8AC3E}">
        <p14:creationId xmlns:p14="http://schemas.microsoft.com/office/powerpoint/2010/main" val="2679839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40</a:t>
            </a:fld>
            <a:endParaRPr lang="en-US"/>
          </a:p>
        </p:txBody>
      </p:sp>
    </p:spTree>
    <p:extLst>
      <p:ext uri="{BB962C8B-B14F-4D97-AF65-F5344CB8AC3E}">
        <p14:creationId xmlns:p14="http://schemas.microsoft.com/office/powerpoint/2010/main" val="1081332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41</a:t>
            </a:fld>
            <a:endParaRPr lang="en-US"/>
          </a:p>
        </p:txBody>
      </p:sp>
    </p:spTree>
    <p:extLst>
      <p:ext uri="{BB962C8B-B14F-4D97-AF65-F5344CB8AC3E}">
        <p14:creationId xmlns:p14="http://schemas.microsoft.com/office/powerpoint/2010/main" val="3427642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42</a:t>
            </a:fld>
            <a:endParaRPr lang="en-US"/>
          </a:p>
        </p:txBody>
      </p:sp>
    </p:spTree>
    <p:extLst>
      <p:ext uri="{BB962C8B-B14F-4D97-AF65-F5344CB8AC3E}">
        <p14:creationId xmlns:p14="http://schemas.microsoft.com/office/powerpoint/2010/main" val="1872937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43</a:t>
            </a:fld>
            <a:endParaRPr lang="en-US"/>
          </a:p>
        </p:txBody>
      </p:sp>
    </p:spTree>
    <p:extLst>
      <p:ext uri="{BB962C8B-B14F-4D97-AF65-F5344CB8AC3E}">
        <p14:creationId xmlns:p14="http://schemas.microsoft.com/office/powerpoint/2010/main" val="3351088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45</a:t>
            </a:fld>
            <a:endParaRPr lang="en-US"/>
          </a:p>
        </p:txBody>
      </p:sp>
    </p:spTree>
    <p:extLst>
      <p:ext uri="{BB962C8B-B14F-4D97-AF65-F5344CB8AC3E}">
        <p14:creationId xmlns:p14="http://schemas.microsoft.com/office/powerpoint/2010/main" val="31223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a:t>
            </a:fld>
            <a:endParaRPr lang="en-US"/>
          </a:p>
        </p:txBody>
      </p:sp>
    </p:spTree>
    <p:extLst>
      <p:ext uri="{BB962C8B-B14F-4D97-AF65-F5344CB8AC3E}">
        <p14:creationId xmlns:p14="http://schemas.microsoft.com/office/powerpoint/2010/main" val="691401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46</a:t>
            </a:fld>
            <a:endParaRPr lang="en-US"/>
          </a:p>
        </p:txBody>
      </p:sp>
    </p:spTree>
    <p:extLst>
      <p:ext uri="{BB962C8B-B14F-4D97-AF65-F5344CB8AC3E}">
        <p14:creationId xmlns:p14="http://schemas.microsoft.com/office/powerpoint/2010/main" val="4227350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47</a:t>
            </a:fld>
            <a:endParaRPr lang="en-US"/>
          </a:p>
        </p:txBody>
      </p:sp>
    </p:spTree>
    <p:extLst>
      <p:ext uri="{BB962C8B-B14F-4D97-AF65-F5344CB8AC3E}">
        <p14:creationId xmlns:p14="http://schemas.microsoft.com/office/powerpoint/2010/main" val="3092281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48</a:t>
            </a:fld>
            <a:endParaRPr lang="en-US"/>
          </a:p>
        </p:txBody>
      </p:sp>
    </p:spTree>
    <p:extLst>
      <p:ext uri="{BB962C8B-B14F-4D97-AF65-F5344CB8AC3E}">
        <p14:creationId xmlns:p14="http://schemas.microsoft.com/office/powerpoint/2010/main" val="1251139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49</a:t>
            </a:fld>
            <a:endParaRPr lang="en-US"/>
          </a:p>
        </p:txBody>
      </p:sp>
    </p:spTree>
    <p:extLst>
      <p:ext uri="{BB962C8B-B14F-4D97-AF65-F5344CB8AC3E}">
        <p14:creationId xmlns:p14="http://schemas.microsoft.com/office/powerpoint/2010/main" val="4054236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50</a:t>
            </a:fld>
            <a:endParaRPr lang="en-US"/>
          </a:p>
        </p:txBody>
      </p:sp>
    </p:spTree>
    <p:extLst>
      <p:ext uri="{BB962C8B-B14F-4D97-AF65-F5344CB8AC3E}">
        <p14:creationId xmlns:p14="http://schemas.microsoft.com/office/powerpoint/2010/main" val="3575705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51</a:t>
            </a:fld>
            <a:endParaRPr lang="en-US"/>
          </a:p>
        </p:txBody>
      </p:sp>
    </p:spTree>
    <p:extLst>
      <p:ext uri="{BB962C8B-B14F-4D97-AF65-F5344CB8AC3E}">
        <p14:creationId xmlns:p14="http://schemas.microsoft.com/office/powerpoint/2010/main" val="1788864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52</a:t>
            </a:fld>
            <a:endParaRPr lang="en-US"/>
          </a:p>
        </p:txBody>
      </p:sp>
    </p:spTree>
    <p:extLst>
      <p:ext uri="{BB962C8B-B14F-4D97-AF65-F5344CB8AC3E}">
        <p14:creationId xmlns:p14="http://schemas.microsoft.com/office/powerpoint/2010/main" val="1651285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53</a:t>
            </a:fld>
            <a:endParaRPr lang="en-US"/>
          </a:p>
        </p:txBody>
      </p:sp>
    </p:spTree>
    <p:extLst>
      <p:ext uri="{BB962C8B-B14F-4D97-AF65-F5344CB8AC3E}">
        <p14:creationId xmlns:p14="http://schemas.microsoft.com/office/powerpoint/2010/main" val="2975360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54</a:t>
            </a:fld>
            <a:endParaRPr lang="en-US"/>
          </a:p>
        </p:txBody>
      </p:sp>
    </p:spTree>
    <p:extLst>
      <p:ext uri="{BB962C8B-B14F-4D97-AF65-F5344CB8AC3E}">
        <p14:creationId xmlns:p14="http://schemas.microsoft.com/office/powerpoint/2010/main" val="15349335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55</a:t>
            </a:fld>
            <a:endParaRPr lang="en-US"/>
          </a:p>
        </p:txBody>
      </p:sp>
    </p:spTree>
    <p:extLst>
      <p:ext uri="{BB962C8B-B14F-4D97-AF65-F5344CB8AC3E}">
        <p14:creationId xmlns:p14="http://schemas.microsoft.com/office/powerpoint/2010/main" val="172134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a:t>
            </a:fld>
            <a:endParaRPr lang="en-US"/>
          </a:p>
        </p:txBody>
      </p:sp>
    </p:spTree>
    <p:extLst>
      <p:ext uri="{BB962C8B-B14F-4D97-AF65-F5344CB8AC3E}">
        <p14:creationId xmlns:p14="http://schemas.microsoft.com/office/powerpoint/2010/main" val="2170519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56</a:t>
            </a:fld>
            <a:endParaRPr lang="en-US"/>
          </a:p>
        </p:txBody>
      </p:sp>
    </p:spTree>
    <p:extLst>
      <p:ext uri="{BB962C8B-B14F-4D97-AF65-F5344CB8AC3E}">
        <p14:creationId xmlns:p14="http://schemas.microsoft.com/office/powerpoint/2010/main" val="3874328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57</a:t>
            </a:fld>
            <a:endParaRPr lang="en-US"/>
          </a:p>
        </p:txBody>
      </p:sp>
    </p:spTree>
    <p:extLst>
      <p:ext uri="{BB962C8B-B14F-4D97-AF65-F5344CB8AC3E}">
        <p14:creationId xmlns:p14="http://schemas.microsoft.com/office/powerpoint/2010/main" val="38446101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58</a:t>
            </a:fld>
            <a:endParaRPr lang="en-US"/>
          </a:p>
        </p:txBody>
      </p:sp>
    </p:spTree>
    <p:extLst>
      <p:ext uri="{BB962C8B-B14F-4D97-AF65-F5344CB8AC3E}">
        <p14:creationId xmlns:p14="http://schemas.microsoft.com/office/powerpoint/2010/main" val="24513787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59</a:t>
            </a:fld>
            <a:endParaRPr lang="en-US"/>
          </a:p>
        </p:txBody>
      </p:sp>
    </p:spTree>
    <p:extLst>
      <p:ext uri="{BB962C8B-B14F-4D97-AF65-F5344CB8AC3E}">
        <p14:creationId xmlns:p14="http://schemas.microsoft.com/office/powerpoint/2010/main" val="3055426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60</a:t>
            </a:fld>
            <a:endParaRPr lang="en-US"/>
          </a:p>
        </p:txBody>
      </p:sp>
    </p:spTree>
    <p:extLst>
      <p:ext uri="{BB962C8B-B14F-4D97-AF65-F5344CB8AC3E}">
        <p14:creationId xmlns:p14="http://schemas.microsoft.com/office/powerpoint/2010/main" val="37407646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61</a:t>
            </a:fld>
            <a:endParaRPr lang="en-US"/>
          </a:p>
        </p:txBody>
      </p:sp>
    </p:spTree>
    <p:extLst>
      <p:ext uri="{BB962C8B-B14F-4D97-AF65-F5344CB8AC3E}">
        <p14:creationId xmlns:p14="http://schemas.microsoft.com/office/powerpoint/2010/main" val="3828641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62</a:t>
            </a:fld>
            <a:endParaRPr lang="en-US"/>
          </a:p>
        </p:txBody>
      </p:sp>
    </p:spTree>
    <p:extLst>
      <p:ext uri="{BB962C8B-B14F-4D97-AF65-F5344CB8AC3E}">
        <p14:creationId xmlns:p14="http://schemas.microsoft.com/office/powerpoint/2010/main" val="46051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63</a:t>
            </a:fld>
            <a:endParaRPr lang="en-US"/>
          </a:p>
        </p:txBody>
      </p:sp>
    </p:spTree>
    <p:extLst>
      <p:ext uri="{BB962C8B-B14F-4D97-AF65-F5344CB8AC3E}">
        <p14:creationId xmlns:p14="http://schemas.microsoft.com/office/powerpoint/2010/main" val="20720556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64</a:t>
            </a:fld>
            <a:endParaRPr lang="en-US"/>
          </a:p>
        </p:txBody>
      </p:sp>
    </p:spTree>
    <p:extLst>
      <p:ext uri="{BB962C8B-B14F-4D97-AF65-F5344CB8AC3E}">
        <p14:creationId xmlns:p14="http://schemas.microsoft.com/office/powerpoint/2010/main" val="9194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65</a:t>
            </a:fld>
            <a:endParaRPr lang="en-US"/>
          </a:p>
        </p:txBody>
      </p:sp>
    </p:spTree>
    <p:extLst>
      <p:ext uri="{BB962C8B-B14F-4D97-AF65-F5344CB8AC3E}">
        <p14:creationId xmlns:p14="http://schemas.microsoft.com/office/powerpoint/2010/main" val="257838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a:t>
            </a:fld>
            <a:endParaRPr lang="en-US"/>
          </a:p>
        </p:txBody>
      </p:sp>
    </p:spTree>
    <p:extLst>
      <p:ext uri="{BB962C8B-B14F-4D97-AF65-F5344CB8AC3E}">
        <p14:creationId xmlns:p14="http://schemas.microsoft.com/office/powerpoint/2010/main" val="35519870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66</a:t>
            </a:fld>
            <a:endParaRPr lang="en-US"/>
          </a:p>
        </p:txBody>
      </p:sp>
    </p:spTree>
    <p:extLst>
      <p:ext uri="{BB962C8B-B14F-4D97-AF65-F5344CB8AC3E}">
        <p14:creationId xmlns:p14="http://schemas.microsoft.com/office/powerpoint/2010/main" val="851942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67</a:t>
            </a:fld>
            <a:endParaRPr lang="en-US"/>
          </a:p>
        </p:txBody>
      </p:sp>
    </p:spTree>
    <p:extLst>
      <p:ext uri="{BB962C8B-B14F-4D97-AF65-F5344CB8AC3E}">
        <p14:creationId xmlns:p14="http://schemas.microsoft.com/office/powerpoint/2010/main" val="2963429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68</a:t>
            </a:fld>
            <a:endParaRPr lang="en-US"/>
          </a:p>
        </p:txBody>
      </p:sp>
    </p:spTree>
    <p:extLst>
      <p:ext uri="{BB962C8B-B14F-4D97-AF65-F5344CB8AC3E}">
        <p14:creationId xmlns:p14="http://schemas.microsoft.com/office/powerpoint/2010/main" val="10271557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70</a:t>
            </a:fld>
            <a:endParaRPr lang="en-US"/>
          </a:p>
        </p:txBody>
      </p:sp>
    </p:spTree>
    <p:extLst>
      <p:ext uri="{BB962C8B-B14F-4D97-AF65-F5344CB8AC3E}">
        <p14:creationId xmlns:p14="http://schemas.microsoft.com/office/powerpoint/2010/main" val="36375918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71</a:t>
            </a:fld>
            <a:endParaRPr lang="en-US"/>
          </a:p>
        </p:txBody>
      </p:sp>
    </p:spTree>
    <p:extLst>
      <p:ext uri="{BB962C8B-B14F-4D97-AF65-F5344CB8AC3E}">
        <p14:creationId xmlns:p14="http://schemas.microsoft.com/office/powerpoint/2010/main" val="11334274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72</a:t>
            </a:fld>
            <a:endParaRPr lang="en-US"/>
          </a:p>
        </p:txBody>
      </p:sp>
    </p:spTree>
    <p:extLst>
      <p:ext uri="{BB962C8B-B14F-4D97-AF65-F5344CB8AC3E}">
        <p14:creationId xmlns:p14="http://schemas.microsoft.com/office/powerpoint/2010/main" val="4147241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73</a:t>
            </a:fld>
            <a:endParaRPr lang="en-US"/>
          </a:p>
        </p:txBody>
      </p:sp>
    </p:spTree>
    <p:extLst>
      <p:ext uri="{BB962C8B-B14F-4D97-AF65-F5344CB8AC3E}">
        <p14:creationId xmlns:p14="http://schemas.microsoft.com/office/powerpoint/2010/main" val="39961163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74</a:t>
            </a:fld>
            <a:endParaRPr lang="en-US"/>
          </a:p>
        </p:txBody>
      </p:sp>
    </p:spTree>
    <p:extLst>
      <p:ext uri="{BB962C8B-B14F-4D97-AF65-F5344CB8AC3E}">
        <p14:creationId xmlns:p14="http://schemas.microsoft.com/office/powerpoint/2010/main" val="2025622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75</a:t>
            </a:fld>
            <a:endParaRPr lang="en-US"/>
          </a:p>
        </p:txBody>
      </p:sp>
    </p:spTree>
    <p:extLst>
      <p:ext uri="{BB962C8B-B14F-4D97-AF65-F5344CB8AC3E}">
        <p14:creationId xmlns:p14="http://schemas.microsoft.com/office/powerpoint/2010/main" val="17494835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76</a:t>
            </a:fld>
            <a:endParaRPr lang="en-US"/>
          </a:p>
        </p:txBody>
      </p:sp>
    </p:spTree>
    <p:extLst>
      <p:ext uri="{BB962C8B-B14F-4D97-AF65-F5344CB8AC3E}">
        <p14:creationId xmlns:p14="http://schemas.microsoft.com/office/powerpoint/2010/main" val="158427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11</a:t>
            </a:fld>
            <a:endParaRPr lang="en-US"/>
          </a:p>
        </p:txBody>
      </p:sp>
    </p:spTree>
    <p:extLst>
      <p:ext uri="{BB962C8B-B14F-4D97-AF65-F5344CB8AC3E}">
        <p14:creationId xmlns:p14="http://schemas.microsoft.com/office/powerpoint/2010/main" val="5594948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77</a:t>
            </a:fld>
            <a:endParaRPr lang="en-US"/>
          </a:p>
        </p:txBody>
      </p:sp>
    </p:spTree>
    <p:extLst>
      <p:ext uri="{BB962C8B-B14F-4D97-AF65-F5344CB8AC3E}">
        <p14:creationId xmlns:p14="http://schemas.microsoft.com/office/powerpoint/2010/main" val="2031859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78</a:t>
            </a:fld>
            <a:endParaRPr lang="en-US"/>
          </a:p>
        </p:txBody>
      </p:sp>
    </p:spTree>
    <p:extLst>
      <p:ext uri="{BB962C8B-B14F-4D97-AF65-F5344CB8AC3E}">
        <p14:creationId xmlns:p14="http://schemas.microsoft.com/office/powerpoint/2010/main" val="3238142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79</a:t>
            </a:fld>
            <a:endParaRPr lang="en-US"/>
          </a:p>
        </p:txBody>
      </p:sp>
    </p:spTree>
    <p:extLst>
      <p:ext uri="{BB962C8B-B14F-4D97-AF65-F5344CB8AC3E}">
        <p14:creationId xmlns:p14="http://schemas.microsoft.com/office/powerpoint/2010/main" val="22555303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80</a:t>
            </a:fld>
            <a:endParaRPr lang="en-US"/>
          </a:p>
        </p:txBody>
      </p:sp>
    </p:spTree>
    <p:extLst>
      <p:ext uri="{BB962C8B-B14F-4D97-AF65-F5344CB8AC3E}">
        <p14:creationId xmlns:p14="http://schemas.microsoft.com/office/powerpoint/2010/main" val="3744811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81</a:t>
            </a:fld>
            <a:endParaRPr lang="en-US"/>
          </a:p>
        </p:txBody>
      </p:sp>
    </p:spTree>
    <p:extLst>
      <p:ext uri="{BB962C8B-B14F-4D97-AF65-F5344CB8AC3E}">
        <p14:creationId xmlns:p14="http://schemas.microsoft.com/office/powerpoint/2010/main" val="4081340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82</a:t>
            </a:fld>
            <a:endParaRPr lang="en-US"/>
          </a:p>
        </p:txBody>
      </p:sp>
    </p:spTree>
    <p:extLst>
      <p:ext uri="{BB962C8B-B14F-4D97-AF65-F5344CB8AC3E}">
        <p14:creationId xmlns:p14="http://schemas.microsoft.com/office/powerpoint/2010/main" val="28022857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83</a:t>
            </a:fld>
            <a:endParaRPr lang="en-US"/>
          </a:p>
        </p:txBody>
      </p:sp>
    </p:spTree>
    <p:extLst>
      <p:ext uri="{BB962C8B-B14F-4D97-AF65-F5344CB8AC3E}">
        <p14:creationId xmlns:p14="http://schemas.microsoft.com/office/powerpoint/2010/main" val="34436004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84</a:t>
            </a:fld>
            <a:endParaRPr lang="en-US"/>
          </a:p>
        </p:txBody>
      </p:sp>
    </p:spTree>
    <p:extLst>
      <p:ext uri="{BB962C8B-B14F-4D97-AF65-F5344CB8AC3E}">
        <p14:creationId xmlns:p14="http://schemas.microsoft.com/office/powerpoint/2010/main" val="8989269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85</a:t>
            </a:fld>
            <a:endParaRPr lang="en-US"/>
          </a:p>
        </p:txBody>
      </p:sp>
    </p:spTree>
    <p:extLst>
      <p:ext uri="{BB962C8B-B14F-4D97-AF65-F5344CB8AC3E}">
        <p14:creationId xmlns:p14="http://schemas.microsoft.com/office/powerpoint/2010/main" val="3091821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86</a:t>
            </a:fld>
            <a:endParaRPr lang="en-US"/>
          </a:p>
        </p:txBody>
      </p:sp>
    </p:spTree>
    <p:extLst>
      <p:ext uri="{BB962C8B-B14F-4D97-AF65-F5344CB8AC3E}">
        <p14:creationId xmlns:p14="http://schemas.microsoft.com/office/powerpoint/2010/main" val="110571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12</a:t>
            </a:fld>
            <a:endParaRPr lang="en-US"/>
          </a:p>
        </p:txBody>
      </p:sp>
    </p:spTree>
    <p:extLst>
      <p:ext uri="{BB962C8B-B14F-4D97-AF65-F5344CB8AC3E}">
        <p14:creationId xmlns:p14="http://schemas.microsoft.com/office/powerpoint/2010/main" val="41086673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87</a:t>
            </a:fld>
            <a:endParaRPr lang="en-US"/>
          </a:p>
        </p:txBody>
      </p:sp>
    </p:spTree>
    <p:extLst>
      <p:ext uri="{BB962C8B-B14F-4D97-AF65-F5344CB8AC3E}">
        <p14:creationId xmlns:p14="http://schemas.microsoft.com/office/powerpoint/2010/main" val="30938695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88</a:t>
            </a:fld>
            <a:endParaRPr lang="en-US"/>
          </a:p>
        </p:txBody>
      </p:sp>
    </p:spTree>
    <p:extLst>
      <p:ext uri="{BB962C8B-B14F-4D97-AF65-F5344CB8AC3E}">
        <p14:creationId xmlns:p14="http://schemas.microsoft.com/office/powerpoint/2010/main" val="31145561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89</a:t>
            </a:fld>
            <a:endParaRPr lang="en-US"/>
          </a:p>
        </p:txBody>
      </p:sp>
    </p:spTree>
    <p:extLst>
      <p:ext uri="{BB962C8B-B14F-4D97-AF65-F5344CB8AC3E}">
        <p14:creationId xmlns:p14="http://schemas.microsoft.com/office/powerpoint/2010/main" val="324698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90</a:t>
            </a:fld>
            <a:endParaRPr lang="en-US"/>
          </a:p>
        </p:txBody>
      </p:sp>
    </p:spTree>
    <p:extLst>
      <p:ext uri="{BB962C8B-B14F-4D97-AF65-F5344CB8AC3E}">
        <p14:creationId xmlns:p14="http://schemas.microsoft.com/office/powerpoint/2010/main" val="1798618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91</a:t>
            </a:fld>
            <a:endParaRPr lang="en-US"/>
          </a:p>
        </p:txBody>
      </p:sp>
    </p:spTree>
    <p:extLst>
      <p:ext uri="{BB962C8B-B14F-4D97-AF65-F5344CB8AC3E}">
        <p14:creationId xmlns:p14="http://schemas.microsoft.com/office/powerpoint/2010/main" val="9960123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92</a:t>
            </a:fld>
            <a:endParaRPr lang="en-US"/>
          </a:p>
        </p:txBody>
      </p:sp>
    </p:spTree>
    <p:extLst>
      <p:ext uri="{BB962C8B-B14F-4D97-AF65-F5344CB8AC3E}">
        <p14:creationId xmlns:p14="http://schemas.microsoft.com/office/powerpoint/2010/main" val="12088815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93</a:t>
            </a:fld>
            <a:endParaRPr lang="en-US"/>
          </a:p>
        </p:txBody>
      </p:sp>
    </p:spTree>
    <p:extLst>
      <p:ext uri="{BB962C8B-B14F-4D97-AF65-F5344CB8AC3E}">
        <p14:creationId xmlns:p14="http://schemas.microsoft.com/office/powerpoint/2010/main" val="3580494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94</a:t>
            </a:fld>
            <a:endParaRPr lang="en-US"/>
          </a:p>
        </p:txBody>
      </p:sp>
    </p:spTree>
    <p:extLst>
      <p:ext uri="{BB962C8B-B14F-4D97-AF65-F5344CB8AC3E}">
        <p14:creationId xmlns:p14="http://schemas.microsoft.com/office/powerpoint/2010/main" val="4672203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95</a:t>
            </a:fld>
            <a:endParaRPr lang="en-US"/>
          </a:p>
        </p:txBody>
      </p:sp>
    </p:spTree>
    <p:extLst>
      <p:ext uri="{BB962C8B-B14F-4D97-AF65-F5344CB8AC3E}">
        <p14:creationId xmlns:p14="http://schemas.microsoft.com/office/powerpoint/2010/main" val="16832585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96</a:t>
            </a:fld>
            <a:endParaRPr lang="en-US"/>
          </a:p>
        </p:txBody>
      </p:sp>
    </p:spTree>
    <p:extLst>
      <p:ext uri="{BB962C8B-B14F-4D97-AF65-F5344CB8AC3E}">
        <p14:creationId xmlns:p14="http://schemas.microsoft.com/office/powerpoint/2010/main" val="334084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13</a:t>
            </a:fld>
            <a:endParaRPr lang="en-US"/>
          </a:p>
        </p:txBody>
      </p:sp>
    </p:spTree>
    <p:extLst>
      <p:ext uri="{BB962C8B-B14F-4D97-AF65-F5344CB8AC3E}">
        <p14:creationId xmlns:p14="http://schemas.microsoft.com/office/powerpoint/2010/main" val="26806882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97</a:t>
            </a:fld>
            <a:endParaRPr lang="en-US"/>
          </a:p>
        </p:txBody>
      </p:sp>
    </p:spTree>
    <p:extLst>
      <p:ext uri="{BB962C8B-B14F-4D97-AF65-F5344CB8AC3E}">
        <p14:creationId xmlns:p14="http://schemas.microsoft.com/office/powerpoint/2010/main" val="12471857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98</a:t>
            </a:fld>
            <a:endParaRPr lang="en-US"/>
          </a:p>
        </p:txBody>
      </p:sp>
    </p:spTree>
    <p:extLst>
      <p:ext uri="{BB962C8B-B14F-4D97-AF65-F5344CB8AC3E}">
        <p14:creationId xmlns:p14="http://schemas.microsoft.com/office/powerpoint/2010/main" val="10180751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99</a:t>
            </a:fld>
            <a:endParaRPr lang="en-US"/>
          </a:p>
        </p:txBody>
      </p:sp>
    </p:spTree>
    <p:extLst>
      <p:ext uri="{BB962C8B-B14F-4D97-AF65-F5344CB8AC3E}">
        <p14:creationId xmlns:p14="http://schemas.microsoft.com/office/powerpoint/2010/main" val="6466629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100</a:t>
            </a:fld>
            <a:endParaRPr lang="en-US"/>
          </a:p>
        </p:txBody>
      </p:sp>
    </p:spTree>
    <p:extLst>
      <p:ext uri="{BB962C8B-B14F-4D97-AF65-F5344CB8AC3E}">
        <p14:creationId xmlns:p14="http://schemas.microsoft.com/office/powerpoint/2010/main" val="11563825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101</a:t>
            </a:fld>
            <a:endParaRPr lang="en-US"/>
          </a:p>
        </p:txBody>
      </p:sp>
    </p:spTree>
    <p:extLst>
      <p:ext uri="{BB962C8B-B14F-4D97-AF65-F5344CB8AC3E}">
        <p14:creationId xmlns:p14="http://schemas.microsoft.com/office/powerpoint/2010/main" val="37387903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102</a:t>
            </a:fld>
            <a:endParaRPr lang="en-US"/>
          </a:p>
        </p:txBody>
      </p:sp>
    </p:spTree>
    <p:extLst>
      <p:ext uri="{BB962C8B-B14F-4D97-AF65-F5344CB8AC3E}">
        <p14:creationId xmlns:p14="http://schemas.microsoft.com/office/powerpoint/2010/main" val="32615780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103</a:t>
            </a:fld>
            <a:endParaRPr lang="en-US"/>
          </a:p>
        </p:txBody>
      </p:sp>
    </p:spTree>
    <p:extLst>
      <p:ext uri="{BB962C8B-B14F-4D97-AF65-F5344CB8AC3E}">
        <p14:creationId xmlns:p14="http://schemas.microsoft.com/office/powerpoint/2010/main" val="20351092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104</a:t>
            </a:fld>
            <a:endParaRPr lang="en-US"/>
          </a:p>
        </p:txBody>
      </p:sp>
    </p:spTree>
    <p:extLst>
      <p:ext uri="{BB962C8B-B14F-4D97-AF65-F5344CB8AC3E}">
        <p14:creationId xmlns:p14="http://schemas.microsoft.com/office/powerpoint/2010/main" val="61503438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105</a:t>
            </a:fld>
            <a:endParaRPr lang="en-US"/>
          </a:p>
        </p:txBody>
      </p:sp>
    </p:spTree>
    <p:extLst>
      <p:ext uri="{BB962C8B-B14F-4D97-AF65-F5344CB8AC3E}">
        <p14:creationId xmlns:p14="http://schemas.microsoft.com/office/powerpoint/2010/main" val="21418950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238D539-1CDF-4CC6-AAB5-3CB0A7EC0ED3}" type="slidenum">
              <a:rPr lang="en-US" smtClean="0"/>
              <a:t>106</a:t>
            </a:fld>
            <a:endParaRPr lang="en-US"/>
          </a:p>
        </p:txBody>
      </p:sp>
    </p:spTree>
    <p:extLst>
      <p:ext uri="{BB962C8B-B14F-4D97-AF65-F5344CB8AC3E}">
        <p14:creationId xmlns:p14="http://schemas.microsoft.com/office/powerpoint/2010/main" val="270428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stretch>
            <a:fillRect/>
          </a:stretch>
        </p:blipFill>
        <p:spPr>
          <a:xfrm>
            <a:off x="0" y="0"/>
            <a:ext cx="9144000" cy="1044028"/>
          </a:xfrm>
          <a:prstGeom prst="rect">
            <a:avLst/>
          </a:prstGeom>
        </p:spPr>
      </p:pic>
      <p:sp>
        <p:nvSpPr>
          <p:cNvPr id="8" name="Espace réservé du numéro de diapositive 5"/>
          <p:cNvSpPr txBox="1">
            <a:spLocks/>
          </p:cNvSpPr>
          <p:nvPr userDrawn="1"/>
        </p:nvSpPr>
        <p:spPr>
          <a:xfrm>
            <a:off x="3543300" y="6490956"/>
            <a:ext cx="2057400" cy="365125"/>
          </a:xfrm>
          <a:prstGeom prst="rect">
            <a:avLst/>
          </a:prstGeom>
        </p:spPr>
        <p:txBody>
          <a:bodyPr vert="horz" lIns="68580" tIns="34290" rIns="68580" bIns="3429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D77EE7-4475-416A-A3EC-0275C741ED04}" type="slidenum">
              <a:rPr lang="en-US" sz="900" noProof="0" smtClean="0"/>
              <a:pPr/>
              <a:t>‹N°›</a:t>
            </a:fld>
            <a:endParaRPr lang="en-US" sz="900" noProof="0" dirty="0"/>
          </a:p>
        </p:txBody>
      </p:sp>
      <p:pic>
        <p:nvPicPr>
          <p:cNvPr id="10" name="Image 9"/>
          <p:cNvPicPr>
            <a:picLocks noChangeAspect="1"/>
          </p:cNvPicPr>
          <p:nvPr userDrawn="1"/>
        </p:nvPicPr>
        <p:blipFill>
          <a:blip r:embed="rId3"/>
          <a:stretch>
            <a:fillRect/>
          </a:stretch>
        </p:blipFill>
        <p:spPr>
          <a:xfrm>
            <a:off x="8358866" y="6137256"/>
            <a:ext cx="785134" cy="720744"/>
          </a:xfrm>
          <a:prstGeom prst="rect">
            <a:avLst/>
          </a:prstGeom>
        </p:spPr>
      </p:pic>
      <p:sp>
        <p:nvSpPr>
          <p:cNvPr id="5" name="ZoneTexte 4"/>
          <p:cNvSpPr txBox="1"/>
          <p:nvPr userDrawn="1"/>
        </p:nvSpPr>
        <p:spPr>
          <a:xfrm>
            <a:off x="0" y="0"/>
            <a:ext cx="9144000" cy="307777"/>
          </a:xfrm>
          <a:prstGeom prst="rect">
            <a:avLst/>
          </a:prstGeom>
          <a:noFill/>
        </p:spPr>
        <p:txBody>
          <a:bodyPr wrap="square" rtlCol="0">
            <a:spAutoFit/>
          </a:bodyPr>
          <a:lstStyle/>
          <a:p>
            <a:r>
              <a:rPr lang="en-US" sz="1400" b="1" noProof="0" dirty="0" smtClean="0"/>
              <a:t>Framework PHP </a:t>
            </a:r>
            <a:r>
              <a:rPr lang="en-US" sz="1400" b="1" noProof="0" dirty="0" err="1" smtClean="0"/>
              <a:t>Symfony</a:t>
            </a:r>
            <a:r>
              <a:rPr lang="en-US" sz="1400" b="1" noProof="0" dirty="0" smtClean="0"/>
              <a:t> 3</a:t>
            </a:r>
            <a:endParaRPr lang="en-US" sz="1400" b="1" noProof="0" dirty="0"/>
          </a:p>
        </p:txBody>
      </p:sp>
    </p:spTree>
    <p:extLst>
      <p:ext uri="{BB962C8B-B14F-4D97-AF65-F5344CB8AC3E}">
        <p14:creationId xmlns:p14="http://schemas.microsoft.com/office/powerpoint/2010/main" val="16272044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12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a:t>11/30/2018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a:t>‹N°›</a:t>
            </a:fld>
            <a:endParaRPr lang="en-US"/>
          </a:p>
        </p:txBody>
      </p:sp>
      <p:pic>
        <p:nvPicPr>
          <p:cNvPr id="7" name="Image 6"/>
          <p:cNvPicPr>
            <a:picLocks noChangeAspect="1"/>
          </p:cNvPicPr>
          <p:nvPr userDrawn="1"/>
        </p:nvPicPr>
        <p:blipFill>
          <a:blip r:embed="rId4"/>
          <a:stretch>
            <a:fillRect/>
          </a:stretch>
        </p:blipFill>
        <p:spPr>
          <a:xfrm>
            <a:off x="0" y="2"/>
            <a:ext cx="9144000" cy="6857999"/>
          </a:xfrm>
          <a:prstGeom prst="rect">
            <a:avLst/>
          </a:prstGeom>
        </p:spPr>
      </p:pic>
    </p:spTree>
    <p:extLst>
      <p:ext uri="{BB962C8B-B14F-4D97-AF65-F5344CB8AC3E}">
        <p14:creationId xmlns:p14="http://schemas.microsoft.com/office/powerpoint/2010/main" val="1442462409"/>
      </p:ext>
    </p:extLst>
  </p:cSld>
  <p:clrMap bg1="lt1" tx1="dk1" bg2="lt2" tx2="dk2" accent1="accent1" accent2="accent2" accent3="accent3" accent4="accent4" accent5="accent5" accent6="accent6" hlink="hlink" folHlink="folHlink"/>
  <p:sldLayoutIdLst>
    <p:sldLayoutId id="2147483654" r:id="rId1"/>
    <p:sldLayoutId id="214748366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8.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hyperlink" Target="http://localhost/Symfony/web/app_dev.php/hello-world"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hyperlink" Target="http://localhost/Symfony/web/app_dev.php/platform" TargetMode="External"/><Relationship Id="rId2" Type="http://schemas.openxmlformats.org/officeDocument/2006/relationships/notesSlide" Target="../notesSlides/notesSlide11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40.wmf"/><Relationship Id="rId4" Type="http://schemas.openxmlformats.org/officeDocument/2006/relationships/oleObject" Target="../embeddings/oleObject25.bin"/></Relationships>
</file>

<file path=ppt/slides/_rels/slide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hyperlink" Target="http://localhost/Symfony/web/app_dev.php/hello-worl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hyperlink" Target="http://localhost/Symfony/web/app_dev.php/byebye-world"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mfony.com/"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www.eyrolles.com/Informatique/Livre/developpez-votre-site-web-avec-le-framework-symfony3-9782212144031" TargetMode="External"/><Relationship Id="rId4" Type="http://schemas.openxmlformats.org/officeDocument/2006/relationships/hyperlink" Target="https://sensiolabs.com/f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9.xml"/><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hyperlink" Target="http://localhost/Symfony/web/app_dev.php/platform/advert/5" TargetMode="Externa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hyperlink" Target="http://localhost/Symfony/web/app_dev.php/platform/advert/5"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hyperlink" Target="http://localhost/Symfony/web/app_dev.php/platform/advert/5" TargetMode="External"/><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hyperlink" Target="http://localhost/Symfony/web/app_dev.php/platform/advert/5"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hyperlink" Target="http://localhost/Symfony/web/app_dev.php/platform/advert/5"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7.w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api.symfony.com/3.0/Symfony/Component/HttpFoundation/Request.html"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hyperlink" Target="http://localhost/Symfony/web/app_dev.php/platform/advert/5?tag=developpeur" TargetMode="External"/><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hyperlink" Target="http://localhost/Symfony/web/app_dev.php/hello-world"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hyperlink" Target="http://localhost/Symfony/web/app_dev.php/platform/advert/5" TargetMode="External"/><Relationship Id="rId3" Type="http://schemas.openxmlformats.org/officeDocument/2006/relationships/notesSlide" Target="../notesSlides/notesSlide57.xml"/><Relationship Id="rId7" Type="http://schemas.openxmlformats.org/officeDocument/2006/relationships/image" Target="../media/image34.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33.wmf"/><Relationship Id="rId4" Type="http://schemas.openxmlformats.org/officeDocument/2006/relationships/oleObject" Target="../embeddings/oleObject22.bin"/><Relationship Id="rId9" Type="http://schemas.openxmlformats.org/officeDocument/2006/relationships/hyperlink" Target="http://localhost/Symfony/web/app_dev.php/platform/add"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hyperlink" Target="http://twig.sensiolabs.org/doc/filters/length.html" TargetMode="External"/><Relationship Id="rId3" Type="http://schemas.openxmlformats.org/officeDocument/2006/relationships/hyperlink" Target="http://twig.sensiolabs.org/doc/filters/upper.html" TargetMode="External"/><Relationship Id="rId7" Type="http://schemas.openxmlformats.org/officeDocument/2006/relationships/hyperlink" Target="http://php.net/printf"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hyperlink" Target="http://twig.sensiolabs.org/doc/filters/format.html" TargetMode="External"/><Relationship Id="rId5" Type="http://schemas.openxmlformats.org/officeDocument/2006/relationships/hyperlink" Target="http://twig.sensiolabs.org/doc/filters/date.html" TargetMode="External"/><Relationship Id="rId4" Type="http://schemas.openxmlformats.org/officeDocument/2006/relationships/hyperlink" Target="http://twig.sensiolabs.org/doc/filters/striptags.html" TargetMode="External"/><Relationship Id="rId9" Type="http://schemas.openxmlformats.org/officeDocument/2006/relationships/hyperlink" Target="http://twig.sensiolabs.org/doc/filters/index.html"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3"/>
          <a:stretch>
            <a:fillRect/>
          </a:stretch>
        </p:blipFill>
        <p:spPr>
          <a:xfrm>
            <a:off x="1214531" y="2804893"/>
            <a:ext cx="3727189" cy="4598096"/>
          </a:xfrm>
          <a:prstGeom prst="rect">
            <a:avLst/>
          </a:prstGeom>
        </p:spPr>
      </p:pic>
      <p:pic>
        <p:nvPicPr>
          <p:cNvPr id="19" name="Image 18"/>
          <p:cNvPicPr>
            <a:picLocks noChangeAspect="1"/>
          </p:cNvPicPr>
          <p:nvPr/>
        </p:nvPicPr>
        <p:blipFill>
          <a:blip r:embed="rId4"/>
          <a:stretch>
            <a:fillRect/>
          </a:stretch>
        </p:blipFill>
        <p:spPr>
          <a:xfrm>
            <a:off x="1970068" y="5663707"/>
            <a:ext cx="2216116" cy="698008"/>
          </a:xfrm>
          <a:prstGeom prst="rect">
            <a:avLst/>
          </a:prstGeom>
        </p:spPr>
      </p:pic>
      <p:pic>
        <p:nvPicPr>
          <p:cNvPr id="14" name="Image 13"/>
          <p:cNvPicPr>
            <a:picLocks noChangeAspect="1"/>
          </p:cNvPicPr>
          <p:nvPr/>
        </p:nvPicPr>
        <p:blipFill>
          <a:blip r:embed="rId5"/>
          <a:stretch>
            <a:fillRect/>
          </a:stretch>
        </p:blipFill>
        <p:spPr>
          <a:xfrm>
            <a:off x="1" y="1161451"/>
            <a:ext cx="9143999" cy="1791898"/>
          </a:xfrm>
          <a:prstGeom prst="rect">
            <a:avLst/>
          </a:prstGeom>
        </p:spPr>
      </p:pic>
      <p:sp>
        <p:nvSpPr>
          <p:cNvPr id="15" name="Espace réservé du titre 1"/>
          <p:cNvSpPr txBox="1">
            <a:spLocks/>
          </p:cNvSpPr>
          <p:nvPr/>
        </p:nvSpPr>
        <p:spPr>
          <a:xfrm>
            <a:off x="1" y="1161451"/>
            <a:ext cx="6156251" cy="678904"/>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Software PHP</a:t>
            </a:r>
            <a:endParaRPr lang="en-US" dirty="0"/>
          </a:p>
        </p:txBody>
      </p:sp>
      <p:sp>
        <p:nvSpPr>
          <p:cNvPr id="16" name="Espace réservé du titre 1"/>
          <p:cNvSpPr txBox="1">
            <a:spLocks/>
          </p:cNvSpPr>
          <p:nvPr/>
        </p:nvSpPr>
        <p:spPr>
          <a:xfrm>
            <a:off x="0" y="1888201"/>
            <a:ext cx="6156251" cy="1065147"/>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r-FR" sz="3600" dirty="0" smtClean="0">
                <a:solidFill>
                  <a:srgbClr val="C00000"/>
                </a:solidFill>
              </a:rPr>
              <a:t>Framework </a:t>
            </a:r>
            <a:r>
              <a:rPr lang="fr-FR" sz="3600" dirty="0" err="1" smtClean="0">
                <a:solidFill>
                  <a:srgbClr val="C00000"/>
                </a:solidFill>
              </a:rPr>
              <a:t>Symfony</a:t>
            </a:r>
            <a:r>
              <a:rPr lang="fr-FR" sz="3600" dirty="0" smtClean="0">
                <a:solidFill>
                  <a:srgbClr val="C00000"/>
                </a:solidFill>
              </a:rPr>
              <a:t> 3</a:t>
            </a:r>
          </a:p>
          <a:p>
            <a:endParaRPr lang="fr-FR" sz="3600" dirty="0" smtClean="0">
              <a:solidFill>
                <a:srgbClr val="C00000"/>
              </a:solidFill>
            </a:endParaRPr>
          </a:p>
          <a:p>
            <a:r>
              <a:rPr lang="fr-FR" sz="3600" dirty="0">
                <a:solidFill>
                  <a:srgbClr val="C00000"/>
                </a:solidFill>
              </a:rPr>
              <a:t>PARTIE </a:t>
            </a:r>
            <a:r>
              <a:rPr lang="fr-FR" sz="3600" dirty="0" smtClean="0">
                <a:solidFill>
                  <a:srgbClr val="C00000"/>
                </a:solidFill>
              </a:rPr>
              <a:t>2 </a:t>
            </a:r>
            <a:r>
              <a:rPr lang="fr-FR" sz="3600" dirty="0">
                <a:solidFill>
                  <a:srgbClr val="C00000"/>
                </a:solidFill>
              </a:rPr>
              <a:t>– </a:t>
            </a:r>
            <a:r>
              <a:rPr lang="fr-FR" sz="3600" dirty="0" smtClean="0">
                <a:solidFill>
                  <a:srgbClr val="C00000"/>
                </a:solidFill>
              </a:rPr>
              <a:t>Les bases de </a:t>
            </a:r>
            <a:r>
              <a:rPr lang="fr-FR" sz="3600" dirty="0" err="1">
                <a:solidFill>
                  <a:srgbClr val="C00000"/>
                </a:solidFill>
              </a:rPr>
              <a:t>Symfony</a:t>
            </a:r>
            <a:endParaRPr lang="fr-FR" sz="3600" dirty="0">
              <a:solidFill>
                <a:srgbClr val="C00000"/>
              </a:solidFill>
            </a:endParaRPr>
          </a:p>
          <a:p>
            <a:endParaRPr lang="en-US" sz="3600" dirty="0" smtClean="0">
              <a:solidFill>
                <a:srgbClr val="C00000"/>
              </a:solidFill>
            </a:endParaRPr>
          </a:p>
        </p:txBody>
      </p:sp>
      <p:pic>
        <p:nvPicPr>
          <p:cNvPr id="17" name="Image 16"/>
          <p:cNvPicPr>
            <a:picLocks noChangeAspect="1"/>
          </p:cNvPicPr>
          <p:nvPr/>
        </p:nvPicPr>
        <p:blipFill>
          <a:blip r:embed="rId5"/>
          <a:stretch>
            <a:fillRect/>
          </a:stretch>
        </p:blipFill>
        <p:spPr>
          <a:xfrm rot="16200000">
            <a:off x="4221127" y="1935125"/>
            <a:ext cx="6857997" cy="2987748"/>
          </a:xfrm>
          <a:prstGeom prst="rect">
            <a:avLst/>
          </a:prstGeom>
        </p:spPr>
      </p:pic>
      <p:sp>
        <p:nvSpPr>
          <p:cNvPr id="20" name="Espace réservé du titre 1"/>
          <p:cNvSpPr txBox="1">
            <a:spLocks/>
          </p:cNvSpPr>
          <p:nvPr/>
        </p:nvSpPr>
        <p:spPr>
          <a:xfrm>
            <a:off x="6156251" y="1161450"/>
            <a:ext cx="2987749" cy="179189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B3</a:t>
            </a:r>
            <a:endParaRPr lang="en-US" dirty="0"/>
          </a:p>
        </p:txBody>
      </p:sp>
      <p:sp>
        <p:nvSpPr>
          <p:cNvPr id="22" name="Espace réservé du titre 1"/>
          <p:cNvSpPr txBox="1">
            <a:spLocks/>
          </p:cNvSpPr>
          <p:nvPr/>
        </p:nvSpPr>
        <p:spPr>
          <a:xfrm>
            <a:off x="6156251" y="5342549"/>
            <a:ext cx="2987749" cy="67016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2800" dirty="0" smtClean="0"/>
              <a:t>Version 1.32</a:t>
            </a:r>
            <a:endParaRPr lang="en-US" sz="2800" dirty="0"/>
          </a:p>
        </p:txBody>
      </p:sp>
    </p:spTree>
    <p:extLst>
      <p:ext uri="{BB962C8B-B14F-4D97-AF65-F5344CB8AC3E}">
        <p14:creationId xmlns:p14="http://schemas.microsoft.com/office/powerpoint/2010/main" val="323515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Création du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Dans un bundle, les contrôleurs se trouvent dans le répertoire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Controller</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 nom des fichiers des contrôleurs doit respecter une convention très simple : il doit commencer par le nom du contrôleur (ici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sz="2400" dirty="0">
                <a:solidFill>
                  <a:schemeClr val="tx1">
                    <a:lumMod val="95000"/>
                    <a:lumOff val="5000"/>
                  </a:schemeClr>
                </a:solidFill>
                <a:latin typeface="Arial" panose="020B0604020202020204" pitchFamily="34" charset="0"/>
                <a:cs typeface="Arial" panose="020B0604020202020204" pitchFamily="34" charset="0"/>
              </a:rPr>
              <a:t>)</a:t>
            </a:r>
            <a:r>
              <a:rPr lang="fr-FR" sz="2400" dirty="0" smtClean="0">
                <a:solidFill>
                  <a:schemeClr val="tx1">
                    <a:lumMod val="95000"/>
                    <a:lumOff val="5000"/>
                  </a:schemeClr>
                </a:solidFill>
                <a:latin typeface="Arial" panose="020B0604020202020204" pitchFamily="34" charset="0"/>
                <a:cs typeface="Arial" panose="020B0604020202020204" pitchFamily="34" charset="0"/>
              </a:rPr>
              <a:t>, suivi du suffixe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Controller</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va donc créer le fichier : </a:t>
            </a:r>
          </a:p>
          <a:p>
            <a:pPr marL="180975">
              <a:spcBef>
                <a:spcPts val="1200"/>
              </a:spcBef>
              <a:buClr>
                <a:srgbClr val="C00000"/>
              </a:buClr>
            </a:pPr>
            <a:r>
              <a:rPr lang="en-US"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en-US"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en-US"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en-US" sz="2000" dirty="0" smtClean="0">
                <a:solidFill>
                  <a:schemeClr val="tx1">
                    <a:lumMod val="95000"/>
                    <a:lumOff val="5000"/>
                  </a:schemeClr>
                </a:solidFill>
                <a:latin typeface="Courier New" panose="02070309020205020404" pitchFamily="49" charset="0"/>
                <a:cs typeface="Courier New" panose="02070309020205020404" pitchFamily="49" charset="0"/>
              </a:rPr>
              <a:t>/Controller/</a:t>
            </a:r>
            <a:r>
              <a:rPr lang="en-US" sz="2000" dirty="0" err="1" smtClean="0">
                <a:solidFill>
                  <a:schemeClr val="tx1">
                    <a:lumMod val="95000"/>
                    <a:lumOff val="5000"/>
                  </a:schemeClr>
                </a:solidFill>
                <a:latin typeface="Courier New" panose="02070309020205020404" pitchFamily="49" charset="0"/>
                <a:cs typeface="Courier New" panose="02070309020205020404" pitchFamily="49" charset="0"/>
              </a:rPr>
              <a:t>AdvertController.php</a:t>
            </a:r>
            <a:endParaRPr lang="en-US"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Autre convention : Lorsque, dans la route, on parle de l'action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index</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dans le contrôleur on </a:t>
            </a:r>
            <a:r>
              <a:rPr lang="fr-FR" sz="2400" dirty="0" smtClean="0">
                <a:solidFill>
                  <a:schemeClr val="tx1">
                    <a:lumMod val="95000"/>
                    <a:lumOff val="5000"/>
                  </a:schemeClr>
                </a:solidFill>
                <a:latin typeface="Arial" panose="020B0604020202020204" pitchFamily="34" charset="0"/>
                <a:cs typeface="Arial" panose="020B0604020202020204" pitchFamily="34" charset="0"/>
              </a:rPr>
              <a:t>devra définir </a:t>
            </a:r>
            <a:r>
              <a:rPr lang="fr-FR" sz="2400" dirty="0">
                <a:solidFill>
                  <a:schemeClr val="tx1">
                    <a:lumMod val="95000"/>
                    <a:lumOff val="5000"/>
                  </a:schemeClr>
                </a:solidFill>
                <a:latin typeface="Arial" panose="020B0604020202020204" pitchFamily="34" charset="0"/>
                <a:cs typeface="Arial" panose="020B0604020202020204" pitchFamily="34" charset="0"/>
              </a:rPr>
              <a:t>la méthode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indexAction</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smtClean="0">
                <a:solidFill>
                  <a:schemeClr val="tx1">
                    <a:lumMod val="95000"/>
                    <a:lumOff val="5000"/>
                  </a:schemeClr>
                </a:solidFill>
                <a:latin typeface="Arial" panose="020B0604020202020204" pitchFamily="34" charset="0"/>
                <a:cs typeface="Arial" panose="020B0604020202020204" pitchFamily="34" charset="0"/>
              </a:rPr>
              <a:t>– Cette convention permet de distinguer </a:t>
            </a:r>
            <a:r>
              <a:rPr lang="fr-FR" sz="2400" dirty="0">
                <a:solidFill>
                  <a:schemeClr val="tx1">
                    <a:lumMod val="95000"/>
                    <a:lumOff val="5000"/>
                  </a:schemeClr>
                </a:solidFill>
                <a:latin typeface="Arial" panose="020B0604020202020204" pitchFamily="34" charset="0"/>
                <a:cs typeface="Arial" panose="020B0604020202020204" pitchFamily="34" charset="0"/>
              </a:rPr>
              <a:t>les méthodes qui vont être appelées par 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noyau (les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xxxAction</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30230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a:t>
            </a:r>
            <a:r>
              <a:rPr lang="fr-FR" b="1" dirty="0" smtClean="0"/>
              <a:t>général </a:t>
            </a:r>
            <a:r>
              <a:rPr lang="fr-FR" b="1" dirty="0"/>
              <a:t>de l'application </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329838" y="1344484"/>
            <a:ext cx="8437090" cy="499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&lt;body&gt;</a:t>
            </a:r>
          </a:p>
          <a:p>
            <a:r>
              <a:rPr lang="en-US" sz="1600" dirty="0">
                <a:latin typeface="Courier New" panose="02070309020205020404" pitchFamily="49" charset="0"/>
                <a:cs typeface="Courier New" panose="02070309020205020404" pitchFamily="49" charset="0"/>
              </a:rPr>
              <a:t>  &lt;div class="container"&gt;</a:t>
            </a:r>
          </a:p>
          <a:p>
            <a:r>
              <a:rPr lang="en-US" sz="1600" dirty="0">
                <a:latin typeface="Courier New" panose="02070309020205020404" pitchFamily="49" charset="0"/>
                <a:cs typeface="Courier New" panose="02070309020205020404" pitchFamily="49" charset="0"/>
              </a:rPr>
              <a:t>    &lt;div id="header" class="</a:t>
            </a:r>
            <a:r>
              <a:rPr lang="en-US" sz="1600" dirty="0" err="1">
                <a:latin typeface="Courier New" panose="02070309020205020404" pitchFamily="49" charset="0"/>
                <a:cs typeface="Courier New" panose="02070309020205020404" pitchFamily="49" charset="0"/>
              </a:rPr>
              <a:t>jumbotron</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&lt;h1&gt;Ma </a:t>
            </a:r>
            <a:r>
              <a:rPr lang="en-US" sz="1600" dirty="0" err="1">
                <a:latin typeface="Courier New" panose="02070309020205020404" pitchFamily="49" charset="0"/>
                <a:cs typeface="Courier New" panose="02070309020205020404" pitchFamily="49" charset="0"/>
              </a:rPr>
              <a:t>plateforme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d'annonces</a:t>
            </a:r>
            <a:r>
              <a:rPr lang="en-US" sz="1600" dirty="0">
                <a:latin typeface="Courier New" panose="02070309020205020404" pitchFamily="49" charset="0"/>
                <a:cs typeface="Courier New" panose="02070309020205020404" pitchFamily="49" charset="0"/>
              </a:rPr>
              <a:t>&lt;/h1&gt;</a:t>
            </a:r>
          </a:p>
          <a:p>
            <a:r>
              <a:rPr lang="en-US" sz="1600" dirty="0">
                <a:latin typeface="Courier New" panose="02070309020205020404" pitchFamily="49" charset="0"/>
                <a:cs typeface="Courier New" panose="02070309020205020404" pitchFamily="49" charset="0"/>
              </a:rPr>
              <a:t>      &lt;p&gt;</a:t>
            </a:r>
          </a:p>
          <a:p>
            <a:r>
              <a:rPr lang="en-US" sz="1600" dirty="0">
                <a:latin typeface="Courier New" panose="02070309020205020404" pitchFamily="49" charset="0"/>
                <a:cs typeface="Courier New" panose="02070309020205020404" pitchFamily="49" charset="0"/>
              </a:rPr>
              <a:t>        Ce </a:t>
            </a:r>
            <a:r>
              <a:rPr lang="en-US" sz="1600" dirty="0" err="1">
                <a:latin typeface="Courier New" panose="02070309020205020404" pitchFamily="49" charset="0"/>
                <a:cs typeface="Courier New" panose="02070309020205020404" pitchFamily="49" charset="0"/>
              </a:rPr>
              <a:t>projet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propulsé</a:t>
            </a:r>
            <a:r>
              <a:rPr lang="en-US" sz="1600" dirty="0">
                <a:latin typeface="Courier New" panose="02070309020205020404" pitchFamily="49" charset="0"/>
                <a:cs typeface="Courier New" panose="02070309020205020404" pitchFamily="49" charset="0"/>
              </a:rPr>
              <a:t> par </a:t>
            </a:r>
            <a:r>
              <a:rPr lang="en-US" sz="1600" dirty="0" err="1" smtClean="0">
                <a:latin typeface="Courier New" panose="02070309020205020404" pitchFamily="49" charset="0"/>
                <a:cs typeface="Courier New" panose="02070309020205020404" pitchFamily="49" charset="0"/>
              </a:rPr>
              <a:t>Symfony</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&lt;/p&gt;</a:t>
            </a:r>
          </a:p>
          <a:p>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&lt;p&gt;</a:t>
            </a:r>
          </a:p>
          <a:p>
            <a:r>
              <a:rPr lang="en-US" sz="1600" dirty="0">
                <a:latin typeface="Courier New" panose="02070309020205020404" pitchFamily="49" charset="0"/>
                <a:cs typeface="Courier New" panose="02070309020205020404" pitchFamily="49" charset="0"/>
              </a:rPr>
              <a:t>        &lt;a class="</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-primary </a:t>
            </a:r>
            <a:r>
              <a:rPr lang="en-US" sz="1600" dirty="0" err="1">
                <a:latin typeface="Courier New" panose="02070309020205020404" pitchFamily="49" charset="0"/>
                <a:cs typeface="Courier New" panose="02070309020205020404" pitchFamily="49" charset="0"/>
              </a:rPr>
              <a:t>btn-lg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href</a:t>
            </a:r>
            <a:r>
              <a:rPr lang="en-US" sz="1600" dirty="0" smtClean="0">
                <a:latin typeface="Courier New" panose="02070309020205020404" pitchFamily="49" charset="0"/>
                <a:cs typeface="Courier New" panose="02070309020205020404" pitchFamily="49" charset="0"/>
              </a:rPr>
              <a:t>="http://www.campus-id.com"&gt;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Ecole </a:t>
            </a:r>
            <a:r>
              <a:rPr lang="en-US" sz="1600" dirty="0" err="1" smtClean="0">
                <a:latin typeface="Courier New" panose="02070309020205020404" pitchFamily="49" charset="0"/>
                <a:cs typeface="Courier New" panose="02070309020205020404" pitchFamily="49" charset="0"/>
              </a:rPr>
              <a:t>supérieure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d'informatique</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&lt;/a&gt;</a:t>
            </a:r>
          </a:p>
          <a:p>
            <a:r>
              <a:rPr lang="en-US" sz="1600" dirty="0">
                <a:latin typeface="Courier New" panose="02070309020205020404" pitchFamily="49" charset="0"/>
                <a:cs typeface="Courier New" panose="02070309020205020404" pitchFamily="49" charset="0"/>
              </a:rPr>
              <a:t>      &lt;/p&gt;</a:t>
            </a:r>
          </a:p>
          <a:p>
            <a:r>
              <a:rPr lang="en-US" sz="1600" dirty="0">
                <a:latin typeface="Courier New" panose="02070309020205020404" pitchFamily="49" charset="0"/>
                <a:cs typeface="Courier New" panose="02070309020205020404" pitchFamily="49" charset="0"/>
              </a:rPr>
              <a:t>    &lt;/div&gt;</a:t>
            </a:r>
          </a:p>
        </p:txBody>
      </p:sp>
    </p:spTree>
    <p:extLst>
      <p:ext uri="{BB962C8B-B14F-4D97-AF65-F5344CB8AC3E}">
        <p14:creationId xmlns:p14="http://schemas.microsoft.com/office/powerpoint/2010/main" val="179055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a:t>
            </a:r>
            <a:r>
              <a:rPr lang="fr-FR" b="1" dirty="0" smtClean="0"/>
              <a:t>général </a:t>
            </a:r>
            <a:r>
              <a:rPr lang="fr-FR" b="1" dirty="0"/>
              <a:t>de l'application </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137553" y="1577291"/>
            <a:ext cx="8868893" cy="4866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div class="row"&gt;</a:t>
            </a:r>
          </a:p>
          <a:p>
            <a:r>
              <a:rPr lang="en-US" sz="1600" dirty="0">
                <a:latin typeface="Courier New" panose="02070309020205020404" pitchFamily="49" charset="0"/>
                <a:cs typeface="Courier New" panose="02070309020205020404" pitchFamily="49" charset="0"/>
              </a:rPr>
              <a:t>      &lt;div id="menu" class="col-md-3"&gt;</a:t>
            </a:r>
          </a:p>
          <a:p>
            <a:r>
              <a:rPr lang="en-US" sz="1600" dirty="0">
                <a:latin typeface="Courier New" panose="02070309020205020404" pitchFamily="49" charset="0"/>
                <a:cs typeface="Courier New" panose="02070309020205020404" pitchFamily="49" charset="0"/>
              </a:rPr>
              <a:t>        &lt;h3&gt;Les </a:t>
            </a:r>
            <a:r>
              <a:rPr lang="en-US" sz="1600" dirty="0" err="1">
                <a:latin typeface="Courier New" panose="02070309020205020404" pitchFamily="49" charset="0"/>
                <a:cs typeface="Courier New" panose="02070309020205020404" pitchFamily="49" charset="0"/>
              </a:rPr>
              <a:t>annonces</a:t>
            </a:r>
            <a:r>
              <a:rPr lang="en-US" sz="1600" dirty="0">
                <a:latin typeface="Courier New" panose="02070309020205020404" pitchFamily="49" charset="0"/>
                <a:cs typeface="Courier New" panose="02070309020205020404" pitchFamily="49" charset="0"/>
              </a:rPr>
              <a:t>&lt;/h3&gt;</a:t>
            </a:r>
          </a:p>
          <a:p>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 class="</a:t>
            </a:r>
            <a:r>
              <a:rPr lang="en-US" sz="1600" dirty="0" err="1">
                <a:latin typeface="Courier New" panose="02070309020205020404" pitchFamily="49" charset="0"/>
                <a:cs typeface="Courier New" panose="02070309020205020404" pitchFamily="49" charset="0"/>
              </a:rPr>
              <a:t>nav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nav</a:t>
            </a:r>
            <a:r>
              <a:rPr lang="en-US" sz="1600" dirty="0">
                <a:latin typeface="Courier New" panose="02070309020205020404" pitchFamily="49" charset="0"/>
                <a:cs typeface="Courier New" panose="02070309020205020404" pitchFamily="49" charset="0"/>
              </a:rPr>
              <a:t>-pills </a:t>
            </a:r>
            <a:r>
              <a:rPr lang="en-US" sz="1600" dirty="0" err="1">
                <a:latin typeface="Courier New" panose="02070309020205020404" pitchFamily="49" charset="0"/>
                <a:cs typeface="Courier New" panose="02070309020205020404" pitchFamily="49" charset="0"/>
              </a:rPr>
              <a:t>nav</a:t>
            </a:r>
            <a:r>
              <a:rPr lang="en-US" sz="1600" dirty="0">
                <a:latin typeface="Courier New" panose="02070309020205020404" pitchFamily="49" charset="0"/>
                <a:cs typeface="Courier New" panose="02070309020205020404" pitchFamily="49" charset="0"/>
              </a:rPr>
              <a:t>-stacked"&gt;</a:t>
            </a:r>
          </a:p>
          <a:p>
            <a:r>
              <a:rPr lang="en-US" sz="1600" dirty="0">
                <a:latin typeface="Courier New" panose="02070309020205020404" pitchFamily="49" charset="0"/>
                <a:cs typeface="Courier New" panose="02070309020205020404" pitchFamily="49" charset="0"/>
              </a:rPr>
              <a:t>          &lt;li&gt;&lt;a </a:t>
            </a:r>
            <a:r>
              <a:rPr lang="en-US" sz="1600" dirty="0" err="1">
                <a:latin typeface="Courier New" panose="02070309020205020404" pitchFamily="49" charset="0"/>
                <a:cs typeface="Courier New" panose="02070309020205020404" pitchFamily="49" charset="0"/>
              </a:rPr>
              <a:t>href</a:t>
            </a:r>
            <a:r>
              <a:rPr lang="en-US" sz="1600" dirty="0">
                <a:solidFill>
                  <a:srgbClr val="FF0000"/>
                </a:solidFill>
                <a:latin typeface="Courier New" panose="02070309020205020404" pitchFamily="49" charset="0"/>
                <a:cs typeface="Courier New" panose="02070309020205020404" pitchFamily="49" charset="0"/>
              </a:rPr>
              <a:t>="{{ path('</a:t>
            </a:r>
            <a:r>
              <a:rPr lang="en-US" sz="1600" dirty="0" err="1">
                <a:solidFill>
                  <a:srgbClr val="FF0000"/>
                </a:solidFill>
                <a:latin typeface="Courier New" panose="02070309020205020404" pitchFamily="49" charset="0"/>
                <a:cs typeface="Courier New" panose="02070309020205020404" pitchFamily="49" charset="0"/>
              </a:rPr>
              <a:t>oc_platform_home</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Accueil</a:t>
            </a:r>
            <a:r>
              <a:rPr lang="en-US" sz="1600" dirty="0">
                <a:latin typeface="Courier New" panose="02070309020205020404" pitchFamily="49" charset="0"/>
                <a:cs typeface="Courier New" panose="02070309020205020404" pitchFamily="49" charset="0"/>
              </a:rPr>
              <a:t>&lt;/a&gt;&lt;/li&gt;</a:t>
            </a:r>
          </a:p>
          <a:p>
            <a:r>
              <a:rPr lang="en-US" sz="1600" dirty="0">
                <a:latin typeface="Courier New" panose="02070309020205020404" pitchFamily="49" charset="0"/>
                <a:cs typeface="Courier New" panose="02070309020205020404" pitchFamily="49" charset="0"/>
              </a:rPr>
              <a:t>          &lt;li&gt;&lt;a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 path('</a:t>
            </a:r>
            <a:r>
              <a:rPr lang="en-US" sz="1600" dirty="0" err="1">
                <a:solidFill>
                  <a:srgbClr val="FF0000"/>
                </a:solidFill>
                <a:latin typeface="Courier New" panose="02070309020205020404" pitchFamily="49" charset="0"/>
                <a:cs typeface="Courier New" panose="02070309020205020404" pitchFamily="49" charset="0"/>
              </a:rPr>
              <a:t>oc_platform_add</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Ajouter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annonce</a:t>
            </a:r>
            <a:r>
              <a:rPr lang="en-US" sz="1600" dirty="0">
                <a:latin typeface="Courier New" panose="02070309020205020404" pitchFamily="49" charset="0"/>
                <a:cs typeface="Courier New" panose="02070309020205020404" pitchFamily="49" charset="0"/>
              </a:rPr>
              <a:t>&lt;/a&gt;&lt;/li&gt;</a:t>
            </a:r>
          </a:p>
          <a:p>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&lt;h4&gt;</a:t>
            </a:r>
            <a:r>
              <a:rPr lang="en-US" sz="1600" dirty="0" err="1">
                <a:latin typeface="Courier New" panose="02070309020205020404" pitchFamily="49" charset="0"/>
                <a:cs typeface="Courier New" panose="02070309020205020404" pitchFamily="49" charset="0"/>
              </a:rPr>
              <a:t>Dernières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annonces</a:t>
            </a:r>
            <a:r>
              <a:rPr lang="en-US" sz="1600" dirty="0">
                <a:latin typeface="Courier New" panose="02070309020205020404" pitchFamily="49" charset="0"/>
                <a:cs typeface="Courier New" panose="02070309020205020404" pitchFamily="49" charset="0"/>
              </a:rPr>
              <a:t>&lt;/h4&gt;</a:t>
            </a:r>
          </a:p>
          <a:p>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render(controller("</a:t>
            </a:r>
            <a:r>
              <a:rPr lang="en-US" sz="1600" dirty="0" err="1">
                <a:solidFill>
                  <a:srgbClr val="FF0000"/>
                </a:solidFill>
                <a:latin typeface="Courier New" panose="02070309020205020404" pitchFamily="49" charset="0"/>
                <a:cs typeface="Courier New" panose="02070309020205020404" pitchFamily="49" charset="0"/>
              </a:rPr>
              <a:t>OCPlatformBundle:Advert:menu</a:t>
            </a:r>
            <a:r>
              <a:rPr lang="en-US" sz="1600" dirty="0">
                <a:solidFill>
                  <a:srgbClr val="FF0000"/>
                </a:solidFill>
                <a:latin typeface="Courier New" panose="02070309020205020404" pitchFamily="49" charset="0"/>
                <a:cs typeface="Courier New" panose="02070309020205020404" pitchFamily="49" charset="0"/>
              </a:rPr>
              <a:t>", {'limit': 3})) }}</a:t>
            </a:r>
          </a:p>
          <a:p>
            <a:r>
              <a:rPr lang="en-US" sz="1600" dirty="0">
                <a:latin typeface="Courier New" panose="02070309020205020404" pitchFamily="49" charset="0"/>
                <a:cs typeface="Courier New" panose="02070309020205020404" pitchFamily="49" charset="0"/>
              </a:rPr>
              <a:t>      &lt;/div&gt;</a:t>
            </a:r>
          </a:p>
          <a:p>
            <a:r>
              <a:rPr lang="en-US" sz="1600" dirty="0">
                <a:latin typeface="Courier New" panose="02070309020205020404" pitchFamily="49" charset="0"/>
                <a:cs typeface="Courier New" panose="02070309020205020404" pitchFamily="49" charset="0"/>
              </a:rPr>
              <a:t>      &lt;div id="content" class="col-md-9"&gt;</a:t>
            </a:r>
          </a:p>
          <a:p>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block body %}</a:t>
            </a:r>
          </a:p>
          <a:p>
            <a:r>
              <a:rPr lang="en-US" sz="1600" dirty="0">
                <a:solidFill>
                  <a:srgbClr val="FF0000"/>
                </a:solidFill>
                <a:latin typeface="Courier New" panose="02070309020205020404" pitchFamily="49" charset="0"/>
                <a:cs typeface="Courier New" panose="02070309020205020404" pitchFamily="49" charset="0"/>
              </a:rPr>
              <a:t>        {% </a:t>
            </a:r>
            <a:r>
              <a:rPr lang="en-US" sz="1600" dirty="0" err="1">
                <a:solidFill>
                  <a:srgbClr val="FF0000"/>
                </a:solidFill>
                <a:latin typeface="Courier New" panose="02070309020205020404" pitchFamily="49" charset="0"/>
                <a:cs typeface="Courier New" panose="02070309020205020404" pitchFamily="49" charset="0"/>
              </a:rPr>
              <a:t>endblock</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&lt;/div&gt;</a:t>
            </a:r>
          </a:p>
          <a:p>
            <a:r>
              <a:rPr lang="en-US" sz="1600" dirty="0">
                <a:latin typeface="Courier New" panose="02070309020205020404" pitchFamily="49" charset="0"/>
                <a:cs typeface="Courier New" panose="02070309020205020404" pitchFamily="49" charset="0"/>
              </a:rPr>
              <a:t>    &lt;/div&gt;</a:t>
            </a:r>
          </a:p>
        </p:txBody>
      </p:sp>
    </p:spTree>
    <p:extLst>
      <p:ext uri="{BB962C8B-B14F-4D97-AF65-F5344CB8AC3E}">
        <p14:creationId xmlns:p14="http://schemas.microsoft.com/office/powerpoint/2010/main" val="121654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général de l'application </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403123" y="1150374"/>
            <a:ext cx="8072283" cy="5348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hr</a:t>
            </a:r>
            <a:r>
              <a:rPr lang="en-US" sz="1600" dirty="0">
                <a:latin typeface="Courier New" panose="02070309020205020404" pitchFamily="49" charset="0"/>
                <a:cs typeface="Courier New" panose="02070309020205020404" pitchFamily="49" charset="0"/>
              </a:rPr>
              <a:t>&gt;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&lt;footer&gt;</a:t>
            </a:r>
          </a:p>
          <a:p>
            <a:r>
              <a:rPr lang="en-US" sz="1600" dirty="0">
                <a:latin typeface="Courier New" panose="02070309020205020404" pitchFamily="49" charset="0"/>
                <a:cs typeface="Courier New" panose="02070309020205020404" pitchFamily="49" charset="0"/>
              </a:rPr>
              <a:t>      &lt;p&gt;The sky's the limit © </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now'|date</a:t>
            </a:r>
            <a:r>
              <a:rPr lang="en-US" sz="1600" dirty="0">
                <a:solidFill>
                  <a:srgbClr val="FF0000"/>
                </a:solidFill>
                <a:latin typeface="Courier New" panose="02070309020205020404" pitchFamily="49" charset="0"/>
                <a:cs typeface="Courier New" panose="02070309020205020404" pitchFamily="49" charset="0"/>
              </a:rPr>
              <a:t>('Y') }} </a:t>
            </a:r>
            <a:r>
              <a:rPr lang="en-US" sz="1600" dirty="0">
                <a:latin typeface="Courier New" panose="02070309020205020404" pitchFamily="49" charset="0"/>
                <a:cs typeface="Courier New" panose="02070309020205020404" pitchFamily="49" charset="0"/>
              </a:rPr>
              <a:t>and beyond.&lt;/p&gt;</a:t>
            </a:r>
          </a:p>
          <a:p>
            <a:r>
              <a:rPr lang="en-US" sz="1600" dirty="0">
                <a:latin typeface="Courier New" panose="02070309020205020404" pitchFamily="49" charset="0"/>
                <a:cs typeface="Courier New" panose="02070309020205020404" pitchFamily="49" charset="0"/>
              </a:rPr>
              <a:t>    &lt;/footer&gt;</a:t>
            </a:r>
          </a:p>
          <a:p>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div&gt;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block </a:t>
            </a:r>
            <a:r>
              <a:rPr lang="en-US" sz="1600" dirty="0" err="1">
                <a:solidFill>
                  <a:srgbClr val="FF0000"/>
                </a:solidFill>
                <a:latin typeface="Courier New" panose="02070309020205020404" pitchFamily="49" charset="0"/>
                <a:cs typeface="Courier New" panose="02070309020205020404" pitchFamily="49" charset="0"/>
              </a:rPr>
              <a:t>javascripts</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Ajoutez</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lignes</a:t>
            </a:r>
            <a:r>
              <a:rPr lang="en-US" sz="1600" dirty="0">
                <a:latin typeface="Courier New" panose="02070309020205020404" pitchFamily="49" charset="0"/>
                <a:cs typeface="Courier New" panose="02070309020205020404" pitchFamily="49" charset="0"/>
              </a:rPr>
              <a:t> JavaScript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vous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comptez</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vous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servir</a:t>
            </a:r>
            <a:r>
              <a:rPr lang="en-US" sz="1600" dirty="0">
                <a:latin typeface="Courier New" panose="02070309020205020404" pitchFamily="49" charset="0"/>
                <a:cs typeface="Courier New" panose="02070309020205020404" pitchFamily="49" charset="0"/>
              </a:rPr>
              <a:t> des </a:t>
            </a:r>
            <a:r>
              <a:rPr lang="en-US" sz="1600" dirty="0" err="1">
                <a:latin typeface="Courier New" panose="02070309020205020404" pitchFamily="49" charset="0"/>
                <a:cs typeface="Courier New" panose="02070309020205020404" pitchFamily="49" charset="0"/>
              </a:rPr>
              <a:t>fonctionnalités</a:t>
            </a:r>
            <a:r>
              <a:rPr lang="en-US" sz="1600" dirty="0">
                <a:latin typeface="Courier New" panose="02070309020205020404" pitchFamily="49" charset="0"/>
                <a:cs typeface="Courier New" panose="02070309020205020404" pitchFamily="49" charset="0"/>
              </a:rPr>
              <a:t> du bootstrap Twitter #}</a:t>
            </a:r>
          </a:p>
          <a:p>
            <a:r>
              <a:rPr lang="en-US" sz="1600" dirty="0">
                <a:latin typeface="Courier New" panose="02070309020205020404" pitchFamily="49" charset="0"/>
                <a:cs typeface="Courier New" panose="02070309020205020404" pitchFamily="49" charset="0"/>
              </a:rPr>
              <a:t>    &lt;script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="//ajax.googleapis.com/ajax/libs/</a:t>
            </a:r>
            <a:r>
              <a:rPr lang="en-US" sz="1600" dirty="0" err="1">
                <a:latin typeface="Courier New" panose="02070309020205020404" pitchFamily="49" charset="0"/>
                <a:cs typeface="Courier New" panose="02070309020205020404" pitchFamily="49" charset="0"/>
              </a:rPr>
              <a:t>jquery</a:t>
            </a:r>
            <a:r>
              <a:rPr lang="en-US" sz="1600" dirty="0">
                <a:latin typeface="Courier New" panose="02070309020205020404" pitchFamily="49" charset="0"/>
                <a:cs typeface="Courier New" panose="02070309020205020404" pitchFamily="49" charset="0"/>
              </a:rPr>
              <a:t>/1.11.1/jquery.min.js"&gt;&lt;/script&gt;</a:t>
            </a:r>
          </a:p>
          <a:p>
            <a:r>
              <a:rPr lang="en-US" sz="1600" dirty="0">
                <a:latin typeface="Courier New" panose="02070309020205020404" pitchFamily="49" charset="0"/>
                <a:cs typeface="Courier New" panose="02070309020205020404" pitchFamily="49" charset="0"/>
              </a:rPr>
              <a:t>    &lt;script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="//maxcdn.bootstrapcdn.com/bootstrap/3.2.0/</a:t>
            </a:r>
            <a:r>
              <a:rPr lang="en-US" sz="1600" dirty="0" err="1">
                <a:latin typeface="Courier New" panose="02070309020205020404" pitchFamily="49" charset="0"/>
                <a:cs typeface="Courier New" panose="02070309020205020404" pitchFamily="49" charset="0"/>
              </a:rPr>
              <a:t>js</a:t>
            </a:r>
            <a:r>
              <a:rPr lang="en-US" sz="1600" dirty="0">
                <a:latin typeface="Courier New" panose="02070309020205020404" pitchFamily="49" charset="0"/>
                <a:cs typeface="Courier New" panose="02070309020205020404" pitchFamily="49" charset="0"/>
              </a:rPr>
              <a:t>/bootstrap.min.js"&gt;&lt;/script&gt;</a:t>
            </a:r>
          </a:p>
          <a:p>
            <a:r>
              <a:rPr lang="en-US" sz="1600" dirty="0">
                <a:solidFill>
                  <a:srgbClr val="FF0000"/>
                </a:solidFill>
                <a:latin typeface="Courier New" panose="02070309020205020404" pitchFamily="49" charset="0"/>
                <a:cs typeface="Courier New" panose="02070309020205020404" pitchFamily="49" charset="0"/>
              </a:rPr>
              <a:t>  {% </a:t>
            </a:r>
            <a:r>
              <a:rPr lang="en-US" sz="1600" dirty="0" err="1">
                <a:solidFill>
                  <a:srgbClr val="FF0000"/>
                </a:solidFill>
                <a:latin typeface="Courier New" panose="02070309020205020404" pitchFamily="49" charset="0"/>
                <a:cs typeface="Courier New" panose="02070309020205020404" pitchFamily="49" charset="0"/>
              </a:rPr>
              <a:t>endblock</a:t>
            </a:r>
            <a:r>
              <a:rPr lang="en-US" sz="1600" dirty="0">
                <a:solidFill>
                  <a:srgbClr val="FF0000"/>
                </a:solidFill>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&lt;/body&gt;</a:t>
            </a:r>
          </a:p>
          <a:p>
            <a:r>
              <a:rPr lang="en-US" sz="16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10565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err="1"/>
              <a:t>Layout</a:t>
            </a:r>
            <a:r>
              <a:rPr lang="fr-FR" b="1" dirty="0"/>
              <a:t>  du bundle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sz="2000" dirty="0" smtClean="0">
                <a:solidFill>
                  <a:schemeClr val="tx1">
                    <a:lumMod val="95000"/>
                    <a:lumOff val="5000"/>
                  </a:schemeClr>
                </a:solidFill>
                <a:latin typeface="Arial" panose="020B0604020202020204" pitchFamily="34" charset="0"/>
                <a:cs typeface="Arial" panose="020B0604020202020204" pitchFamily="34" charset="0"/>
              </a:rPr>
              <a:t>  du bundle</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Comme on l'a dit, ce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va hériter du </a:t>
            </a:r>
            <a:r>
              <a:rPr lang="fr-FR" sz="2000" dirty="0" err="1">
                <a:solidFill>
                  <a:schemeClr val="tx1">
                    <a:lumMod val="95000"/>
                    <a:lumOff val="5000"/>
                  </a:schemeClr>
                </a:solidFill>
                <a:latin typeface="Arial" panose="020B0604020202020204" pitchFamily="34" charset="0"/>
                <a:cs typeface="Arial" panose="020B0604020202020204" pitchFamily="34" charset="0"/>
              </a:rPr>
              <a:t>layout</a:t>
            </a:r>
            <a:r>
              <a:rPr lang="fr-FR" sz="2000" dirty="0">
                <a:solidFill>
                  <a:schemeClr val="tx1">
                    <a:lumMod val="95000"/>
                    <a:lumOff val="5000"/>
                  </a:schemeClr>
                </a:solidFill>
                <a:latin typeface="Arial" panose="020B0604020202020204" pitchFamily="34" charset="0"/>
                <a:cs typeface="Arial" panose="020B0604020202020204" pitchFamily="34" charset="0"/>
              </a:rPr>
              <a:t> général, ajouter la petite touche personnelle au bundle </a:t>
            </a:r>
            <a:r>
              <a:rPr lang="fr-FR" sz="2000" dirty="0" err="1">
                <a:solidFill>
                  <a:schemeClr val="tx1">
                    <a:lumMod val="95000"/>
                    <a:lumOff val="5000"/>
                  </a:schemeClr>
                </a:solidFill>
                <a:latin typeface="Arial" panose="020B0604020202020204" pitchFamily="34" charset="0"/>
                <a:cs typeface="Arial" panose="020B0604020202020204" pitchFamily="34" charset="0"/>
              </a:rPr>
              <a:t>Advert</a:t>
            </a:r>
            <a:r>
              <a:rPr lang="fr-FR" sz="2000" dirty="0">
                <a:solidFill>
                  <a:schemeClr val="tx1">
                    <a:lumMod val="95000"/>
                    <a:lumOff val="5000"/>
                  </a:schemeClr>
                </a:solidFill>
                <a:latin typeface="Arial" panose="020B0604020202020204" pitchFamily="34" charset="0"/>
                <a:cs typeface="Arial" panose="020B0604020202020204" pitchFamily="34" charset="0"/>
              </a:rPr>
              <a:t>, puis être hérité à son tour par 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finaux.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Une </a:t>
            </a:r>
            <a:r>
              <a:rPr lang="fr-FR" sz="2000" dirty="0">
                <a:solidFill>
                  <a:schemeClr val="tx1">
                    <a:lumMod val="95000"/>
                    <a:lumOff val="5000"/>
                  </a:schemeClr>
                </a:solidFill>
                <a:latin typeface="Arial" panose="020B0604020202020204" pitchFamily="34" charset="0"/>
                <a:cs typeface="Arial" panose="020B0604020202020204" pitchFamily="34" charset="0"/>
              </a:rPr>
              <a:t>bonne pratique consiste à préfixer le nom des blocs par le nom du bundle courant.   </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78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Template du bundle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373626" y="1474838"/>
            <a:ext cx="8563896" cy="5225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/Resources/views/</a:t>
            </a:r>
            <a:r>
              <a:rPr lang="en-US" sz="1400" dirty="0" err="1">
                <a:latin typeface="Courier New" panose="02070309020205020404" pitchFamily="49" charset="0"/>
                <a:cs typeface="Courier New" panose="02070309020205020404" pitchFamily="49" charset="0"/>
              </a:rPr>
              <a:t>layout.html.twig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extends "::</a:t>
            </a:r>
            <a:r>
              <a:rPr lang="en-US" sz="1400" dirty="0" err="1">
                <a:solidFill>
                  <a:srgbClr val="FF0000"/>
                </a:solidFill>
                <a:latin typeface="Courier New" panose="02070309020205020404" pitchFamily="49" charset="0"/>
                <a:cs typeface="Courier New" panose="02070309020205020404" pitchFamily="49" charset="0"/>
              </a:rPr>
              <a:t>layout.html.twig</a:t>
            </a:r>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block title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Annonces</a:t>
            </a:r>
            <a:r>
              <a:rPr lang="en-US" sz="1400" dirty="0">
                <a:latin typeface="Courier New" panose="02070309020205020404" pitchFamily="49" charset="0"/>
                <a:cs typeface="Courier New" panose="02070309020205020404" pitchFamily="49" charset="0"/>
              </a:rPr>
              <a:t> - </a:t>
            </a:r>
            <a:r>
              <a:rPr lang="en-US" sz="1400" dirty="0">
                <a:solidFill>
                  <a:srgbClr val="FF0000"/>
                </a:solidFill>
                <a:latin typeface="Courier New" panose="02070309020205020404" pitchFamily="49" charset="0"/>
                <a:cs typeface="Courier New" panose="02070309020205020404" pitchFamily="49" charset="0"/>
              </a:rPr>
              <a:t>{{ parent() }}</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endblock</a:t>
            </a:r>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block body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On </a:t>
            </a:r>
            <a:r>
              <a:rPr lang="en-US" sz="1400" dirty="0" err="1">
                <a:latin typeface="Courier New" panose="02070309020205020404" pitchFamily="49" charset="0"/>
                <a:cs typeface="Courier New" panose="02070309020205020404" pitchFamily="49" charset="0"/>
              </a:rPr>
              <a:t>définit</a:t>
            </a:r>
            <a:r>
              <a:rPr lang="en-US" sz="1400" dirty="0">
                <a:latin typeface="Courier New" panose="02070309020205020404" pitchFamily="49" charset="0"/>
                <a:cs typeface="Courier New" panose="02070309020205020404" pitchFamily="49" charset="0"/>
              </a:rPr>
              <a:t> un sous-titre </a:t>
            </a:r>
            <a:r>
              <a:rPr lang="en-US" sz="1400" dirty="0" err="1">
                <a:latin typeface="Courier New" panose="02070309020205020404" pitchFamily="49" charset="0"/>
                <a:cs typeface="Courier New" panose="02070309020205020404" pitchFamily="49" charset="0"/>
              </a:rPr>
              <a:t>commun</a:t>
            </a:r>
            <a:r>
              <a:rPr lang="en-US" sz="1400" dirty="0">
                <a:latin typeface="Courier New" panose="02070309020205020404" pitchFamily="49" charset="0"/>
                <a:cs typeface="Courier New" panose="02070309020205020404" pitchFamily="49" charset="0"/>
              </a:rPr>
              <a:t> à </a:t>
            </a:r>
            <a:r>
              <a:rPr lang="en-US" sz="1400" dirty="0" err="1">
                <a:latin typeface="Courier New" panose="02070309020205020404" pitchFamily="49" charset="0"/>
                <a:cs typeface="Courier New" panose="02070309020205020404" pitchFamily="49" charset="0"/>
              </a:rPr>
              <a:t>toutes</a:t>
            </a:r>
            <a:r>
              <a:rPr lang="en-US" sz="1400" dirty="0">
                <a:latin typeface="Courier New" panose="02070309020205020404" pitchFamily="49" charset="0"/>
                <a:cs typeface="Courier New" panose="02070309020205020404" pitchFamily="49" charset="0"/>
              </a:rPr>
              <a:t> les pages du bundle, par </a:t>
            </a:r>
            <a:r>
              <a:rPr lang="en-US" sz="1400" dirty="0" err="1">
                <a:latin typeface="Courier New" panose="02070309020205020404" pitchFamily="49" charset="0"/>
                <a:cs typeface="Courier New" panose="02070309020205020404" pitchFamily="49" charset="0"/>
              </a:rPr>
              <a:t>exemple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&lt;</a:t>
            </a:r>
            <a:r>
              <a:rPr lang="en-US" sz="1400" dirty="0" smtClean="0">
                <a:latin typeface="Courier New" panose="02070309020205020404" pitchFamily="49" charset="0"/>
                <a:cs typeface="Courier New" panose="02070309020205020404" pitchFamily="49" charset="0"/>
              </a:rPr>
              <a:t>h2&gt;</a:t>
            </a:r>
            <a:r>
              <a:rPr lang="en-US" sz="1400" dirty="0" err="1" smtClean="0">
                <a:latin typeface="Courier New" panose="02070309020205020404" pitchFamily="49" charset="0"/>
                <a:cs typeface="Courier New" panose="02070309020205020404" pitchFamily="49" charset="0"/>
              </a:rPr>
              <a:t>Annonces</a:t>
            </a:r>
            <a:r>
              <a:rPr lang="en-US" sz="1400" dirty="0">
                <a:latin typeface="Courier New" panose="02070309020205020404" pitchFamily="49" charset="0"/>
                <a:cs typeface="Courier New" panose="02070309020205020404" pitchFamily="49" charset="0"/>
              </a:rPr>
              <a:t>&lt;/</a:t>
            </a:r>
            <a:r>
              <a:rPr lang="en-US" sz="1400" dirty="0" smtClean="0">
                <a:latin typeface="Courier New" panose="02070309020205020404" pitchFamily="49" charset="0"/>
                <a:cs typeface="Courier New" panose="02070309020205020404" pitchFamily="49" charset="0"/>
              </a:rPr>
              <a:t>h2&gt;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hr</a:t>
            </a:r>
            <a:r>
              <a:rPr lang="en-US" sz="1400" dirty="0">
                <a:latin typeface="Courier New" panose="02070309020205020404" pitchFamily="49" charset="0"/>
                <a:cs typeface="Courier New" panose="02070309020205020404" pitchFamily="49" charset="0"/>
              </a:rPr>
              <a:t>&gt;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On </a:t>
            </a:r>
            <a:r>
              <a:rPr lang="en-US" sz="1400" dirty="0" err="1">
                <a:latin typeface="Courier New" panose="02070309020205020404" pitchFamily="49" charset="0"/>
                <a:cs typeface="Courier New" panose="02070309020205020404" pitchFamily="49" charset="0"/>
              </a:rPr>
              <a:t>définit</a:t>
            </a:r>
            <a:r>
              <a:rPr lang="en-US" sz="1400" dirty="0">
                <a:latin typeface="Courier New" panose="02070309020205020404" pitchFamily="49" charset="0"/>
                <a:cs typeface="Courier New" panose="02070309020205020404" pitchFamily="49" charset="0"/>
              </a:rPr>
              <a:t> un nouveau bloc, que les </a:t>
            </a:r>
            <a:r>
              <a:rPr lang="en-US" sz="1400" dirty="0" err="1">
                <a:latin typeface="Courier New" panose="02070309020205020404" pitchFamily="49" charset="0"/>
                <a:cs typeface="Courier New" panose="02070309020205020404" pitchFamily="49" charset="0"/>
              </a:rPr>
              <a:t>vues</a:t>
            </a:r>
            <a:r>
              <a:rPr lang="en-US" sz="1400" dirty="0">
                <a:latin typeface="Courier New" panose="02070309020205020404" pitchFamily="49" charset="0"/>
                <a:cs typeface="Courier New" panose="02070309020205020404" pitchFamily="49" charset="0"/>
              </a:rPr>
              <a:t> du bundle </a:t>
            </a:r>
            <a:r>
              <a:rPr lang="en-US" sz="1400" dirty="0" err="1">
                <a:latin typeface="Courier New" panose="02070309020205020404" pitchFamily="49" charset="0"/>
                <a:cs typeface="Courier New" panose="02070309020205020404" pitchFamily="49" charset="0"/>
              </a:rPr>
              <a:t>pourront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remplir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 block </a:t>
            </a:r>
            <a:r>
              <a:rPr lang="en-US" sz="1400" dirty="0" err="1">
                <a:solidFill>
                  <a:srgbClr val="FF0000"/>
                </a:solidFill>
                <a:latin typeface="Courier New" panose="02070309020205020404" pitchFamily="49" charset="0"/>
                <a:cs typeface="Courier New" panose="02070309020205020404" pitchFamily="49" charset="0"/>
              </a:rPr>
              <a:t>ocplatform_body</a:t>
            </a:r>
            <a:r>
              <a:rPr lang="en-US" sz="1400" dirty="0">
                <a:solidFill>
                  <a:srgbClr val="FF0000"/>
                </a:solidFill>
                <a:latin typeface="Courier New" panose="02070309020205020404" pitchFamily="49" charset="0"/>
                <a:cs typeface="Courier New" panose="02070309020205020404" pitchFamily="49" charset="0"/>
              </a:rPr>
              <a:t> %}</a:t>
            </a:r>
          </a:p>
          <a:p>
            <a:r>
              <a:rPr lang="en-US" sz="1400" dirty="0">
                <a:solidFill>
                  <a:srgbClr val="FF0000"/>
                </a:solidFill>
                <a:latin typeface="Courier New" panose="02070309020205020404" pitchFamily="49" charset="0"/>
                <a:cs typeface="Courier New" panose="02070309020205020404" pitchFamily="49" charset="0"/>
              </a:rPr>
              <a:t>  {% </a:t>
            </a:r>
            <a:r>
              <a:rPr lang="en-US" sz="1400" dirty="0" err="1">
                <a:solidFill>
                  <a:srgbClr val="FF0000"/>
                </a:solidFill>
                <a:latin typeface="Courier New" panose="02070309020205020404" pitchFamily="49" charset="0"/>
                <a:cs typeface="Courier New" panose="02070309020205020404" pitchFamily="49" charset="0"/>
              </a:rPr>
              <a:t>endblock</a:t>
            </a:r>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endblock</a:t>
            </a:r>
            <a:r>
              <a:rPr lang="en-US" sz="1400"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2500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a:t>
            </a:r>
            <a:r>
              <a:rPr lang="fr-FR" b="1" dirty="0" smtClean="0"/>
              <a:t>de l’accueil</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373626" y="1474838"/>
            <a:ext cx="8563896" cy="5225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/Resources/views/Advert/</a:t>
            </a:r>
            <a:r>
              <a:rPr lang="en-US" sz="1200" dirty="0" err="1">
                <a:latin typeface="Courier New" panose="02070309020205020404" pitchFamily="49" charset="0"/>
                <a:cs typeface="Courier New" panose="02070309020205020404" pitchFamily="49" charset="0"/>
              </a:rPr>
              <a:t>index.html.twig</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extends "</a:t>
            </a:r>
            <a:r>
              <a:rPr lang="en-US" sz="1200" dirty="0" err="1">
                <a:solidFill>
                  <a:srgbClr val="FF0000"/>
                </a:solidFill>
                <a:latin typeface="Courier New" panose="02070309020205020404" pitchFamily="49" charset="0"/>
                <a:cs typeface="Courier New" panose="02070309020205020404" pitchFamily="49" charset="0"/>
              </a:rPr>
              <a:t>OCPlatformBundle</a:t>
            </a:r>
            <a:r>
              <a:rPr lang="en-US" sz="1200" dirty="0">
                <a:solidFill>
                  <a:srgbClr val="FF0000"/>
                </a:solidFill>
                <a:latin typeface="Courier New" panose="02070309020205020404" pitchFamily="49" charset="0"/>
                <a:cs typeface="Courier New" panose="02070309020205020404" pitchFamily="49" charset="0"/>
              </a:rPr>
              <a:t>::</a:t>
            </a:r>
            <a:r>
              <a:rPr lang="en-US" sz="1200" dirty="0" err="1">
                <a:solidFill>
                  <a:srgbClr val="FF0000"/>
                </a:solidFill>
                <a:latin typeface="Courier New" panose="02070309020205020404" pitchFamily="49" charset="0"/>
                <a:cs typeface="Courier New" panose="02070309020205020404" pitchFamily="49" charset="0"/>
              </a:rPr>
              <a:t>layout.html.twig</a:t>
            </a:r>
            <a:r>
              <a:rPr lang="en-US" sz="1200" dirty="0">
                <a:solidFill>
                  <a:srgbClr val="FF0000"/>
                </a:solidFill>
                <a:latin typeface="Courier New" panose="02070309020205020404" pitchFamily="49" charset="0"/>
                <a:cs typeface="Courier New" panose="02070309020205020404" pitchFamily="49" charset="0"/>
              </a:rPr>
              <a:t>" %}</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block title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Accueil</a:t>
            </a:r>
            <a:r>
              <a:rPr lang="en-US" sz="1200" dirty="0">
                <a:latin typeface="Courier New" panose="02070309020205020404" pitchFamily="49" charset="0"/>
                <a:cs typeface="Courier New" panose="02070309020205020404" pitchFamily="49" charset="0"/>
              </a:rPr>
              <a:t> - {{ parent() }}</a:t>
            </a:r>
          </a:p>
          <a:p>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endblock</a:t>
            </a:r>
            <a:r>
              <a:rPr lang="en-US" sz="1200" dirty="0">
                <a:solidFill>
                  <a:srgbClr val="FF0000"/>
                </a:solidFill>
                <a:latin typeface="Courier New" panose="02070309020205020404" pitchFamily="49" charset="0"/>
                <a:cs typeface="Courier New" panose="02070309020205020404" pitchFamily="49" charset="0"/>
              </a:rPr>
              <a:t> %}</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block </a:t>
            </a:r>
            <a:r>
              <a:rPr lang="en-US" sz="1200" dirty="0" err="1">
                <a:solidFill>
                  <a:srgbClr val="FF0000"/>
                </a:solidFill>
                <a:latin typeface="Courier New" panose="02070309020205020404" pitchFamily="49" charset="0"/>
                <a:cs typeface="Courier New" panose="02070309020205020404" pitchFamily="49" charset="0"/>
              </a:rPr>
              <a:t>ocplatform_body</a:t>
            </a:r>
            <a:r>
              <a:rPr lang="en-US" sz="1200" dirty="0">
                <a:solidFill>
                  <a:srgbClr val="FF0000"/>
                </a:solidFill>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&lt;h2&gt;</a:t>
            </a:r>
            <a:r>
              <a:rPr lang="en-US" sz="1200" dirty="0" err="1">
                <a:latin typeface="Courier New" panose="02070309020205020404" pitchFamily="49" charset="0"/>
                <a:cs typeface="Courier New" panose="02070309020205020404" pitchFamily="49" charset="0"/>
              </a:rPr>
              <a:t>Liste</a:t>
            </a:r>
            <a:r>
              <a:rPr lang="en-US" sz="1200" dirty="0">
                <a:latin typeface="Courier New" panose="02070309020205020404" pitchFamily="49" charset="0"/>
                <a:cs typeface="Courier New" panose="02070309020205020404" pitchFamily="49" charset="0"/>
              </a:rPr>
              <a:t> des </a:t>
            </a:r>
            <a:r>
              <a:rPr lang="en-US" sz="1200" dirty="0" err="1">
                <a:latin typeface="Courier New" panose="02070309020205020404" pitchFamily="49" charset="0"/>
                <a:cs typeface="Courier New" panose="02070309020205020404" pitchFamily="49" charset="0"/>
              </a:rPr>
              <a:t>annonces</a:t>
            </a:r>
            <a:r>
              <a:rPr lang="en-US" sz="1200" dirty="0">
                <a:latin typeface="Courier New" panose="02070309020205020404" pitchFamily="49" charset="0"/>
                <a:cs typeface="Courier New" panose="02070309020205020404" pitchFamily="49" charset="0"/>
              </a:rPr>
              <a:t>&lt;/h2&gt;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ul</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for advert in </a:t>
            </a:r>
            <a:r>
              <a:rPr lang="en-US" sz="1200" dirty="0" err="1">
                <a:solidFill>
                  <a:srgbClr val="FF0000"/>
                </a:solidFill>
                <a:latin typeface="Courier New" panose="02070309020205020404" pitchFamily="49" charset="0"/>
                <a:cs typeface="Courier New" panose="02070309020205020404" pitchFamily="49" charset="0"/>
              </a:rPr>
              <a:t>listAdverts</a:t>
            </a:r>
            <a:r>
              <a:rPr lang="en-US" sz="1200" dirty="0">
                <a:solidFill>
                  <a:srgbClr val="FF0000"/>
                </a:solidFill>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&lt;li&gt;</a:t>
            </a:r>
          </a:p>
          <a:p>
            <a:r>
              <a:rPr lang="en-US" sz="1200" dirty="0">
                <a:latin typeface="Courier New" panose="02070309020205020404" pitchFamily="49" charset="0"/>
                <a:cs typeface="Courier New" panose="02070309020205020404" pitchFamily="49" charset="0"/>
              </a:rPr>
              <a:t>        &lt;a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a:t>
            </a:r>
            <a:r>
              <a:rPr lang="en-US" sz="1200" dirty="0">
                <a:solidFill>
                  <a:srgbClr val="FF0000"/>
                </a:solidFill>
                <a:latin typeface="Courier New" panose="02070309020205020404" pitchFamily="49" charset="0"/>
                <a:cs typeface="Courier New" panose="02070309020205020404" pitchFamily="49" charset="0"/>
              </a:rPr>
              <a:t>{{ path('</a:t>
            </a:r>
            <a:r>
              <a:rPr lang="en-US" sz="1200" dirty="0" err="1">
                <a:solidFill>
                  <a:srgbClr val="FF0000"/>
                </a:solidFill>
                <a:latin typeface="Courier New" panose="02070309020205020404" pitchFamily="49" charset="0"/>
                <a:cs typeface="Courier New" panose="02070309020205020404" pitchFamily="49" charset="0"/>
              </a:rPr>
              <a:t>oc_platform_view</a:t>
            </a:r>
            <a:r>
              <a:rPr lang="en-US" sz="1200" dirty="0">
                <a:solidFill>
                  <a:srgbClr val="FF0000"/>
                </a:solidFill>
                <a:latin typeface="Courier New" panose="02070309020205020404" pitchFamily="49" charset="0"/>
                <a:cs typeface="Courier New" panose="02070309020205020404" pitchFamily="49" charset="0"/>
              </a:rPr>
              <a:t>', {'id': advert.id}) }}"&gt;</a:t>
            </a:r>
          </a:p>
          <a:p>
            <a:r>
              <a:rPr lang="en-US" sz="1200" dirty="0">
                <a:solidFill>
                  <a:srgbClr val="FF0000"/>
                </a:solidFill>
                <a:latin typeface="Courier New" panose="02070309020205020404" pitchFamily="49" charset="0"/>
                <a:cs typeface="Courier New" panose="02070309020205020404" pitchFamily="49" charset="0"/>
              </a:rPr>
              <a:t>          {{ </a:t>
            </a:r>
            <a:r>
              <a:rPr lang="en-US" sz="1200" dirty="0" err="1">
                <a:solidFill>
                  <a:srgbClr val="FF0000"/>
                </a:solidFill>
                <a:latin typeface="Courier New" panose="02070309020205020404" pitchFamily="49" charset="0"/>
                <a:cs typeface="Courier New" panose="02070309020205020404" pitchFamily="49" charset="0"/>
              </a:rPr>
              <a:t>advert.title</a:t>
            </a:r>
            <a:r>
              <a:rPr lang="en-US" sz="1200" dirty="0">
                <a:solidFill>
                  <a:srgbClr val="FF0000"/>
                </a:solidFill>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&lt;/a&gt;</a:t>
            </a:r>
          </a:p>
          <a:p>
            <a:r>
              <a:rPr lang="en-US" sz="1200" dirty="0">
                <a:latin typeface="Courier New" panose="02070309020205020404" pitchFamily="49" charset="0"/>
                <a:cs typeface="Courier New" panose="02070309020205020404" pitchFamily="49" charset="0"/>
              </a:rPr>
              <a:t>        par </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advert.author</a:t>
            </a:r>
            <a:r>
              <a:rPr lang="en-US" sz="1200"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le </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advert.date|date</a:t>
            </a:r>
            <a:r>
              <a:rPr lang="en-US" sz="1200" dirty="0">
                <a:solidFill>
                  <a:srgbClr val="FF0000"/>
                </a:solidFill>
                <a:latin typeface="Courier New" panose="02070309020205020404" pitchFamily="49" charset="0"/>
                <a:cs typeface="Courier New" panose="02070309020205020404" pitchFamily="49" charset="0"/>
              </a:rPr>
              <a:t>('d/m/Y') }}</a:t>
            </a:r>
          </a:p>
          <a:p>
            <a:r>
              <a:rPr lang="en-US" sz="1200" dirty="0">
                <a:latin typeface="Courier New" panose="02070309020205020404" pitchFamily="49" charset="0"/>
                <a:cs typeface="Courier New" panose="02070309020205020404" pitchFamily="49" charset="0"/>
              </a:rPr>
              <a:t>      &lt;/li&gt;</a:t>
            </a:r>
          </a:p>
          <a:p>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else %}</a:t>
            </a:r>
          </a:p>
          <a:p>
            <a:r>
              <a:rPr lang="en-US" sz="1200" dirty="0">
                <a:latin typeface="Courier New" panose="02070309020205020404" pitchFamily="49" charset="0"/>
                <a:cs typeface="Courier New" panose="02070309020205020404" pitchFamily="49" charset="0"/>
              </a:rPr>
              <a:t>      &lt;li&gt;Pas (encore !) </a:t>
            </a:r>
            <a:r>
              <a:rPr lang="en-US" sz="1200" dirty="0" err="1">
                <a:latin typeface="Courier New" panose="02070309020205020404" pitchFamily="49" charset="0"/>
                <a:cs typeface="Courier New" panose="02070309020205020404" pitchFamily="49" charset="0"/>
              </a:rPr>
              <a:t>d'annonces</a:t>
            </a:r>
            <a:r>
              <a:rPr lang="en-US" sz="1200" dirty="0">
                <a:latin typeface="Courier New" panose="02070309020205020404" pitchFamily="49" charset="0"/>
                <a:cs typeface="Courier New" panose="02070309020205020404" pitchFamily="49" charset="0"/>
              </a:rPr>
              <a:t>&lt;/li&gt;</a:t>
            </a:r>
          </a:p>
          <a:p>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endfor</a:t>
            </a:r>
            <a:r>
              <a:rPr lang="en-US" sz="1200" dirty="0">
                <a:solidFill>
                  <a:srgbClr val="FF0000"/>
                </a:solidFill>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ul</a:t>
            </a:r>
            <a:r>
              <a:rPr lang="en-US" sz="1200" dirty="0">
                <a:latin typeface="Courier New" panose="02070309020205020404" pitchFamily="49" charset="0"/>
                <a:cs typeface="Courier New" panose="02070309020205020404" pitchFamily="49" charset="0"/>
              </a:rPr>
              <a:t>&gt;</a:t>
            </a:r>
          </a:p>
          <a:p>
            <a:endParaRPr lang="en-US" sz="1200" dirty="0">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endblock</a:t>
            </a:r>
            <a:r>
              <a:rPr lang="en-US" sz="1200"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6094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Contrôleur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 début du fichier :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90052" y="2044460"/>
            <a:ext cx="8563896" cy="3631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php</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src</a:t>
            </a:r>
            <a:r>
              <a:rPr lang="en-US" sz="1600" dirty="0" smtClean="0">
                <a:latin typeface="Courier New" panose="02070309020205020404" pitchFamily="49" charset="0"/>
                <a:cs typeface="Courier New" panose="02070309020205020404" pitchFamily="49" charset="0"/>
              </a:rPr>
              <a:t>/OC/</a:t>
            </a:r>
            <a:r>
              <a:rPr lang="en-US" sz="1600" dirty="0" err="1" smtClean="0">
                <a:latin typeface="Courier New" panose="02070309020205020404" pitchFamily="49" charset="0"/>
                <a:cs typeface="Courier New" panose="02070309020205020404" pitchFamily="49" charset="0"/>
              </a:rPr>
              <a:t>PlatformBundle</a:t>
            </a:r>
            <a:r>
              <a:rPr lang="en-US" sz="1600" dirty="0" smtClean="0">
                <a:latin typeface="Courier New" panose="02070309020205020404" pitchFamily="49" charset="0"/>
                <a:cs typeface="Courier New" panose="02070309020205020404" pitchFamily="49" charset="0"/>
              </a:rPr>
              <a:t>/Controller/</a:t>
            </a:r>
            <a:r>
              <a:rPr lang="en-US" sz="1600" dirty="0" err="1" smtClean="0">
                <a:latin typeface="Courier New" panose="02070309020205020404" pitchFamily="49" charset="0"/>
                <a:cs typeface="Courier New" panose="02070309020205020404" pitchFamily="49" charset="0"/>
              </a:rPr>
              <a:t>AdvertController.php</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namespace </a:t>
            </a:r>
            <a:r>
              <a:rPr lang="en-US" sz="1600" dirty="0">
                <a:latin typeface="Courier New" panose="02070309020205020404" pitchFamily="49" charset="0"/>
                <a:cs typeface="Courier New" panose="02070309020205020404" pitchFamily="49" charset="0"/>
              </a:rPr>
              <a:t>OC\</a:t>
            </a:r>
            <a:r>
              <a:rPr lang="en-US" sz="1600" dirty="0" err="1">
                <a:latin typeface="Courier New" panose="02070309020205020404" pitchFamily="49" charset="0"/>
                <a:cs typeface="Courier New" panose="02070309020205020404" pitchFamily="49" charset="0"/>
              </a:rPr>
              <a:t>PlatformBundle</a:t>
            </a:r>
            <a:r>
              <a:rPr lang="en-US" sz="1600" dirty="0">
                <a:latin typeface="Courier New" panose="02070309020205020404" pitchFamily="49" charset="0"/>
                <a:cs typeface="Courier New" panose="02070309020205020404" pitchFamily="49" charset="0"/>
              </a:rPr>
              <a:t>\Controller;</a:t>
            </a:r>
          </a:p>
          <a:p>
            <a:r>
              <a:rPr lang="en-US" sz="1600" dirty="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use </a:t>
            </a:r>
            <a:r>
              <a:rPr lang="en-US" sz="1600" dirty="0" err="1">
                <a:latin typeface="Courier New" panose="02070309020205020404" pitchFamily="49" charset="0"/>
                <a:cs typeface="Courier New" panose="02070309020205020404" pitchFamily="49" charset="0"/>
              </a:rPr>
              <a:t>Symfony</a:t>
            </a:r>
            <a:r>
              <a:rPr lang="en-US" sz="1600" dirty="0">
                <a:latin typeface="Courier New" panose="02070309020205020404" pitchFamily="49" charset="0"/>
                <a:cs typeface="Courier New" panose="02070309020205020404" pitchFamily="49" charset="0"/>
              </a:rPr>
              <a:t>\Bundle\</a:t>
            </a:r>
            <a:r>
              <a:rPr lang="en-US" sz="1600" dirty="0" err="1">
                <a:latin typeface="Courier New" panose="02070309020205020404" pitchFamily="49" charset="0"/>
                <a:cs typeface="Courier New" panose="02070309020205020404" pitchFamily="49" charset="0"/>
              </a:rPr>
              <a:t>FrameworkBundle</a:t>
            </a:r>
            <a:r>
              <a:rPr lang="en-US" sz="1600" dirty="0">
                <a:latin typeface="Courier New" panose="02070309020205020404" pitchFamily="49" charset="0"/>
                <a:cs typeface="Courier New" panose="02070309020205020404" pitchFamily="49" charset="0"/>
              </a:rPr>
              <a:t>\Controller\Controller;</a:t>
            </a:r>
          </a:p>
          <a:p>
            <a:r>
              <a:rPr lang="en-US" sz="1600" dirty="0" smtClean="0">
                <a:latin typeface="Courier New" panose="02070309020205020404" pitchFamily="49" charset="0"/>
                <a:cs typeface="Courier New" panose="02070309020205020404" pitchFamily="49" charset="0"/>
              </a:rPr>
              <a:t>use </a:t>
            </a:r>
            <a:r>
              <a:rPr lang="en-US" sz="1600" dirty="0" err="1">
                <a:latin typeface="Courier New" panose="02070309020205020404" pitchFamily="49" charset="0"/>
                <a:cs typeface="Courier New" panose="02070309020205020404" pitchFamily="49" charset="0"/>
              </a:rPr>
              <a:t>Symfony</a:t>
            </a:r>
            <a:r>
              <a:rPr lang="en-US" sz="1600" dirty="0">
                <a:latin typeface="Courier New" panose="02070309020205020404" pitchFamily="49" charset="0"/>
                <a:cs typeface="Courier New" panose="02070309020205020404" pitchFamily="49" charset="0"/>
              </a:rPr>
              <a:t>\Component\</a:t>
            </a:r>
            <a:r>
              <a:rPr lang="en-US" sz="1600" dirty="0" err="1">
                <a:latin typeface="Courier New" panose="02070309020205020404" pitchFamily="49" charset="0"/>
                <a:cs typeface="Courier New" panose="02070309020205020404" pitchFamily="49" charset="0"/>
              </a:rPr>
              <a:t>HttpFoundation</a:t>
            </a:r>
            <a:r>
              <a:rPr lang="en-US" sz="1600" dirty="0">
                <a:latin typeface="Courier New" panose="02070309020205020404" pitchFamily="49" charset="0"/>
                <a:cs typeface="Courier New" panose="02070309020205020404" pitchFamily="49" charset="0"/>
              </a:rPr>
              <a:t>\Request;</a:t>
            </a:r>
          </a:p>
          <a:p>
            <a:r>
              <a:rPr lang="en-US" sz="1600" dirty="0" smtClean="0">
                <a:latin typeface="Courier New" panose="02070309020205020404" pitchFamily="49" charset="0"/>
                <a:cs typeface="Courier New" panose="02070309020205020404" pitchFamily="49" charset="0"/>
              </a:rPr>
              <a:t>use </a:t>
            </a:r>
            <a:r>
              <a:rPr lang="en-US" sz="1600" dirty="0" err="1">
                <a:latin typeface="Courier New" panose="02070309020205020404" pitchFamily="49" charset="0"/>
                <a:cs typeface="Courier New" panose="02070309020205020404" pitchFamily="49" charset="0"/>
              </a:rPr>
              <a:t>Symfony</a:t>
            </a:r>
            <a:r>
              <a:rPr lang="en-US" sz="1600" dirty="0">
                <a:latin typeface="Courier New" panose="02070309020205020404" pitchFamily="49" charset="0"/>
                <a:cs typeface="Courier New" panose="02070309020205020404" pitchFamily="49" charset="0"/>
              </a:rPr>
              <a:t>\Component\</a:t>
            </a:r>
            <a:r>
              <a:rPr lang="en-US" sz="1600" dirty="0" err="1">
                <a:latin typeface="Courier New" panose="02070309020205020404" pitchFamily="49" charset="0"/>
                <a:cs typeface="Courier New" panose="02070309020205020404" pitchFamily="49" charset="0"/>
              </a:rPr>
              <a:t>HttpKernel</a:t>
            </a:r>
            <a:r>
              <a:rPr lang="en-US" sz="1600" dirty="0">
                <a:latin typeface="Courier New" panose="02070309020205020404" pitchFamily="49" charset="0"/>
                <a:cs typeface="Courier New" panose="02070309020205020404" pitchFamily="49" charset="0"/>
              </a:rPr>
              <a:t>\Exception\</a:t>
            </a:r>
            <a:r>
              <a:rPr lang="en-US" sz="1600" dirty="0" err="1">
                <a:latin typeface="Courier New" panose="02070309020205020404" pitchFamily="49" charset="0"/>
                <a:cs typeface="Courier New" panose="02070309020205020404" pitchFamily="49" charset="0"/>
              </a:rPr>
              <a:t>NotFoundHttpException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AdvertController</a:t>
            </a:r>
            <a:r>
              <a:rPr lang="en-US" sz="1600" dirty="0">
                <a:latin typeface="Courier New" panose="02070309020205020404" pitchFamily="49" charset="0"/>
                <a:cs typeface="Courier New" panose="02070309020205020404" pitchFamily="49" charset="0"/>
              </a:rPr>
              <a:t> extends Controller</a:t>
            </a:r>
          </a:p>
          <a:p>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021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Contrôleur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L'action menu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90052" y="1588195"/>
            <a:ext cx="8563896" cy="449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function </a:t>
            </a:r>
            <a:r>
              <a:rPr lang="en-US" sz="1400" dirty="0" err="1">
                <a:latin typeface="Courier New" panose="02070309020205020404" pitchFamily="49" charset="0"/>
                <a:cs typeface="Courier New" panose="02070309020205020404" pitchFamily="49" charset="0"/>
              </a:rPr>
              <a:t>menuAction</a:t>
            </a:r>
            <a:r>
              <a:rPr lang="en-US" sz="1400" dirty="0">
                <a:latin typeface="Courier New" panose="02070309020205020404" pitchFamily="49" charset="0"/>
                <a:cs typeface="Courier New" panose="02070309020205020404" pitchFamily="49" charset="0"/>
              </a:rPr>
              <a:t>($limit)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On fixe </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dur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entendu</a:t>
            </a:r>
            <a:r>
              <a:rPr lang="en-US" sz="1400" dirty="0">
                <a:latin typeface="Courier New" panose="02070309020205020404" pitchFamily="49" charset="0"/>
                <a:cs typeface="Courier New" panose="02070309020205020404" pitchFamily="49" charset="0"/>
              </a:rPr>
              <a:t> par la suite</a:t>
            </a:r>
          </a:p>
          <a:p>
            <a:r>
              <a:rPr lang="en-US" sz="1400" dirty="0">
                <a:latin typeface="Courier New" panose="02070309020205020404" pitchFamily="49" charset="0"/>
                <a:cs typeface="Courier New" panose="02070309020205020404" pitchFamily="49" charset="0"/>
              </a:rPr>
              <a:t>    // on la </a:t>
            </a:r>
            <a:r>
              <a:rPr lang="en-US" sz="1400" dirty="0" err="1">
                <a:latin typeface="Courier New" panose="02070309020205020404" pitchFamily="49" charset="0"/>
                <a:cs typeface="Courier New" panose="02070309020205020404" pitchFamily="49" charset="0"/>
              </a:rPr>
              <a:t>récupérera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depuis</a:t>
            </a:r>
            <a:r>
              <a:rPr lang="en-US" sz="1400" dirty="0">
                <a:latin typeface="Courier New" panose="02070309020205020404" pitchFamily="49" charset="0"/>
                <a:cs typeface="Courier New" panose="02070309020205020404" pitchFamily="49" charset="0"/>
              </a:rPr>
              <a:t> la BDD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listAdverts</a:t>
            </a:r>
            <a:r>
              <a:rPr lang="en-US" sz="1400" dirty="0">
                <a:latin typeface="Courier New" panose="02070309020205020404" pitchFamily="49" charset="0"/>
                <a:cs typeface="Courier New" panose="02070309020205020404" pitchFamily="49" charset="0"/>
              </a:rPr>
              <a:t> = array(</a:t>
            </a:r>
          </a:p>
          <a:p>
            <a:r>
              <a:rPr lang="en-US" sz="1400" dirty="0">
                <a:latin typeface="Courier New" panose="02070309020205020404" pitchFamily="49" charset="0"/>
                <a:cs typeface="Courier New" panose="02070309020205020404" pitchFamily="49" charset="0"/>
              </a:rPr>
              <a:t>      array('id' =&gt; 2, 'title' =&gt; '</a:t>
            </a:r>
            <a:r>
              <a:rPr lang="en-US" sz="1400" dirty="0" err="1">
                <a:latin typeface="Courier New" panose="02070309020205020404" pitchFamily="49" charset="0"/>
                <a:cs typeface="Courier New" panose="02070309020205020404" pitchFamily="49" charset="0"/>
              </a:rPr>
              <a:t>Recherche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développeur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array('id' =&gt; 5, 'title' =&gt; 'Mission de webmaster'),</a:t>
            </a:r>
          </a:p>
          <a:p>
            <a:r>
              <a:rPr lang="en-US" sz="1400" dirty="0">
                <a:latin typeface="Courier New" panose="02070309020205020404" pitchFamily="49" charset="0"/>
                <a:cs typeface="Courier New" panose="02070309020205020404" pitchFamily="49" charset="0"/>
              </a:rPr>
              <a:t>      array('id' =&gt; 9, 'title' =&gt; '</a:t>
            </a:r>
            <a:r>
              <a:rPr lang="en-US" sz="1400" dirty="0" err="1">
                <a:latin typeface="Courier New" panose="02070309020205020404" pitchFamily="49" charset="0"/>
                <a:cs typeface="Courier New" panose="02070309020205020404" pitchFamily="49" charset="0"/>
              </a:rPr>
              <a:t>Offre</a:t>
            </a:r>
            <a:r>
              <a:rPr lang="en-US" sz="1400" dirty="0">
                <a:latin typeface="Courier New" panose="02070309020205020404" pitchFamily="49" charset="0"/>
                <a:cs typeface="Courier New" panose="02070309020205020404" pitchFamily="49" charset="0"/>
              </a:rPr>
              <a:t> de stage </a:t>
            </a:r>
            <a:r>
              <a:rPr lang="en-US" sz="1400" dirty="0" err="1">
                <a:latin typeface="Courier New" panose="02070309020205020404" pitchFamily="49" charset="0"/>
                <a:cs typeface="Courier New" panose="02070309020205020404" pitchFamily="49" charset="0"/>
              </a:rPr>
              <a:t>webdesigner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$this-&gt;render('</a:t>
            </a:r>
            <a:r>
              <a:rPr lang="en-US" sz="1400" dirty="0" err="1">
                <a:latin typeface="Courier New" panose="02070309020205020404" pitchFamily="49" charset="0"/>
                <a:cs typeface="Courier New" panose="02070309020205020404" pitchFamily="49" charset="0"/>
              </a:rPr>
              <a:t>OCPlatformBundle:Advert:menu.html.twig</a:t>
            </a:r>
            <a:r>
              <a:rPr lang="en-US" sz="1400" dirty="0">
                <a:latin typeface="Courier New" panose="02070309020205020404" pitchFamily="49" charset="0"/>
                <a:cs typeface="Courier New" panose="02070309020205020404" pitchFamily="49" charset="0"/>
              </a:rPr>
              <a:t>', array(</a:t>
            </a:r>
          </a:p>
          <a:p>
            <a:r>
              <a:rPr lang="en-US" sz="1400" dirty="0">
                <a:latin typeface="Courier New" panose="02070309020205020404" pitchFamily="49" charset="0"/>
                <a:cs typeface="Courier New" panose="02070309020205020404" pitchFamily="49" charset="0"/>
              </a:rPr>
              <a:t>      // Tout </a:t>
            </a:r>
            <a:r>
              <a:rPr lang="en-US" sz="1400" dirty="0" err="1">
                <a:latin typeface="Courier New" panose="02070309020205020404" pitchFamily="49" charset="0"/>
                <a:cs typeface="Courier New" panose="02070309020205020404" pitchFamily="49" charset="0"/>
              </a:rPr>
              <a:t>l'intérêt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ici</a:t>
            </a:r>
            <a:r>
              <a:rPr lang="en-US" sz="1400" dirty="0">
                <a:latin typeface="Courier New" panose="02070309020205020404" pitchFamily="49" charset="0"/>
                <a:cs typeface="Courier New" panose="02070309020205020404" pitchFamily="49" charset="0"/>
              </a:rPr>
              <a:t> : le </a:t>
            </a:r>
            <a:r>
              <a:rPr lang="en-US" sz="1400" dirty="0" err="1">
                <a:latin typeface="Courier New" panose="02070309020205020404" pitchFamily="49" charset="0"/>
                <a:cs typeface="Courier New" panose="02070309020205020404" pitchFamily="49" charset="0"/>
              </a:rPr>
              <a:t>contrôleur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les variables </a:t>
            </a:r>
            <a:r>
              <a:rPr lang="en-US" sz="1400" dirty="0" err="1">
                <a:latin typeface="Courier New" panose="02070309020205020404" pitchFamily="49" charset="0"/>
                <a:cs typeface="Courier New" panose="02070309020205020404" pitchFamily="49" charset="0"/>
              </a:rPr>
              <a:t>nécessaires</a:t>
            </a:r>
            <a:r>
              <a:rPr lang="en-US" sz="1400" dirty="0">
                <a:latin typeface="Courier New" panose="02070309020205020404" pitchFamily="49" charset="0"/>
                <a:cs typeface="Courier New" panose="02070309020205020404" pitchFamily="49" charset="0"/>
              </a:rPr>
              <a:t> au template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listAdverts</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listAdverts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1318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il nous faut modifier l'action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index</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du contrôleur pour passer une variable {{ </a:t>
            </a:r>
            <a:r>
              <a:rPr lang="fr-FR" sz="2000" dirty="0" err="1">
                <a:solidFill>
                  <a:schemeClr val="tx1">
                    <a:lumMod val="95000"/>
                    <a:lumOff val="5000"/>
                  </a:schemeClr>
                </a:solidFill>
                <a:latin typeface="Arial" panose="020B0604020202020204" pitchFamily="34" charset="0"/>
                <a:cs typeface="Arial" panose="020B0604020202020204" pitchFamily="34" charset="0"/>
              </a:rPr>
              <a:t>listAdverts</a:t>
            </a:r>
            <a:r>
              <a:rPr lang="fr-FR" sz="2000" dirty="0">
                <a:solidFill>
                  <a:schemeClr val="tx1">
                    <a:lumMod val="95000"/>
                    <a:lumOff val="5000"/>
                  </a:schemeClr>
                </a:solidFill>
                <a:latin typeface="Arial" panose="020B0604020202020204" pitchFamily="34" charset="0"/>
                <a:cs typeface="Arial" panose="020B0604020202020204" pitchFamily="34" charset="0"/>
              </a:rPr>
              <a:t> }} à 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vue  (annonces comme si elles venaient de la BDD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90052" y="2279413"/>
            <a:ext cx="8563896" cy="373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function </a:t>
            </a:r>
            <a:r>
              <a:rPr lang="en-US" sz="1400" dirty="0" err="1">
                <a:latin typeface="Courier New" panose="02070309020205020404" pitchFamily="49" charset="0"/>
                <a:cs typeface="Courier New" panose="02070309020205020404" pitchFamily="49" charset="0"/>
              </a:rPr>
              <a:t>indexAction</a:t>
            </a:r>
            <a:r>
              <a:rPr lang="en-US" sz="1400" dirty="0">
                <a:latin typeface="Courier New" panose="02070309020205020404" pitchFamily="49" charset="0"/>
                <a:cs typeface="Courier New" panose="02070309020205020404" pitchFamily="49" charset="0"/>
              </a:rPr>
              <a:t>($page)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on code </a:t>
            </a:r>
            <a:r>
              <a:rPr lang="en-US" sz="1400" dirty="0" err="1">
                <a:solidFill>
                  <a:schemeClr val="bg1"/>
                </a:solidFill>
                <a:latin typeface="Courier New" panose="02070309020205020404" pitchFamily="49" charset="0"/>
                <a:cs typeface="Courier New" panose="02070309020205020404" pitchFamily="49" charset="0"/>
              </a:rPr>
              <a:t>en</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dur</a:t>
            </a:r>
            <a:r>
              <a:rPr lang="en-US" sz="1400" dirty="0">
                <a:solidFill>
                  <a:schemeClr val="bg1"/>
                </a:solidFill>
                <a:latin typeface="Courier New" panose="02070309020205020404" pitchFamily="49" charset="0"/>
                <a:cs typeface="Courier New" panose="02070309020205020404" pitchFamily="49" charset="0"/>
              </a:rPr>
              <a:t> pour </a:t>
            </a:r>
            <a:r>
              <a:rPr lang="en-US" sz="1400" dirty="0" err="1" smtClean="0">
                <a:solidFill>
                  <a:schemeClr val="bg1"/>
                </a:solidFill>
                <a:latin typeface="Courier New" panose="02070309020205020404" pitchFamily="49" charset="0"/>
                <a:cs typeface="Courier New" panose="02070309020205020404" pitchFamily="49" charset="0"/>
              </a:rPr>
              <a:t>l'exemple</a:t>
            </a:r>
            <a:endParaRPr lang="en-US" sz="1400" dirty="0" smtClean="0">
              <a:solidFill>
                <a:schemeClr val="bg1"/>
              </a:solidFill>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listAdverts</a:t>
            </a:r>
            <a:r>
              <a:rPr lang="en-US" sz="1400" dirty="0">
                <a:latin typeface="Courier New" panose="02070309020205020404" pitchFamily="49" charset="0"/>
                <a:cs typeface="Courier New" panose="02070309020205020404" pitchFamily="49" charset="0"/>
              </a:rPr>
              <a:t> = array(</a:t>
            </a:r>
          </a:p>
          <a:p>
            <a:r>
              <a:rPr lang="en-US" sz="1400" dirty="0">
                <a:latin typeface="Courier New" panose="02070309020205020404" pitchFamily="49" charset="0"/>
                <a:cs typeface="Courier New" panose="02070309020205020404" pitchFamily="49" charset="0"/>
              </a:rPr>
              <a:t>      array(</a:t>
            </a:r>
          </a:p>
          <a:p>
            <a:r>
              <a:rPr lang="en-US" sz="1400" dirty="0">
                <a:latin typeface="Courier New" panose="02070309020205020404" pitchFamily="49" charset="0"/>
                <a:cs typeface="Courier New" panose="02070309020205020404" pitchFamily="49" charset="0"/>
              </a:rPr>
              <a:t>        'title'   =&gt; '</a:t>
            </a:r>
            <a:r>
              <a:rPr lang="en-US" sz="1400" dirty="0" err="1">
                <a:latin typeface="Courier New" panose="02070309020205020404" pitchFamily="49" charset="0"/>
                <a:cs typeface="Courier New" panose="02070309020205020404" pitchFamily="49" charset="0"/>
              </a:rPr>
              <a:t>Recherche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développpeur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'id'      =&gt; 1,</a:t>
            </a:r>
          </a:p>
          <a:p>
            <a:r>
              <a:rPr lang="en-US" sz="1400" dirty="0">
                <a:latin typeface="Courier New" panose="02070309020205020404" pitchFamily="49" charset="0"/>
                <a:cs typeface="Courier New" panose="02070309020205020404" pitchFamily="49" charset="0"/>
              </a:rPr>
              <a:t>        'author'  =&gt; 'Alexandre',</a:t>
            </a:r>
          </a:p>
          <a:p>
            <a:r>
              <a:rPr lang="en-US" sz="1400" dirty="0">
                <a:latin typeface="Courier New" panose="02070309020205020404" pitchFamily="49" charset="0"/>
                <a:cs typeface="Courier New" panose="02070309020205020404" pitchFamily="49" charset="0"/>
              </a:rPr>
              <a:t>        'content' =&gt; 'Nous </a:t>
            </a:r>
            <a:r>
              <a:rPr lang="en-US" sz="1400" dirty="0" err="1">
                <a:latin typeface="Courier New" panose="02070309020205020404" pitchFamily="49" charset="0"/>
                <a:cs typeface="Courier New" panose="02070309020205020404" pitchFamily="49" charset="0"/>
              </a:rPr>
              <a:t>recherchons</a:t>
            </a:r>
            <a:r>
              <a:rPr lang="en-US" sz="1400" dirty="0">
                <a:latin typeface="Courier New" panose="02070309020205020404" pitchFamily="49" charset="0"/>
                <a:cs typeface="Courier New" panose="02070309020205020404" pitchFamily="49" charset="0"/>
              </a:rPr>
              <a:t> un </a:t>
            </a:r>
            <a:r>
              <a:rPr lang="en-US" sz="1400" dirty="0" err="1">
                <a:latin typeface="Courier New" panose="02070309020205020404" pitchFamily="49" charset="0"/>
                <a:cs typeface="Courier New" panose="02070309020205020404" pitchFamily="49" charset="0"/>
              </a:rPr>
              <a:t>développeur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débutant</a:t>
            </a:r>
            <a:r>
              <a:rPr lang="en-US" sz="1400" dirty="0">
                <a:latin typeface="Courier New" panose="02070309020205020404" pitchFamily="49" charset="0"/>
                <a:cs typeface="Courier New" panose="02070309020205020404" pitchFamily="49" charset="0"/>
              </a:rPr>
              <a:t> sur Lyon. </a:t>
            </a:r>
            <a:r>
              <a:rPr lang="en-US" sz="1400" dirty="0" err="1">
                <a:latin typeface="Courier New" panose="02070309020205020404" pitchFamily="49" charset="0"/>
                <a:cs typeface="Courier New" panose="02070309020205020404" pitchFamily="49" charset="0"/>
              </a:rPr>
              <a:t>Blabla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'date'    =&gt;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955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 la suite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90052" y="1720645"/>
            <a:ext cx="8563896" cy="4803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array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'title'   =&gt; 'Mission de webmaster',</a:t>
            </a:r>
          </a:p>
          <a:p>
            <a:r>
              <a:rPr lang="en-US" sz="1400" dirty="0">
                <a:latin typeface="Courier New" panose="02070309020205020404" pitchFamily="49" charset="0"/>
                <a:cs typeface="Courier New" panose="02070309020205020404" pitchFamily="49" charset="0"/>
              </a:rPr>
              <a:t>        'id'      =&gt; 2,</a:t>
            </a:r>
          </a:p>
          <a:p>
            <a:r>
              <a:rPr lang="en-US" sz="1400" dirty="0">
                <a:latin typeface="Courier New" panose="02070309020205020404" pitchFamily="49" charset="0"/>
                <a:cs typeface="Courier New" panose="02070309020205020404" pitchFamily="49" charset="0"/>
              </a:rPr>
              <a:t>        'author'  =&gt; 'Hugo',</a:t>
            </a:r>
          </a:p>
          <a:p>
            <a:r>
              <a:rPr lang="en-US" sz="1400" dirty="0">
                <a:latin typeface="Courier New" panose="02070309020205020404" pitchFamily="49" charset="0"/>
                <a:cs typeface="Courier New" panose="02070309020205020404" pitchFamily="49" charset="0"/>
              </a:rPr>
              <a:t>        'content' =&gt; 'Nous </a:t>
            </a:r>
            <a:r>
              <a:rPr lang="en-US" sz="1400" dirty="0" err="1">
                <a:latin typeface="Courier New" panose="02070309020205020404" pitchFamily="49" charset="0"/>
                <a:cs typeface="Courier New" panose="02070309020205020404" pitchFamily="49" charset="0"/>
              </a:rPr>
              <a:t>recherchons</a:t>
            </a:r>
            <a:r>
              <a:rPr lang="en-US" sz="1400" dirty="0">
                <a:latin typeface="Courier New" panose="02070309020205020404" pitchFamily="49" charset="0"/>
                <a:cs typeface="Courier New" panose="02070309020205020404" pitchFamily="49" charset="0"/>
              </a:rPr>
              <a:t> un webmaster capable de </a:t>
            </a:r>
            <a:r>
              <a:rPr lang="en-US" sz="1400" dirty="0" err="1">
                <a:latin typeface="Courier New" panose="02070309020205020404" pitchFamily="49" charset="0"/>
                <a:cs typeface="Courier New" panose="02070309020205020404" pitchFamily="49" charset="0"/>
              </a:rPr>
              <a:t>maintenir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notre</a:t>
            </a:r>
            <a:r>
              <a:rPr lang="en-US" sz="1400" dirty="0">
                <a:latin typeface="Courier New" panose="02070309020205020404" pitchFamily="49" charset="0"/>
                <a:cs typeface="Courier New" panose="02070309020205020404" pitchFamily="49" charset="0"/>
              </a:rPr>
              <a:t> site internet. </a:t>
            </a:r>
            <a:r>
              <a:rPr lang="en-US" sz="1400" dirty="0" err="1">
                <a:latin typeface="Courier New" panose="02070309020205020404" pitchFamily="49" charset="0"/>
                <a:cs typeface="Courier New" panose="02070309020205020404" pitchFamily="49" charset="0"/>
              </a:rPr>
              <a:t>Blabla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'date'    =&gt;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array(</a:t>
            </a:r>
          </a:p>
          <a:p>
            <a:r>
              <a:rPr lang="en-US" sz="1400" dirty="0">
                <a:latin typeface="Courier New" panose="02070309020205020404" pitchFamily="49" charset="0"/>
                <a:cs typeface="Courier New" panose="02070309020205020404" pitchFamily="49" charset="0"/>
              </a:rPr>
              <a:t>        'title'   =&gt; '</a:t>
            </a:r>
            <a:r>
              <a:rPr lang="en-US" sz="1400" dirty="0" err="1">
                <a:latin typeface="Courier New" panose="02070309020205020404" pitchFamily="49" charset="0"/>
                <a:cs typeface="Courier New" panose="02070309020205020404" pitchFamily="49" charset="0"/>
              </a:rPr>
              <a:t>Offre</a:t>
            </a:r>
            <a:r>
              <a:rPr lang="en-US" sz="1400" dirty="0">
                <a:latin typeface="Courier New" panose="02070309020205020404" pitchFamily="49" charset="0"/>
                <a:cs typeface="Courier New" panose="02070309020205020404" pitchFamily="49" charset="0"/>
              </a:rPr>
              <a:t> de stage </a:t>
            </a:r>
            <a:r>
              <a:rPr lang="en-US" sz="1400" dirty="0" err="1">
                <a:latin typeface="Courier New" panose="02070309020205020404" pitchFamily="49" charset="0"/>
                <a:cs typeface="Courier New" panose="02070309020205020404" pitchFamily="49" charset="0"/>
              </a:rPr>
              <a:t>webdesigner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'id'      =&gt; 3,</a:t>
            </a:r>
          </a:p>
          <a:p>
            <a:r>
              <a:rPr lang="en-US" sz="1400" dirty="0">
                <a:latin typeface="Courier New" panose="02070309020205020404" pitchFamily="49" charset="0"/>
                <a:cs typeface="Courier New" panose="02070309020205020404" pitchFamily="49" charset="0"/>
              </a:rPr>
              <a:t>        'author'  =&gt; 'Mathieu',</a:t>
            </a:r>
          </a:p>
          <a:p>
            <a:r>
              <a:rPr lang="en-US" sz="1400" dirty="0">
                <a:latin typeface="Courier New" panose="02070309020205020404" pitchFamily="49" charset="0"/>
                <a:cs typeface="Courier New" panose="02070309020205020404" pitchFamily="49" charset="0"/>
              </a:rPr>
              <a:t>        'content' =&gt; 'Nous </a:t>
            </a:r>
            <a:r>
              <a:rPr lang="en-US" sz="1400" dirty="0" err="1">
                <a:latin typeface="Courier New" panose="02070309020205020404" pitchFamily="49" charset="0"/>
                <a:cs typeface="Courier New" panose="02070309020205020404" pitchFamily="49" charset="0"/>
              </a:rPr>
              <a:t>proposons</a:t>
            </a:r>
            <a:r>
              <a:rPr lang="en-US" sz="1400" dirty="0">
                <a:latin typeface="Courier New" panose="02070309020205020404" pitchFamily="49" charset="0"/>
                <a:cs typeface="Courier New" panose="02070309020205020404" pitchFamily="49" charset="0"/>
              </a:rPr>
              <a:t> un poste pour </a:t>
            </a:r>
            <a:r>
              <a:rPr lang="en-US" sz="1400" dirty="0" err="1">
                <a:latin typeface="Courier New" panose="02070309020205020404" pitchFamily="49" charset="0"/>
                <a:cs typeface="Courier New" panose="02070309020205020404" pitchFamily="49" charset="0"/>
              </a:rPr>
              <a:t>webdesigner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Blabla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'date'    =&gt;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Et </a:t>
            </a:r>
            <a:r>
              <a:rPr lang="en-US" sz="1400" dirty="0" err="1">
                <a:latin typeface="Courier New" panose="02070309020205020404" pitchFamily="49" charset="0"/>
                <a:cs typeface="Courier New" panose="02070309020205020404" pitchFamily="49" charset="0"/>
              </a:rPr>
              <a:t>modifiez</a:t>
            </a:r>
            <a:r>
              <a:rPr lang="en-US" sz="1400" dirty="0">
                <a:latin typeface="Courier New" panose="02070309020205020404" pitchFamily="49" charset="0"/>
                <a:cs typeface="Courier New" panose="02070309020205020404" pitchFamily="49" charset="0"/>
              </a:rPr>
              <a:t> le 2nd argument pour </a:t>
            </a:r>
            <a:r>
              <a:rPr lang="en-US" sz="1400" dirty="0" err="1">
                <a:latin typeface="Courier New" panose="02070309020205020404" pitchFamily="49" charset="0"/>
                <a:cs typeface="Courier New" panose="02070309020205020404" pitchFamily="49" charset="0"/>
              </a:rPr>
              <a:t>injecter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$this-&gt;render('</a:t>
            </a:r>
            <a:r>
              <a:rPr lang="en-US" sz="1400" dirty="0" err="1">
                <a:latin typeface="Courier New" panose="02070309020205020404" pitchFamily="49" charset="0"/>
                <a:cs typeface="Courier New" panose="02070309020205020404" pitchFamily="49" charset="0"/>
              </a:rPr>
              <a:t>OCPlatformBundle:Advert:index.html.twig</a:t>
            </a:r>
            <a:r>
              <a:rPr lang="en-US" sz="1400" dirty="0">
                <a:latin typeface="Courier New" panose="02070309020205020404" pitchFamily="49" charset="0"/>
                <a:cs typeface="Courier New" panose="02070309020205020404" pitchFamily="49" charset="0"/>
              </a:rPr>
              <a:t>', array(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listAdverts</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listAdverts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086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91729" y="1235755"/>
            <a:ext cx="8760542" cy="52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php</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/OC/</a:t>
            </a:r>
            <a:r>
              <a:rPr lang="en-US" sz="1600" dirty="0" err="1">
                <a:latin typeface="Courier New" panose="02070309020205020404" pitchFamily="49" charset="0"/>
                <a:cs typeface="Courier New" panose="02070309020205020404" pitchFamily="49" charset="0"/>
              </a:rPr>
              <a:t>PlatformBundle</a:t>
            </a:r>
            <a:r>
              <a:rPr lang="en-US" sz="1600" dirty="0">
                <a:latin typeface="Courier New" panose="02070309020205020404" pitchFamily="49" charset="0"/>
                <a:cs typeface="Courier New" panose="02070309020205020404" pitchFamily="49" charset="0"/>
              </a:rPr>
              <a:t>/Controller/</a:t>
            </a:r>
            <a:r>
              <a:rPr lang="en-US" sz="1600" dirty="0" err="1">
                <a:latin typeface="Courier New" panose="02070309020205020404" pitchFamily="49" charset="0"/>
                <a:cs typeface="Courier New" panose="02070309020205020404" pitchFamily="49" charset="0"/>
              </a:rPr>
              <a:t>AdvertController.php</a:t>
            </a:r>
            <a:endParaRPr lang="en-US" sz="1600" dirty="0">
              <a:latin typeface="Courier New" panose="02070309020205020404" pitchFamily="49" charset="0"/>
              <a:cs typeface="Courier New" panose="02070309020205020404" pitchFamily="49" charset="0"/>
            </a:endParaRPr>
          </a:p>
          <a:p>
            <a:endParaRPr lang="fr-FR" sz="1600" dirty="0" smtClean="0">
              <a:latin typeface="Courier New" panose="02070309020205020404" pitchFamily="49" charset="0"/>
              <a:cs typeface="Courier New" panose="02070309020205020404" pitchFamily="49" charset="0"/>
            </a:endParaRPr>
          </a:p>
          <a:p>
            <a:r>
              <a:rPr lang="fr-FR" sz="1600" dirty="0" smtClean="0">
                <a:solidFill>
                  <a:srgbClr val="7030A0"/>
                </a:solidFill>
                <a:latin typeface="Courier New" panose="02070309020205020404" pitchFamily="49" charset="0"/>
                <a:cs typeface="Courier New" panose="02070309020205020404" pitchFamily="49" charset="0"/>
              </a:rPr>
              <a:t>// On se place dans l'espace de nom du contrôleur</a:t>
            </a:r>
            <a:endParaRPr lang="en-US" sz="1600" dirty="0">
              <a:solidFill>
                <a:srgbClr val="7030A0"/>
              </a:solidFill>
              <a:latin typeface="Courier New" panose="02070309020205020404" pitchFamily="49" charset="0"/>
              <a:cs typeface="Courier New" panose="02070309020205020404" pitchFamily="49" charset="0"/>
            </a:endParaRPr>
          </a:p>
          <a:p>
            <a:r>
              <a:rPr lang="en-US" sz="1600" b="1" dirty="0">
                <a:solidFill>
                  <a:srgbClr val="7030A0"/>
                </a:solidFill>
                <a:latin typeface="Courier New" panose="02070309020205020404" pitchFamily="49" charset="0"/>
                <a:cs typeface="Courier New" panose="02070309020205020404" pitchFamily="49" charset="0"/>
              </a:rPr>
              <a:t>namespace OC\</a:t>
            </a:r>
            <a:r>
              <a:rPr lang="en-US" sz="1600" b="1" dirty="0" err="1">
                <a:solidFill>
                  <a:srgbClr val="7030A0"/>
                </a:solidFill>
                <a:latin typeface="Courier New" panose="02070309020205020404" pitchFamily="49" charset="0"/>
                <a:cs typeface="Courier New" panose="02070309020205020404" pitchFamily="49" charset="0"/>
              </a:rPr>
              <a:t>PlatformBundle</a:t>
            </a:r>
            <a:r>
              <a:rPr lang="en-US" sz="1600" b="1" dirty="0">
                <a:solidFill>
                  <a:srgbClr val="7030A0"/>
                </a:solidFill>
                <a:latin typeface="Courier New" panose="02070309020205020404" pitchFamily="49" charset="0"/>
                <a:cs typeface="Courier New" panose="02070309020205020404" pitchFamily="49" charset="0"/>
              </a:rPr>
              <a:t>\Controller</a:t>
            </a:r>
            <a:r>
              <a:rPr lang="en-US" sz="1600" b="1" dirty="0" smtClean="0">
                <a:solidFill>
                  <a:srgbClr val="7030A0"/>
                </a:solidFill>
                <a:latin typeface="Courier New" panose="02070309020205020404" pitchFamily="49" charset="0"/>
                <a:cs typeface="Courier New" panose="02070309020205020404" pitchFamily="49" charset="0"/>
              </a:rPr>
              <a:t>;</a:t>
            </a:r>
          </a:p>
          <a:p>
            <a:endParaRPr lang="fr-FR" sz="1600" dirty="0" smtClean="0">
              <a:latin typeface="Courier New" panose="02070309020205020404" pitchFamily="49" charset="0"/>
              <a:cs typeface="Courier New" panose="02070309020205020404" pitchFamily="49" charset="0"/>
            </a:endParaRPr>
          </a:p>
          <a:p>
            <a:r>
              <a:rPr lang="fr-FR" sz="1600" dirty="0" smtClean="0">
                <a:solidFill>
                  <a:schemeClr val="accent4">
                    <a:lumMod val="60000"/>
                    <a:lumOff val="40000"/>
                  </a:schemeClr>
                </a:solidFill>
                <a:latin typeface="Courier New" panose="02070309020205020404" pitchFamily="49" charset="0"/>
                <a:cs typeface="Courier New" panose="02070309020205020404" pitchFamily="49" charset="0"/>
              </a:rPr>
              <a:t>// On utilise la classe </a:t>
            </a:r>
            <a:r>
              <a:rPr lang="fr-FR" sz="1600" dirty="0" err="1" smtClean="0">
                <a:solidFill>
                  <a:schemeClr val="accent4">
                    <a:lumMod val="60000"/>
                    <a:lumOff val="40000"/>
                  </a:schemeClr>
                </a:solidFill>
                <a:latin typeface="Courier New" panose="02070309020205020404" pitchFamily="49" charset="0"/>
                <a:cs typeface="Courier New" panose="02070309020205020404" pitchFamily="49" charset="0"/>
              </a:rPr>
              <a:t>Response</a:t>
            </a:r>
            <a:endParaRPr lang="en-US" sz="1600" dirty="0">
              <a:solidFill>
                <a:schemeClr val="accent4">
                  <a:lumMod val="60000"/>
                  <a:lumOff val="40000"/>
                </a:schemeClr>
              </a:solidFill>
              <a:latin typeface="Courier New" panose="02070309020205020404" pitchFamily="49" charset="0"/>
              <a:cs typeface="Courier New" panose="02070309020205020404" pitchFamily="49" charset="0"/>
            </a:endParaRPr>
          </a:p>
          <a:p>
            <a:r>
              <a:rPr lang="en-US" sz="1600" b="1" dirty="0">
                <a:solidFill>
                  <a:schemeClr val="accent4">
                    <a:lumMod val="60000"/>
                    <a:lumOff val="40000"/>
                  </a:schemeClr>
                </a:solidFill>
                <a:latin typeface="Courier New" panose="02070309020205020404" pitchFamily="49" charset="0"/>
                <a:cs typeface="Courier New" panose="02070309020205020404" pitchFamily="49" charset="0"/>
              </a:rPr>
              <a:t>use </a:t>
            </a:r>
            <a:r>
              <a:rPr lang="en-US" sz="1600" b="1" dirty="0" err="1">
                <a:solidFill>
                  <a:schemeClr val="accent4">
                    <a:lumMod val="60000"/>
                    <a:lumOff val="40000"/>
                  </a:schemeClr>
                </a:solidFill>
                <a:latin typeface="Courier New" panose="02070309020205020404" pitchFamily="49" charset="0"/>
                <a:cs typeface="Courier New" panose="02070309020205020404" pitchFamily="49" charset="0"/>
              </a:rPr>
              <a:t>Symfony</a:t>
            </a:r>
            <a:r>
              <a:rPr lang="en-US" sz="1600" b="1" dirty="0">
                <a:solidFill>
                  <a:schemeClr val="accent4">
                    <a:lumMod val="60000"/>
                    <a:lumOff val="40000"/>
                  </a:schemeClr>
                </a:solidFill>
                <a:latin typeface="Courier New" panose="02070309020205020404" pitchFamily="49" charset="0"/>
                <a:cs typeface="Courier New" panose="02070309020205020404" pitchFamily="49" charset="0"/>
              </a:rPr>
              <a:t>\Component\</a:t>
            </a:r>
            <a:r>
              <a:rPr lang="en-US" sz="1600" b="1" dirty="0" err="1">
                <a:solidFill>
                  <a:schemeClr val="accent4">
                    <a:lumMod val="60000"/>
                    <a:lumOff val="40000"/>
                  </a:schemeClr>
                </a:solidFill>
                <a:latin typeface="Courier New" panose="02070309020205020404" pitchFamily="49" charset="0"/>
                <a:cs typeface="Courier New" panose="02070309020205020404" pitchFamily="49" charset="0"/>
              </a:rPr>
              <a:t>HttpFoundation</a:t>
            </a:r>
            <a:r>
              <a:rPr lang="en-US" sz="1600" b="1" dirty="0">
                <a:solidFill>
                  <a:schemeClr val="accent4">
                    <a:lumMod val="60000"/>
                    <a:lumOff val="40000"/>
                  </a:schemeClr>
                </a:solidFill>
                <a:latin typeface="Courier New" panose="02070309020205020404" pitchFamily="49" charset="0"/>
                <a:cs typeface="Courier New" panose="02070309020205020404" pitchFamily="49" charset="0"/>
              </a:rPr>
              <a:t>\Response;</a:t>
            </a:r>
          </a:p>
          <a:p>
            <a:endParaRPr lang="fr-FR" sz="1600" dirty="0" smtClean="0">
              <a:latin typeface="Courier New" panose="02070309020205020404" pitchFamily="49" charset="0"/>
              <a:cs typeface="Courier New" panose="02070309020205020404" pitchFamily="49" charset="0"/>
            </a:endParaRPr>
          </a:p>
          <a:p>
            <a:r>
              <a:rPr lang="fr-FR" sz="1600" dirty="0" smtClean="0">
                <a:solidFill>
                  <a:schemeClr val="tx1"/>
                </a:solidFill>
                <a:latin typeface="Courier New" panose="02070309020205020404" pitchFamily="49" charset="0"/>
                <a:cs typeface="Courier New" panose="02070309020205020404" pitchFamily="49" charset="0"/>
              </a:rPr>
              <a:t>// La classe porte le nom du fichier pour l'</a:t>
            </a:r>
            <a:r>
              <a:rPr lang="fr-FR" sz="1600" dirty="0" err="1" smtClean="0">
                <a:solidFill>
                  <a:schemeClr val="tx1"/>
                </a:solidFill>
                <a:latin typeface="Courier New" panose="02070309020205020404" pitchFamily="49" charset="0"/>
                <a:cs typeface="Courier New" panose="02070309020205020404" pitchFamily="49" charset="0"/>
              </a:rPr>
              <a:t>autoload</a:t>
            </a:r>
            <a:endParaRPr lang="en-US" sz="1600" dirty="0">
              <a:solidFill>
                <a:schemeClr val="tx1"/>
              </a:solidFill>
              <a:latin typeface="Courier New" panose="02070309020205020404" pitchFamily="49" charset="0"/>
              <a:cs typeface="Courier New" panose="02070309020205020404" pitchFamily="49" charset="0"/>
            </a:endParaRPr>
          </a:p>
          <a:p>
            <a:r>
              <a:rPr lang="en-US" sz="1600" b="1" dirty="0">
                <a:solidFill>
                  <a:schemeClr val="tx1"/>
                </a:solidFill>
                <a:latin typeface="Courier New" panose="02070309020205020404" pitchFamily="49" charset="0"/>
                <a:cs typeface="Courier New" panose="02070309020205020404" pitchFamily="49" charset="0"/>
              </a:rPr>
              <a:t>class </a:t>
            </a:r>
            <a:r>
              <a:rPr lang="en-US" sz="1600" b="1" dirty="0" err="1">
                <a:solidFill>
                  <a:schemeClr val="tx1"/>
                </a:solidFill>
                <a:latin typeface="Courier New" panose="02070309020205020404" pitchFamily="49" charset="0"/>
                <a:cs typeface="Courier New" panose="02070309020205020404" pitchFamily="49" charset="0"/>
              </a:rPr>
              <a:t>AdvertController</a:t>
            </a:r>
            <a:endParaRPr lang="en-US" sz="1600" b="1" dirty="0">
              <a:solidFill>
                <a:schemeClr val="tx1"/>
              </a:solidFill>
              <a:latin typeface="Courier New" panose="02070309020205020404" pitchFamily="49" charset="0"/>
              <a:cs typeface="Courier New" panose="02070309020205020404" pitchFamily="49" charset="0"/>
            </a:endParaRPr>
          </a:p>
          <a:p>
            <a:r>
              <a:rPr lang="en-US" sz="1600" b="1"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   </a:t>
            </a:r>
            <a:r>
              <a:rPr lang="fr-FR" sz="1600" dirty="0">
                <a:solidFill>
                  <a:srgbClr val="FFFF00"/>
                </a:solidFill>
                <a:latin typeface="Courier New" panose="02070309020205020404" pitchFamily="49" charset="0"/>
                <a:cs typeface="Courier New" panose="02070309020205020404" pitchFamily="49" charset="0"/>
              </a:rPr>
              <a:t>// </a:t>
            </a:r>
            <a:r>
              <a:rPr lang="fr-FR" sz="1600" dirty="0" smtClean="0">
                <a:solidFill>
                  <a:srgbClr val="FFFF00"/>
                </a:solidFill>
                <a:latin typeface="Courier New" panose="02070309020205020404" pitchFamily="49" charset="0"/>
                <a:cs typeface="Courier New" panose="02070309020205020404" pitchFamily="49" charset="0"/>
              </a:rPr>
              <a:t>Ne pas oublier de de </a:t>
            </a:r>
            <a:r>
              <a:rPr lang="fr-FR" sz="1600" dirty="0">
                <a:solidFill>
                  <a:srgbClr val="FFFF00"/>
                </a:solidFill>
                <a:latin typeface="Courier New" panose="02070309020205020404" pitchFamily="49" charset="0"/>
                <a:cs typeface="Courier New" panose="02070309020205020404" pitchFamily="49" charset="0"/>
              </a:rPr>
              <a:t>mettre le suffixe Action </a:t>
            </a:r>
            <a:r>
              <a:rPr lang="fr-FR" sz="1600" dirty="0" smtClean="0">
                <a:solidFill>
                  <a:srgbClr val="FFFF00"/>
                </a:solidFill>
                <a:latin typeface="Courier New" panose="02070309020205020404" pitchFamily="49" charset="0"/>
                <a:cs typeface="Courier New" panose="02070309020205020404" pitchFamily="49" charset="0"/>
              </a:rPr>
              <a:t>derrière </a:t>
            </a:r>
          </a:p>
          <a:p>
            <a:r>
              <a:rPr lang="fr-FR" sz="1600" dirty="0" smtClean="0">
                <a:solidFill>
                  <a:srgbClr val="FFFF00"/>
                </a:solidFill>
                <a:latin typeface="Courier New" panose="02070309020205020404" pitchFamily="49" charset="0"/>
                <a:cs typeface="Courier New" panose="02070309020205020404" pitchFamily="49" charset="0"/>
              </a:rPr>
              <a:t>    // le </a:t>
            </a:r>
            <a:r>
              <a:rPr lang="fr-FR" sz="1600" dirty="0">
                <a:solidFill>
                  <a:srgbClr val="FFFF00"/>
                </a:solidFill>
                <a:latin typeface="Courier New" panose="02070309020205020404" pitchFamily="49" charset="0"/>
                <a:cs typeface="Courier New" panose="02070309020205020404" pitchFamily="49" charset="0"/>
              </a:rPr>
              <a:t>nom de la méthode</a:t>
            </a:r>
            <a:r>
              <a:rPr lang="en-US" sz="1600" dirty="0" smtClean="0">
                <a:solidFill>
                  <a:srgbClr val="FFFF00"/>
                </a:solidFill>
                <a:latin typeface="Courier New" panose="02070309020205020404" pitchFamily="49" charset="0"/>
                <a:cs typeface="Courier New" panose="02070309020205020404" pitchFamily="49" charset="0"/>
              </a:rPr>
              <a:t>    </a:t>
            </a:r>
          </a:p>
          <a:p>
            <a:r>
              <a:rPr lang="en-US" sz="1600" dirty="0">
                <a:solidFill>
                  <a:srgbClr val="FFFF00"/>
                </a:solidFill>
                <a:latin typeface="Courier New" panose="02070309020205020404" pitchFamily="49" charset="0"/>
                <a:cs typeface="Courier New" panose="02070309020205020404" pitchFamily="49" charset="0"/>
              </a:rPr>
              <a:t> </a:t>
            </a:r>
            <a:r>
              <a:rPr lang="en-US" sz="1600" dirty="0" smtClean="0">
                <a:solidFill>
                  <a:srgbClr val="FFFF00"/>
                </a:solidFill>
                <a:latin typeface="Courier New" panose="02070309020205020404" pitchFamily="49" charset="0"/>
                <a:cs typeface="Courier New" panose="02070309020205020404" pitchFamily="49" charset="0"/>
              </a:rPr>
              <a:t>   </a:t>
            </a:r>
            <a:r>
              <a:rPr lang="en-US" sz="1600" b="1" dirty="0" smtClean="0">
                <a:solidFill>
                  <a:srgbClr val="FFFF00"/>
                </a:solidFill>
                <a:latin typeface="Courier New" panose="02070309020205020404" pitchFamily="49" charset="0"/>
                <a:cs typeface="Courier New" panose="02070309020205020404" pitchFamily="49" charset="0"/>
              </a:rPr>
              <a:t>public </a:t>
            </a:r>
            <a:r>
              <a:rPr lang="en-US" sz="1600" b="1" dirty="0">
                <a:solidFill>
                  <a:srgbClr val="FFFF00"/>
                </a:solidFill>
                <a:latin typeface="Courier New" panose="02070309020205020404" pitchFamily="49" charset="0"/>
                <a:cs typeface="Courier New" panose="02070309020205020404" pitchFamily="49" charset="0"/>
              </a:rPr>
              <a:t>function </a:t>
            </a:r>
            <a:r>
              <a:rPr lang="en-US" sz="1600" b="1" dirty="0" err="1">
                <a:solidFill>
                  <a:srgbClr val="FFFF00"/>
                </a:solidFill>
                <a:latin typeface="Courier New" panose="02070309020205020404" pitchFamily="49" charset="0"/>
                <a:cs typeface="Courier New" panose="02070309020205020404" pitchFamily="49" charset="0"/>
              </a:rPr>
              <a:t>indexAction</a:t>
            </a:r>
            <a:r>
              <a:rPr lang="en-US" sz="1600" b="1" dirty="0">
                <a:solidFill>
                  <a:srgbClr val="FFFF00"/>
                </a:solidFill>
                <a:latin typeface="Courier New" panose="02070309020205020404" pitchFamily="49" charset="0"/>
                <a:cs typeface="Courier New" panose="02070309020205020404" pitchFamily="49" charset="0"/>
              </a:rPr>
              <a:t>()</a:t>
            </a:r>
          </a:p>
          <a:p>
            <a:r>
              <a:rPr lang="en-US" sz="1600" b="1" dirty="0">
                <a:solidFill>
                  <a:srgbClr val="FFFF00"/>
                </a:solidFill>
                <a:latin typeface="Courier New" panose="02070309020205020404" pitchFamily="49" charset="0"/>
                <a:cs typeface="Courier New" panose="02070309020205020404" pitchFamily="49" charset="0"/>
              </a:rPr>
              <a:t>    {</a:t>
            </a:r>
          </a:p>
          <a:p>
            <a:r>
              <a:rPr lang="en-US" sz="1600" dirty="0">
                <a:solidFill>
                  <a:srgbClr val="FFFF00"/>
                </a:solidFill>
                <a:latin typeface="Courier New" panose="02070309020205020404" pitchFamily="49" charset="0"/>
                <a:cs typeface="Courier New" panose="02070309020205020404" pitchFamily="49" charset="0"/>
              </a:rPr>
              <a:t>        </a:t>
            </a:r>
            <a:r>
              <a:rPr lang="en-US" sz="1600" dirty="0" smtClean="0">
                <a:solidFill>
                  <a:srgbClr val="FF0000"/>
                </a:solidFill>
                <a:latin typeface="Courier New" panose="02070309020205020404" pitchFamily="49" charset="0"/>
                <a:cs typeface="Courier New" panose="02070309020205020404" pitchFamily="49" charset="0"/>
              </a:rPr>
              <a:t>//</a:t>
            </a:r>
            <a:r>
              <a:rPr lang="fr-FR" sz="1600" dirty="0">
                <a:solidFill>
                  <a:srgbClr val="FF0000"/>
                </a:solidFill>
                <a:latin typeface="Courier New" panose="02070309020205020404" pitchFamily="49" charset="0"/>
                <a:cs typeface="Courier New" panose="02070309020205020404" pitchFamily="49" charset="0"/>
              </a:rPr>
              <a:t>L'argument de l'objet </a:t>
            </a:r>
            <a:r>
              <a:rPr lang="fr-FR" sz="1600" dirty="0" err="1">
                <a:solidFill>
                  <a:srgbClr val="FF0000"/>
                </a:solidFill>
                <a:latin typeface="Courier New" panose="02070309020205020404" pitchFamily="49" charset="0"/>
                <a:cs typeface="Courier New" panose="02070309020205020404" pitchFamily="49" charset="0"/>
              </a:rPr>
              <a:t>Response</a:t>
            </a:r>
            <a:r>
              <a:rPr lang="fr-FR" sz="1600" dirty="0">
                <a:solidFill>
                  <a:srgbClr val="FF0000"/>
                </a:solidFill>
                <a:latin typeface="Courier New" panose="02070309020205020404" pitchFamily="49" charset="0"/>
                <a:cs typeface="Courier New" panose="02070309020205020404" pitchFamily="49" charset="0"/>
              </a:rPr>
              <a:t> est le contenu de la page </a:t>
            </a:r>
            <a:endParaRPr lang="fr-FR" sz="1600" dirty="0" smtClean="0">
              <a:solidFill>
                <a:srgbClr val="FF0000"/>
              </a:solidFill>
              <a:latin typeface="Courier New" panose="02070309020205020404" pitchFamily="49" charset="0"/>
              <a:cs typeface="Courier New" panose="02070309020205020404" pitchFamily="49" charset="0"/>
            </a:endParaRPr>
          </a:p>
          <a:p>
            <a:r>
              <a:rPr lang="fr-FR" sz="1600" dirty="0" smtClean="0">
                <a:solidFill>
                  <a:srgbClr val="FF0000"/>
                </a:solidFill>
                <a:latin typeface="Courier New" panose="02070309020205020404" pitchFamily="49" charset="0"/>
                <a:cs typeface="Courier New" panose="02070309020205020404" pitchFamily="49" charset="0"/>
              </a:rPr>
              <a:t>        // que </a:t>
            </a:r>
            <a:r>
              <a:rPr lang="fr-FR" sz="1600" dirty="0">
                <a:solidFill>
                  <a:srgbClr val="FF0000"/>
                </a:solidFill>
                <a:latin typeface="Courier New" panose="02070309020205020404" pitchFamily="49" charset="0"/>
                <a:cs typeface="Courier New" panose="02070309020205020404" pitchFamily="49" charset="0"/>
              </a:rPr>
              <a:t>vous envoyez au </a:t>
            </a:r>
            <a:r>
              <a:rPr lang="fr-FR" sz="1600" dirty="0" smtClean="0">
                <a:solidFill>
                  <a:srgbClr val="FF0000"/>
                </a:solidFill>
                <a:latin typeface="Courier New" panose="02070309020205020404" pitchFamily="49" charset="0"/>
                <a:cs typeface="Courier New" panose="02070309020205020404" pitchFamily="49" charset="0"/>
              </a:rPr>
              <a:t>visiteur</a:t>
            </a:r>
          </a:p>
          <a:p>
            <a:r>
              <a:rPr lang="fr-FR" sz="1600" dirty="0">
                <a:solidFill>
                  <a:srgbClr val="FF0000"/>
                </a:solidFill>
                <a:latin typeface="Courier New" panose="02070309020205020404" pitchFamily="49" charset="0"/>
                <a:cs typeface="Courier New" panose="02070309020205020404" pitchFamily="49" charset="0"/>
              </a:rPr>
              <a:t> </a:t>
            </a:r>
            <a:r>
              <a:rPr lang="fr-FR" sz="1600" dirty="0" smtClean="0">
                <a:solidFill>
                  <a:srgbClr val="FF0000"/>
                </a:solidFill>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return </a:t>
            </a:r>
            <a:r>
              <a:rPr lang="en-US" sz="1600" b="1" dirty="0">
                <a:solidFill>
                  <a:srgbClr val="FF0000"/>
                </a:solidFill>
                <a:latin typeface="Courier New" panose="02070309020205020404" pitchFamily="49" charset="0"/>
                <a:cs typeface="Courier New" panose="02070309020205020404" pitchFamily="49" charset="0"/>
              </a:rPr>
              <a:t>new Response("Notre </a:t>
            </a:r>
            <a:r>
              <a:rPr lang="en-US" sz="1600" b="1" dirty="0" err="1">
                <a:solidFill>
                  <a:srgbClr val="FF0000"/>
                </a:solidFill>
                <a:latin typeface="Courier New" panose="02070309020205020404" pitchFamily="49" charset="0"/>
                <a:cs typeface="Courier New" panose="02070309020205020404" pitchFamily="49" charset="0"/>
              </a:rPr>
              <a:t>propre</a:t>
            </a:r>
            <a:r>
              <a:rPr lang="en-US" sz="1600" b="1" dirty="0">
                <a:solidFill>
                  <a:srgbClr val="FF0000"/>
                </a:solidFill>
                <a:latin typeface="Courier New" panose="02070309020205020404" pitchFamily="49" charset="0"/>
                <a:cs typeface="Courier New" panose="02070309020205020404" pitchFamily="49" charset="0"/>
              </a:rPr>
              <a:t> Hello World !");</a:t>
            </a:r>
          </a:p>
          <a:p>
            <a:r>
              <a:rPr lang="en-US" sz="1600" b="1" dirty="0">
                <a:solidFill>
                  <a:srgbClr val="FFFF00"/>
                </a:solidFill>
                <a:latin typeface="Courier New" panose="02070309020205020404" pitchFamily="49" charset="0"/>
                <a:cs typeface="Courier New" panose="02070309020205020404" pitchFamily="49" charset="0"/>
              </a:rPr>
              <a:t>    }</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Création du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6" name="Arc 5"/>
          <p:cNvSpPr/>
          <p:nvPr/>
        </p:nvSpPr>
        <p:spPr>
          <a:xfrm>
            <a:off x="6340416" y="1742536"/>
            <a:ext cx="1664897" cy="2096219"/>
          </a:xfrm>
          <a:prstGeom prst="arc">
            <a:avLst>
              <a:gd name="adj1" fmla="val 16200000"/>
              <a:gd name="adj2" fmla="val 6872629"/>
            </a:avLst>
          </a:prstGeom>
          <a:ln w="38100">
            <a:solidFill>
              <a:srgbClr val="FF0000"/>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77504842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Template du menu</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90052" y="1706275"/>
            <a:ext cx="8563896" cy="324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/Resources/views/Advert/</a:t>
            </a:r>
            <a:r>
              <a:rPr lang="en-US" sz="1400" dirty="0" err="1">
                <a:latin typeface="Courier New" panose="02070309020205020404" pitchFamily="49" charset="0"/>
                <a:cs typeface="Courier New" panose="02070309020205020404" pitchFamily="49" charset="0"/>
              </a:rPr>
              <a:t>menu.html.twig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ul</a:t>
            </a:r>
            <a:r>
              <a:rPr lang="en-US" sz="1400" dirty="0">
                <a:latin typeface="Courier New" panose="02070309020205020404" pitchFamily="49" charset="0"/>
                <a:cs typeface="Courier New" panose="02070309020205020404" pitchFamily="49" charset="0"/>
              </a:rPr>
              <a:t> class="</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-pills </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-stacked"&gt;</a:t>
            </a:r>
          </a:p>
          <a:p>
            <a:r>
              <a:rPr lang="en-US" sz="1400" dirty="0" smtClean="0">
                <a:solidFill>
                  <a:srgbClr val="FF0000"/>
                </a:solidFill>
                <a:latin typeface="Courier New" panose="02070309020205020404" pitchFamily="49" charset="0"/>
                <a:cs typeface="Courier New" panose="02070309020205020404" pitchFamily="49" charset="0"/>
              </a:rPr>
              <a:t>  {% for advert in </a:t>
            </a:r>
            <a:r>
              <a:rPr lang="en-US" sz="1400" dirty="0" err="1" smtClean="0">
                <a:solidFill>
                  <a:srgbClr val="FF0000"/>
                </a:solidFill>
                <a:latin typeface="Courier New" panose="02070309020205020404" pitchFamily="49" charset="0"/>
                <a:cs typeface="Courier New" panose="02070309020205020404" pitchFamily="49" charset="0"/>
              </a:rPr>
              <a:t>listAdverts</a:t>
            </a:r>
            <a:r>
              <a:rPr lang="en-US" sz="1400" dirty="0" smtClean="0">
                <a:solidFill>
                  <a:srgbClr val="FF0000"/>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&lt;li&gt;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a:t>
            </a:r>
            <a:r>
              <a:rPr lang="en-US" sz="1400" dirty="0">
                <a:solidFill>
                  <a:srgbClr val="FF0000"/>
                </a:solidFill>
                <a:latin typeface="Courier New" panose="02070309020205020404" pitchFamily="49" charset="0"/>
                <a:cs typeface="Courier New" panose="02070309020205020404" pitchFamily="49" charset="0"/>
              </a:rPr>
              <a:t>{{ path('</a:t>
            </a:r>
            <a:r>
              <a:rPr lang="en-US" sz="1400" dirty="0" err="1">
                <a:solidFill>
                  <a:srgbClr val="FF0000"/>
                </a:solidFill>
                <a:latin typeface="Courier New" panose="02070309020205020404" pitchFamily="49" charset="0"/>
                <a:cs typeface="Courier New" panose="02070309020205020404" pitchFamily="49" charset="0"/>
              </a:rPr>
              <a:t>oc_platform_view</a:t>
            </a:r>
            <a:r>
              <a:rPr lang="en-US" sz="1400" dirty="0">
                <a:solidFill>
                  <a:srgbClr val="FF0000"/>
                </a:solidFill>
                <a:latin typeface="Courier New" panose="02070309020205020404" pitchFamily="49" charset="0"/>
                <a:cs typeface="Courier New" panose="02070309020205020404" pitchFamily="49" charset="0"/>
              </a:rPr>
              <a:t>', {'id': advert.id}) }}"&gt;</a:t>
            </a:r>
          </a:p>
          <a:p>
            <a:r>
              <a:rPr lang="en-US" sz="1400" dirty="0">
                <a:solidFill>
                  <a:srgbClr val="FF0000"/>
                </a:solidFill>
                <a:latin typeface="Courier New" panose="02070309020205020404" pitchFamily="49" charset="0"/>
                <a:cs typeface="Courier New" panose="02070309020205020404" pitchFamily="49" charset="0"/>
              </a:rPr>
              <a:t>        {{ </a:t>
            </a:r>
            <a:r>
              <a:rPr lang="en-US" sz="1400" dirty="0" err="1">
                <a:solidFill>
                  <a:srgbClr val="FF0000"/>
                </a:solidFill>
                <a:latin typeface="Courier New" panose="02070309020205020404" pitchFamily="49" charset="0"/>
                <a:cs typeface="Courier New" panose="02070309020205020404" pitchFamily="49" charset="0"/>
              </a:rPr>
              <a:t>advert.title</a:t>
            </a:r>
            <a:r>
              <a:rPr lang="en-US" sz="1400" dirty="0">
                <a:solidFill>
                  <a:srgbClr val="FF0000"/>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&lt;/a&gt;</a:t>
            </a:r>
          </a:p>
          <a:p>
            <a:r>
              <a:rPr lang="en-US" sz="1400" dirty="0">
                <a:latin typeface="Courier New" panose="02070309020205020404" pitchFamily="49" charset="0"/>
                <a:cs typeface="Courier New" panose="02070309020205020404" pitchFamily="49" charset="0"/>
              </a:rPr>
              <a:t>    &lt;/li&gt;</a:t>
            </a: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endfor</a:t>
            </a:r>
            <a:r>
              <a:rPr lang="en-US" sz="1400" dirty="0">
                <a:solidFill>
                  <a:srgbClr val="FF0000"/>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ul</a:t>
            </a:r>
            <a:r>
              <a:rPr lang="en-U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599811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Template d’une annonce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521109" y="1574276"/>
            <a:ext cx="8396648" cy="493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src</a:t>
            </a:r>
            <a:r>
              <a:rPr lang="en-US" sz="1600" dirty="0">
                <a:solidFill>
                  <a:schemeClr val="bg1"/>
                </a:solidFill>
                <a:latin typeface="Courier New" panose="02070309020205020404" pitchFamily="49" charset="0"/>
                <a:cs typeface="Courier New" panose="02070309020205020404" pitchFamily="49" charset="0"/>
              </a:rPr>
              <a:t>/OC/</a:t>
            </a:r>
            <a:r>
              <a:rPr lang="en-US" sz="1600" dirty="0" err="1">
                <a:solidFill>
                  <a:schemeClr val="bg1"/>
                </a:solidFill>
                <a:latin typeface="Courier New" panose="02070309020205020404" pitchFamily="49" charset="0"/>
                <a:cs typeface="Courier New" panose="02070309020205020404" pitchFamily="49" charset="0"/>
              </a:rPr>
              <a:t>PlatformBundle</a:t>
            </a:r>
            <a:r>
              <a:rPr lang="en-US" sz="1600" dirty="0">
                <a:solidFill>
                  <a:schemeClr val="bg1"/>
                </a:solidFill>
                <a:latin typeface="Courier New" panose="02070309020205020404" pitchFamily="49" charset="0"/>
                <a:cs typeface="Courier New" panose="02070309020205020404" pitchFamily="49" charset="0"/>
              </a:rPr>
              <a:t>/Resources/view/Advert/</a:t>
            </a:r>
            <a:r>
              <a:rPr lang="en-US" sz="1600" dirty="0" err="1">
                <a:solidFill>
                  <a:schemeClr val="bg1"/>
                </a:solidFill>
                <a:latin typeface="Courier New" panose="02070309020205020404" pitchFamily="49" charset="0"/>
                <a:cs typeface="Courier New" panose="02070309020205020404" pitchFamily="49" charset="0"/>
              </a:rPr>
              <a:t>view.html.twig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extends "</a:t>
            </a:r>
            <a:r>
              <a:rPr lang="en-US" sz="1600" dirty="0" err="1">
                <a:solidFill>
                  <a:schemeClr val="bg1"/>
                </a:solidFill>
                <a:latin typeface="Courier New" panose="02070309020205020404" pitchFamily="49" charset="0"/>
                <a:cs typeface="Courier New" panose="02070309020205020404" pitchFamily="49" charset="0"/>
              </a:rPr>
              <a:t>OCPlatformBundle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layout.html.twig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block title %}</a:t>
            </a:r>
          </a:p>
          <a:p>
            <a:r>
              <a:rPr lang="en-US" sz="1600" dirty="0">
                <a:solidFill>
                  <a:schemeClr val="bg1"/>
                </a:solidFill>
                <a:latin typeface="Courier New" panose="02070309020205020404" pitchFamily="49" charset="0"/>
                <a:cs typeface="Courier New" panose="02070309020205020404" pitchFamily="49" charset="0"/>
              </a:rPr>
              <a:t>  Lecture </a:t>
            </a:r>
            <a:r>
              <a:rPr lang="en-US" sz="1600" dirty="0" err="1">
                <a:solidFill>
                  <a:schemeClr val="bg1"/>
                </a:solidFill>
                <a:latin typeface="Courier New" panose="02070309020205020404" pitchFamily="49" charset="0"/>
                <a:cs typeface="Courier New" panose="02070309020205020404" pitchFamily="49" charset="0"/>
              </a:rPr>
              <a:t>d'une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 - {{ parent() }}</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endblock</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block </a:t>
            </a:r>
            <a:r>
              <a:rPr lang="en-US" sz="1600" dirty="0" err="1">
                <a:solidFill>
                  <a:schemeClr val="bg1"/>
                </a:solidFill>
                <a:latin typeface="Courier New" panose="02070309020205020404" pitchFamily="49" charset="0"/>
                <a:cs typeface="Courier New" panose="02070309020205020404" pitchFamily="49" charset="0"/>
              </a:rPr>
              <a:t>ocplatform_body</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&lt;h2&gt;{{ </a:t>
            </a:r>
            <a:r>
              <a:rPr lang="en-US" sz="1600" dirty="0" err="1">
                <a:solidFill>
                  <a:schemeClr val="bg1"/>
                </a:solidFill>
                <a:latin typeface="Courier New" panose="02070309020205020404" pitchFamily="49" charset="0"/>
                <a:cs typeface="Courier New" panose="02070309020205020404" pitchFamily="49" charset="0"/>
              </a:rPr>
              <a:t>advert.title</a:t>
            </a:r>
            <a:r>
              <a:rPr lang="en-US" sz="1600" dirty="0">
                <a:solidFill>
                  <a:schemeClr val="bg1"/>
                </a:solidFill>
                <a:latin typeface="Courier New" panose="02070309020205020404" pitchFamily="49" charset="0"/>
                <a:cs typeface="Courier New" panose="02070309020205020404" pitchFamily="49" charset="0"/>
              </a:rPr>
              <a:t> }}&lt;/h2&gt;</a:t>
            </a:r>
          </a:p>
          <a:p>
            <a:r>
              <a:rPr lang="en-US" sz="1600" dirty="0">
                <a:solidFill>
                  <a:schemeClr val="bg1"/>
                </a:solidFill>
                <a:latin typeface="Courier New" panose="02070309020205020404" pitchFamily="49" charset="0"/>
                <a:cs typeface="Courier New" panose="02070309020205020404" pitchFamily="49" charset="0"/>
              </a:rPr>
              <a:t>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&gt;Par {{ </a:t>
            </a:r>
            <a:r>
              <a:rPr lang="en-US" sz="1600" dirty="0" err="1">
                <a:solidFill>
                  <a:schemeClr val="bg1"/>
                </a:solidFill>
                <a:latin typeface="Courier New" panose="02070309020205020404" pitchFamily="49" charset="0"/>
                <a:cs typeface="Courier New" panose="02070309020205020404" pitchFamily="49" charset="0"/>
              </a:rPr>
              <a:t>advert.author</a:t>
            </a:r>
            <a:r>
              <a:rPr lang="en-US" sz="1600" dirty="0">
                <a:solidFill>
                  <a:schemeClr val="bg1"/>
                </a:solidFill>
                <a:latin typeface="Courier New" panose="02070309020205020404" pitchFamily="49" charset="0"/>
                <a:cs typeface="Courier New" panose="02070309020205020404" pitchFamily="49" charset="0"/>
              </a:rPr>
              <a:t> }}, le {{ </a:t>
            </a:r>
            <a:r>
              <a:rPr lang="en-US" sz="1600" dirty="0" err="1">
                <a:solidFill>
                  <a:schemeClr val="bg1"/>
                </a:solidFill>
                <a:latin typeface="Courier New" panose="02070309020205020404" pitchFamily="49" charset="0"/>
                <a:cs typeface="Courier New" panose="02070309020205020404" pitchFamily="49" charset="0"/>
              </a:rPr>
              <a:t>advert.date|date</a:t>
            </a:r>
            <a:r>
              <a:rPr lang="en-US" sz="1600" dirty="0">
                <a:solidFill>
                  <a:schemeClr val="bg1"/>
                </a:solidFill>
                <a:latin typeface="Courier New" panose="02070309020205020404" pitchFamily="49" charset="0"/>
                <a:cs typeface="Courier New" panose="02070309020205020404" pitchFamily="49" charset="0"/>
              </a:rPr>
              <a:t>('d/m/Y')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&lt;div class="well"&gt;</a:t>
            </a:r>
          </a:p>
          <a:p>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advert.content</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&lt;/div&gt;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6891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d’une annonce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282805" y="1263192"/>
            <a:ext cx="8094280" cy="5245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&lt;p&gt;</a:t>
            </a:r>
          </a:p>
          <a:p>
            <a:r>
              <a:rPr lang="en-US" sz="1600" dirty="0">
                <a:solidFill>
                  <a:schemeClr val="bg1"/>
                </a:solidFill>
                <a:latin typeface="Courier New" panose="02070309020205020404" pitchFamily="49" charset="0"/>
                <a:cs typeface="Courier New" panose="02070309020205020404" pitchFamily="49" charset="0"/>
              </a:rPr>
              <a:t>    &lt;a </a:t>
            </a:r>
            <a:r>
              <a:rPr lang="en-US" sz="1600" dirty="0" err="1">
                <a:solidFill>
                  <a:schemeClr val="bg1"/>
                </a:solidFill>
                <a:latin typeface="Courier New" panose="02070309020205020404" pitchFamily="49" charset="0"/>
                <a:cs typeface="Courier New" panose="02070309020205020404" pitchFamily="49" charset="0"/>
              </a:rPr>
              <a:t>href</a:t>
            </a:r>
            <a:r>
              <a:rPr lang="en-US" sz="1600" dirty="0">
                <a:solidFill>
                  <a:schemeClr val="bg1"/>
                </a:solidFill>
                <a:latin typeface="Courier New" panose="02070309020205020404" pitchFamily="49" charset="0"/>
                <a:cs typeface="Courier New" panose="02070309020205020404" pitchFamily="49" charset="0"/>
              </a:rPr>
              <a:t>="{{ path('</a:t>
            </a:r>
            <a:r>
              <a:rPr lang="en-US" sz="1600" dirty="0" err="1">
                <a:solidFill>
                  <a:schemeClr val="bg1"/>
                </a:solidFill>
                <a:latin typeface="Courier New" panose="02070309020205020404" pitchFamily="49" charset="0"/>
                <a:cs typeface="Courier New" panose="02070309020205020404" pitchFamily="49" charset="0"/>
              </a:rPr>
              <a:t>oc_platform_home</a:t>
            </a:r>
            <a:r>
              <a:rPr lang="en-US" sz="1600" dirty="0">
                <a:solidFill>
                  <a:schemeClr val="bg1"/>
                </a:solidFill>
                <a:latin typeface="Courier New" panose="02070309020205020404" pitchFamily="49" charset="0"/>
                <a:cs typeface="Courier New" panose="02070309020205020404" pitchFamily="49" charset="0"/>
              </a:rPr>
              <a:t>') }}" class="</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-default"&gt;</a:t>
            </a:r>
          </a:p>
          <a:p>
            <a:r>
              <a:rPr lang="en-US" sz="1600" dirty="0">
                <a:solidFill>
                  <a:schemeClr val="bg1"/>
                </a:solidFill>
                <a:latin typeface="Courier New" panose="02070309020205020404" pitchFamily="49" charset="0"/>
                <a:cs typeface="Courier New" panose="02070309020205020404" pitchFamily="49" charset="0"/>
              </a:rPr>
              <a:t>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 class="</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-chevron-left"&gt;&lt;/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a:t>
            </a:r>
          </a:p>
          <a:p>
            <a:r>
              <a:rPr lang="en-US" sz="1600" dirty="0">
                <a:solidFill>
                  <a:schemeClr val="bg1"/>
                </a:solidFill>
                <a:latin typeface="Courier New" panose="02070309020205020404" pitchFamily="49" charset="0"/>
                <a:cs typeface="Courier New" panose="02070309020205020404" pitchFamily="49" charset="0"/>
              </a:rPr>
              <a:t>      Retour à la </a:t>
            </a:r>
            <a:r>
              <a:rPr lang="en-US" sz="1600" dirty="0" err="1">
                <a:solidFill>
                  <a:schemeClr val="bg1"/>
                </a:solidFill>
                <a:latin typeface="Courier New" panose="02070309020205020404" pitchFamily="49" charset="0"/>
                <a:cs typeface="Courier New" panose="02070309020205020404" pitchFamily="49" charset="0"/>
              </a:rPr>
              <a:t>liste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&lt;/a&gt;</a:t>
            </a:r>
          </a:p>
          <a:p>
            <a:r>
              <a:rPr lang="en-US" sz="1600" dirty="0">
                <a:solidFill>
                  <a:schemeClr val="bg1"/>
                </a:solidFill>
                <a:latin typeface="Courier New" panose="02070309020205020404" pitchFamily="49" charset="0"/>
                <a:cs typeface="Courier New" panose="02070309020205020404" pitchFamily="49" charset="0"/>
              </a:rPr>
              <a:t>    &lt;a </a:t>
            </a:r>
            <a:r>
              <a:rPr lang="en-US" sz="1600" dirty="0" err="1">
                <a:solidFill>
                  <a:schemeClr val="bg1"/>
                </a:solidFill>
                <a:latin typeface="Courier New" panose="02070309020205020404" pitchFamily="49" charset="0"/>
                <a:cs typeface="Courier New" panose="02070309020205020404" pitchFamily="49" charset="0"/>
              </a:rPr>
              <a:t>href</a:t>
            </a:r>
            <a:r>
              <a:rPr lang="en-US" sz="1600" dirty="0">
                <a:solidFill>
                  <a:schemeClr val="bg1"/>
                </a:solidFill>
                <a:latin typeface="Courier New" panose="02070309020205020404" pitchFamily="49" charset="0"/>
                <a:cs typeface="Courier New" panose="02070309020205020404" pitchFamily="49" charset="0"/>
              </a:rPr>
              <a:t>="{{ path('</a:t>
            </a:r>
            <a:r>
              <a:rPr lang="en-US" sz="1600" dirty="0" err="1">
                <a:solidFill>
                  <a:schemeClr val="bg1"/>
                </a:solidFill>
                <a:latin typeface="Courier New" panose="02070309020205020404" pitchFamily="49" charset="0"/>
                <a:cs typeface="Courier New" panose="02070309020205020404" pitchFamily="49" charset="0"/>
              </a:rPr>
              <a:t>oc_platform_edit</a:t>
            </a:r>
            <a:r>
              <a:rPr lang="en-US" sz="1600" dirty="0">
                <a:solidFill>
                  <a:schemeClr val="bg1"/>
                </a:solidFill>
                <a:latin typeface="Courier New" panose="02070309020205020404" pitchFamily="49" charset="0"/>
                <a:cs typeface="Courier New" panose="02070309020205020404" pitchFamily="49" charset="0"/>
              </a:rPr>
              <a:t>', {'id': advert.id}) }}" class="</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-default"&gt;</a:t>
            </a:r>
          </a:p>
          <a:p>
            <a:r>
              <a:rPr lang="en-US" sz="1600" dirty="0">
                <a:solidFill>
                  <a:schemeClr val="bg1"/>
                </a:solidFill>
                <a:latin typeface="Courier New" panose="02070309020205020404" pitchFamily="49" charset="0"/>
                <a:cs typeface="Courier New" panose="02070309020205020404" pitchFamily="49" charset="0"/>
              </a:rPr>
              <a:t>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 class="</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-edit"&gt;&lt;/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a:t>
            </a:r>
          </a:p>
          <a:p>
            <a:r>
              <a:rPr lang="en-US" sz="1600" dirty="0">
                <a:solidFill>
                  <a:schemeClr val="bg1"/>
                </a:solidFill>
                <a:latin typeface="Courier New" panose="02070309020205020404" pitchFamily="49" charset="0"/>
                <a:cs typeface="Courier New" panose="02070309020205020404" pitchFamily="49" charset="0"/>
              </a:rPr>
              <a:t>      Modifier </a:t>
            </a:r>
            <a:r>
              <a:rPr lang="en-US" sz="1600" dirty="0" err="1">
                <a:solidFill>
                  <a:schemeClr val="bg1"/>
                </a:solidFill>
                <a:latin typeface="Courier New" panose="02070309020205020404" pitchFamily="49" charset="0"/>
                <a:cs typeface="Courier New" panose="02070309020205020404" pitchFamily="49" charset="0"/>
              </a:rPr>
              <a:t>l'annonce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&lt;/a&gt;</a:t>
            </a:r>
          </a:p>
          <a:p>
            <a:r>
              <a:rPr lang="en-US" sz="1600" dirty="0">
                <a:solidFill>
                  <a:schemeClr val="bg1"/>
                </a:solidFill>
                <a:latin typeface="Courier New" panose="02070309020205020404" pitchFamily="49" charset="0"/>
                <a:cs typeface="Courier New" panose="02070309020205020404" pitchFamily="49" charset="0"/>
              </a:rPr>
              <a:t>    &lt;a </a:t>
            </a:r>
            <a:r>
              <a:rPr lang="en-US" sz="1600" dirty="0" err="1">
                <a:solidFill>
                  <a:schemeClr val="bg1"/>
                </a:solidFill>
                <a:latin typeface="Courier New" panose="02070309020205020404" pitchFamily="49" charset="0"/>
                <a:cs typeface="Courier New" panose="02070309020205020404" pitchFamily="49" charset="0"/>
              </a:rPr>
              <a:t>href</a:t>
            </a:r>
            <a:r>
              <a:rPr lang="en-US" sz="1600" dirty="0">
                <a:solidFill>
                  <a:schemeClr val="bg1"/>
                </a:solidFill>
                <a:latin typeface="Courier New" panose="02070309020205020404" pitchFamily="49" charset="0"/>
                <a:cs typeface="Courier New" panose="02070309020205020404" pitchFamily="49" charset="0"/>
              </a:rPr>
              <a:t>="{{ path('</a:t>
            </a:r>
            <a:r>
              <a:rPr lang="en-US" sz="1600" dirty="0" err="1">
                <a:solidFill>
                  <a:schemeClr val="bg1"/>
                </a:solidFill>
                <a:latin typeface="Courier New" panose="02070309020205020404" pitchFamily="49" charset="0"/>
                <a:cs typeface="Courier New" panose="02070309020205020404" pitchFamily="49" charset="0"/>
              </a:rPr>
              <a:t>oc_platform_delete</a:t>
            </a:r>
            <a:r>
              <a:rPr lang="en-US" sz="1600" dirty="0">
                <a:solidFill>
                  <a:schemeClr val="bg1"/>
                </a:solidFill>
                <a:latin typeface="Courier New" panose="02070309020205020404" pitchFamily="49" charset="0"/>
                <a:cs typeface="Courier New" panose="02070309020205020404" pitchFamily="49" charset="0"/>
              </a:rPr>
              <a:t>', {'id': advert.id}) }}" class="</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-danger"&gt;</a:t>
            </a:r>
          </a:p>
          <a:p>
            <a:r>
              <a:rPr lang="en-US" sz="1600" dirty="0">
                <a:solidFill>
                  <a:schemeClr val="bg1"/>
                </a:solidFill>
                <a:latin typeface="Courier New" panose="02070309020205020404" pitchFamily="49" charset="0"/>
                <a:cs typeface="Courier New" panose="02070309020205020404" pitchFamily="49" charset="0"/>
              </a:rPr>
              <a:t>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 class="</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-trash"&gt;&lt;/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Supprimer</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l'annonce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&lt;/a&gt;</a:t>
            </a:r>
          </a:p>
          <a:p>
            <a:r>
              <a:rPr lang="en-US" sz="1600" dirty="0">
                <a:solidFill>
                  <a:schemeClr val="bg1"/>
                </a:solidFill>
                <a:latin typeface="Courier New" panose="02070309020205020404" pitchFamily="49" charset="0"/>
                <a:cs typeface="Courier New" panose="02070309020205020404" pitchFamily="49" charset="0"/>
              </a:rPr>
              <a:t>  &lt;/p&gt;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endblock</a:t>
            </a:r>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862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L'action </a:t>
            </a:r>
            <a:r>
              <a:rPr lang="fr-FR" sz="2400" b="1" dirty="0" err="1" smtClean="0">
                <a:solidFill>
                  <a:schemeClr val="tx1">
                    <a:lumMod val="95000"/>
                    <a:lumOff val="5000"/>
                  </a:schemeClr>
                </a:solidFill>
                <a:latin typeface="Arial" panose="020B0604020202020204" pitchFamily="34" charset="0"/>
                <a:cs typeface="Arial" panose="020B0604020202020204" pitchFamily="34" charset="0"/>
              </a:rPr>
              <a:t>view</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150828" y="1682150"/>
            <a:ext cx="8842343" cy="469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public function </a:t>
            </a:r>
            <a:r>
              <a:rPr lang="en-US" sz="1600" dirty="0" err="1">
                <a:solidFill>
                  <a:schemeClr val="bg1"/>
                </a:solidFill>
                <a:latin typeface="Courier New" panose="02070309020205020404" pitchFamily="49" charset="0"/>
                <a:cs typeface="Courier New" panose="02070309020205020404" pitchFamily="49" charset="0"/>
              </a:rPr>
              <a:t>viewAction</a:t>
            </a:r>
            <a:r>
              <a:rPr lang="en-US" sz="1600" dirty="0">
                <a:solidFill>
                  <a:schemeClr val="bg1"/>
                </a:solidFill>
                <a:latin typeface="Courier New" panose="02070309020205020404" pitchFamily="49" charset="0"/>
                <a:cs typeface="Courier New" panose="02070309020205020404" pitchFamily="49" charset="0"/>
              </a:rPr>
              <a:t>($id)</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$advert = array(</a:t>
            </a:r>
          </a:p>
          <a:p>
            <a:r>
              <a:rPr lang="en-US" sz="1600" dirty="0">
                <a:solidFill>
                  <a:schemeClr val="bg1"/>
                </a:solidFill>
                <a:latin typeface="Courier New" panose="02070309020205020404" pitchFamily="49" charset="0"/>
                <a:cs typeface="Courier New" panose="02070309020205020404" pitchFamily="49" charset="0"/>
              </a:rPr>
              <a:t>      'title'   =&gt; '</a:t>
            </a:r>
            <a:r>
              <a:rPr lang="en-US" sz="1600" dirty="0" err="1">
                <a:solidFill>
                  <a:schemeClr val="bg1"/>
                </a:solidFill>
                <a:latin typeface="Courier New" panose="02070309020205020404" pitchFamily="49" charset="0"/>
                <a:cs typeface="Courier New" panose="02070309020205020404" pitchFamily="49" charset="0"/>
              </a:rPr>
              <a:t>Recherche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développpeur</a:t>
            </a:r>
            <a:r>
              <a:rPr lang="en-US" sz="1600" dirty="0">
                <a:solidFill>
                  <a:schemeClr val="bg1"/>
                </a:solidFill>
                <a:latin typeface="Courier New" panose="02070309020205020404" pitchFamily="49" charset="0"/>
                <a:cs typeface="Courier New" panose="02070309020205020404" pitchFamily="49" charset="0"/>
              </a:rPr>
              <a:t> Symfony2',</a:t>
            </a:r>
          </a:p>
          <a:p>
            <a:r>
              <a:rPr lang="en-US" sz="1600" dirty="0">
                <a:solidFill>
                  <a:schemeClr val="bg1"/>
                </a:solidFill>
                <a:latin typeface="Courier New" panose="02070309020205020404" pitchFamily="49" charset="0"/>
                <a:cs typeface="Courier New" panose="02070309020205020404" pitchFamily="49" charset="0"/>
              </a:rPr>
              <a:t>      'id'      =&gt; $id,</a:t>
            </a:r>
          </a:p>
          <a:p>
            <a:r>
              <a:rPr lang="en-US" sz="1600" dirty="0">
                <a:solidFill>
                  <a:schemeClr val="bg1"/>
                </a:solidFill>
                <a:latin typeface="Courier New" panose="02070309020205020404" pitchFamily="49" charset="0"/>
                <a:cs typeface="Courier New" panose="02070309020205020404" pitchFamily="49" charset="0"/>
              </a:rPr>
              <a:t>      'author'  =&gt; 'Alexandre',</a:t>
            </a:r>
          </a:p>
          <a:p>
            <a:r>
              <a:rPr lang="en-US" sz="1600" dirty="0">
                <a:solidFill>
                  <a:schemeClr val="bg1"/>
                </a:solidFill>
                <a:latin typeface="Courier New" panose="02070309020205020404" pitchFamily="49" charset="0"/>
                <a:cs typeface="Courier New" panose="02070309020205020404" pitchFamily="49" charset="0"/>
              </a:rPr>
              <a:t>      'content' =&gt; 'Nous </a:t>
            </a:r>
            <a:r>
              <a:rPr lang="en-US" sz="1600" dirty="0" err="1">
                <a:solidFill>
                  <a:schemeClr val="bg1"/>
                </a:solidFill>
                <a:latin typeface="Courier New" panose="02070309020205020404" pitchFamily="49" charset="0"/>
                <a:cs typeface="Courier New" panose="02070309020205020404" pitchFamily="49" charset="0"/>
              </a:rPr>
              <a:t>recherchons</a:t>
            </a:r>
            <a:r>
              <a:rPr lang="en-US" sz="1600" dirty="0">
                <a:solidFill>
                  <a:schemeClr val="bg1"/>
                </a:solidFill>
                <a:latin typeface="Courier New" panose="02070309020205020404" pitchFamily="49" charset="0"/>
                <a:cs typeface="Courier New" panose="02070309020205020404" pitchFamily="49" charset="0"/>
              </a:rPr>
              <a:t> un </a:t>
            </a:r>
            <a:r>
              <a:rPr lang="en-US" sz="1600" dirty="0" err="1">
                <a:solidFill>
                  <a:schemeClr val="bg1"/>
                </a:solidFill>
                <a:latin typeface="Courier New" panose="02070309020205020404" pitchFamily="49" charset="0"/>
                <a:cs typeface="Courier New" panose="02070309020205020404" pitchFamily="49" charset="0"/>
              </a:rPr>
              <a:t>développeur</a:t>
            </a:r>
            <a:r>
              <a:rPr lang="en-US" sz="1600" dirty="0">
                <a:solidFill>
                  <a:schemeClr val="bg1"/>
                </a:solidFill>
                <a:latin typeface="Courier New" panose="02070309020205020404" pitchFamily="49" charset="0"/>
                <a:cs typeface="Courier New" panose="02070309020205020404" pitchFamily="49" charset="0"/>
              </a:rPr>
              <a:t> Symfony2 </a:t>
            </a:r>
            <a:r>
              <a:rPr lang="en-US" sz="1600" dirty="0" err="1">
                <a:solidFill>
                  <a:schemeClr val="bg1"/>
                </a:solidFill>
                <a:latin typeface="Courier New" panose="02070309020205020404" pitchFamily="49" charset="0"/>
                <a:cs typeface="Courier New" panose="02070309020205020404" pitchFamily="49" charset="0"/>
              </a:rPr>
              <a:t>débutant</a:t>
            </a:r>
            <a:r>
              <a:rPr lang="en-US" sz="1600" dirty="0">
                <a:solidFill>
                  <a:schemeClr val="bg1"/>
                </a:solidFill>
                <a:latin typeface="Courier New" panose="02070309020205020404" pitchFamily="49" charset="0"/>
                <a:cs typeface="Courier New" panose="02070309020205020404" pitchFamily="49" charset="0"/>
              </a:rPr>
              <a:t> sur Lyon. </a:t>
            </a:r>
            <a:r>
              <a:rPr lang="en-US" sz="1600" dirty="0" err="1">
                <a:solidFill>
                  <a:schemeClr val="bg1"/>
                </a:solidFill>
                <a:latin typeface="Courier New" panose="02070309020205020404" pitchFamily="49" charset="0"/>
                <a:cs typeface="Courier New" panose="02070309020205020404" pitchFamily="49" charset="0"/>
              </a:rPr>
              <a:t>Blabla</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'date'    =&gt; new \</a:t>
            </a:r>
            <a:r>
              <a:rPr lang="en-US" sz="1600" dirty="0" err="1">
                <a:solidFill>
                  <a:schemeClr val="bg1"/>
                </a:solidFill>
                <a:latin typeface="Courier New" panose="02070309020205020404" pitchFamily="49" charset="0"/>
                <a:cs typeface="Courier New" panose="02070309020205020404" pitchFamily="49" charset="0"/>
              </a:rPr>
              <a:t>Datetime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return $this-&gt;render('</a:t>
            </a:r>
            <a:r>
              <a:rPr lang="en-US" sz="1600" dirty="0" err="1">
                <a:solidFill>
                  <a:schemeClr val="bg1"/>
                </a:solidFill>
                <a:latin typeface="Courier New" panose="02070309020205020404" pitchFamily="49" charset="0"/>
                <a:cs typeface="Courier New" panose="02070309020205020404" pitchFamily="49" charset="0"/>
              </a:rPr>
              <a:t>OCPlatformBundle:Advert:view.html.twig</a:t>
            </a:r>
            <a:r>
              <a:rPr lang="en-US" sz="1600" dirty="0">
                <a:solidFill>
                  <a:schemeClr val="bg1"/>
                </a:solidFill>
                <a:latin typeface="Courier New" panose="02070309020205020404" pitchFamily="49" charset="0"/>
                <a:cs typeface="Courier New" panose="02070309020205020404" pitchFamily="49" charset="0"/>
              </a:rPr>
              <a:t>', array(</a:t>
            </a:r>
          </a:p>
          <a:p>
            <a:r>
              <a:rPr lang="en-US" sz="1600" dirty="0">
                <a:solidFill>
                  <a:schemeClr val="bg1"/>
                </a:solidFill>
                <a:latin typeface="Courier New" panose="02070309020205020404" pitchFamily="49" charset="0"/>
                <a:cs typeface="Courier New" panose="02070309020205020404" pitchFamily="49" charset="0"/>
              </a:rPr>
              <a:t>      'advert' =&gt; $advert</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9796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Template d’édition d’une annonce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574276"/>
            <a:ext cx="8842343" cy="4508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src</a:t>
            </a:r>
            <a:r>
              <a:rPr lang="en-US" sz="1600" dirty="0">
                <a:solidFill>
                  <a:schemeClr val="bg1"/>
                </a:solidFill>
                <a:latin typeface="Courier New" panose="02070309020205020404" pitchFamily="49" charset="0"/>
                <a:cs typeface="Courier New" panose="02070309020205020404" pitchFamily="49" charset="0"/>
              </a:rPr>
              <a:t>/OC/</a:t>
            </a:r>
            <a:r>
              <a:rPr lang="en-US" sz="1600" dirty="0" err="1">
                <a:solidFill>
                  <a:schemeClr val="bg1"/>
                </a:solidFill>
                <a:latin typeface="Courier New" panose="02070309020205020404" pitchFamily="49" charset="0"/>
                <a:cs typeface="Courier New" panose="02070309020205020404" pitchFamily="49" charset="0"/>
              </a:rPr>
              <a:t>PlatformBundle</a:t>
            </a:r>
            <a:r>
              <a:rPr lang="en-US" sz="1600" dirty="0">
                <a:solidFill>
                  <a:schemeClr val="bg1"/>
                </a:solidFill>
                <a:latin typeface="Courier New" panose="02070309020205020404" pitchFamily="49" charset="0"/>
                <a:cs typeface="Courier New" panose="02070309020205020404" pitchFamily="49" charset="0"/>
              </a:rPr>
              <a:t>/Resources/views/Advert/</a:t>
            </a:r>
            <a:r>
              <a:rPr lang="en-US" sz="1600" dirty="0" err="1">
                <a:solidFill>
                  <a:schemeClr val="bg1"/>
                </a:solidFill>
                <a:latin typeface="Courier New" panose="02070309020205020404" pitchFamily="49" charset="0"/>
                <a:cs typeface="Courier New" panose="02070309020205020404" pitchFamily="49" charset="0"/>
              </a:rPr>
              <a:t>edit.html.twig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extends "</a:t>
            </a:r>
            <a:r>
              <a:rPr lang="en-US" sz="1600" dirty="0" err="1">
                <a:solidFill>
                  <a:schemeClr val="bg1"/>
                </a:solidFill>
                <a:latin typeface="Courier New" panose="02070309020205020404" pitchFamily="49" charset="0"/>
                <a:cs typeface="Courier New" panose="02070309020205020404" pitchFamily="49" charset="0"/>
              </a:rPr>
              <a:t>OCPlatformBundle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layout.html.twig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block title %}</a:t>
            </a:r>
          </a:p>
          <a:p>
            <a:r>
              <a:rPr lang="en-US" sz="1600" dirty="0">
                <a:solidFill>
                  <a:schemeClr val="bg1"/>
                </a:solidFill>
                <a:latin typeface="Courier New" panose="02070309020205020404" pitchFamily="49" charset="0"/>
                <a:cs typeface="Courier New" panose="02070309020205020404" pitchFamily="49" charset="0"/>
              </a:rPr>
              <a:t>  Modifier </a:t>
            </a:r>
            <a:r>
              <a:rPr lang="en-US" sz="1600" dirty="0" err="1">
                <a:solidFill>
                  <a:schemeClr val="bg1"/>
                </a:solidFill>
                <a:latin typeface="Courier New" panose="02070309020205020404" pitchFamily="49" charset="0"/>
                <a:cs typeface="Courier New" panose="02070309020205020404" pitchFamily="49" charset="0"/>
              </a:rPr>
              <a:t>une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 - {{ parent() }}</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endblock</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block </a:t>
            </a:r>
            <a:r>
              <a:rPr lang="en-US" sz="1600" dirty="0" err="1">
                <a:solidFill>
                  <a:schemeClr val="bg1"/>
                </a:solidFill>
                <a:latin typeface="Courier New" panose="02070309020205020404" pitchFamily="49" charset="0"/>
                <a:cs typeface="Courier New" panose="02070309020205020404" pitchFamily="49" charset="0"/>
              </a:rPr>
              <a:t>ocplatform_body</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&lt;h2&gt;Modifier </a:t>
            </a:r>
            <a:r>
              <a:rPr lang="en-US" sz="1600" dirty="0" err="1">
                <a:solidFill>
                  <a:schemeClr val="bg1"/>
                </a:solidFill>
                <a:latin typeface="Courier New" panose="02070309020205020404" pitchFamily="49" charset="0"/>
                <a:cs typeface="Courier New" panose="02070309020205020404" pitchFamily="49" charset="0"/>
              </a:rPr>
              <a:t>une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&lt;/h2&gt;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 include("</a:t>
            </a:r>
            <a:r>
              <a:rPr lang="en-US" sz="1600" dirty="0" err="1">
                <a:solidFill>
                  <a:schemeClr val="bg1"/>
                </a:solidFill>
                <a:latin typeface="Courier New" panose="02070309020205020404" pitchFamily="49" charset="0"/>
                <a:cs typeface="Courier New" panose="02070309020205020404" pitchFamily="49" charset="0"/>
              </a:rPr>
              <a:t>OCPlatformBundle:Advert:form.html.twig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9683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d’édition d’une annonce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574276"/>
            <a:ext cx="8842343" cy="4508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&lt;p&gt;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Vous</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éditez</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une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 déjà </a:t>
            </a:r>
            <a:r>
              <a:rPr lang="en-US" sz="1600" dirty="0" err="1">
                <a:solidFill>
                  <a:schemeClr val="bg1"/>
                </a:solidFill>
                <a:latin typeface="Courier New" panose="02070309020205020404" pitchFamily="49" charset="0"/>
                <a:cs typeface="Courier New" panose="02070309020205020404" pitchFamily="49" charset="0"/>
              </a:rPr>
              <a:t>existante</a:t>
            </a:r>
            <a:r>
              <a:rPr lang="en-US" sz="1600" dirty="0">
                <a:solidFill>
                  <a:schemeClr val="bg1"/>
                </a:solidFill>
                <a:latin typeface="Courier New" panose="02070309020205020404" pitchFamily="49" charset="0"/>
                <a:cs typeface="Courier New" panose="02070309020205020404" pitchFamily="49" charset="0"/>
              </a:rPr>
              <a:t>, merci de ne pas changer</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l'esprit</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général</a:t>
            </a:r>
            <a:r>
              <a:rPr lang="en-US" sz="1600" dirty="0">
                <a:solidFill>
                  <a:schemeClr val="bg1"/>
                </a:solidFill>
                <a:latin typeface="Courier New" panose="02070309020205020404" pitchFamily="49" charset="0"/>
                <a:cs typeface="Courier New" panose="02070309020205020404" pitchFamily="49" charset="0"/>
              </a:rPr>
              <a:t> de </a:t>
            </a:r>
            <a:r>
              <a:rPr lang="en-US" sz="1600" dirty="0" err="1">
                <a:solidFill>
                  <a:schemeClr val="bg1"/>
                </a:solidFill>
                <a:latin typeface="Courier New" panose="02070309020205020404" pitchFamily="49" charset="0"/>
                <a:cs typeface="Courier New" panose="02070309020205020404" pitchFamily="49" charset="0"/>
              </a:rPr>
              <a:t>l'annonce</a:t>
            </a:r>
            <a:r>
              <a:rPr lang="en-US" sz="1600" dirty="0">
                <a:solidFill>
                  <a:schemeClr val="bg1"/>
                </a:solidFill>
                <a:latin typeface="Courier New" panose="02070309020205020404" pitchFamily="49" charset="0"/>
                <a:cs typeface="Courier New" panose="02070309020205020404" pitchFamily="49" charset="0"/>
              </a:rPr>
              <a:t> déjà </a:t>
            </a:r>
            <a:r>
              <a:rPr lang="en-US" sz="1600" dirty="0" err="1">
                <a:solidFill>
                  <a:schemeClr val="bg1"/>
                </a:solidFill>
                <a:latin typeface="Courier New" panose="02070309020205020404" pitchFamily="49" charset="0"/>
                <a:cs typeface="Courier New" panose="02070309020205020404" pitchFamily="49" charset="0"/>
              </a:rPr>
              <a:t>publiée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&lt;/p&gt;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&lt;p&gt;</a:t>
            </a:r>
          </a:p>
          <a:p>
            <a:r>
              <a:rPr lang="en-US" sz="1600" dirty="0">
                <a:solidFill>
                  <a:schemeClr val="bg1"/>
                </a:solidFill>
                <a:latin typeface="Courier New" panose="02070309020205020404" pitchFamily="49" charset="0"/>
                <a:cs typeface="Courier New" panose="02070309020205020404" pitchFamily="49" charset="0"/>
              </a:rPr>
              <a:t>    &lt;a </a:t>
            </a:r>
            <a:r>
              <a:rPr lang="en-US" sz="1600" dirty="0" err="1">
                <a:solidFill>
                  <a:schemeClr val="bg1"/>
                </a:solidFill>
                <a:latin typeface="Courier New" panose="02070309020205020404" pitchFamily="49" charset="0"/>
                <a:cs typeface="Courier New" panose="02070309020205020404" pitchFamily="49" charset="0"/>
              </a:rPr>
              <a:t>href</a:t>
            </a:r>
            <a:r>
              <a:rPr lang="en-US" sz="1600" dirty="0">
                <a:solidFill>
                  <a:schemeClr val="bg1"/>
                </a:solidFill>
                <a:latin typeface="Courier New" panose="02070309020205020404" pitchFamily="49" charset="0"/>
                <a:cs typeface="Courier New" panose="02070309020205020404" pitchFamily="49" charset="0"/>
              </a:rPr>
              <a:t>="{{ path('</a:t>
            </a:r>
            <a:r>
              <a:rPr lang="en-US" sz="1600" dirty="0" err="1">
                <a:solidFill>
                  <a:schemeClr val="bg1"/>
                </a:solidFill>
                <a:latin typeface="Courier New" panose="02070309020205020404" pitchFamily="49" charset="0"/>
                <a:cs typeface="Courier New" panose="02070309020205020404" pitchFamily="49" charset="0"/>
              </a:rPr>
              <a:t>oc_platform_view</a:t>
            </a:r>
            <a:r>
              <a:rPr lang="en-US" sz="1600" dirty="0">
                <a:solidFill>
                  <a:schemeClr val="bg1"/>
                </a:solidFill>
                <a:latin typeface="Courier New" panose="02070309020205020404" pitchFamily="49" charset="0"/>
                <a:cs typeface="Courier New" panose="02070309020205020404" pitchFamily="49" charset="0"/>
              </a:rPr>
              <a:t>', {'id': advert.id}) }}" class="</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btn</a:t>
            </a:r>
            <a:r>
              <a:rPr lang="en-US" sz="1600" dirty="0">
                <a:solidFill>
                  <a:schemeClr val="bg1"/>
                </a:solidFill>
                <a:latin typeface="Courier New" panose="02070309020205020404" pitchFamily="49" charset="0"/>
                <a:cs typeface="Courier New" panose="02070309020205020404" pitchFamily="49" charset="0"/>
              </a:rPr>
              <a:t>-default"&gt;</a:t>
            </a:r>
          </a:p>
          <a:p>
            <a:r>
              <a:rPr lang="en-US" sz="1600" dirty="0">
                <a:solidFill>
                  <a:schemeClr val="bg1"/>
                </a:solidFill>
                <a:latin typeface="Courier New" panose="02070309020205020404" pitchFamily="49" charset="0"/>
                <a:cs typeface="Courier New" panose="02070309020205020404" pitchFamily="49" charset="0"/>
              </a:rPr>
              <a:t>      &lt;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 class="</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glyphicon</a:t>
            </a:r>
            <a:r>
              <a:rPr lang="en-US" sz="1600" dirty="0">
                <a:solidFill>
                  <a:schemeClr val="bg1"/>
                </a:solidFill>
                <a:latin typeface="Courier New" panose="02070309020205020404" pitchFamily="49" charset="0"/>
                <a:cs typeface="Courier New" panose="02070309020205020404" pitchFamily="49" charset="0"/>
              </a:rPr>
              <a:t>-chevron-left"&gt;&lt;/</a:t>
            </a:r>
            <a:r>
              <a:rPr lang="en-US" sz="1600" dirty="0" err="1">
                <a:solidFill>
                  <a:schemeClr val="bg1"/>
                </a:solidFill>
                <a:latin typeface="Courier New" panose="02070309020205020404" pitchFamily="49" charset="0"/>
                <a:cs typeface="Courier New" panose="02070309020205020404" pitchFamily="49" charset="0"/>
              </a:rPr>
              <a:t>i</a:t>
            </a:r>
            <a:r>
              <a:rPr lang="en-US" sz="1600" dirty="0">
                <a:solidFill>
                  <a:schemeClr val="bg1"/>
                </a:solidFill>
                <a:latin typeface="Courier New" panose="02070309020205020404" pitchFamily="49" charset="0"/>
                <a:cs typeface="Courier New" panose="02070309020205020404" pitchFamily="49" charset="0"/>
              </a:rPr>
              <a:t>&gt;</a:t>
            </a:r>
          </a:p>
          <a:p>
            <a:r>
              <a:rPr lang="en-US" sz="1600" dirty="0">
                <a:solidFill>
                  <a:schemeClr val="bg1"/>
                </a:solidFill>
                <a:latin typeface="Courier New" panose="02070309020205020404" pitchFamily="49" charset="0"/>
                <a:cs typeface="Courier New" panose="02070309020205020404" pitchFamily="49" charset="0"/>
              </a:rPr>
              <a:t>      Retour à </a:t>
            </a:r>
            <a:r>
              <a:rPr lang="en-US" sz="1600" dirty="0" err="1">
                <a:solidFill>
                  <a:schemeClr val="bg1"/>
                </a:solidFill>
                <a:latin typeface="Courier New" panose="02070309020205020404" pitchFamily="49" charset="0"/>
                <a:cs typeface="Courier New" panose="02070309020205020404" pitchFamily="49" charset="0"/>
              </a:rPr>
              <a:t>l'annonce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&lt;/a&gt;</a:t>
            </a:r>
          </a:p>
          <a:p>
            <a:r>
              <a:rPr lang="en-US" sz="1600" dirty="0">
                <a:solidFill>
                  <a:schemeClr val="bg1"/>
                </a:solidFill>
                <a:latin typeface="Courier New" panose="02070309020205020404" pitchFamily="49" charset="0"/>
                <a:cs typeface="Courier New" panose="02070309020205020404" pitchFamily="49" charset="0"/>
              </a:rPr>
              <a:t>  &lt;/p&gt;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endblock</a:t>
            </a:r>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3389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L'action </a:t>
            </a:r>
            <a:r>
              <a:rPr lang="fr-FR" sz="2400" b="1" dirty="0" err="1" smtClean="0">
                <a:solidFill>
                  <a:schemeClr val="tx1">
                    <a:lumMod val="95000"/>
                    <a:lumOff val="5000"/>
                  </a:schemeClr>
                </a:solidFill>
                <a:latin typeface="Arial" panose="020B0604020202020204" pitchFamily="34" charset="0"/>
                <a:cs typeface="Arial" panose="020B0604020202020204" pitchFamily="34" charset="0"/>
              </a:rPr>
              <a:t>edit</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574276"/>
            <a:ext cx="8842343" cy="5184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latin typeface="Courier New" panose="02070309020205020404" pitchFamily="49" charset="0"/>
                <a:cs typeface="Courier New" panose="02070309020205020404" pitchFamily="49" charset="0"/>
              </a:rPr>
              <a:t>// …</a:t>
            </a:r>
            <a:endParaRPr lang="en-US" sz="1600" dirty="0">
              <a:solidFill>
                <a:schemeClr val="bg1"/>
              </a:solidFill>
              <a:latin typeface="Courier New" panose="02070309020205020404" pitchFamily="49" charset="0"/>
              <a:cs typeface="Courier New" panose="02070309020205020404" pitchFamily="49" charset="0"/>
            </a:endParaRP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public function </a:t>
            </a:r>
            <a:r>
              <a:rPr lang="en-US" sz="1600" dirty="0" err="1">
                <a:solidFill>
                  <a:schemeClr val="bg1"/>
                </a:solidFill>
                <a:latin typeface="Courier New" panose="02070309020205020404" pitchFamily="49" charset="0"/>
                <a:cs typeface="Courier New" panose="02070309020205020404" pitchFamily="49" charset="0"/>
              </a:rPr>
              <a:t>editAction</a:t>
            </a:r>
            <a:r>
              <a:rPr lang="en-US" sz="1600" dirty="0">
                <a:solidFill>
                  <a:schemeClr val="bg1"/>
                </a:solidFill>
                <a:latin typeface="Courier New" panose="02070309020205020404" pitchFamily="49" charset="0"/>
                <a:cs typeface="Courier New" panose="02070309020205020404" pitchFamily="49" charset="0"/>
              </a:rPr>
              <a:t>($id, Request $request)</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 </a:t>
            </a:r>
            <a:r>
              <a:rPr lang="en-US" sz="1600" dirty="0" smtClean="0">
                <a:solidFill>
                  <a:schemeClr val="bg1"/>
                </a:solidFill>
                <a:latin typeface="Courier New" panose="02070309020205020404" pitchFamily="49" charset="0"/>
                <a:cs typeface="Courier New" panose="02070309020205020404" pitchFamily="49" charset="0"/>
              </a:rPr>
              <a:t>on code </a:t>
            </a:r>
            <a:r>
              <a:rPr lang="en-US" sz="1600" dirty="0" err="1" smtClean="0">
                <a:solidFill>
                  <a:schemeClr val="bg1"/>
                </a:solidFill>
                <a:latin typeface="Courier New" panose="02070309020205020404" pitchFamily="49" charset="0"/>
                <a:cs typeface="Courier New" panose="02070309020205020404" pitchFamily="49" charset="0"/>
              </a:rPr>
              <a:t>en</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dur</a:t>
            </a:r>
            <a:r>
              <a:rPr lang="en-US" sz="1600" dirty="0" smtClean="0">
                <a:solidFill>
                  <a:schemeClr val="bg1"/>
                </a:solidFill>
                <a:latin typeface="Courier New" panose="02070309020205020404" pitchFamily="49" charset="0"/>
                <a:cs typeface="Courier New" panose="02070309020205020404" pitchFamily="49" charset="0"/>
              </a:rPr>
              <a:t> pour </a:t>
            </a:r>
            <a:r>
              <a:rPr lang="en-US" sz="1600" dirty="0" err="1" smtClean="0">
                <a:solidFill>
                  <a:schemeClr val="bg1"/>
                </a:solidFill>
                <a:latin typeface="Courier New" panose="02070309020205020404" pitchFamily="49" charset="0"/>
                <a:cs typeface="Courier New" panose="02070309020205020404" pitchFamily="49" charset="0"/>
              </a:rPr>
              <a:t>l'exemple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$advert = array(</a:t>
            </a:r>
          </a:p>
          <a:p>
            <a:r>
              <a:rPr lang="en-US" sz="1600" dirty="0">
                <a:solidFill>
                  <a:schemeClr val="bg1"/>
                </a:solidFill>
                <a:latin typeface="Courier New" panose="02070309020205020404" pitchFamily="49" charset="0"/>
                <a:cs typeface="Courier New" panose="02070309020205020404" pitchFamily="49" charset="0"/>
              </a:rPr>
              <a:t>      'title'   =&gt; '</a:t>
            </a:r>
            <a:r>
              <a:rPr lang="en-US" sz="1600" dirty="0" err="1">
                <a:solidFill>
                  <a:schemeClr val="bg1"/>
                </a:solidFill>
                <a:latin typeface="Courier New" panose="02070309020205020404" pitchFamily="49" charset="0"/>
                <a:cs typeface="Courier New" panose="02070309020205020404" pitchFamily="49" charset="0"/>
              </a:rPr>
              <a:t>Recherche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développpeur</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Symfony</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'id'      =&gt; $id,</a:t>
            </a:r>
          </a:p>
          <a:p>
            <a:r>
              <a:rPr lang="en-US" sz="1600" dirty="0">
                <a:solidFill>
                  <a:schemeClr val="bg1"/>
                </a:solidFill>
                <a:latin typeface="Courier New" panose="02070309020205020404" pitchFamily="49" charset="0"/>
                <a:cs typeface="Courier New" panose="02070309020205020404" pitchFamily="49" charset="0"/>
              </a:rPr>
              <a:t>      'author'  =&gt; 'Alexandre',</a:t>
            </a:r>
          </a:p>
          <a:p>
            <a:r>
              <a:rPr lang="en-US" sz="1600" dirty="0">
                <a:solidFill>
                  <a:schemeClr val="bg1"/>
                </a:solidFill>
                <a:latin typeface="Courier New" panose="02070309020205020404" pitchFamily="49" charset="0"/>
                <a:cs typeface="Courier New" panose="02070309020205020404" pitchFamily="49" charset="0"/>
              </a:rPr>
              <a:t>      'content' =&gt; 'Nous </a:t>
            </a:r>
            <a:r>
              <a:rPr lang="en-US" sz="1600" dirty="0" err="1">
                <a:solidFill>
                  <a:schemeClr val="bg1"/>
                </a:solidFill>
                <a:latin typeface="Courier New" panose="02070309020205020404" pitchFamily="49" charset="0"/>
                <a:cs typeface="Courier New" panose="02070309020205020404" pitchFamily="49" charset="0"/>
              </a:rPr>
              <a:t>recherchons</a:t>
            </a:r>
            <a:r>
              <a:rPr lang="en-US" sz="1600" dirty="0">
                <a:solidFill>
                  <a:schemeClr val="bg1"/>
                </a:solidFill>
                <a:latin typeface="Courier New" panose="02070309020205020404" pitchFamily="49" charset="0"/>
                <a:cs typeface="Courier New" panose="02070309020205020404" pitchFamily="49" charset="0"/>
              </a:rPr>
              <a:t> un </a:t>
            </a:r>
            <a:r>
              <a:rPr lang="en-US" sz="1600" dirty="0" err="1">
                <a:solidFill>
                  <a:schemeClr val="bg1"/>
                </a:solidFill>
                <a:latin typeface="Courier New" panose="02070309020205020404" pitchFamily="49" charset="0"/>
                <a:cs typeface="Courier New" panose="02070309020205020404" pitchFamily="49" charset="0"/>
              </a:rPr>
              <a:t>développeur</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Symfony</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débutant</a:t>
            </a:r>
            <a:r>
              <a:rPr lang="en-US" sz="1600" dirty="0">
                <a:solidFill>
                  <a:schemeClr val="bg1"/>
                </a:solidFill>
                <a:latin typeface="Courier New" panose="02070309020205020404" pitchFamily="49" charset="0"/>
                <a:cs typeface="Courier New" panose="02070309020205020404" pitchFamily="49" charset="0"/>
              </a:rPr>
              <a:t> sur Lyon. </a:t>
            </a:r>
            <a:r>
              <a:rPr lang="en-US" sz="1600" dirty="0" err="1">
                <a:solidFill>
                  <a:schemeClr val="bg1"/>
                </a:solidFill>
                <a:latin typeface="Courier New" panose="02070309020205020404" pitchFamily="49" charset="0"/>
                <a:cs typeface="Courier New" panose="02070309020205020404" pitchFamily="49" charset="0"/>
              </a:rPr>
              <a:t>Blabla</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'date'    =&gt; new \</a:t>
            </a:r>
            <a:r>
              <a:rPr lang="en-US" sz="1600" dirty="0" err="1">
                <a:solidFill>
                  <a:schemeClr val="bg1"/>
                </a:solidFill>
                <a:latin typeface="Courier New" panose="02070309020205020404" pitchFamily="49" charset="0"/>
                <a:cs typeface="Courier New" panose="02070309020205020404" pitchFamily="49" charset="0"/>
              </a:rPr>
              <a:t>Datetime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return $this-&gt;render('</a:t>
            </a:r>
            <a:r>
              <a:rPr lang="en-US" sz="1600" dirty="0" err="1">
                <a:solidFill>
                  <a:schemeClr val="bg1"/>
                </a:solidFill>
                <a:latin typeface="Courier New" panose="02070309020205020404" pitchFamily="49" charset="0"/>
                <a:cs typeface="Courier New" panose="02070309020205020404" pitchFamily="49" charset="0"/>
              </a:rPr>
              <a:t>OCPlatformBundle:Advert:edit.html.twig</a:t>
            </a:r>
            <a:r>
              <a:rPr lang="en-US" sz="1600" dirty="0">
                <a:solidFill>
                  <a:schemeClr val="bg1"/>
                </a:solidFill>
                <a:latin typeface="Courier New" panose="02070309020205020404" pitchFamily="49" charset="0"/>
                <a:cs typeface="Courier New" panose="02070309020205020404" pitchFamily="49" charset="0"/>
              </a:rPr>
              <a:t>', array(</a:t>
            </a:r>
          </a:p>
          <a:p>
            <a:r>
              <a:rPr lang="en-US" sz="1600" dirty="0">
                <a:solidFill>
                  <a:schemeClr val="bg1"/>
                </a:solidFill>
                <a:latin typeface="Courier New" panose="02070309020205020404" pitchFamily="49" charset="0"/>
                <a:cs typeface="Courier New" panose="02070309020205020404" pitchFamily="49" charset="0"/>
              </a:rPr>
              <a:t>      'advert' =&gt; $advert</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smtClean="0">
                <a:solidFill>
                  <a:schemeClr val="bg1"/>
                </a:solidFill>
                <a:latin typeface="Courier New" panose="02070309020205020404" pitchFamily="49" charset="0"/>
                <a:cs typeface="Courier New" panose="02070309020205020404" pitchFamily="49" charset="0"/>
              </a:rPr>
              <a:t>…/…</a:t>
            </a:r>
            <a:endParaRPr lang="en-US"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9723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F</a:t>
            </a:r>
            <a:r>
              <a:rPr lang="fr-FR" b="1" dirty="0" smtClean="0"/>
              <a:t>ormulaire commun à l'ajout/édition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574276"/>
            <a:ext cx="8842343" cy="4508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src</a:t>
            </a:r>
            <a:r>
              <a:rPr lang="en-US" sz="1600" dirty="0">
                <a:solidFill>
                  <a:schemeClr val="bg1"/>
                </a:solidFill>
                <a:latin typeface="Courier New" panose="02070309020205020404" pitchFamily="49" charset="0"/>
                <a:cs typeface="Courier New" panose="02070309020205020404" pitchFamily="49" charset="0"/>
              </a:rPr>
              <a:t>/OC/</a:t>
            </a:r>
            <a:r>
              <a:rPr lang="en-US" sz="1600" dirty="0" err="1">
                <a:solidFill>
                  <a:schemeClr val="bg1"/>
                </a:solidFill>
                <a:latin typeface="Courier New" panose="02070309020205020404" pitchFamily="49" charset="0"/>
                <a:cs typeface="Courier New" panose="02070309020205020404" pitchFamily="49" charset="0"/>
              </a:rPr>
              <a:t>PlatformBundle</a:t>
            </a:r>
            <a:r>
              <a:rPr lang="en-US" sz="1600" dirty="0">
                <a:solidFill>
                  <a:schemeClr val="bg1"/>
                </a:solidFill>
                <a:latin typeface="Courier New" panose="02070309020205020404" pitchFamily="49" charset="0"/>
                <a:cs typeface="Courier New" panose="02070309020205020404" pitchFamily="49" charset="0"/>
              </a:rPr>
              <a:t>/Resources/views/Advert/</a:t>
            </a:r>
            <a:r>
              <a:rPr lang="en-US" sz="1600" dirty="0" err="1">
                <a:solidFill>
                  <a:schemeClr val="bg1"/>
                </a:solidFill>
                <a:latin typeface="Courier New" panose="02070309020205020404" pitchFamily="49" charset="0"/>
                <a:cs typeface="Courier New" panose="02070309020205020404" pitchFamily="49" charset="0"/>
              </a:rPr>
              <a:t>form.html.twig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&lt;h3&gt;Formulaire </a:t>
            </a:r>
            <a:r>
              <a:rPr lang="en-US" sz="1600" dirty="0" err="1">
                <a:solidFill>
                  <a:schemeClr val="bg1"/>
                </a:solidFill>
                <a:latin typeface="Courier New" panose="02070309020205020404" pitchFamily="49" charset="0"/>
                <a:cs typeface="Courier New" panose="02070309020205020404" pitchFamily="49" charset="0"/>
              </a:rPr>
              <a:t>d'annonce</a:t>
            </a:r>
            <a:r>
              <a:rPr lang="en-US" sz="1600" dirty="0">
                <a:solidFill>
                  <a:schemeClr val="bg1"/>
                </a:solidFill>
                <a:latin typeface="Courier New" panose="02070309020205020404" pitchFamily="49" charset="0"/>
                <a:cs typeface="Courier New" panose="02070309020205020404" pitchFamily="49" charset="0"/>
              </a:rPr>
              <a:t>&lt;/h3&gt;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On laisse vide la </a:t>
            </a:r>
            <a:r>
              <a:rPr lang="en-US" sz="1600" dirty="0" err="1">
                <a:solidFill>
                  <a:schemeClr val="bg1"/>
                </a:solidFill>
                <a:latin typeface="Courier New" panose="02070309020205020404" pitchFamily="49" charset="0"/>
                <a:cs typeface="Courier New" panose="02070309020205020404" pitchFamily="49" charset="0"/>
              </a:rPr>
              <a:t>vue</a:t>
            </a:r>
            <a:r>
              <a:rPr lang="en-US" sz="1600" dirty="0">
                <a:solidFill>
                  <a:schemeClr val="bg1"/>
                </a:solidFill>
                <a:latin typeface="Courier New" panose="02070309020205020404" pitchFamily="49" charset="0"/>
                <a:cs typeface="Courier New" panose="02070309020205020404" pitchFamily="49" charset="0"/>
              </a:rPr>
              <a:t> pour </a:t>
            </a:r>
            <a:r>
              <a:rPr lang="en-US" sz="1600" dirty="0" err="1">
                <a:solidFill>
                  <a:schemeClr val="bg1"/>
                </a:solidFill>
                <a:latin typeface="Courier New" panose="02070309020205020404" pitchFamily="49" charset="0"/>
                <a:cs typeface="Courier New" panose="02070309020205020404" pitchFamily="49" charset="0"/>
              </a:rPr>
              <a:t>l'instant</a:t>
            </a:r>
            <a:r>
              <a:rPr lang="en-US" sz="1600" dirty="0">
                <a:solidFill>
                  <a:schemeClr val="bg1"/>
                </a:solidFill>
                <a:latin typeface="Courier New" panose="02070309020205020404" pitchFamily="49" charset="0"/>
                <a:cs typeface="Courier New" panose="02070309020205020404" pitchFamily="49" charset="0"/>
              </a:rPr>
              <a:t>, on la </a:t>
            </a:r>
            <a:r>
              <a:rPr lang="en-US" sz="1600" dirty="0" err="1">
                <a:solidFill>
                  <a:schemeClr val="bg1"/>
                </a:solidFill>
                <a:latin typeface="Courier New" panose="02070309020205020404" pitchFamily="49" charset="0"/>
                <a:cs typeface="Courier New" panose="02070309020205020404" pitchFamily="49" charset="0"/>
              </a:rPr>
              <a:t>comblera</a:t>
            </a:r>
            <a:r>
              <a:rPr lang="en-US" sz="1600" dirty="0">
                <a:solidFill>
                  <a:schemeClr val="bg1"/>
                </a:solidFill>
                <a:latin typeface="Courier New" panose="02070309020205020404" pitchFamily="49" charset="0"/>
                <a:cs typeface="Courier New" panose="02070309020205020404" pitchFamily="49" charset="0"/>
              </a:rPr>
              <a:t> plus </a:t>
            </a:r>
            <a:r>
              <a:rPr lang="en-US" sz="1600" dirty="0" err="1">
                <a:solidFill>
                  <a:schemeClr val="bg1"/>
                </a:solidFill>
                <a:latin typeface="Courier New" panose="02070309020205020404" pitchFamily="49" charset="0"/>
                <a:cs typeface="Courier New" panose="02070309020205020404" pitchFamily="49" charset="0"/>
              </a:rPr>
              <a:t>tard</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lorsqu'on</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saura</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afficher</a:t>
            </a:r>
            <a:r>
              <a:rPr lang="en-US" sz="1600" dirty="0">
                <a:solidFill>
                  <a:schemeClr val="bg1"/>
                </a:solidFill>
                <a:latin typeface="Courier New" panose="02070309020205020404" pitchFamily="49" charset="0"/>
                <a:cs typeface="Courier New" panose="02070309020205020404" pitchFamily="49" charset="0"/>
              </a:rPr>
              <a:t> un formulaire. #}</a:t>
            </a:r>
          </a:p>
          <a:p>
            <a:r>
              <a:rPr lang="en-US" sz="1600" dirty="0">
                <a:solidFill>
                  <a:schemeClr val="bg1"/>
                </a:solidFill>
                <a:latin typeface="Courier New" panose="02070309020205020404" pitchFamily="49" charset="0"/>
                <a:cs typeface="Courier New" panose="02070309020205020404" pitchFamily="49" charset="0"/>
              </a:rPr>
              <a:t>&lt;div class="well"&gt;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Ici</a:t>
            </a:r>
            <a:r>
              <a:rPr lang="en-US" sz="1600" dirty="0">
                <a:solidFill>
                  <a:schemeClr val="bg1"/>
                </a:solidFill>
                <a:latin typeface="Courier New" panose="02070309020205020404" pitchFamily="49" charset="0"/>
                <a:cs typeface="Courier New" panose="02070309020205020404" pitchFamily="49" charset="0"/>
              </a:rPr>
              <a:t> se </a:t>
            </a:r>
            <a:r>
              <a:rPr lang="en-US" sz="1600" dirty="0" err="1">
                <a:solidFill>
                  <a:schemeClr val="bg1"/>
                </a:solidFill>
                <a:latin typeface="Courier New" panose="02070309020205020404" pitchFamily="49" charset="0"/>
                <a:cs typeface="Courier New" panose="02070309020205020404" pitchFamily="49" charset="0"/>
              </a:rPr>
              <a:t>trouvera</a:t>
            </a:r>
            <a:r>
              <a:rPr lang="en-US" sz="1600" dirty="0">
                <a:solidFill>
                  <a:schemeClr val="bg1"/>
                </a:solidFill>
                <a:latin typeface="Courier New" panose="02070309020205020404" pitchFamily="49" charset="0"/>
                <a:cs typeface="Courier New" panose="02070309020205020404" pitchFamily="49" charset="0"/>
              </a:rPr>
              <a:t> le formulaire.</a:t>
            </a:r>
          </a:p>
          <a:p>
            <a:r>
              <a:rPr lang="en-US" sz="1600" dirty="0">
                <a:solidFill>
                  <a:schemeClr val="bg1"/>
                </a:solidFill>
                <a:latin typeface="Courier New" panose="02070309020205020404" pitchFamily="49" charset="0"/>
                <a:cs typeface="Courier New" panose="02070309020205020404" pitchFamily="49" charset="0"/>
              </a:rPr>
              <a:t>&lt;/div&gt;</a:t>
            </a: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44466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a:t>
            </a:r>
            <a:r>
              <a:rPr lang="fr-FR" b="1" dirty="0" smtClean="0"/>
              <a:t>d’ajout </a:t>
            </a:r>
            <a:r>
              <a:rPr lang="fr-FR" b="1" dirty="0"/>
              <a:t>d’une annonce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574276"/>
            <a:ext cx="8842343" cy="4508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src</a:t>
            </a:r>
            <a:r>
              <a:rPr lang="en-US" sz="1600" dirty="0">
                <a:solidFill>
                  <a:schemeClr val="bg1"/>
                </a:solidFill>
                <a:latin typeface="Courier New" panose="02070309020205020404" pitchFamily="49" charset="0"/>
                <a:cs typeface="Courier New" panose="02070309020205020404" pitchFamily="49" charset="0"/>
              </a:rPr>
              <a:t>/OC/</a:t>
            </a:r>
            <a:r>
              <a:rPr lang="en-US" sz="1600" dirty="0" err="1">
                <a:solidFill>
                  <a:schemeClr val="bg1"/>
                </a:solidFill>
                <a:latin typeface="Courier New" panose="02070309020205020404" pitchFamily="49" charset="0"/>
                <a:cs typeface="Courier New" panose="02070309020205020404" pitchFamily="49" charset="0"/>
              </a:rPr>
              <a:t>PlatformBundle</a:t>
            </a:r>
            <a:r>
              <a:rPr lang="en-US" sz="1600" dirty="0">
                <a:solidFill>
                  <a:schemeClr val="bg1"/>
                </a:solidFill>
                <a:latin typeface="Courier New" panose="02070309020205020404" pitchFamily="49" charset="0"/>
                <a:cs typeface="Courier New" panose="02070309020205020404" pitchFamily="49" charset="0"/>
              </a:rPr>
              <a:t>/Resources/views/Advert/</a:t>
            </a:r>
            <a:r>
              <a:rPr lang="en-US" sz="1600" dirty="0" err="1">
                <a:solidFill>
                  <a:schemeClr val="bg1"/>
                </a:solidFill>
                <a:latin typeface="Courier New" panose="02070309020205020404" pitchFamily="49" charset="0"/>
                <a:cs typeface="Courier New" panose="02070309020205020404" pitchFamily="49" charset="0"/>
              </a:rPr>
              <a:t>add.html.twig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extends "</a:t>
            </a:r>
            <a:r>
              <a:rPr lang="en-US" sz="1600" dirty="0" err="1">
                <a:solidFill>
                  <a:schemeClr val="bg1"/>
                </a:solidFill>
                <a:latin typeface="Courier New" panose="02070309020205020404" pitchFamily="49" charset="0"/>
                <a:cs typeface="Courier New" panose="02070309020205020404" pitchFamily="49" charset="0"/>
              </a:rPr>
              <a:t>OCPlatformBundle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layout.html.twig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block body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&lt;h2&gt;</a:t>
            </a:r>
            <a:r>
              <a:rPr lang="en-US" sz="1600" dirty="0" err="1">
                <a:solidFill>
                  <a:schemeClr val="bg1"/>
                </a:solidFill>
                <a:latin typeface="Courier New" panose="02070309020205020404" pitchFamily="49" charset="0"/>
                <a:cs typeface="Courier New" panose="02070309020205020404" pitchFamily="49" charset="0"/>
              </a:rPr>
              <a:t>Ajouter</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une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&lt;/h2&gt;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 include("</a:t>
            </a:r>
            <a:r>
              <a:rPr lang="en-US" sz="1600" dirty="0" err="1">
                <a:solidFill>
                  <a:schemeClr val="bg1"/>
                </a:solidFill>
                <a:latin typeface="Courier New" panose="02070309020205020404" pitchFamily="49" charset="0"/>
                <a:cs typeface="Courier New" panose="02070309020205020404" pitchFamily="49" charset="0"/>
              </a:rPr>
              <a:t>OCPlatformBundle:Advert:form.html.twig</a:t>
            </a:r>
            <a:r>
              <a:rPr lang="en-US" sz="1600" dirty="0">
                <a:solidFill>
                  <a:schemeClr val="bg1"/>
                </a:solidFill>
                <a:latin typeface="Courier New" panose="02070309020205020404" pitchFamily="49" charset="0"/>
                <a:cs typeface="Courier New" panose="02070309020205020404" pitchFamily="49" charset="0"/>
              </a:rPr>
              <a:t>")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&lt;p&gt;</a:t>
            </a:r>
          </a:p>
          <a:p>
            <a:r>
              <a:rPr lang="en-US" sz="1600" dirty="0">
                <a:solidFill>
                  <a:schemeClr val="bg1"/>
                </a:solidFill>
                <a:latin typeface="Courier New" panose="02070309020205020404" pitchFamily="49" charset="0"/>
                <a:cs typeface="Courier New" panose="02070309020205020404" pitchFamily="49" charset="0"/>
              </a:rPr>
              <a:t>    Attention : </a:t>
            </a:r>
            <a:r>
              <a:rPr lang="en-US" sz="1600" dirty="0" err="1">
                <a:solidFill>
                  <a:schemeClr val="bg1"/>
                </a:solidFill>
                <a:latin typeface="Courier New" panose="02070309020205020404" pitchFamily="49" charset="0"/>
                <a:cs typeface="Courier New" panose="02070309020205020404" pitchFamily="49" charset="0"/>
              </a:rPr>
              <a:t>cette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annonce</a:t>
            </a:r>
            <a:r>
              <a:rPr lang="en-US" sz="1600" dirty="0">
                <a:solidFill>
                  <a:schemeClr val="bg1"/>
                </a:solidFill>
                <a:latin typeface="Courier New" panose="02070309020205020404" pitchFamily="49" charset="0"/>
                <a:cs typeface="Courier New" panose="02070309020205020404" pitchFamily="49" charset="0"/>
              </a:rPr>
              <a:t> sera </a:t>
            </a:r>
            <a:r>
              <a:rPr lang="en-US" sz="1600" dirty="0" err="1">
                <a:solidFill>
                  <a:schemeClr val="bg1"/>
                </a:solidFill>
                <a:latin typeface="Courier New" panose="02070309020205020404" pitchFamily="49" charset="0"/>
                <a:cs typeface="Courier New" panose="02070309020205020404" pitchFamily="49" charset="0"/>
              </a:rPr>
              <a:t>ajoutée</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directement</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sur la page </a:t>
            </a:r>
            <a:r>
              <a:rPr lang="en-US" sz="1600" dirty="0" err="1">
                <a:solidFill>
                  <a:schemeClr val="bg1"/>
                </a:solidFill>
                <a:latin typeface="Courier New" panose="02070309020205020404" pitchFamily="49" charset="0"/>
                <a:cs typeface="Courier New" panose="02070309020205020404" pitchFamily="49" charset="0"/>
              </a:rPr>
              <a:t>d'accueil</a:t>
            </a:r>
            <a:r>
              <a:rPr lang="en-US" sz="1600" dirty="0">
                <a:solidFill>
                  <a:schemeClr val="bg1"/>
                </a:solidFill>
                <a:latin typeface="Courier New" panose="02070309020205020404" pitchFamily="49" charset="0"/>
                <a:cs typeface="Courier New" panose="02070309020205020404" pitchFamily="49" charset="0"/>
              </a:rPr>
              <a:t> après validation du formulaire.</a:t>
            </a:r>
          </a:p>
          <a:p>
            <a:r>
              <a:rPr lang="en-US" sz="1600" dirty="0">
                <a:solidFill>
                  <a:schemeClr val="bg1"/>
                </a:solidFill>
                <a:latin typeface="Courier New" panose="02070309020205020404" pitchFamily="49" charset="0"/>
                <a:cs typeface="Courier New" panose="02070309020205020404" pitchFamily="49" charset="0"/>
              </a:rPr>
              <a:t>  &lt;/p&gt;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endblock</a:t>
            </a:r>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23039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L'action </a:t>
            </a:r>
            <a:r>
              <a:rPr lang="fr-FR" sz="2400" b="1" dirty="0" err="1" smtClean="0">
                <a:solidFill>
                  <a:schemeClr val="tx1">
                    <a:lumMod val="95000"/>
                    <a:lumOff val="5000"/>
                  </a:schemeClr>
                </a:solidFill>
                <a:latin typeface="Arial" panose="020B0604020202020204" pitchFamily="34" charset="0"/>
                <a:cs typeface="Arial" panose="020B0604020202020204" pitchFamily="34" charset="0"/>
              </a:rPr>
              <a:t>add</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734534"/>
            <a:ext cx="9068586" cy="477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p>
          <a:p>
            <a:endParaRPr lang="fr-FR" sz="1600" dirty="0" smtClean="0">
              <a:solidFill>
                <a:schemeClr val="bg1"/>
              </a:solidFill>
              <a:latin typeface="Courier New" panose="02070309020205020404" pitchFamily="49" charset="0"/>
              <a:cs typeface="Courier New" panose="02070309020205020404" pitchFamily="49" charset="0"/>
            </a:endParaRPr>
          </a:p>
          <a:p>
            <a:r>
              <a:rPr lang="fr-FR" sz="1600" dirty="0" smtClean="0">
                <a:solidFill>
                  <a:schemeClr val="bg1"/>
                </a:solidFill>
                <a:latin typeface="Courier New" panose="02070309020205020404" pitchFamily="49" charset="0"/>
                <a:cs typeface="Courier New" panose="02070309020205020404" pitchFamily="49" charset="0"/>
              </a:rPr>
              <a:t>public </a:t>
            </a:r>
            <a:r>
              <a:rPr lang="fr-FR" sz="1600" dirty="0" err="1">
                <a:solidFill>
                  <a:schemeClr val="bg1"/>
                </a:solidFill>
                <a:latin typeface="Courier New" panose="02070309020205020404" pitchFamily="49" charset="0"/>
                <a:cs typeface="Courier New" panose="02070309020205020404" pitchFamily="49" charset="0"/>
              </a:rPr>
              <a:t>function</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addAction</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Request</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request</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p>
          <a:p>
            <a:r>
              <a:rPr lang="fr-FR" sz="1600" dirty="0">
                <a:solidFill>
                  <a:schemeClr val="bg1"/>
                </a:solidFill>
                <a:latin typeface="Courier New" panose="02070309020205020404" pitchFamily="49" charset="0"/>
                <a:cs typeface="Courier New" panose="02070309020205020404" pitchFamily="49" charset="0"/>
              </a:rPr>
              <a:t>    // Si la requête est en POST, c'est que le visiteur a soumis le formulaire</a:t>
            </a:r>
          </a:p>
          <a:p>
            <a:r>
              <a:rPr lang="fr-FR" sz="1600" dirty="0">
                <a:solidFill>
                  <a:schemeClr val="bg1"/>
                </a:solidFill>
                <a:latin typeface="Courier New" panose="02070309020205020404" pitchFamily="49" charset="0"/>
                <a:cs typeface="Courier New" panose="02070309020205020404" pitchFamily="49" charset="0"/>
              </a:rPr>
              <a:t>    if ($</a:t>
            </a:r>
            <a:r>
              <a:rPr lang="fr-FR" sz="1600" dirty="0" err="1">
                <a:solidFill>
                  <a:schemeClr val="bg1"/>
                </a:solidFill>
                <a:latin typeface="Courier New" panose="02070309020205020404" pitchFamily="49" charset="0"/>
                <a:cs typeface="Courier New" panose="02070309020205020404" pitchFamily="49" charset="0"/>
              </a:rPr>
              <a:t>request</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isMethod</a:t>
            </a:r>
            <a:r>
              <a:rPr lang="fr-FR" sz="1600" dirty="0">
                <a:solidFill>
                  <a:schemeClr val="bg1"/>
                </a:solidFill>
                <a:latin typeface="Courier New" panose="02070309020205020404" pitchFamily="49" charset="0"/>
                <a:cs typeface="Courier New" panose="02070309020205020404" pitchFamily="49" charset="0"/>
              </a:rPr>
              <a:t>('POST')) {</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request</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getSession</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getFlashBag</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add</a:t>
            </a:r>
            <a:r>
              <a:rPr lang="fr-FR" sz="1600" dirty="0">
                <a:solidFill>
                  <a:schemeClr val="bg1"/>
                </a:solidFill>
                <a:latin typeface="Courier New" panose="02070309020205020404" pitchFamily="49" charset="0"/>
                <a:cs typeface="Courier New" panose="02070309020205020404" pitchFamily="49" charset="0"/>
              </a:rPr>
              <a:t>('notice', 'Annonce bien enregistrée.');</a:t>
            </a:r>
          </a:p>
          <a:p>
            <a:r>
              <a:rPr lang="fr-FR" sz="1600" dirty="0">
                <a:solidFill>
                  <a:schemeClr val="bg1"/>
                </a:solidFill>
                <a:latin typeface="Courier New" panose="02070309020205020404" pitchFamily="49" charset="0"/>
                <a:cs typeface="Courier New" panose="02070309020205020404" pitchFamily="49" charset="0"/>
              </a:rPr>
              <a:t>      // Puis on redirige vers la page de visualisation de </a:t>
            </a:r>
            <a:r>
              <a:rPr lang="fr-FR" sz="1600" dirty="0" err="1">
                <a:solidFill>
                  <a:schemeClr val="bg1"/>
                </a:solidFill>
                <a:latin typeface="Courier New" panose="02070309020205020404" pitchFamily="49" charset="0"/>
                <a:cs typeface="Courier New" panose="02070309020205020404" pitchFamily="49" charset="0"/>
              </a:rPr>
              <a:t>cettte</a:t>
            </a:r>
            <a:r>
              <a:rPr lang="fr-FR" sz="1600" dirty="0">
                <a:solidFill>
                  <a:schemeClr val="bg1"/>
                </a:solidFill>
                <a:latin typeface="Courier New" panose="02070309020205020404" pitchFamily="49" charset="0"/>
                <a:cs typeface="Courier New" panose="02070309020205020404" pitchFamily="49" charset="0"/>
              </a:rPr>
              <a:t> annonce</a:t>
            </a:r>
          </a:p>
          <a:p>
            <a:r>
              <a:rPr lang="fr-FR" sz="1600" dirty="0">
                <a:solidFill>
                  <a:schemeClr val="bg1"/>
                </a:solidFill>
                <a:latin typeface="Courier New" panose="02070309020205020404" pitchFamily="49" charset="0"/>
                <a:cs typeface="Courier New" panose="02070309020205020404" pitchFamily="49" charset="0"/>
              </a:rPr>
              <a:t>      return $</a:t>
            </a:r>
            <a:r>
              <a:rPr lang="fr-FR" sz="1600" dirty="0" err="1">
                <a:solidFill>
                  <a:schemeClr val="bg1"/>
                </a:solidFill>
                <a:latin typeface="Courier New" panose="02070309020205020404" pitchFamily="49" charset="0"/>
                <a:cs typeface="Courier New" panose="02070309020205020404" pitchFamily="49" charset="0"/>
              </a:rPr>
              <a:t>this</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redirectToRoute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oc_platform_view</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array</a:t>
            </a:r>
            <a:r>
              <a:rPr lang="fr-FR" sz="1600" dirty="0">
                <a:solidFill>
                  <a:schemeClr val="bg1"/>
                </a:solidFill>
                <a:latin typeface="Courier New" panose="02070309020205020404" pitchFamily="49" charset="0"/>
                <a:cs typeface="Courier New" panose="02070309020205020404" pitchFamily="49" charset="0"/>
              </a:rPr>
              <a:t>('id' =&gt; 5));</a:t>
            </a:r>
          </a:p>
          <a:p>
            <a:r>
              <a:rPr lang="fr-FR" sz="1600" dirty="0">
                <a:solidFill>
                  <a:schemeClr val="bg1"/>
                </a:solidFill>
                <a:latin typeface="Courier New" panose="02070309020205020404" pitchFamily="49" charset="0"/>
                <a:cs typeface="Courier New" panose="02070309020205020404" pitchFamily="49" charset="0"/>
              </a:rPr>
              <a:t>    }</a:t>
            </a:r>
          </a:p>
          <a:p>
            <a:r>
              <a:rPr lang="fr-FR" sz="1600" dirty="0">
                <a:solidFill>
                  <a:schemeClr val="bg1"/>
                </a:solidFill>
                <a:latin typeface="Courier New" panose="02070309020205020404" pitchFamily="49" charset="0"/>
                <a:cs typeface="Courier New" panose="02070309020205020404" pitchFamily="49" charset="0"/>
              </a:rPr>
              <a:t>    // Si on n'est pas en POST, alors on affiche le formulaire</a:t>
            </a:r>
          </a:p>
          <a:p>
            <a:r>
              <a:rPr lang="fr-FR" sz="1600" dirty="0">
                <a:solidFill>
                  <a:schemeClr val="bg1"/>
                </a:solidFill>
                <a:latin typeface="Courier New" panose="02070309020205020404" pitchFamily="49" charset="0"/>
                <a:cs typeface="Courier New" panose="02070309020205020404" pitchFamily="49" charset="0"/>
              </a:rPr>
              <a:t>    return $</a:t>
            </a:r>
            <a:r>
              <a:rPr lang="fr-FR" sz="1600" dirty="0" err="1">
                <a:solidFill>
                  <a:schemeClr val="bg1"/>
                </a:solidFill>
                <a:latin typeface="Courier New" panose="02070309020205020404" pitchFamily="49" charset="0"/>
                <a:cs typeface="Courier New" panose="02070309020205020404" pitchFamily="49" charset="0"/>
              </a:rPr>
              <a:t>this</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render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OCPlatformBundle:Advert:add.html.twig</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smtClean="0">
                <a:solidFill>
                  <a:schemeClr val="bg1"/>
                </a:solidFill>
                <a:latin typeface="Courier New" panose="02070309020205020404" pitchFamily="49" charset="0"/>
                <a:cs typeface="Courier New" panose="02070309020205020404" pitchFamily="49" charset="0"/>
              </a:rPr>
              <a:t>}</a:t>
            </a:r>
          </a:p>
          <a:p>
            <a:r>
              <a:rPr lang="fr-FR" sz="1600" dirty="0" smtClean="0">
                <a:solidFill>
                  <a:schemeClr val="bg1"/>
                </a:solidFill>
                <a:latin typeface="Courier New" panose="02070309020205020404" pitchFamily="49" charset="0"/>
                <a:cs typeface="Courier New" panose="02070309020205020404" pitchFamily="49" charset="0"/>
              </a:rPr>
              <a:t>…/…</a:t>
            </a:r>
            <a:endParaRPr lang="en-US"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128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du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peut tester le contrôleur :</a:t>
            </a:r>
          </a:p>
          <a:p>
            <a:pPr marL="180975" algn="ctr">
              <a:spcBef>
                <a:spcPts val="1200"/>
              </a:spcBef>
              <a:buClr>
                <a:srgbClr val="C00000"/>
              </a:buClr>
            </a:pP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4"/>
              </a:rPr>
              <a:t>http://localhost/Symfony/web/app_dev.php/hello-world</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523875" indent="-3429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Nous avons écrit le contenu de la page dans </a:t>
            </a:r>
            <a:r>
              <a:rPr lang="fr-FR" sz="2400" dirty="0" smtClean="0">
                <a:solidFill>
                  <a:schemeClr val="tx1">
                    <a:lumMod val="95000"/>
                    <a:lumOff val="5000"/>
                  </a:schemeClr>
                </a:solidFill>
                <a:latin typeface="Arial" panose="020B0604020202020204" pitchFamily="34" charset="0"/>
                <a:cs typeface="Arial" panose="020B0604020202020204" pitchFamily="34" charset="0"/>
              </a:rPr>
              <a:t>le </a:t>
            </a:r>
            <a:r>
              <a:rPr lang="fr-FR" sz="2400" dirty="0">
                <a:solidFill>
                  <a:schemeClr val="tx1">
                    <a:lumMod val="95000"/>
                    <a:lumOff val="5000"/>
                  </a:schemeClr>
                </a:solidFill>
                <a:latin typeface="Arial" panose="020B0604020202020204" pitchFamily="34" charset="0"/>
                <a:cs typeface="Arial" panose="020B0604020202020204" pitchFamily="34" charset="0"/>
              </a:rPr>
              <a:t>contrôleur : ceci ne respecte pas </a:t>
            </a:r>
            <a:r>
              <a:rPr lang="fr-FR" sz="2400" dirty="0" smtClean="0">
                <a:solidFill>
                  <a:schemeClr val="tx1">
                    <a:lumMod val="95000"/>
                    <a:lumOff val="5000"/>
                  </a:schemeClr>
                </a:solidFill>
                <a:latin typeface="Arial" panose="020B0604020202020204" pitchFamily="34" charset="0"/>
                <a:cs typeface="Arial" panose="020B0604020202020204" pitchFamily="34" charset="0"/>
              </a:rPr>
              <a:t>l'architecture MVC : il faut donc utiliser une vue.</a:t>
            </a:r>
          </a:p>
          <a:p>
            <a:pPr marL="523875" indent="-3429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Pour la vue, on va utiliser le moteur de </a:t>
            </a:r>
            <a:r>
              <a:rPr lang="fr-FR" sz="2400" i="1" dirty="0" err="1" smtClean="0">
                <a:solidFill>
                  <a:schemeClr val="tx1">
                    <a:lumMod val="95000"/>
                    <a:lumOff val="5000"/>
                  </a:schemeClr>
                </a:solidFill>
                <a:latin typeface="Arial" panose="020B0604020202020204" pitchFamily="34" charset="0"/>
                <a:cs typeface="Arial" panose="020B0604020202020204" pitchFamily="34" charset="0"/>
              </a:rPr>
              <a:t>templates</a:t>
            </a:r>
            <a:r>
              <a:rPr lang="fr-FR" sz="2400" dirty="0" smtClean="0">
                <a:solidFill>
                  <a:schemeClr val="tx1">
                    <a:lumMod val="95000"/>
                    <a:lumOff val="5000"/>
                  </a:schemeClr>
                </a:solidFill>
                <a:latin typeface="Arial" panose="020B0604020202020204" pitchFamily="34" charset="0"/>
                <a:cs typeface="Arial" panose="020B0604020202020204" pitchFamily="34" charset="0"/>
              </a:rPr>
              <a:t> TWIG qui permet de créer un modèle de page HTML sans utiliser PHP  </a:t>
            </a:r>
          </a:p>
        </p:txBody>
      </p:sp>
      <p:graphicFrame>
        <p:nvGraphicFramePr>
          <p:cNvPr id="2" name="Objet 1"/>
          <p:cNvGraphicFramePr>
            <a:graphicFrameLocks noChangeAspect="1"/>
          </p:cNvGraphicFramePr>
          <p:nvPr/>
        </p:nvGraphicFramePr>
        <p:xfrm>
          <a:off x="2082800" y="2292964"/>
          <a:ext cx="4978400" cy="482600"/>
        </p:xfrm>
        <a:graphic>
          <a:graphicData uri="http://schemas.openxmlformats.org/presentationml/2006/ole">
            <mc:AlternateContent xmlns:mc="http://schemas.openxmlformats.org/markup-compatibility/2006">
              <mc:Choice xmlns:v="urn:schemas-microsoft-com:vml" Requires="v">
                <p:oleObj spid="_x0000_s15042" r:id="rId5" imgW="4977720" imgH="482400" progId="">
                  <p:embed/>
                </p:oleObj>
              </mc:Choice>
              <mc:Fallback>
                <p:oleObj r:id="rId5" imgW="4977720" imgH="482400" progId="">
                  <p:embed/>
                  <p:pic>
                    <p:nvPicPr>
                      <p:cNvPr id="0" name=""/>
                      <p:cNvPicPr/>
                      <p:nvPr/>
                    </p:nvPicPr>
                    <p:blipFill>
                      <a:blip r:embed="rId6"/>
                      <a:stretch>
                        <a:fillRect/>
                      </a:stretch>
                    </p:blipFill>
                    <p:spPr>
                      <a:xfrm>
                        <a:off x="2082800" y="2292964"/>
                        <a:ext cx="4978400" cy="482600"/>
                      </a:xfrm>
                      <a:prstGeom prst="rect">
                        <a:avLst/>
                      </a:prstGeom>
                    </p:spPr>
                  </p:pic>
                </p:oleObj>
              </mc:Fallback>
            </mc:AlternateContent>
          </a:graphicData>
        </a:graphic>
      </p:graphicFrame>
      <p:graphicFrame>
        <p:nvGraphicFramePr>
          <p:cNvPr id="3" name="Objet 2"/>
          <p:cNvGraphicFramePr>
            <a:graphicFrameLocks noChangeAspect="1"/>
          </p:cNvGraphicFramePr>
          <p:nvPr/>
        </p:nvGraphicFramePr>
        <p:xfrm>
          <a:off x="2954799" y="2847266"/>
          <a:ext cx="2349500" cy="571500"/>
        </p:xfrm>
        <a:graphic>
          <a:graphicData uri="http://schemas.openxmlformats.org/presentationml/2006/ole">
            <mc:AlternateContent xmlns:mc="http://schemas.openxmlformats.org/markup-compatibility/2006">
              <mc:Choice xmlns:v="urn:schemas-microsoft-com:vml" Requires="v">
                <p:oleObj spid="_x0000_s15043" r:id="rId7" imgW="2349000" imgH="571320" progId="">
                  <p:embed/>
                </p:oleObj>
              </mc:Choice>
              <mc:Fallback>
                <p:oleObj r:id="rId7" imgW="2349000" imgH="571320" progId="">
                  <p:embed/>
                  <p:pic>
                    <p:nvPicPr>
                      <p:cNvPr id="0" name=""/>
                      <p:cNvPicPr/>
                      <p:nvPr/>
                    </p:nvPicPr>
                    <p:blipFill>
                      <a:blip r:embed="rId8"/>
                      <a:stretch>
                        <a:fillRect/>
                      </a:stretch>
                    </p:blipFill>
                    <p:spPr>
                      <a:xfrm>
                        <a:off x="2954799" y="2847266"/>
                        <a:ext cx="2349500" cy="571500"/>
                      </a:xfrm>
                      <a:prstGeom prst="rect">
                        <a:avLst/>
                      </a:prstGeom>
                    </p:spPr>
                  </p:pic>
                </p:oleObj>
              </mc:Fallback>
            </mc:AlternateContent>
          </a:graphicData>
        </a:graphic>
      </p:graphicFrame>
    </p:spTree>
    <p:extLst>
      <p:ext uri="{BB962C8B-B14F-4D97-AF65-F5344CB8AC3E}">
        <p14:creationId xmlns:p14="http://schemas.microsoft.com/office/powerpoint/2010/main" val="5978717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Template </a:t>
            </a:r>
            <a:r>
              <a:rPr lang="fr-FR" b="1" dirty="0" smtClean="0"/>
              <a:t>de suppression </a:t>
            </a:r>
            <a:r>
              <a:rPr lang="fr-FR" b="1" dirty="0"/>
              <a:t>d’une annonce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Fichier exemple simple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734534"/>
            <a:ext cx="9068586" cy="477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src</a:t>
            </a:r>
            <a:r>
              <a:rPr lang="fr-FR" sz="1600" dirty="0">
                <a:solidFill>
                  <a:schemeClr val="bg1"/>
                </a:solidFill>
                <a:latin typeface="Courier New" panose="02070309020205020404" pitchFamily="49" charset="0"/>
                <a:cs typeface="Courier New" panose="02070309020205020404" pitchFamily="49" charset="0"/>
              </a:rPr>
              <a:t>/OC/</a:t>
            </a:r>
            <a:r>
              <a:rPr lang="fr-FR" sz="1600" dirty="0" err="1">
                <a:solidFill>
                  <a:schemeClr val="bg1"/>
                </a:solidFill>
                <a:latin typeface="Courier New" panose="02070309020205020404" pitchFamily="49" charset="0"/>
                <a:cs typeface="Courier New" panose="02070309020205020404" pitchFamily="49" charset="0"/>
              </a:rPr>
              <a:t>PlatformBundle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Resources</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views</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Advert</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delete.html.twig</a:t>
            </a:r>
            <a:r>
              <a:rPr lang="fr-FR" sz="1600" dirty="0">
                <a:solidFill>
                  <a:schemeClr val="bg1"/>
                </a:solidFill>
                <a:latin typeface="Courier New" panose="02070309020205020404" pitchFamily="49" charset="0"/>
                <a:cs typeface="Courier New" panose="02070309020205020404" pitchFamily="49" charset="0"/>
              </a:rPr>
              <a:t> #}</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extends</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OCPlatformBundle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layout.html.twig</a:t>
            </a:r>
            <a:r>
              <a:rPr lang="fr-FR" sz="1600" dirty="0">
                <a:solidFill>
                  <a:schemeClr val="bg1"/>
                </a:solidFill>
                <a:latin typeface="Courier New" panose="02070309020205020404" pitchFamily="49" charset="0"/>
                <a:cs typeface="Courier New" panose="02070309020205020404" pitchFamily="49" charset="0"/>
              </a:rPr>
              <a:t>" %}</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block body %}</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&lt;h2&gt;Supprimer &lt;/h2&gt;</a:t>
            </a:r>
          </a:p>
          <a:p>
            <a:endParaRPr lang="fr-FR" sz="1600" dirty="0">
              <a:solidFill>
                <a:schemeClr val="bg1"/>
              </a:solidFill>
              <a:latin typeface="Courier New" panose="02070309020205020404" pitchFamily="49" charset="0"/>
              <a:cs typeface="Courier New" panose="02070309020205020404" pitchFamily="49" charset="0"/>
            </a:endParaRP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&lt;p&gt;</a:t>
            </a:r>
          </a:p>
          <a:p>
            <a:r>
              <a:rPr lang="fr-FR" sz="1600" dirty="0">
                <a:solidFill>
                  <a:schemeClr val="bg1"/>
                </a:solidFill>
                <a:latin typeface="Courier New" panose="02070309020205020404" pitchFamily="49" charset="0"/>
                <a:cs typeface="Courier New" panose="02070309020205020404" pitchFamily="49" charset="0"/>
              </a:rPr>
              <a:t>   Cette annonce a été supprimée</a:t>
            </a:r>
          </a:p>
          <a:p>
            <a:r>
              <a:rPr lang="fr-FR" sz="1600" dirty="0">
                <a:solidFill>
                  <a:schemeClr val="bg1"/>
                </a:solidFill>
                <a:latin typeface="Courier New" panose="02070309020205020404" pitchFamily="49" charset="0"/>
                <a:cs typeface="Courier New" panose="02070309020205020404" pitchFamily="49" charset="0"/>
              </a:rPr>
              <a:t>  &lt;/p&gt;</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endblock</a:t>
            </a:r>
            <a:r>
              <a:rPr lang="fr-FR" sz="1600" dirty="0">
                <a:solidFill>
                  <a:schemeClr val="bg1"/>
                </a:solidFill>
                <a:latin typeface="Courier New" panose="02070309020205020404" pitchFamily="49" charset="0"/>
                <a:cs typeface="Courier New" panose="02070309020205020404" pitchFamily="49" charset="0"/>
              </a:rPr>
              <a:t> %}</a:t>
            </a:r>
            <a:endParaRPr lang="en-US"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1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Contrôleur de notre plateforme d'annonces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L'action </a:t>
            </a:r>
            <a:r>
              <a:rPr lang="fr-FR" sz="2400" b="1" dirty="0" err="1" smtClean="0">
                <a:solidFill>
                  <a:schemeClr val="tx1">
                    <a:lumMod val="95000"/>
                    <a:lumOff val="5000"/>
                  </a:schemeClr>
                </a:solidFill>
                <a:latin typeface="Arial" panose="020B0604020202020204" pitchFamily="34" charset="0"/>
                <a:cs typeface="Arial" panose="020B0604020202020204" pitchFamily="34" charset="0"/>
              </a:rPr>
              <a:t>delete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75414" y="1734534"/>
            <a:ext cx="9068586" cy="477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p>
          <a:p>
            <a:endParaRPr lang="fr-FR" sz="1600" dirty="0" smtClean="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public </a:t>
            </a:r>
            <a:r>
              <a:rPr lang="fr-FR" sz="1600" dirty="0" err="1">
                <a:solidFill>
                  <a:schemeClr val="bg1"/>
                </a:solidFill>
                <a:latin typeface="Courier New" panose="02070309020205020404" pitchFamily="49" charset="0"/>
                <a:cs typeface="Courier New" panose="02070309020205020404" pitchFamily="49" charset="0"/>
              </a:rPr>
              <a:t>function</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deleteAction</a:t>
            </a:r>
            <a:r>
              <a:rPr lang="fr-FR" sz="1600" dirty="0">
                <a:solidFill>
                  <a:schemeClr val="bg1"/>
                </a:solidFill>
                <a:latin typeface="Courier New" panose="02070309020205020404" pitchFamily="49" charset="0"/>
                <a:cs typeface="Courier New" panose="02070309020205020404" pitchFamily="49" charset="0"/>
              </a:rPr>
              <a:t>($id)</a:t>
            </a:r>
          </a:p>
          <a:p>
            <a:r>
              <a:rPr lang="fr-FR" sz="1600" dirty="0">
                <a:solidFill>
                  <a:schemeClr val="bg1"/>
                </a:solidFill>
                <a:latin typeface="Courier New" panose="02070309020205020404" pitchFamily="49" charset="0"/>
                <a:cs typeface="Courier New" panose="02070309020205020404" pitchFamily="49" charset="0"/>
              </a:rPr>
              <a:t>  {</a:t>
            </a:r>
          </a:p>
          <a:p>
            <a:r>
              <a:rPr lang="fr-FR" sz="1600" dirty="0">
                <a:solidFill>
                  <a:schemeClr val="bg1"/>
                </a:solidFill>
                <a:latin typeface="Courier New" panose="02070309020205020404" pitchFamily="49" charset="0"/>
                <a:cs typeface="Courier New" panose="02070309020205020404" pitchFamily="49" charset="0"/>
              </a:rPr>
              <a:t>    // Ici, on récupérera l'annonce correspondant à $id</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 Ici, on gérera la suppression de l'annonce en question</a:t>
            </a:r>
          </a:p>
          <a:p>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return $</a:t>
            </a:r>
            <a:r>
              <a:rPr lang="fr-FR" sz="1600" dirty="0" err="1">
                <a:solidFill>
                  <a:schemeClr val="bg1"/>
                </a:solidFill>
                <a:latin typeface="Courier New" panose="02070309020205020404" pitchFamily="49" charset="0"/>
                <a:cs typeface="Courier New" panose="02070309020205020404" pitchFamily="49" charset="0"/>
              </a:rPr>
              <a:t>this</a:t>
            </a:r>
            <a:r>
              <a:rPr lang="fr-FR" sz="1600" dirty="0">
                <a:solidFill>
                  <a:schemeClr val="bg1"/>
                </a:solidFill>
                <a:latin typeface="Courier New" panose="02070309020205020404" pitchFamily="49" charset="0"/>
                <a:cs typeface="Courier New" panose="02070309020205020404" pitchFamily="49" charset="0"/>
              </a:rPr>
              <a:t>-&gt;</a:t>
            </a:r>
            <a:r>
              <a:rPr lang="fr-FR" sz="1600" dirty="0" err="1">
                <a:solidFill>
                  <a:schemeClr val="bg1"/>
                </a:solidFill>
                <a:latin typeface="Courier New" panose="02070309020205020404" pitchFamily="49" charset="0"/>
                <a:cs typeface="Courier New" panose="02070309020205020404" pitchFamily="49" charset="0"/>
              </a:rPr>
              <a:t>render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OCPlatformBundle:Advert:delete.html.twig</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smtClean="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a:t>
            </a:r>
            <a:endParaRPr lang="en-US"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850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Rendez vous </a:t>
            </a:r>
            <a:r>
              <a:rPr lang="fr-FR" sz="2000" dirty="0">
                <a:solidFill>
                  <a:schemeClr val="tx1">
                    <a:lumMod val="95000"/>
                    <a:lumOff val="5000"/>
                  </a:schemeClr>
                </a:solidFill>
                <a:latin typeface="Arial" panose="020B0604020202020204" pitchFamily="34" charset="0"/>
                <a:cs typeface="Arial" panose="020B0604020202020204" pitchFamily="34" charset="0"/>
              </a:rPr>
              <a:t>à l'adresse </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180975" algn="ctr">
              <a:spcBef>
                <a:spcPts val="1200"/>
              </a:spcBef>
              <a:buClr>
                <a:srgbClr val="C00000"/>
              </a:buClr>
            </a:pP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3"/>
              </a:rPr>
              <a:t>http</a:t>
            </a:r>
            <a:r>
              <a:rPr lang="fr-FR" sz="2000" dirty="0">
                <a:solidFill>
                  <a:schemeClr val="tx1">
                    <a:lumMod val="95000"/>
                    <a:lumOff val="5000"/>
                  </a:schemeClr>
                </a:solidFill>
                <a:latin typeface="Courier New" panose="02070309020205020404" pitchFamily="49" charset="0"/>
                <a:cs typeface="Courier New" panose="02070309020205020404" pitchFamily="49" charset="0"/>
                <a:hlinkClick r:id="rId3"/>
              </a:rPr>
              <a: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3"/>
              </a:rPr>
              <a:t>localhost/Symfony/web/app_dev.php/platform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4"/>
          <a:stretch>
            <a:fillRect/>
          </a:stretch>
        </p:blipFill>
        <p:spPr>
          <a:xfrm>
            <a:off x="1779495" y="2323220"/>
            <a:ext cx="6194610" cy="3759859"/>
          </a:xfrm>
          <a:prstGeom prst="rect">
            <a:avLst/>
          </a:prstGeom>
        </p:spPr>
      </p:pic>
    </p:spTree>
    <p:extLst>
      <p:ext uri="{BB962C8B-B14F-4D97-AF65-F5344CB8AC3E}">
        <p14:creationId xmlns:p14="http://schemas.microsoft.com/office/powerpoint/2010/main" val="3026236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Visualisation d'une annonce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3"/>
          <a:stretch>
            <a:fillRect/>
          </a:stretch>
        </p:blipFill>
        <p:spPr>
          <a:xfrm>
            <a:off x="557668" y="2541614"/>
            <a:ext cx="8028663" cy="3172474"/>
          </a:xfrm>
          <a:prstGeom prst="rect">
            <a:avLst/>
          </a:prstGeom>
        </p:spPr>
      </p:pic>
    </p:spTree>
    <p:extLst>
      <p:ext uri="{BB962C8B-B14F-4D97-AF65-F5344CB8AC3E}">
        <p14:creationId xmlns:p14="http://schemas.microsoft.com/office/powerpoint/2010/main" val="42520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Modification d'une annonce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3"/>
          <a:stretch>
            <a:fillRect/>
          </a:stretch>
        </p:blipFill>
        <p:spPr>
          <a:xfrm>
            <a:off x="330588" y="2291557"/>
            <a:ext cx="8482823" cy="3487179"/>
          </a:xfrm>
          <a:prstGeom prst="rect">
            <a:avLst/>
          </a:prstGeom>
        </p:spPr>
      </p:pic>
    </p:spTree>
    <p:extLst>
      <p:ext uri="{BB962C8B-B14F-4D97-AF65-F5344CB8AC3E}">
        <p14:creationId xmlns:p14="http://schemas.microsoft.com/office/powerpoint/2010/main" val="286394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Suppression d'une annonce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2" name="Objet 1"/>
          <p:cNvGraphicFramePr>
            <a:graphicFrameLocks noChangeAspect="1"/>
          </p:cNvGraphicFramePr>
          <p:nvPr/>
        </p:nvGraphicFramePr>
        <p:xfrm>
          <a:off x="873234" y="2262398"/>
          <a:ext cx="7429151" cy="2792682"/>
        </p:xfrm>
        <a:graphic>
          <a:graphicData uri="http://schemas.openxmlformats.org/presentationml/2006/ole">
            <mc:AlternateContent xmlns:mc="http://schemas.openxmlformats.org/markup-compatibility/2006">
              <mc:Choice xmlns:v="urn:schemas-microsoft-com:vml" Requires="v">
                <p:oleObj spid="_x0000_s55328" r:id="rId4" imgW="12228480" imgH="4596480" progId="">
                  <p:embed/>
                </p:oleObj>
              </mc:Choice>
              <mc:Fallback>
                <p:oleObj r:id="rId4" imgW="12228480" imgH="4596480" progId="">
                  <p:embed/>
                  <p:pic>
                    <p:nvPicPr>
                      <p:cNvPr id="0" name=""/>
                      <p:cNvPicPr/>
                      <p:nvPr/>
                    </p:nvPicPr>
                    <p:blipFill>
                      <a:blip r:embed="rId5"/>
                      <a:stretch>
                        <a:fillRect/>
                      </a:stretch>
                    </p:blipFill>
                    <p:spPr>
                      <a:xfrm>
                        <a:off x="873234" y="2262398"/>
                        <a:ext cx="7429151" cy="2792682"/>
                      </a:xfrm>
                      <a:prstGeom prst="rect">
                        <a:avLst/>
                      </a:prstGeom>
                    </p:spPr>
                  </p:pic>
                </p:oleObj>
              </mc:Fallback>
            </mc:AlternateContent>
          </a:graphicData>
        </a:graphic>
      </p:graphicFrame>
    </p:spTree>
    <p:extLst>
      <p:ext uri="{BB962C8B-B14F-4D97-AF65-F5344CB8AC3E}">
        <p14:creationId xmlns:p14="http://schemas.microsoft.com/office/powerpoint/2010/main" val="2182755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1794934" y="3438903"/>
            <a:ext cx="7156172"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r-FR" dirty="0" smtClean="0"/>
              <a:t>Les services</a:t>
            </a:r>
            <a:endParaRPr lang="fr-FR"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257378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Introduction</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Un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objet</a:t>
            </a:r>
            <a:r>
              <a:rPr lang="fr-FR" sz="2000" dirty="0" smtClean="0">
                <a:solidFill>
                  <a:schemeClr val="tx1">
                    <a:lumMod val="95000"/>
                    <a:lumOff val="5000"/>
                  </a:schemeClr>
                </a:solidFill>
                <a:latin typeface="Arial" panose="020B0604020202020204" pitchFamily="34" charset="0"/>
                <a:cs typeface="Arial" panose="020B0604020202020204" pitchFamily="34" charset="0"/>
              </a:rPr>
              <a:t> remplit une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fonction donnée</a:t>
            </a:r>
            <a:r>
              <a:rPr lang="fr-FR" sz="2000" dirty="0" smtClean="0">
                <a:solidFill>
                  <a:schemeClr val="tx1">
                    <a:lumMod val="95000"/>
                    <a:lumOff val="5000"/>
                  </a:schemeClr>
                </a:solidFill>
                <a:latin typeface="Arial" panose="020B0604020202020204" pitchFamily="34" charset="0"/>
                <a:cs typeface="Arial" panose="020B0604020202020204" pitchFamily="34" charset="0"/>
              </a:rPr>
              <a:t> (envoi de mail, interaction avec la base de données..)</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Parfois, </a:t>
            </a:r>
            <a:r>
              <a:rPr lang="fr-FR" sz="2000" dirty="0">
                <a:solidFill>
                  <a:schemeClr val="tx1">
                    <a:lumMod val="95000"/>
                    <a:lumOff val="5000"/>
                  </a:schemeClr>
                </a:solidFill>
                <a:latin typeface="Arial" panose="020B0604020202020204" pitchFamily="34" charset="0"/>
                <a:cs typeface="Arial" panose="020B0604020202020204" pitchFamily="34" charset="0"/>
              </a:rPr>
              <a:t>un objet a </a:t>
            </a:r>
            <a:r>
              <a:rPr lang="fr-FR" sz="2000" b="1" dirty="0">
                <a:solidFill>
                  <a:schemeClr val="tx1">
                    <a:lumMod val="95000"/>
                    <a:lumOff val="5000"/>
                  </a:schemeClr>
                </a:solidFill>
                <a:latin typeface="Arial" panose="020B0604020202020204" pitchFamily="34" charset="0"/>
                <a:cs typeface="Arial" panose="020B0604020202020204" pitchFamily="34" charset="0"/>
              </a:rPr>
              <a:t>besoin d'un ou plusieurs autres objets </a:t>
            </a:r>
            <a:r>
              <a:rPr lang="fr-FR" sz="2000" dirty="0">
                <a:solidFill>
                  <a:schemeClr val="tx1">
                    <a:lumMod val="95000"/>
                    <a:lumOff val="5000"/>
                  </a:schemeClr>
                </a:solidFill>
                <a:latin typeface="Arial" panose="020B0604020202020204" pitchFamily="34" charset="0"/>
                <a:cs typeface="Arial" panose="020B0604020202020204" pitchFamily="34" charset="0"/>
              </a:rPr>
              <a:t>pour réaliser sa fonction</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Une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application</a:t>
            </a:r>
            <a:r>
              <a:rPr lang="fr-FR" sz="2000" dirty="0" smtClean="0">
                <a:solidFill>
                  <a:schemeClr val="tx1">
                    <a:lumMod val="95000"/>
                    <a:lumOff val="5000"/>
                  </a:schemeClr>
                </a:solidFill>
                <a:latin typeface="Arial" panose="020B0604020202020204" pitchFamily="34" charset="0"/>
                <a:cs typeface="Arial" panose="020B0604020202020204" pitchFamily="34" charset="0"/>
              </a:rPr>
              <a:t> fait travailler </a:t>
            </a:r>
            <a:r>
              <a:rPr lang="fr-FR" sz="2000" dirty="0">
                <a:solidFill>
                  <a:schemeClr val="tx1">
                    <a:lumMod val="95000"/>
                    <a:lumOff val="5000"/>
                  </a:schemeClr>
                </a:solidFill>
                <a:latin typeface="Arial" panose="020B0604020202020204" pitchFamily="34" charset="0"/>
                <a:cs typeface="Arial" panose="020B0604020202020204" pitchFamily="34" charset="0"/>
              </a:rPr>
              <a:t>tous ces </a:t>
            </a:r>
            <a:r>
              <a:rPr lang="fr-FR" sz="2000" b="1" dirty="0">
                <a:solidFill>
                  <a:schemeClr val="tx1">
                    <a:lumMod val="95000"/>
                    <a:lumOff val="5000"/>
                  </a:schemeClr>
                </a:solidFill>
                <a:latin typeface="Arial" panose="020B0604020202020204" pitchFamily="34" charset="0"/>
                <a:cs typeface="Arial" panose="020B0604020202020204" pitchFamily="34" charset="0"/>
              </a:rPr>
              <a:t>objets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ensemble</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Chaque </a:t>
            </a:r>
            <a:r>
              <a:rPr lang="fr-FR" sz="2000" b="1" dirty="0">
                <a:solidFill>
                  <a:schemeClr val="tx1">
                    <a:lumMod val="95000"/>
                    <a:lumOff val="5000"/>
                  </a:schemeClr>
                </a:solidFill>
                <a:latin typeface="Arial" panose="020B0604020202020204" pitchFamily="34" charset="0"/>
                <a:cs typeface="Arial" panose="020B0604020202020204" pitchFamily="34" charset="0"/>
              </a:rPr>
              <a:t>objet</a:t>
            </a:r>
            <a:r>
              <a:rPr lang="fr-FR" sz="2000" dirty="0">
                <a:solidFill>
                  <a:schemeClr val="tx1">
                    <a:lumMod val="95000"/>
                    <a:lumOff val="5000"/>
                  </a:schemeClr>
                </a:solidFill>
                <a:latin typeface="Arial" panose="020B0604020202020204" pitchFamily="34" charset="0"/>
                <a:cs typeface="Arial" panose="020B0604020202020204" pitchFamily="34" charset="0"/>
              </a:rPr>
              <a:t> est défini en tant que </a:t>
            </a:r>
            <a:r>
              <a:rPr lang="fr-FR" sz="2000" b="1" dirty="0">
                <a:solidFill>
                  <a:schemeClr val="tx1">
                    <a:lumMod val="95000"/>
                    <a:lumOff val="5000"/>
                  </a:schemeClr>
                </a:solidFill>
                <a:latin typeface="Arial" panose="020B0604020202020204" pitchFamily="34" charset="0"/>
                <a:cs typeface="Arial" panose="020B0604020202020204" pitchFamily="34" charset="0"/>
              </a:rPr>
              <a:t>service</a:t>
            </a:r>
            <a:r>
              <a:rPr lang="fr-FR" sz="2000" dirty="0">
                <a:solidFill>
                  <a:schemeClr val="tx1">
                    <a:lumMod val="95000"/>
                    <a:lumOff val="5000"/>
                  </a:schemeClr>
                </a:solidFill>
                <a:latin typeface="Arial" panose="020B0604020202020204" pitchFamily="34" charset="0"/>
                <a:cs typeface="Arial" panose="020B0604020202020204" pitchFamily="34" charset="0"/>
              </a:rPr>
              <a:t>, et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conteneur de services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permet d'instancier</a:t>
            </a:r>
            <a:r>
              <a:rPr lang="fr-FR" sz="2000" dirty="0">
                <a:solidFill>
                  <a:schemeClr val="tx1">
                    <a:lumMod val="95000"/>
                    <a:lumOff val="5000"/>
                  </a:schemeClr>
                </a:solidFill>
                <a:latin typeface="Arial" panose="020B0604020202020204" pitchFamily="34" charset="0"/>
                <a:cs typeface="Arial" panose="020B0604020202020204" pitchFamily="34" charset="0"/>
              </a:rPr>
              <a:t>, d'organiser et de récupérer les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services </a:t>
            </a:r>
            <a:r>
              <a:rPr lang="fr-FR" sz="2000" dirty="0">
                <a:solidFill>
                  <a:schemeClr val="tx1">
                    <a:lumMod val="95000"/>
                    <a:lumOff val="5000"/>
                  </a:schemeClr>
                </a:solidFill>
                <a:latin typeface="Arial" panose="020B0604020202020204" pitchFamily="34" charset="0"/>
                <a:cs typeface="Arial" panose="020B0604020202020204" pitchFamily="34" charset="0"/>
              </a:rPr>
              <a:t>de votre application.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Un service </a:t>
            </a:r>
            <a:r>
              <a:rPr lang="fr-FR" sz="2000" dirty="0" smtClean="0">
                <a:solidFill>
                  <a:schemeClr val="tx1">
                    <a:lumMod val="95000"/>
                    <a:lumOff val="5000"/>
                  </a:schemeClr>
                </a:solidFill>
                <a:latin typeface="Arial" panose="020B0604020202020204" pitchFamily="34" charset="0"/>
                <a:cs typeface="Arial" panose="020B0604020202020204" pitchFamily="34" charset="0"/>
              </a:rPr>
              <a:t>(objet PHP) a </a:t>
            </a:r>
            <a:r>
              <a:rPr lang="fr-FR" sz="2000" dirty="0">
                <a:solidFill>
                  <a:schemeClr val="tx1">
                    <a:lumMod val="95000"/>
                    <a:lumOff val="5000"/>
                  </a:schemeClr>
                </a:solidFill>
                <a:latin typeface="Arial" panose="020B0604020202020204" pitchFamily="34" charset="0"/>
                <a:cs typeface="Arial" panose="020B0604020202020204" pitchFamily="34" charset="0"/>
              </a:rPr>
              <a:t>pour vocation d'être </a:t>
            </a:r>
            <a:r>
              <a:rPr lang="fr-FR" sz="2000" b="1" dirty="0">
                <a:solidFill>
                  <a:schemeClr val="tx1">
                    <a:lumMod val="95000"/>
                    <a:lumOff val="5000"/>
                  </a:schemeClr>
                </a:solidFill>
                <a:latin typeface="Arial" panose="020B0604020202020204" pitchFamily="34" charset="0"/>
                <a:cs typeface="Arial" panose="020B0604020202020204" pitchFamily="34" charset="0"/>
              </a:rPr>
              <a:t>accessible depuis n'importe où dans votre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code</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a:t>
            </a:r>
            <a:r>
              <a:rPr lang="fr-FR" sz="2000" b="1" dirty="0">
                <a:solidFill>
                  <a:schemeClr val="tx1">
                    <a:lumMod val="95000"/>
                    <a:lumOff val="5000"/>
                  </a:schemeClr>
                </a:solidFill>
                <a:latin typeface="Arial" panose="020B0604020202020204" pitchFamily="34" charset="0"/>
                <a:cs typeface="Arial" panose="020B0604020202020204" pitchFamily="34" charset="0"/>
              </a:rPr>
              <a:t>configuration</a:t>
            </a:r>
            <a:r>
              <a:rPr lang="fr-FR" sz="2000" dirty="0">
                <a:solidFill>
                  <a:schemeClr val="tx1">
                    <a:lumMod val="95000"/>
                    <a:lumOff val="5000"/>
                  </a:schemeClr>
                </a:solidFill>
                <a:latin typeface="Arial" panose="020B0604020202020204" pitchFamily="34" charset="0"/>
                <a:cs typeface="Arial" panose="020B0604020202020204" pitchFamily="34" charset="0"/>
              </a:rPr>
              <a:t> d'un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 est le moyen </a:t>
            </a:r>
            <a:r>
              <a:rPr lang="fr-FR" sz="2000" dirty="0">
                <a:solidFill>
                  <a:schemeClr val="tx1">
                    <a:lumMod val="95000"/>
                    <a:lumOff val="5000"/>
                  </a:schemeClr>
                </a:solidFill>
                <a:latin typeface="Arial" panose="020B0604020202020204" pitchFamily="34" charset="0"/>
                <a:cs typeface="Arial" panose="020B0604020202020204" pitchFamily="34" charset="0"/>
              </a:rPr>
              <a:t>de l'enregistrer dans le conteneur de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services</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On parle d'</a:t>
            </a:r>
            <a:r>
              <a:rPr lang="fr-FR" sz="2000" b="1" dirty="0">
                <a:solidFill>
                  <a:schemeClr val="tx1">
                    <a:lumMod val="95000"/>
                    <a:lumOff val="5000"/>
                  </a:schemeClr>
                </a:solidFill>
                <a:latin typeface="Arial" panose="020B0604020202020204" pitchFamily="34" charset="0"/>
                <a:cs typeface="Arial" panose="020B0604020202020204" pitchFamily="34" charset="0"/>
              </a:rPr>
              <a:t>architecture orientée services</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982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Le conteneur de services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L'intérêt </a:t>
            </a:r>
            <a:r>
              <a:rPr lang="fr-FR" sz="2000" dirty="0" smtClean="0">
                <a:solidFill>
                  <a:schemeClr val="tx1">
                    <a:lumMod val="95000"/>
                    <a:lumOff val="5000"/>
                  </a:schemeClr>
                </a:solidFill>
                <a:latin typeface="Arial" panose="020B0604020202020204" pitchFamily="34" charset="0"/>
                <a:cs typeface="Arial" panose="020B0604020202020204" pitchFamily="34" charset="0"/>
              </a:rPr>
              <a:t>des </a:t>
            </a:r>
            <a:r>
              <a:rPr lang="fr-FR" sz="2000" dirty="0">
                <a:solidFill>
                  <a:schemeClr val="tx1">
                    <a:lumMod val="95000"/>
                    <a:lumOff val="5000"/>
                  </a:schemeClr>
                </a:solidFill>
                <a:latin typeface="Arial" panose="020B0604020202020204" pitchFamily="34" charset="0"/>
                <a:cs typeface="Arial" panose="020B0604020202020204" pitchFamily="34" charset="0"/>
              </a:rPr>
              <a:t>services réside dans leur association avec le conteneur de services.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a:t>
            </a:r>
            <a:r>
              <a:rPr lang="fr-FR" sz="2000" dirty="0" smtClean="0">
                <a:solidFill>
                  <a:schemeClr val="tx1">
                    <a:lumMod val="95000"/>
                    <a:lumOff val="5000"/>
                  </a:schemeClr>
                </a:solidFill>
                <a:latin typeface="Arial" panose="020B0604020202020204" pitchFamily="34" charset="0"/>
                <a:cs typeface="Arial" panose="020B0604020202020204" pitchFamily="34" charset="0"/>
              </a:rPr>
              <a:t>e </a:t>
            </a:r>
            <a:r>
              <a:rPr lang="fr-FR" sz="2000" b="1" dirty="0">
                <a:solidFill>
                  <a:schemeClr val="tx1">
                    <a:lumMod val="95000"/>
                    <a:lumOff val="5000"/>
                  </a:schemeClr>
                </a:solidFill>
                <a:latin typeface="Arial" panose="020B0604020202020204" pitchFamily="34" charset="0"/>
                <a:cs typeface="Arial" panose="020B0604020202020204" pitchFamily="34" charset="0"/>
              </a:rPr>
              <a:t>conteneur de services </a:t>
            </a:r>
            <a:r>
              <a:rPr lang="fr-FR" sz="2000" dirty="0">
                <a:solidFill>
                  <a:schemeClr val="tx1">
                    <a:lumMod val="95000"/>
                    <a:lumOff val="5000"/>
                  </a:schemeClr>
                </a:solidFill>
                <a:latin typeface="Arial" panose="020B0604020202020204" pitchFamily="34" charset="0"/>
                <a:cs typeface="Arial" panose="020B0604020202020204" pitchFamily="34" charset="0"/>
              </a:rPr>
              <a:t>(</a:t>
            </a:r>
            <a:r>
              <a:rPr lang="fr-FR" sz="2000" i="1" dirty="0">
                <a:solidFill>
                  <a:schemeClr val="tx1">
                    <a:lumMod val="95000"/>
                    <a:lumOff val="5000"/>
                  </a:schemeClr>
                </a:solidFill>
                <a:latin typeface="Arial" panose="020B0604020202020204" pitchFamily="34" charset="0"/>
                <a:cs typeface="Arial" panose="020B0604020202020204" pitchFamily="34" charset="0"/>
              </a:rPr>
              <a:t>services </a:t>
            </a:r>
            <a:r>
              <a:rPr lang="fr-FR" sz="2000" i="1" dirty="0" smtClean="0">
                <a:solidFill>
                  <a:schemeClr val="tx1">
                    <a:lumMod val="95000"/>
                    <a:lumOff val="5000"/>
                  </a:schemeClr>
                </a:solidFill>
                <a:latin typeface="Arial" panose="020B0604020202020204" pitchFamily="34" charset="0"/>
                <a:cs typeface="Arial" panose="020B0604020202020204" pitchFamily="34" charset="0"/>
              </a:rPr>
              <a:t>container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est une sorte de super-objet qui </a:t>
            </a:r>
            <a:r>
              <a:rPr lang="fr-FR" sz="2000" b="1" dirty="0">
                <a:solidFill>
                  <a:schemeClr val="tx1">
                    <a:lumMod val="95000"/>
                    <a:lumOff val="5000"/>
                  </a:schemeClr>
                </a:solidFill>
                <a:latin typeface="Arial" panose="020B0604020202020204" pitchFamily="34" charset="0"/>
                <a:cs typeface="Arial" panose="020B0604020202020204" pitchFamily="34" charset="0"/>
              </a:rPr>
              <a:t>gère tous les services</a:t>
            </a:r>
            <a:r>
              <a:rPr lang="fr-FR" sz="2000" dirty="0">
                <a:solidFill>
                  <a:schemeClr val="tx1">
                    <a:lumMod val="95000"/>
                    <a:lumOff val="5000"/>
                  </a:schemeClr>
                </a:solidFill>
                <a:latin typeface="Arial" panose="020B0604020202020204" pitchFamily="34" charset="0"/>
                <a:cs typeface="Arial" panose="020B0604020202020204" pitchFamily="34" charset="0"/>
              </a:rPr>
              <a:t>. Ainsi, pour accéder à un service, il faut passer par 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conteneur</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rôle du conteneur </a:t>
            </a:r>
            <a:r>
              <a:rPr lang="fr-FR" sz="2000" dirty="0" smtClean="0">
                <a:solidFill>
                  <a:schemeClr val="tx1">
                    <a:lumMod val="95000"/>
                    <a:lumOff val="5000"/>
                  </a:schemeClr>
                </a:solidFill>
                <a:latin typeface="Arial" panose="020B0604020202020204" pitchFamily="34" charset="0"/>
                <a:cs typeface="Arial" panose="020B0604020202020204" pitchFamily="34" charset="0"/>
              </a:rPr>
              <a:t>est d'organiser </a:t>
            </a:r>
            <a:r>
              <a:rPr lang="fr-FR" sz="2000" dirty="0">
                <a:solidFill>
                  <a:schemeClr val="tx1">
                    <a:lumMod val="95000"/>
                    <a:lumOff val="5000"/>
                  </a:schemeClr>
                </a:solidFill>
                <a:latin typeface="Arial" panose="020B0604020202020204" pitchFamily="34" charset="0"/>
                <a:cs typeface="Arial" panose="020B0604020202020204" pitchFamily="34" charset="0"/>
              </a:rPr>
              <a:t>et </a:t>
            </a:r>
            <a:r>
              <a:rPr lang="fr-FR" sz="2000" dirty="0" smtClean="0">
                <a:solidFill>
                  <a:schemeClr val="tx1">
                    <a:lumMod val="95000"/>
                    <a:lumOff val="5000"/>
                  </a:schemeClr>
                </a:solidFill>
                <a:latin typeface="Arial" panose="020B0604020202020204" pitchFamily="34" charset="0"/>
                <a:cs typeface="Arial" panose="020B0604020202020204" pitchFamily="34" charset="0"/>
              </a:rPr>
              <a:t>d'instancier </a:t>
            </a:r>
            <a:r>
              <a:rPr lang="fr-FR" sz="2000" dirty="0">
                <a:solidFill>
                  <a:schemeClr val="tx1">
                    <a:lumMod val="95000"/>
                    <a:lumOff val="5000"/>
                  </a:schemeClr>
                </a:solidFill>
                <a:latin typeface="Arial" panose="020B0604020202020204" pitchFamily="34" charset="0"/>
                <a:cs typeface="Arial" panose="020B0604020202020204" pitchFamily="34" charset="0"/>
              </a:rPr>
              <a:t>vos services très </a:t>
            </a:r>
            <a:r>
              <a:rPr lang="fr-FR" sz="2000" dirty="0" smtClean="0">
                <a:solidFill>
                  <a:schemeClr val="tx1">
                    <a:lumMod val="95000"/>
                    <a:lumOff val="5000"/>
                  </a:schemeClr>
                </a:solidFill>
                <a:latin typeface="Arial" panose="020B0604020202020204" pitchFamily="34" charset="0"/>
                <a:cs typeface="Arial" panose="020B0604020202020204" pitchFamily="34" charset="0"/>
              </a:rPr>
              <a:t>facilement : on simplifie ainsi la </a:t>
            </a:r>
            <a:r>
              <a:rPr lang="fr-FR" sz="2000" dirty="0">
                <a:solidFill>
                  <a:schemeClr val="tx1">
                    <a:lumMod val="95000"/>
                    <a:lumOff val="5000"/>
                  </a:schemeClr>
                </a:solidFill>
                <a:latin typeface="Arial" panose="020B0604020202020204" pitchFamily="34" charset="0"/>
                <a:cs typeface="Arial" panose="020B0604020202020204" pitchFamily="34" charset="0"/>
              </a:rPr>
              <a:t>récupération des services depuis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code </a:t>
            </a:r>
            <a:r>
              <a:rPr lang="fr-FR" sz="2000" dirty="0">
                <a:solidFill>
                  <a:schemeClr val="tx1">
                    <a:lumMod val="95000"/>
                    <a:lumOff val="5000"/>
                  </a:schemeClr>
                </a:solidFill>
                <a:latin typeface="Arial" panose="020B0604020202020204" pitchFamily="34" charset="0"/>
                <a:cs typeface="Arial" panose="020B0604020202020204" pitchFamily="34" charset="0"/>
              </a:rPr>
              <a:t>(depuis le contrôleur ou autre).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 conteneur de services est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régénéré à chaque changement de configuration</a:t>
            </a:r>
            <a:r>
              <a:rPr lang="fr-FR" sz="2000" dirty="0" smtClean="0">
                <a:solidFill>
                  <a:schemeClr val="tx1">
                    <a:lumMod val="95000"/>
                    <a:lumOff val="5000"/>
                  </a:schemeClr>
                </a:solidFill>
                <a:latin typeface="Arial" panose="020B0604020202020204" pitchFamily="34" charset="0"/>
                <a:cs typeface="Arial" panose="020B0604020202020204" pitchFamily="34" charset="0"/>
              </a:rPr>
              <a:t>. Il se trouve donc dans </a:t>
            </a:r>
            <a:r>
              <a:rPr lang="fr-FR" sz="2000" dirty="0">
                <a:solidFill>
                  <a:schemeClr val="tx1">
                    <a:lumMod val="95000"/>
                    <a:lumOff val="5000"/>
                  </a:schemeClr>
                </a:solidFill>
                <a:latin typeface="Arial" panose="020B0604020202020204" pitchFamily="34" charset="0"/>
                <a:cs typeface="Arial" panose="020B0604020202020204" pitchFamily="34" charset="0"/>
              </a:rPr>
              <a:t>le cache :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var/cache/</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dev</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appDevDebugProjectContainer.php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57261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Comportement du conteneur de services</a:t>
            </a:r>
            <a:endParaRPr lang="fr-FR" b="1" dirty="0"/>
          </a:p>
        </p:txBody>
      </p:sp>
      <p:sp>
        <p:nvSpPr>
          <p:cNvPr id="9" name="Rectangle 8"/>
          <p:cNvSpPr/>
          <p:nvPr/>
        </p:nvSpPr>
        <p:spPr>
          <a:xfrm>
            <a:off x="1" y="1058774"/>
            <a:ext cx="2578607"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exemple</a:t>
            </a:r>
            <a:r>
              <a:rPr lang="fr-FR" sz="2000" dirty="0" smtClean="0">
                <a:solidFill>
                  <a:schemeClr val="tx1">
                    <a:lumMod val="95000"/>
                    <a:lumOff val="5000"/>
                  </a:schemeClr>
                </a:solidFill>
                <a:latin typeface="Arial" panose="020B0604020202020204" pitchFamily="34" charset="0"/>
                <a:cs typeface="Arial" panose="020B0604020202020204" pitchFamily="34" charset="0"/>
              </a:rPr>
              <a:t> ci contre est </a:t>
            </a:r>
            <a:r>
              <a:rPr lang="fr-FR" sz="2000" dirty="0">
                <a:solidFill>
                  <a:schemeClr val="tx1">
                    <a:lumMod val="95000"/>
                    <a:lumOff val="5000"/>
                  </a:schemeClr>
                </a:solidFill>
                <a:latin typeface="Arial" panose="020B0604020202020204" pitchFamily="34" charset="0"/>
                <a:cs typeface="Arial" panose="020B0604020202020204" pitchFamily="34" charset="0"/>
              </a:rPr>
              <a:t>constitué de deux services, sachant que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b="1" i="1" dirty="0" smtClean="0">
                <a:solidFill>
                  <a:schemeClr val="tx1">
                    <a:lumMod val="95000"/>
                    <a:lumOff val="5000"/>
                  </a:schemeClr>
                </a:solidFill>
                <a:latin typeface="Arial" panose="020B0604020202020204" pitchFamily="34" charset="0"/>
                <a:cs typeface="Arial" panose="020B0604020202020204" pitchFamily="34" charset="0"/>
              </a:rPr>
              <a:t>Service1</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 nécessite le </a:t>
            </a:r>
            <a:r>
              <a:rPr lang="fr-FR" sz="2000" b="1" i="1" dirty="0" smtClean="0">
                <a:solidFill>
                  <a:schemeClr val="tx1">
                    <a:lumMod val="95000"/>
                    <a:lumOff val="5000"/>
                  </a:schemeClr>
                </a:solidFill>
                <a:latin typeface="Arial" panose="020B0604020202020204" pitchFamily="34" charset="0"/>
                <a:cs typeface="Arial" panose="020B0604020202020204" pitchFamily="34" charset="0"/>
              </a:rPr>
              <a:t>Service2</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 pour </a:t>
            </a:r>
            <a:r>
              <a:rPr lang="fr-FR" sz="2000" b="1" dirty="0">
                <a:solidFill>
                  <a:schemeClr val="tx1">
                    <a:lumMod val="95000"/>
                    <a:lumOff val="5000"/>
                  </a:schemeClr>
                </a:solidFill>
                <a:latin typeface="Arial" panose="020B0604020202020204" pitchFamily="34" charset="0"/>
                <a:cs typeface="Arial" panose="020B0604020202020204" pitchFamily="34" charset="0"/>
              </a:rPr>
              <a:t>fonctionner</a:t>
            </a:r>
            <a:endParaRPr lang="fr-FR" sz="2000" b="1" dirty="0" smtClean="0">
              <a:solidFill>
                <a:schemeClr val="tx1">
                  <a:lumMod val="95000"/>
                  <a:lumOff val="5000"/>
                </a:schemeClr>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608" y="1161288"/>
            <a:ext cx="5321169" cy="5477256"/>
          </a:xfrm>
          <a:prstGeom prst="rect">
            <a:avLst/>
          </a:prstGeom>
        </p:spPr>
      </p:pic>
    </p:spTree>
    <p:extLst>
      <p:ext uri="{BB962C8B-B14F-4D97-AF65-F5344CB8AC3E}">
        <p14:creationId xmlns:p14="http://schemas.microsoft.com/office/powerpoint/2010/main" val="2146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Création du fichier </a:t>
            </a:r>
            <a:r>
              <a:rPr lang="fr-FR" b="1" dirty="0" err="1" smtClean="0"/>
              <a:t>template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répertoire des </a:t>
            </a:r>
            <a:r>
              <a:rPr lang="fr-FR" sz="24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400" dirty="0">
                <a:solidFill>
                  <a:schemeClr val="tx1">
                    <a:lumMod val="95000"/>
                    <a:lumOff val="5000"/>
                  </a:schemeClr>
                </a:solidFill>
                <a:latin typeface="Arial" panose="020B0604020202020204" pitchFamily="34" charset="0"/>
                <a:cs typeface="Arial" panose="020B0604020202020204" pitchFamily="34" charset="0"/>
              </a:rPr>
              <a:t> (ou vues) d'un bundle est le dossier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views</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Créez un répertoire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Advert</a:t>
            </a:r>
            <a:r>
              <a:rPr lang="fr-FR" sz="2400" dirty="0">
                <a:solidFill>
                  <a:schemeClr val="tx1">
                    <a:lumMod val="95000"/>
                    <a:lumOff val="5000"/>
                  </a:schemeClr>
                </a:solidFill>
                <a:latin typeface="Arial" panose="020B0604020202020204" pitchFamily="34" charset="0"/>
                <a:cs typeface="Arial" panose="020B0604020202020204" pitchFamily="34" charset="0"/>
              </a:rPr>
              <a:t> et </a:t>
            </a:r>
            <a:r>
              <a:rPr lang="fr-FR" sz="2400" dirty="0" smtClean="0">
                <a:solidFill>
                  <a:schemeClr val="tx1">
                    <a:lumMod val="95000"/>
                    <a:lumOff val="5000"/>
                  </a:schemeClr>
                </a:solidFill>
                <a:latin typeface="Arial" panose="020B0604020202020204" pitchFamily="34" charset="0"/>
                <a:cs typeface="Arial" panose="020B0604020202020204" pitchFamily="34" charset="0"/>
              </a:rPr>
              <a:t>ajoutez-y le fichier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index.html.twig</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(et encodez le en UTF-8)</a:t>
            </a:r>
          </a:p>
        </p:txBody>
      </p:sp>
      <p:sp>
        <p:nvSpPr>
          <p:cNvPr id="4" name="Rectangle 3"/>
          <p:cNvSpPr/>
          <p:nvPr/>
        </p:nvSpPr>
        <p:spPr>
          <a:xfrm>
            <a:off x="108155" y="2733368"/>
            <a:ext cx="8927690" cy="388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a:t>
            </a:r>
            <a:r>
              <a:rPr lang="en-US" sz="1400" dirty="0" err="1"/>
              <a:t>src</a:t>
            </a:r>
            <a:r>
              <a:rPr lang="en-US" sz="1400" dirty="0"/>
              <a:t>/OC/</a:t>
            </a:r>
            <a:r>
              <a:rPr lang="en-US" sz="1400" dirty="0" err="1"/>
              <a:t>PlatformBundle</a:t>
            </a:r>
            <a:r>
              <a:rPr lang="en-US" sz="1400" dirty="0"/>
              <a:t>/Resources/views/Advert/</a:t>
            </a:r>
            <a:r>
              <a:rPr lang="en-US" sz="1400" dirty="0" err="1"/>
              <a:t>index.html.twig</a:t>
            </a:r>
            <a:r>
              <a:rPr lang="en-US" sz="1400" dirty="0"/>
              <a:t> #}</a:t>
            </a:r>
          </a:p>
          <a:p>
            <a:endParaRPr lang="en-US" sz="1400" dirty="0"/>
          </a:p>
          <a:p>
            <a:r>
              <a:rPr lang="en-US" sz="1400" dirty="0"/>
              <a:t>&lt;!DOCTYPE html&gt;</a:t>
            </a:r>
          </a:p>
          <a:p>
            <a:r>
              <a:rPr lang="en-US" sz="1400" dirty="0"/>
              <a:t>&lt;html&gt;</a:t>
            </a:r>
          </a:p>
          <a:p>
            <a:r>
              <a:rPr lang="en-US" sz="1400" dirty="0"/>
              <a:t>  &lt;head&gt;</a:t>
            </a:r>
          </a:p>
          <a:p>
            <a:r>
              <a:rPr lang="en-US" sz="1400" dirty="0"/>
              <a:t>    &lt;title&gt;</a:t>
            </a:r>
            <a:r>
              <a:rPr lang="en-US" sz="1400" dirty="0" err="1"/>
              <a:t>Bienvenue</a:t>
            </a:r>
            <a:r>
              <a:rPr lang="en-US" sz="1400" dirty="0"/>
              <a:t> sur ma première page avec </a:t>
            </a:r>
            <a:r>
              <a:rPr lang="en-US" sz="1400" dirty="0" err="1"/>
              <a:t>Symfony</a:t>
            </a:r>
            <a:r>
              <a:rPr lang="en-US" sz="1400" dirty="0"/>
              <a:t> !&lt;/title&gt;</a:t>
            </a:r>
          </a:p>
          <a:p>
            <a:r>
              <a:rPr lang="en-US" sz="1400" dirty="0"/>
              <a:t>  &lt;/head&gt;</a:t>
            </a:r>
          </a:p>
          <a:p>
            <a:r>
              <a:rPr lang="en-US" sz="1400" dirty="0"/>
              <a:t>  &lt;body&gt;</a:t>
            </a:r>
          </a:p>
          <a:p>
            <a:r>
              <a:rPr lang="en-US" sz="1400" dirty="0"/>
              <a:t>    &lt;h1&gt;Hello World !&lt;/h1&gt;</a:t>
            </a:r>
          </a:p>
          <a:p>
            <a:endParaRPr lang="en-US" sz="1400" dirty="0"/>
          </a:p>
          <a:p>
            <a:r>
              <a:rPr lang="en-US" sz="1400" dirty="0"/>
              <a:t>    &lt;p&gt;</a:t>
            </a:r>
          </a:p>
          <a:p>
            <a:r>
              <a:rPr lang="en-US" sz="1400" dirty="0"/>
              <a:t>      Le Hello World </a:t>
            </a:r>
            <a:r>
              <a:rPr lang="en-US" sz="1400" dirty="0" err="1"/>
              <a:t>est</a:t>
            </a:r>
            <a:r>
              <a:rPr lang="en-US" sz="1400" dirty="0"/>
              <a:t> un grand </a:t>
            </a:r>
            <a:r>
              <a:rPr lang="en-US" sz="1400" dirty="0" err="1"/>
              <a:t>classique</a:t>
            </a:r>
            <a:r>
              <a:rPr lang="en-US" sz="1400" dirty="0"/>
              <a:t> </a:t>
            </a:r>
            <a:r>
              <a:rPr lang="en-US" sz="1400" dirty="0" err="1"/>
              <a:t>en</a:t>
            </a:r>
            <a:r>
              <a:rPr lang="en-US" sz="1400" dirty="0"/>
              <a:t> </a:t>
            </a:r>
            <a:r>
              <a:rPr lang="en-US" sz="1400" dirty="0" err="1"/>
              <a:t>programmation</a:t>
            </a:r>
            <a:r>
              <a:rPr lang="en-US" sz="1400" dirty="0"/>
              <a:t>.</a:t>
            </a:r>
          </a:p>
          <a:p>
            <a:r>
              <a:rPr lang="en-US" sz="1400" dirty="0"/>
              <a:t>      Il </a:t>
            </a:r>
            <a:r>
              <a:rPr lang="en-US" sz="1400" dirty="0" err="1"/>
              <a:t>signifie</a:t>
            </a:r>
            <a:r>
              <a:rPr lang="en-US" sz="1400" dirty="0"/>
              <a:t> </a:t>
            </a:r>
            <a:r>
              <a:rPr lang="en-US" sz="1400" dirty="0" err="1"/>
              <a:t>énormément</a:t>
            </a:r>
            <a:r>
              <a:rPr lang="en-US" sz="1400" dirty="0"/>
              <a:t>, car </a:t>
            </a:r>
            <a:r>
              <a:rPr lang="en-US" sz="1400" dirty="0" err="1"/>
              <a:t>cela</a:t>
            </a:r>
            <a:r>
              <a:rPr lang="en-US" sz="1400" dirty="0"/>
              <a:t> </a:t>
            </a:r>
            <a:r>
              <a:rPr lang="en-US" sz="1400" dirty="0" err="1"/>
              <a:t>veut</a:t>
            </a:r>
            <a:r>
              <a:rPr lang="en-US" sz="1400" dirty="0"/>
              <a:t> dire que </a:t>
            </a:r>
            <a:r>
              <a:rPr lang="en-US" sz="1400" dirty="0" err="1"/>
              <a:t>vous</a:t>
            </a:r>
            <a:r>
              <a:rPr lang="en-US" sz="1400" dirty="0"/>
              <a:t> </a:t>
            </a:r>
            <a:r>
              <a:rPr lang="en-US" sz="1400" dirty="0" err="1"/>
              <a:t>avez</a:t>
            </a:r>
            <a:endParaRPr lang="en-US" sz="1400" dirty="0"/>
          </a:p>
          <a:p>
            <a:r>
              <a:rPr lang="en-US" sz="1400" dirty="0"/>
              <a:t>      </a:t>
            </a:r>
            <a:r>
              <a:rPr lang="en-US" sz="1400" dirty="0" err="1"/>
              <a:t>réussi</a:t>
            </a:r>
            <a:r>
              <a:rPr lang="en-US" sz="1400" dirty="0"/>
              <a:t> à </a:t>
            </a:r>
            <a:r>
              <a:rPr lang="en-US" sz="1400" dirty="0" err="1"/>
              <a:t>exécuter</a:t>
            </a:r>
            <a:r>
              <a:rPr lang="en-US" sz="1400" dirty="0"/>
              <a:t> le </a:t>
            </a:r>
            <a:r>
              <a:rPr lang="en-US" sz="1400" dirty="0" err="1"/>
              <a:t>programme</a:t>
            </a:r>
            <a:r>
              <a:rPr lang="en-US" sz="1400" dirty="0"/>
              <a:t> pour </a:t>
            </a:r>
            <a:r>
              <a:rPr lang="en-US" sz="1400" dirty="0" err="1"/>
              <a:t>accomplir</a:t>
            </a:r>
            <a:r>
              <a:rPr lang="en-US" sz="1400" dirty="0"/>
              <a:t> </a:t>
            </a:r>
            <a:r>
              <a:rPr lang="en-US" sz="1400" dirty="0" err="1"/>
              <a:t>une</a:t>
            </a:r>
            <a:r>
              <a:rPr lang="en-US" sz="1400" dirty="0"/>
              <a:t> </a:t>
            </a:r>
            <a:r>
              <a:rPr lang="en-US" sz="1400" dirty="0" err="1"/>
              <a:t>tâche</a:t>
            </a:r>
            <a:r>
              <a:rPr lang="en-US" sz="1400" dirty="0"/>
              <a:t> simple :</a:t>
            </a:r>
          </a:p>
          <a:p>
            <a:r>
              <a:rPr lang="en-US" sz="1400" dirty="0"/>
              <a:t>      </a:t>
            </a:r>
            <a:r>
              <a:rPr lang="en-US" sz="1400" dirty="0" err="1"/>
              <a:t>afficher</a:t>
            </a:r>
            <a:r>
              <a:rPr lang="en-US" sz="1400" dirty="0"/>
              <a:t> </a:t>
            </a:r>
            <a:r>
              <a:rPr lang="en-US" sz="1400" dirty="0" err="1"/>
              <a:t>ce</a:t>
            </a:r>
            <a:r>
              <a:rPr lang="en-US" sz="1400" dirty="0"/>
              <a:t> hello world !</a:t>
            </a:r>
          </a:p>
          <a:p>
            <a:r>
              <a:rPr lang="en-US" sz="1400" dirty="0"/>
              <a:t>    &lt;/p&gt;</a:t>
            </a:r>
          </a:p>
          <a:p>
            <a:r>
              <a:rPr lang="en-US" sz="1400" dirty="0"/>
              <a:t>  &lt;/body&gt;</a:t>
            </a:r>
          </a:p>
          <a:p>
            <a:r>
              <a:rPr lang="en-US" sz="1400" dirty="0"/>
              <a:t>&lt;/html&gt;</a:t>
            </a:r>
          </a:p>
        </p:txBody>
      </p:sp>
    </p:spTree>
    <p:extLst>
      <p:ext uri="{BB962C8B-B14F-4D97-AF65-F5344CB8AC3E}">
        <p14:creationId xmlns:p14="http://schemas.microsoft.com/office/powerpoint/2010/main" val="27731169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Comment définir les dépendances entre services </a:t>
            </a:r>
            <a:r>
              <a:rPr lang="fr-FR" b="1" dirty="0" smtClean="0"/>
              <a:t>?</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Comment dire au conteneur que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i="1" dirty="0" smtClean="0">
                <a:solidFill>
                  <a:schemeClr val="tx1">
                    <a:lumMod val="95000"/>
                    <a:lumOff val="5000"/>
                  </a:schemeClr>
                </a:solidFill>
                <a:latin typeface="Arial" panose="020B0604020202020204" pitchFamily="34" charset="0"/>
                <a:cs typeface="Arial" panose="020B0604020202020204" pitchFamily="34" charset="0"/>
              </a:rPr>
              <a:t>Service2</a:t>
            </a:r>
            <a:r>
              <a:rPr lang="fr-FR" sz="2000" dirty="0" smtClean="0">
                <a:solidFill>
                  <a:schemeClr val="tx1">
                    <a:lumMod val="95000"/>
                    <a:lumOff val="5000"/>
                  </a:schemeClr>
                </a:solidFill>
                <a:latin typeface="Arial" panose="020B0604020202020204" pitchFamily="34" charset="0"/>
                <a:cs typeface="Arial" panose="020B0604020202020204" pitchFamily="34" charset="0"/>
              </a:rPr>
              <a:t> doit </a:t>
            </a:r>
            <a:r>
              <a:rPr lang="fr-FR" sz="2000" dirty="0">
                <a:solidFill>
                  <a:schemeClr val="tx1">
                    <a:lumMod val="95000"/>
                    <a:lumOff val="5000"/>
                  </a:schemeClr>
                </a:solidFill>
                <a:latin typeface="Arial" panose="020B0604020202020204" pitchFamily="34" charset="0"/>
                <a:cs typeface="Arial" panose="020B0604020202020204" pitchFamily="34" charset="0"/>
              </a:rPr>
              <a:t>être instancié avant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i="1" dirty="0" smtClean="0">
                <a:solidFill>
                  <a:schemeClr val="tx1">
                    <a:lumMod val="95000"/>
                    <a:lumOff val="5000"/>
                  </a:schemeClr>
                </a:solidFill>
                <a:latin typeface="Arial" panose="020B0604020202020204" pitchFamily="34" charset="0"/>
                <a:cs typeface="Arial" panose="020B0604020202020204" pitchFamily="34" charset="0"/>
              </a:rPr>
              <a:t>Service1</a:t>
            </a:r>
            <a:r>
              <a:rPr lang="fr-FR" sz="2000" dirty="0" smtClean="0">
                <a:solidFill>
                  <a:schemeClr val="tx1">
                    <a:lumMod val="95000"/>
                    <a:lumOff val="5000"/>
                  </a:schemeClr>
                </a:solidFill>
                <a:latin typeface="Arial" panose="020B0604020202020204" pitchFamily="34" charset="0"/>
                <a:cs typeface="Arial" panose="020B0604020202020204" pitchFamily="34" charset="0"/>
              </a:rPr>
              <a:t> ? </a:t>
            </a:r>
            <a:r>
              <a:rPr lang="fr-FR" sz="2000" dirty="0">
                <a:solidFill>
                  <a:schemeClr val="tx1">
                    <a:lumMod val="95000"/>
                    <a:lumOff val="5000"/>
                  </a:schemeClr>
                </a:solidFill>
                <a:latin typeface="Arial" panose="020B0604020202020204" pitchFamily="34" charset="0"/>
                <a:cs typeface="Arial" panose="020B0604020202020204" pitchFamily="34" charset="0"/>
              </a:rPr>
              <a:t>Cela se fait grâce à la configuration dans </a:t>
            </a:r>
            <a:r>
              <a:rPr lang="fr-FR" sz="2000"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L'idée est de </a:t>
            </a:r>
            <a:r>
              <a:rPr lang="fr-FR" sz="2000" b="1" dirty="0">
                <a:solidFill>
                  <a:schemeClr val="tx1">
                    <a:lumMod val="95000"/>
                    <a:lumOff val="5000"/>
                  </a:schemeClr>
                </a:solidFill>
                <a:latin typeface="Arial" panose="020B0604020202020204" pitchFamily="34" charset="0"/>
                <a:cs typeface="Arial" panose="020B0604020202020204" pitchFamily="34" charset="0"/>
              </a:rPr>
              <a:t>définir pour chaque service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Son </a:t>
            </a:r>
            <a:r>
              <a:rPr lang="fr-FR" sz="2000" b="1" dirty="0">
                <a:solidFill>
                  <a:schemeClr val="tx1">
                    <a:lumMod val="95000"/>
                    <a:lumOff val="5000"/>
                  </a:schemeClr>
                </a:solidFill>
                <a:latin typeface="Arial" panose="020B0604020202020204" pitchFamily="34" charset="0"/>
                <a:cs typeface="Arial" panose="020B0604020202020204" pitchFamily="34" charset="0"/>
              </a:rPr>
              <a:t>nom</a:t>
            </a:r>
            <a:r>
              <a:rPr lang="fr-FR" sz="2000" dirty="0">
                <a:solidFill>
                  <a:schemeClr val="tx1">
                    <a:lumMod val="95000"/>
                    <a:lumOff val="5000"/>
                  </a:schemeClr>
                </a:solidFill>
                <a:latin typeface="Arial" panose="020B0604020202020204" pitchFamily="34" charset="0"/>
                <a:cs typeface="Arial" panose="020B0604020202020204" pitchFamily="34" charset="0"/>
              </a:rPr>
              <a:t>, qui permettra de l'identifier au sein du conteneur ;</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Sa </a:t>
            </a:r>
            <a:r>
              <a:rPr lang="fr-FR" sz="2000" b="1" dirty="0">
                <a:solidFill>
                  <a:schemeClr val="tx1">
                    <a:lumMod val="95000"/>
                    <a:lumOff val="5000"/>
                  </a:schemeClr>
                </a:solidFill>
                <a:latin typeface="Arial" panose="020B0604020202020204" pitchFamily="34" charset="0"/>
                <a:cs typeface="Arial" panose="020B0604020202020204" pitchFamily="34" charset="0"/>
              </a:rPr>
              <a:t>classe</a:t>
            </a:r>
            <a:r>
              <a:rPr lang="fr-FR" sz="2000" dirty="0">
                <a:solidFill>
                  <a:schemeClr val="tx1">
                    <a:lumMod val="95000"/>
                    <a:lumOff val="5000"/>
                  </a:schemeClr>
                </a:solidFill>
                <a:latin typeface="Arial" panose="020B0604020202020204" pitchFamily="34" charset="0"/>
                <a:cs typeface="Arial" panose="020B0604020202020204" pitchFamily="34" charset="0"/>
              </a:rPr>
              <a:t>, qui permettra au conteneur d'instancier le service ;</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Les </a:t>
            </a:r>
            <a:r>
              <a:rPr lang="fr-FR" sz="2000" b="1" dirty="0">
                <a:solidFill>
                  <a:schemeClr val="tx1">
                    <a:lumMod val="95000"/>
                    <a:lumOff val="5000"/>
                  </a:schemeClr>
                </a:solidFill>
                <a:latin typeface="Arial" panose="020B0604020202020204" pitchFamily="34" charset="0"/>
                <a:cs typeface="Arial" panose="020B0604020202020204" pitchFamily="34" charset="0"/>
              </a:rPr>
              <a:t>arguments</a:t>
            </a:r>
            <a:r>
              <a:rPr lang="fr-FR" sz="2000" dirty="0">
                <a:solidFill>
                  <a:schemeClr val="tx1">
                    <a:lumMod val="95000"/>
                    <a:lumOff val="5000"/>
                  </a:schemeClr>
                </a:solidFill>
                <a:latin typeface="Arial" panose="020B0604020202020204" pitchFamily="34" charset="0"/>
                <a:cs typeface="Arial" panose="020B0604020202020204" pitchFamily="34" charset="0"/>
              </a:rPr>
              <a:t> dont il a besoin. Un argument peut être un autre service, mais aussi un paramètre (défini dans 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fichier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parameters.yml</a:t>
            </a:r>
            <a:r>
              <a:rPr lang="fr-FR" sz="2000" dirty="0" smtClean="0">
                <a:solidFill>
                  <a:schemeClr val="tx1">
                    <a:lumMod val="95000"/>
                    <a:lumOff val="5000"/>
                  </a:schemeClr>
                </a:solidFill>
                <a:latin typeface="Arial" panose="020B0604020202020204" pitchFamily="34" charset="0"/>
                <a:cs typeface="Arial" panose="020B0604020202020204" pitchFamily="34" charset="0"/>
              </a:rPr>
              <a:t> par </a:t>
            </a:r>
            <a:r>
              <a:rPr lang="fr-FR" sz="2000" dirty="0">
                <a:solidFill>
                  <a:schemeClr val="tx1">
                    <a:lumMod val="95000"/>
                    <a:lumOff val="5000"/>
                  </a:schemeClr>
                </a:solidFill>
                <a:latin typeface="Arial" panose="020B0604020202020204" pitchFamily="34" charset="0"/>
                <a:cs typeface="Arial" panose="020B0604020202020204" pitchFamily="34" charset="0"/>
              </a:rPr>
              <a:t>exemple</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Dans </a:t>
            </a:r>
            <a:r>
              <a:rPr lang="fr-FR" sz="2000"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b="1" dirty="0">
                <a:solidFill>
                  <a:schemeClr val="tx1">
                    <a:lumMod val="95000"/>
                    <a:lumOff val="5000"/>
                  </a:schemeClr>
                </a:solidFill>
                <a:latin typeface="Arial" panose="020B0604020202020204" pitchFamily="34" charset="0"/>
                <a:cs typeface="Arial" panose="020B0604020202020204" pitchFamily="34" charset="0"/>
              </a:rPr>
              <a:t>chaque service est « partagé »</a:t>
            </a:r>
            <a:r>
              <a:rPr lang="fr-FR" sz="2000" dirty="0">
                <a:solidFill>
                  <a:schemeClr val="tx1">
                    <a:lumMod val="95000"/>
                    <a:lumOff val="5000"/>
                  </a:schemeClr>
                </a:solidFill>
                <a:latin typeface="Arial" panose="020B0604020202020204" pitchFamily="34" charset="0"/>
                <a:cs typeface="Arial" panose="020B0604020202020204" pitchFamily="34" charset="0"/>
              </a:rPr>
              <a:t>. Cela signifie simplement que la classe du service est instanciée une seule fois par 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conteneur à </a:t>
            </a:r>
            <a:r>
              <a:rPr lang="fr-FR" sz="2000" dirty="0">
                <a:solidFill>
                  <a:schemeClr val="tx1">
                    <a:lumMod val="95000"/>
                    <a:lumOff val="5000"/>
                  </a:schemeClr>
                </a:solidFill>
                <a:latin typeface="Arial" panose="020B0604020202020204" pitchFamily="34" charset="0"/>
                <a:cs typeface="Arial" panose="020B0604020202020204" pitchFamily="34" charset="0"/>
              </a:rPr>
              <a:t>la première récupération du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 </a:t>
            </a:r>
            <a:r>
              <a:rPr lang="fr-FR" sz="2000" dirty="0">
                <a:solidFill>
                  <a:schemeClr val="tx1">
                    <a:lumMod val="95000"/>
                    <a:lumOff val="5000"/>
                  </a:schemeClr>
                </a:solidFill>
                <a:latin typeface="Arial" panose="020B0604020202020204" pitchFamily="34" charset="0"/>
                <a:cs typeface="Arial" panose="020B0604020202020204" pitchFamily="34" charset="0"/>
              </a:rPr>
              <a:t>Si, plus tard dans l'exécution de la page, vous voulez récupérer le même service, c'est cette même instance que le conteneur </a:t>
            </a:r>
            <a:r>
              <a:rPr lang="fr-FR" sz="2000" dirty="0" smtClean="0">
                <a:solidFill>
                  <a:schemeClr val="tx1">
                    <a:lumMod val="95000"/>
                    <a:lumOff val="5000"/>
                  </a:schemeClr>
                </a:solidFill>
                <a:latin typeface="Arial" panose="020B0604020202020204" pitchFamily="34" charset="0"/>
                <a:cs typeface="Arial" panose="020B0604020202020204" pitchFamily="34" charset="0"/>
              </a:rPr>
              <a:t>retournera.</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60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Exemple : envoi de mail</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Dans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il existe le </a:t>
            </a:r>
            <a:r>
              <a:rPr lang="fr-FR" sz="2000" b="1" dirty="0">
                <a:solidFill>
                  <a:schemeClr val="tx1">
                    <a:lumMod val="95000"/>
                    <a:lumOff val="5000"/>
                  </a:schemeClr>
                </a:solidFill>
                <a:latin typeface="Arial" panose="020B0604020202020204" pitchFamily="34" charset="0"/>
                <a:cs typeface="Arial" panose="020B0604020202020204" pitchFamily="34" charset="0"/>
              </a:rPr>
              <a:t>composant</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b="1" dirty="0" err="1">
                <a:solidFill>
                  <a:schemeClr val="tx1">
                    <a:lumMod val="95000"/>
                    <a:lumOff val="5000"/>
                  </a:schemeClr>
                </a:solidFill>
                <a:latin typeface="Arial" panose="020B0604020202020204" pitchFamily="34" charset="0"/>
                <a:cs typeface="Arial" panose="020B0604020202020204" pitchFamily="34" charset="0"/>
              </a:rPr>
              <a:t>SwiftMailer</a:t>
            </a:r>
            <a:r>
              <a:rPr lang="fr-FR" sz="2000" dirty="0">
                <a:solidFill>
                  <a:schemeClr val="tx1">
                    <a:lumMod val="95000"/>
                    <a:lumOff val="5000"/>
                  </a:schemeClr>
                </a:solidFill>
                <a:latin typeface="Arial" panose="020B0604020202020204" pitchFamily="34" charset="0"/>
                <a:cs typeface="Arial" panose="020B0604020202020204" pitchFamily="34" charset="0"/>
              </a:rPr>
              <a:t> qui permet de gérer les e-mails.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Ce </a:t>
            </a:r>
            <a:r>
              <a:rPr lang="fr-FR" sz="2000" dirty="0">
                <a:solidFill>
                  <a:schemeClr val="tx1">
                    <a:lumMod val="95000"/>
                    <a:lumOff val="5000"/>
                  </a:schemeClr>
                </a:solidFill>
                <a:latin typeface="Arial" panose="020B0604020202020204" pitchFamily="34" charset="0"/>
                <a:cs typeface="Arial" panose="020B0604020202020204" pitchFamily="34" charset="0"/>
              </a:rPr>
              <a:t>composant contient une </a:t>
            </a:r>
            <a:r>
              <a:rPr lang="fr-FR" sz="2000" b="1" dirty="0">
                <a:solidFill>
                  <a:schemeClr val="tx1">
                    <a:lumMod val="95000"/>
                    <a:lumOff val="5000"/>
                  </a:schemeClr>
                </a:solidFill>
                <a:latin typeface="Arial" panose="020B0604020202020204" pitchFamily="34" charset="0"/>
                <a:cs typeface="Arial" panose="020B0604020202020204" pitchFamily="34" charset="0"/>
              </a:rPr>
              <a:t>classe</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nommée </a:t>
            </a:r>
            <a:r>
              <a:rPr lang="fr-FR" sz="2000" b="1" dirty="0" err="1" smtClean="0">
                <a:solidFill>
                  <a:schemeClr val="tx1">
                    <a:lumMod val="95000"/>
                    <a:lumOff val="5000"/>
                  </a:schemeClr>
                </a:solidFill>
                <a:latin typeface="Arial" panose="020B0604020202020204" pitchFamily="34" charset="0"/>
                <a:cs typeface="Arial" panose="020B0604020202020204" pitchFamily="34" charset="0"/>
              </a:rPr>
              <a:t>Swift_Mailer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qui envoie effectivement les e-mails.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qui intègre le composant </a:t>
            </a:r>
            <a:r>
              <a:rPr lang="fr-FR" sz="2000" dirty="0" err="1">
                <a:solidFill>
                  <a:schemeClr val="tx1">
                    <a:lumMod val="95000"/>
                    <a:lumOff val="5000"/>
                  </a:schemeClr>
                </a:solidFill>
                <a:latin typeface="Arial" panose="020B0604020202020204" pitchFamily="34" charset="0"/>
                <a:cs typeface="Arial" panose="020B0604020202020204" pitchFamily="34" charset="0"/>
              </a:rPr>
              <a:t>SwiftMailer</a:t>
            </a:r>
            <a:r>
              <a:rPr lang="fr-FR" sz="2000" dirty="0">
                <a:solidFill>
                  <a:schemeClr val="tx1">
                    <a:lumMod val="95000"/>
                    <a:lumOff val="5000"/>
                  </a:schemeClr>
                </a:solidFill>
                <a:latin typeface="Arial" panose="020B0604020202020204" pitchFamily="34" charset="0"/>
                <a:cs typeface="Arial" panose="020B0604020202020204" pitchFamily="34" charset="0"/>
              </a:rPr>
              <a:t>, définit déjà cette classe en tant que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service mailer </a:t>
            </a:r>
            <a:r>
              <a:rPr lang="fr-FR" sz="2000" dirty="0">
                <a:solidFill>
                  <a:schemeClr val="tx1">
                    <a:lumMod val="95000"/>
                    <a:lumOff val="5000"/>
                  </a:schemeClr>
                </a:solidFill>
                <a:latin typeface="Arial" panose="020B0604020202020204" pitchFamily="34" charset="0"/>
                <a:cs typeface="Arial" panose="020B0604020202020204" pitchFamily="34" charset="0"/>
              </a:rPr>
              <a:t>grâce à un peu de configuration.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b="1" dirty="0">
                <a:solidFill>
                  <a:schemeClr val="tx1">
                    <a:lumMod val="95000"/>
                    <a:lumOff val="5000"/>
                  </a:schemeClr>
                </a:solidFill>
                <a:latin typeface="Arial" panose="020B0604020202020204" pitchFamily="34" charset="0"/>
                <a:cs typeface="Arial" panose="020B0604020202020204" pitchFamily="34" charset="0"/>
              </a:rPr>
              <a:t>conteneur de service </a:t>
            </a:r>
            <a:r>
              <a:rPr lang="fr-FR" sz="2000" dirty="0">
                <a:solidFill>
                  <a:schemeClr val="tx1">
                    <a:lumMod val="95000"/>
                    <a:lumOff val="5000"/>
                  </a:schemeClr>
                </a:solidFill>
                <a:latin typeface="Arial" panose="020B0604020202020204" pitchFamily="34" charset="0"/>
                <a:cs typeface="Arial" panose="020B0604020202020204" pitchFamily="34" charset="0"/>
              </a:rPr>
              <a:t>de </a:t>
            </a:r>
            <a:r>
              <a:rPr lang="fr-FR" sz="2000"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peut donc accéder à 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classe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Swift_Mailer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grâce au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 mailer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01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Utiliser un service en pratique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Par exemple </a:t>
            </a:r>
            <a:r>
              <a:rPr lang="fr-FR" sz="2000" dirty="0">
                <a:solidFill>
                  <a:schemeClr val="tx1">
                    <a:lumMod val="95000"/>
                    <a:lumOff val="5000"/>
                  </a:schemeClr>
                </a:solidFill>
                <a:latin typeface="Arial" panose="020B0604020202020204" pitchFamily="34" charset="0"/>
                <a:cs typeface="Arial" panose="020B0604020202020204" pitchFamily="34" charset="0"/>
              </a:rPr>
              <a:t>le service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Swiftmailer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s'utiliserait de la </a:t>
            </a:r>
            <a:r>
              <a:rPr lang="fr-FR" sz="2000" dirty="0">
                <a:solidFill>
                  <a:schemeClr val="tx1">
                    <a:lumMod val="95000"/>
                    <a:lumOff val="5000"/>
                  </a:schemeClr>
                </a:solidFill>
                <a:latin typeface="Arial" panose="020B0604020202020204" pitchFamily="34" charset="0"/>
                <a:cs typeface="Arial" panose="020B0604020202020204" pitchFamily="34" charset="0"/>
              </a:rPr>
              <a:t>manière suivante </a:t>
            </a:r>
            <a:r>
              <a:rPr lang="fr-FR" sz="2000" dirty="0" smtClean="0">
                <a:solidFill>
                  <a:schemeClr val="tx1">
                    <a:lumMod val="95000"/>
                    <a:lumOff val="5000"/>
                  </a:schemeClr>
                </a:solidFill>
                <a:latin typeface="Arial" panose="020B0604020202020204" pitchFamily="34" charset="0"/>
                <a:cs typeface="Arial" panose="020B0604020202020204" pitchFamily="34" charset="0"/>
              </a:rPr>
              <a:t>(ce </a:t>
            </a:r>
            <a:r>
              <a:rPr lang="fr-FR" sz="2000" dirty="0">
                <a:solidFill>
                  <a:schemeClr val="tx1">
                    <a:lumMod val="95000"/>
                    <a:lumOff val="5000"/>
                  </a:schemeClr>
                </a:solidFill>
                <a:latin typeface="Arial" panose="020B0604020202020204" pitchFamily="34" charset="0"/>
                <a:cs typeface="Arial" panose="020B0604020202020204" pitchFamily="34" charset="0"/>
              </a:rPr>
              <a:t>service </a:t>
            </a:r>
            <a:r>
              <a:rPr lang="fr-FR" sz="2000" dirty="0" smtClean="0">
                <a:solidFill>
                  <a:schemeClr val="tx1">
                    <a:lumMod val="95000"/>
                    <a:lumOff val="5000"/>
                  </a:schemeClr>
                </a:solidFill>
                <a:latin typeface="Arial" panose="020B0604020202020204" pitchFamily="34" charset="0"/>
                <a:cs typeface="Arial" panose="020B0604020202020204" pitchFamily="34" charset="0"/>
              </a:rPr>
              <a:t>étant déjà </a:t>
            </a:r>
            <a:r>
              <a:rPr lang="fr-FR" sz="2000" dirty="0">
                <a:solidFill>
                  <a:schemeClr val="tx1">
                    <a:lumMod val="95000"/>
                    <a:lumOff val="5000"/>
                  </a:schemeClr>
                </a:solidFill>
                <a:latin typeface="Arial" panose="020B0604020202020204" pitchFamily="34" charset="0"/>
                <a:cs typeface="Arial" panose="020B0604020202020204" pitchFamily="34" charset="0"/>
              </a:rPr>
              <a:t>créé, et sa configuration </a:t>
            </a:r>
            <a:r>
              <a:rPr lang="fr-FR" sz="2000" dirty="0" smtClean="0">
                <a:solidFill>
                  <a:schemeClr val="tx1">
                    <a:lumMod val="95000"/>
                    <a:lumOff val="5000"/>
                  </a:schemeClr>
                </a:solidFill>
                <a:latin typeface="Arial" panose="020B0604020202020204" pitchFamily="34" charset="0"/>
                <a:cs typeface="Arial" panose="020B0604020202020204" pitchFamily="34" charset="0"/>
              </a:rPr>
              <a:t>faite</a:t>
            </a:r>
            <a:r>
              <a:rPr lang="fr-FR" sz="2000" dirty="0">
                <a:solidFill>
                  <a:schemeClr val="tx1">
                    <a:lumMod val="95000"/>
                    <a:lumOff val="5000"/>
                  </a:schemeClr>
                </a:solidFill>
                <a:latin typeface="Arial" panose="020B0604020202020204" pitchFamily="34" charset="0"/>
                <a:cs typeface="Arial" panose="020B0604020202020204" pitchFamily="34" charset="0"/>
              </a:rPr>
              <a:t>, il ne reste plus qu'à </a:t>
            </a:r>
            <a:r>
              <a:rPr lang="fr-FR" sz="2000" dirty="0" smtClean="0">
                <a:solidFill>
                  <a:schemeClr val="tx1">
                    <a:lumMod val="95000"/>
                    <a:lumOff val="5000"/>
                  </a:schemeClr>
                </a:solidFill>
                <a:latin typeface="Arial" panose="020B0604020202020204" pitchFamily="34" charset="0"/>
                <a:cs typeface="Arial" panose="020B0604020202020204" pitchFamily="34" charset="0"/>
              </a:rPr>
              <a:t>l'utiliser) :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Note :  dans un contrôleur</a:t>
            </a:r>
            <a:r>
              <a:rPr lang="fr-FR" dirty="0" smtClean="0">
                <a:solidFill>
                  <a:schemeClr val="tx1">
                    <a:lumMod val="95000"/>
                    <a:lumOff val="5000"/>
                  </a:schemeClr>
                </a:solidFill>
                <a:latin typeface="Arial" panose="020B0604020202020204" pitchFamily="34" charset="0"/>
                <a:cs typeface="Arial" panose="020B0604020202020204" pitchFamily="34" charset="0"/>
              </a:rPr>
              <a:t>,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this</a:t>
            </a:r>
            <a:r>
              <a:rPr lang="fr-FR" dirty="0">
                <a:solidFill>
                  <a:schemeClr val="tx1">
                    <a:lumMod val="95000"/>
                    <a:lumOff val="5000"/>
                  </a:schemeClr>
                </a:solidFill>
                <a:latin typeface="Courier New" panose="02070309020205020404" pitchFamily="49" charset="0"/>
                <a:cs typeface="Courier New" panose="02070309020205020404" pitchFamily="49" charset="0"/>
              </a:rPr>
              <a:t>-&gt;</a:t>
            </a:r>
            <a:r>
              <a:rPr lang="fr-FR" dirty="0" err="1">
                <a:solidFill>
                  <a:schemeClr val="tx1">
                    <a:lumMod val="95000"/>
                    <a:lumOff val="5000"/>
                  </a:schemeClr>
                </a:solidFill>
                <a:latin typeface="Courier New" panose="02070309020205020404" pitchFamily="49" charset="0"/>
                <a:cs typeface="Courier New" panose="02070309020205020404" pitchFamily="49" charset="0"/>
              </a:rPr>
              <a:t>get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dirty="0" smtClean="0">
                <a:solidFill>
                  <a:schemeClr val="tx1">
                    <a:lumMod val="95000"/>
                    <a:lumOff val="5000"/>
                  </a:schemeClr>
                </a:solidFill>
                <a:latin typeface="Arial" panose="020B0604020202020204" pitchFamily="34" charset="0"/>
                <a:cs typeface="Arial" panose="020B0604020202020204" pitchFamily="34" charset="0"/>
              </a:rPr>
              <a:t>est strictement équivalent à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this</a:t>
            </a:r>
            <a:r>
              <a:rPr lang="fr-FR" dirty="0">
                <a:solidFill>
                  <a:schemeClr val="tx1">
                    <a:lumMod val="95000"/>
                    <a:lumOff val="5000"/>
                  </a:schemeClr>
                </a:solidFill>
                <a:latin typeface="Courier New" panose="02070309020205020404" pitchFamily="49" charset="0"/>
                <a:cs typeface="Courier New" panose="02070309020205020404" pitchFamily="49" charset="0"/>
              </a:rPr>
              <a:t>-&gt;container-&gt;</a:t>
            </a:r>
            <a:r>
              <a:rPr lang="fr-FR" dirty="0" err="1">
                <a:solidFill>
                  <a:schemeClr val="tx1">
                    <a:lumMod val="95000"/>
                    <a:lumOff val="5000"/>
                  </a:schemeClr>
                </a:solidFill>
                <a:latin typeface="Courier New" panose="02070309020205020404" pitchFamily="49" charset="0"/>
                <a:cs typeface="Courier New" panose="02070309020205020404" pitchFamily="49" charset="0"/>
              </a:rPr>
              <a:t>get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858182" y="2134008"/>
            <a:ext cx="7566152" cy="3949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500" dirty="0">
                <a:latin typeface="Courier New" panose="02070309020205020404" pitchFamily="49" charset="0"/>
                <a:cs typeface="Courier New" panose="02070309020205020404" pitchFamily="49" charset="0"/>
              </a:rPr>
              <a:t>&lt;?php</a:t>
            </a:r>
          </a:p>
          <a:p>
            <a:r>
              <a:rPr lang="pt-BR" sz="1500" dirty="0">
                <a:latin typeface="Courier New" panose="02070309020205020404" pitchFamily="49" charset="0"/>
                <a:cs typeface="Courier New" panose="02070309020205020404" pitchFamily="49" charset="0"/>
              </a:rPr>
              <a:t>// src/OC/PlatformBundle/Controller/AdvertController.php</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namespace OC\PlatformBundle\Controller;</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use Symfony\Bundle\FrameworkBundle\Controller\Controller;</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class AdvertController extends Controller</a:t>
            </a:r>
          </a:p>
          <a:p>
            <a:r>
              <a:rPr lang="pt-BR" sz="1500" dirty="0">
                <a:latin typeface="Courier New" panose="02070309020205020404" pitchFamily="49" charset="0"/>
                <a:cs typeface="Courier New" panose="02070309020205020404" pitchFamily="49" charset="0"/>
              </a:rPr>
              <a:t>{</a:t>
            </a:r>
          </a:p>
          <a:p>
            <a:r>
              <a:rPr lang="pt-BR" sz="1500" dirty="0">
                <a:latin typeface="Courier New" panose="02070309020205020404" pitchFamily="49" charset="0"/>
                <a:cs typeface="Courier New" panose="02070309020205020404" pitchFamily="49" charset="0"/>
              </a:rPr>
              <a:t>  public function indexAction()</a:t>
            </a:r>
          </a:p>
          <a:p>
            <a:r>
              <a:rPr lang="pt-BR" sz="1500" dirty="0">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    // On a donc accès au conteneur :</a:t>
            </a:r>
          </a:p>
          <a:p>
            <a:r>
              <a:rPr lang="pt-BR" sz="1500" dirty="0">
                <a:latin typeface="Courier New" panose="02070309020205020404" pitchFamily="49" charset="0"/>
                <a:cs typeface="Courier New" panose="02070309020205020404" pitchFamily="49" charset="0"/>
              </a:rPr>
              <a:t>    </a:t>
            </a:r>
            <a:r>
              <a:rPr lang="pt-BR" sz="1500" dirty="0">
                <a:solidFill>
                  <a:srgbClr val="FF0000"/>
                </a:solidFill>
                <a:latin typeface="Courier New" panose="02070309020205020404" pitchFamily="49" charset="0"/>
                <a:cs typeface="Courier New" panose="02070309020205020404" pitchFamily="49" charset="0"/>
              </a:rPr>
              <a:t>$mailer = $this-&gt;container-&gt;get('mailer'); </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    // On peut envoyer des e-mails, etc.</a:t>
            </a:r>
          </a:p>
          <a:p>
            <a:r>
              <a:rPr lang="pt-BR" sz="1500" dirty="0">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033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Créer un service simple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Un </a:t>
            </a:r>
            <a:r>
              <a:rPr lang="fr-FR" sz="2000" dirty="0">
                <a:solidFill>
                  <a:schemeClr val="tx1">
                    <a:lumMod val="95000"/>
                    <a:lumOff val="5000"/>
                  </a:schemeClr>
                </a:solidFill>
                <a:latin typeface="Arial" panose="020B0604020202020204" pitchFamily="34" charset="0"/>
                <a:cs typeface="Arial" panose="020B0604020202020204" pitchFamily="34" charset="0"/>
              </a:rPr>
              <a:t>service n'est qu'une classe, il suffit de créer un </a:t>
            </a:r>
            <a:r>
              <a:rPr lang="fr-FR" sz="2000" dirty="0" smtClean="0">
                <a:solidFill>
                  <a:schemeClr val="tx1">
                    <a:lumMod val="95000"/>
                    <a:lumOff val="5000"/>
                  </a:schemeClr>
                </a:solidFill>
                <a:latin typeface="Arial" panose="020B0604020202020204" pitchFamily="34" charset="0"/>
                <a:cs typeface="Arial" panose="020B0604020202020204" pitchFamily="34" charset="0"/>
              </a:rPr>
              <a:t>dossier à la racine du bundle puis placer un fichier PHP contenant la </a:t>
            </a:r>
            <a:r>
              <a:rPr lang="fr-FR" sz="2000" dirty="0">
                <a:solidFill>
                  <a:schemeClr val="tx1">
                    <a:lumMod val="95000"/>
                    <a:lumOff val="5000"/>
                  </a:schemeClr>
                </a:solidFill>
                <a:latin typeface="Arial" panose="020B0604020202020204" pitchFamily="34" charset="0"/>
                <a:cs typeface="Arial" panose="020B0604020202020204" pitchFamily="34" charset="0"/>
              </a:rPr>
              <a:t>classe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associée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Il faut néanmoins respecter </a:t>
            </a:r>
            <a:r>
              <a:rPr lang="fr-FR" sz="2000" dirty="0">
                <a:solidFill>
                  <a:schemeClr val="tx1">
                    <a:lumMod val="95000"/>
                    <a:lumOff val="5000"/>
                  </a:schemeClr>
                </a:solidFill>
                <a:latin typeface="Arial" panose="020B0604020202020204" pitchFamily="34" charset="0"/>
                <a:cs typeface="Arial" panose="020B0604020202020204" pitchFamily="34" charset="0"/>
              </a:rPr>
              <a:t>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norme  PSR-4 </a:t>
            </a:r>
            <a:r>
              <a:rPr lang="fr-FR" sz="2000" dirty="0">
                <a:solidFill>
                  <a:schemeClr val="tx1">
                    <a:lumMod val="95000"/>
                    <a:lumOff val="5000"/>
                  </a:schemeClr>
                </a:solidFill>
                <a:latin typeface="Arial" panose="020B0604020202020204" pitchFamily="34" charset="0"/>
                <a:cs typeface="Arial" panose="020B0604020202020204" pitchFamily="34" charset="0"/>
              </a:rPr>
              <a:t>pour </a:t>
            </a:r>
            <a:r>
              <a:rPr lang="fr-FR" sz="2000" dirty="0" smtClean="0">
                <a:solidFill>
                  <a:schemeClr val="tx1">
                    <a:lumMod val="95000"/>
                    <a:lumOff val="5000"/>
                  </a:schemeClr>
                </a:solidFill>
                <a:latin typeface="Arial" panose="020B0604020202020204" pitchFamily="34" charset="0"/>
                <a:cs typeface="Arial" panose="020B0604020202020204" pitchFamily="34" charset="0"/>
              </a:rPr>
              <a:t>l'</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autoload</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(exemple : la classe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Antispam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OCAntispam</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doit se trouver </a:t>
            </a:r>
            <a:r>
              <a:rPr lang="fr-FR" sz="2000" dirty="0" smtClean="0">
                <a:solidFill>
                  <a:schemeClr val="tx1">
                    <a:lumMod val="95000"/>
                    <a:lumOff val="5000"/>
                  </a:schemeClr>
                </a:solidFill>
                <a:latin typeface="Arial" panose="020B0604020202020204" pitchFamily="34" charset="0"/>
                <a:cs typeface="Arial" panose="020B0604020202020204" pitchFamily="34" charset="0"/>
              </a:rPr>
              <a:t>dans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Antispam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OCAntispam.php</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dirty="0" err="1" smtClean="0">
                <a:solidFill>
                  <a:schemeClr val="tx1">
                    <a:lumMod val="95000"/>
                    <a:lumOff val="5000"/>
                  </a:schemeClr>
                </a:solidFill>
                <a:latin typeface="Arial" panose="020B0604020202020204" pitchFamily="34" charset="0"/>
                <a:cs typeface="Arial" panose="020B0604020202020204" pitchFamily="34" charset="0"/>
              </a:rPr>
              <a:t>Suppposons</a:t>
            </a:r>
            <a:r>
              <a:rPr lang="fr-FR" sz="2000" dirty="0" smtClean="0">
                <a:solidFill>
                  <a:schemeClr val="tx1">
                    <a:lumMod val="95000"/>
                    <a:lumOff val="5000"/>
                  </a:schemeClr>
                </a:solidFill>
                <a:latin typeface="Arial" panose="020B0604020202020204" pitchFamily="34" charset="0"/>
                <a:cs typeface="Arial" panose="020B0604020202020204" pitchFamily="34" charset="0"/>
              </a:rPr>
              <a:t> que l'on souhaite créer </a:t>
            </a:r>
            <a:r>
              <a:rPr lang="fr-FR" sz="2000" dirty="0">
                <a:solidFill>
                  <a:schemeClr val="tx1">
                    <a:lumMod val="95000"/>
                    <a:lumOff val="5000"/>
                  </a:schemeClr>
                </a:solidFill>
                <a:latin typeface="Arial" panose="020B0604020202020204" pitchFamily="34" charset="0"/>
                <a:cs typeface="Arial" panose="020B0604020202020204" pitchFamily="34" charset="0"/>
              </a:rPr>
              <a:t>un système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anti-spam afin de détecter </a:t>
            </a:r>
            <a:r>
              <a:rPr lang="fr-FR" sz="2000" dirty="0">
                <a:solidFill>
                  <a:schemeClr val="tx1">
                    <a:lumMod val="95000"/>
                    <a:lumOff val="5000"/>
                  </a:schemeClr>
                </a:solidFill>
                <a:latin typeface="Arial" panose="020B0604020202020204" pitchFamily="34" charset="0"/>
                <a:cs typeface="Arial" panose="020B0604020202020204" pitchFamily="34" charset="0"/>
              </a:rPr>
              <a:t>les spams à partir d'un simple texte. </a:t>
            </a:r>
            <a:r>
              <a:rPr lang="fr-FR" sz="2000" dirty="0" smtClean="0">
                <a:solidFill>
                  <a:schemeClr val="tx1">
                    <a:lumMod val="95000"/>
                    <a:lumOff val="5000"/>
                  </a:schemeClr>
                </a:solidFill>
                <a:latin typeface="Arial" panose="020B0604020202020204" pitchFamily="34" charset="0"/>
                <a:cs typeface="Arial" panose="020B0604020202020204" pitchFamily="34" charset="0"/>
              </a:rPr>
              <a:t>On aurait besoin </a:t>
            </a:r>
            <a:r>
              <a:rPr lang="fr-FR" sz="2000" dirty="0">
                <a:solidFill>
                  <a:schemeClr val="tx1">
                    <a:lumMod val="95000"/>
                    <a:lumOff val="5000"/>
                  </a:schemeClr>
                </a:solidFill>
                <a:latin typeface="Arial" panose="020B0604020202020204" pitchFamily="34" charset="0"/>
                <a:cs typeface="Arial" panose="020B0604020202020204" pitchFamily="34" charset="0"/>
              </a:rPr>
              <a:t>d'elle à plusieurs endroits (pour les annonces et pour les futurs commentaires</a:t>
            </a:r>
            <a:r>
              <a:rPr lang="fr-FR" sz="2000" dirty="0" smtClean="0">
                <a:solidFill>
                  <a:schemeClr val="tx1">
                    <a:lumMod val="95000"/>
                    <a:lumOff val="5000"/>
                  </a:schemeClr>
                </a:solidFill>
                <a:latin typeface="Arial" panose="020B0604020202020204" pitchFamily="34" charset="0"/>
                <a:cs typeface="Arial" panose="020B0604020202020204" pitchFamily="34" charset="0"/>
              </a:rPr>
              <a:t>) le mieux est donc d'en faire </a:t>
            </a:r>
            <a:r>
              <a:rPr lang="fr-FR" sz="2000" dirty="0">
                <a:solidFill>
                  <a:schemeClr val="tx1">
                    <a:lumMod val="95000"/>
                    <a:lumOff val="5000"/>
                  </a:schemeClr>
                </a:solidFill>
                <a:latin typeface="Arial" panose="020B0604020202020204" pitchFamily="34" charset="0"/>
                <a:cs typeface="Arial" panose="020B0604020202020204" pitchFamily="34" charset="0"/>
              </a:rPr>
              <a:t>un service</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On nommera ce service au choix, par exemple </a:t>
            </a:r>
            <a:r>
              <a:rPr lang="fr-FR" sz="2000" dirty="0" err="1" smtClean="0">
                <a:latin typeface="Courier New" panose="02070309020205020404" pitchFamily="49" charset="0"/>
                <a:cs typeface="Courier New" panose="02070309020205020404" pitchFamily="49" charset="0"/>
              </a:rPr>
              <a:t>OCAntispam</a:t>
            </a:r>
            <a:r>
              <a:rPr lang="fr-FR" sz="2000" dirty="0" smtClean="0">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7888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Service d'</a:t>
            </a:r>
            <a:r>
              <a:rPr lang="fr-FR" b="1" dirty="0" err="1" smtClean="0"/>
              <a:t>antispam</a:t>
            </a:r>
            <a:r>
              <a:rPr lang="fr-FR" b="1" dirty="0" smtClean="0"/>
              <a:t> – création du fichier de classe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On crée </a:t>
            </a:r>
            <a:r>
              <a:rPr lang="fr-FR" sz="2000" dirty="0">
                <a:solidFill>
                  <a:schemeClr val="tx1">
                    <a:lumMod val="95000"/>
                    <a:lumOff val="5000"/>
                  </a:schemeClr>
                </a:solidFill>
                <a:latin typeface="Arial" panose="020B0604020202020204" pitchFamily="34" charset="0"/>
                <a:cs typeface="Arial" panose="020B0604020202020204" pitchFamily="34" charset="0"/>
              </a:rPr>
              <a:t>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fichier :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Antispam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OCAntispam.php</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858182" y="2134008"/>
            <a:ext cx="7566152" cy="318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500" dirty="0">
                <a:latin typeface="Courier New" panose="02070309020205020404" pitchFamily="49" charset="0"/>
                <a:cs typeface="Courier New" panose="02070309020205020404" pitchFamily="49" charset="0"/>
              </a:rPr>
              <a:t>&lt;?php</a:t>
            </a:r>
          </a:p>
          <a:p>
            <a:r>
              <a:rPr lang="pt-BR" sz="1500" dirty="0">
                <a:latin typeface="Courier New" panose="02070309020205020404" pitchFamily="49" charset="0"/>
                <a:cs typeface="Courier New" panose="02070309020205020404" pitchFamily="49" charset="0"/>
              </a:rPr>
              <a:t>// src/OC/PlatformBundle/Antispam/OCAntispam.php</a:t>
            </a:r>
          </a:p>
          <a:p>
            <a:endParaRPr lang="pt-BR" sz="1500" dirty="0">
              <a:latin typeface="Courier New" panose="02070309020205020404" pitchFamily="49" charset="0"/>
              <a:cs typeface="Courier New" panose="02070309020205020404" pitchFamily="49" charset="0"/>
            </a:endParaRPr>
          </a:p>
          <a:p>
            <a:r>
              <a:rPr lang="pt-BR" sz="1500" dirty="0">
                <a:solidFill>
                  <a:srgbClr val="FFFF00"/>
                </a:solidFill>
                <a:latin typeface="Courier New" panose="02070309020205020404" pitchFamily="49" charset="0"/>
                <a:cs typeface="Courier New" panose="02070309020205020404" pitchFamily="49" charset="0"/>
              </a:rPr>
              <a:t>namespace OC\PlatformBundle\Antispam;</a:t>
            </a:r>
          </a:p>
          <a:p>
            <a:endParaRPr lang="pt-BR" sz="1500" dirty="0">
              <a:latin typeface="Courier New" panose="02070309020205020404" pitchFamily="49" charset="0"/>
              <a:cs typeface="Courier New" panose="02070309020205020404" pitchFamily="49" charset="0"/>
            </a:endParaRPr>
          </a:p>
          <a:p>
            <a:r>
              <a:rPr lang="pt-BR" sz="1500" dirty="0">
                <a:solidFill>
                  <a:srgbClr val="FF0000"/>
                </a:solidFill>
                <a:latin typeface="Courier New" panose="02070309020205020404" pitchFamily="49" charset="0"/>
                <a:cs typeface="Courier New" panose="02070309020205020404" pitchFamily="49" charset="0"/>
              </a:rPr>
              <a:t>class OCAntispam</a:t>
            </a:r>
          </a:p>
          <a:p>
            <a:r>
              <a:rPr lang="pt-BR" sz="1500" dirty="0" smtClean="0">
                <a:solidFill>
                  <a:srgbClr val="FF0000"/>
                </a:solidFill>
                <a:latin typeface="Courier New" panose="02070309020205020404" pitchFamily="49" charset="0"/>
                <a:cs typeface="Courier New" panose="02070309020205020404" pitchFamily="49" charset="0"/>
              </a:rPr>
              <a:t>{</a:t>
            </a:r>
          </a:p>
          <a:p>
            <a:r>
              <a:rPr lang="pt-BR" sz="1500" dirty="0" smtClean="0">
                <a:solidFill>
                  <a:srgbClr val="FF0000"/>
                </a:solidFill>
                <a:latin typeface="Courier New" panose="02070309020205020404" pitchFamily="49" charset="0"/>
                <a:cs typeface="Courier New" panose="02070309020205020404" pitchFamily="49" charset="0"/>
              </a:rPr>
              <a:t>	</a:t>
            </a:r>
            <a:r>
              <a:rPr lang="pt-BR" sz="1500" dirty="0" smtClean="0">
                <a:solidFill>
                  <a:schemeClr val="bg1"/>
                </a:solidFill>
                <a:latin typeface="Courier New" panose="02070309020205020404" pitchFamily="49" charset="0"/>
                <a:cs typeface="Courier New" panose="02070309020205020404" pitchFamily="49" charset="0"/>
              </a:rPr>
              <a:t>..../....</a:t>
            </a:r>
            <a:endParaRPr lang="pt-BR" sz="1500" dirty="0">
              <a:solidFill>
                <a:schemeClr val="bg1"/>
              </a:solidFill>
              <a:latin typeface="Courier New" panose="02070309020205020404" pitchFamily="49" charset="0"/>
              <a:cs typeface="Courier New" panose="02070309020205020404" pitchFamily="49" charset="0"/>
            </a:endParaRPr>
          </a:p>
          <a:p>
            <a:r>
              <a:rPr lang="pt-BR" sz="15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779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Service d'</a:t>
            </a:r>
            <a:r>
              <a:rPr lang="fr-FR" b="1" dirty="0" err="1" smtClean="0"/>
              <a:t>antispam</a:t>
            </a:r>
            <a:r>
              <a:rPr lang="fr-FR" b="1" dirty="0" smtClean="0"/>
              <a:t> – création de la classe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Pour notre exemple considérons un cas simple : on considèrera comme spam tout texte de longueur inférieure à 50 caractères :</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858182" y="1829208"/>
            <a:ext cx="7566152" cy="438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500" dirty="0">
                <a:latin typeface="Courier New" panose="02070309020205020404" pitchFamily="49" charset="0"/>
                <a:cs typeface="Courier New" panose="02070309020205020404" pitchFamily="49" charset="0"/>
              </a:rPr>
              <a:t>&lt;?php</a:t>
            </a:r>
          </a:p>
          <a:p>
            <a:r>
              <a:rPr lang="pt-BR" sz="1500" dirty="0">
                <a:latin typeface="Courier New" panose="02070309020205020404" pitchFamily="49" charset="0"/>
                <a:cs typeface="Courier New" panose="02070309020205020404" pitchFamily="49" charset="0"/>
              </a:rPr>
              <a:t>// src/OC/PlatformBundle/Antispam/OCAntispam.php</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namespace OC\PlatformBundle\Antispam;</a:t>
            </a:r>
          </a:p>
          <a:p>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class OCAntispam</a:t>
            </a:r>
          </a:p>
          <a:p>
            <a:r>
              <a:rPr lang="pt-BR" sz="1500" dirty="0">
                <a:latin typeface="Courier New" panose="02070309020205020404" pitchFamily="49" charset="0"/>
                <a:cs typeface="Courier New" panose="02070309020205020404" pitchFamily="49" charset="0"/>
              </a:rPr>
              <a:t>{</a:t>
            </a:r>
          </a:p>
          <a:p>
            <a:r>
              <a:rPr lang="pt-BR" sz="1500" dirty="0">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   * Vérifie si le texte est un spam ou non</a:t>
            </a:r>
          </a:p>
          <a:p>
            <a:r>
              <a:rPr lang="pt-BR" sz="1500" dirty="0">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   * @param string $text</a:t>
            </a:r>
          </a:p>
          <a:p>
            <a:r>
              <a:rPr lang="pt-BR" sz="1500" dirty="0">
                <a:latin typeface="Courier New" panose="02070309020205020404" pitchFamily="49" charset="0"/>
                <a:cs typeface="Courier New" panose="02070309020205020404" pitchFamily="49" charset="0"/>
              </a:rPr>
              <a:t>   * @return bool</a:t>
            </a:r>
          </a:p>
          <a:p>
            <a:r>
              <a:rPr lang="pt-BR" sz="1500" dirty="0">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  </a:t>
            </a:r>
            <a:r>
              <a:rPr lang="pt-BR" sz="1500" dirty="0">
                <a:solidFill>
                  <a:srgbClr val="FF0000"/>
                </a:solidFill>
                <a:latin typeface="Courier New" panose="02070309020205020404" pitchFamily="49" charset="0"/>
                <a:cs typeface="Courier New" panose="02070309020205020404" pitchFamily="49" charset="0"/>
              </a:rPr>
              <a:t>public function isSpam($text)</a:t>
            </a:r>
          </a:p>
          <a:p>
            <a:r>
              <a:rPr lang="pt-BR" sz="1500" dirty="0">
                <a:solidFill>
                  <a:srgbClr val="FF0000"/>
                </a:solidFill>
                <a:latin typeface="Courier New" panose="02070309020205020404" pitchFamily="49" charset="0"/>
                <a:cs typeface="Courier New" panose="02070309020205020404" pitchFamily="49" charset="0"/>
              </a:rPr>
              <a:t>  {</a:t>
            </a:r>
          </a:p>
          <a:p>
            <a:r>
              <a:rPr lang="pt-BR" sz="1500" dirty="0">
                <a:latin typeface="Courier New" panose="02070309020205020404" pitchFamily="49" charset="0"/>
                <a:cs typeface="Courier New" panose="02070309020205020404" pitchFamily="49" charset="0"/>
              </a:rPr>
              <a:t>    return strlen($text) &lt; 50</a:t>
            </a:r>
            <a:r>
              <a:rPr lang="pt-BR" sz="1500" dirty="0" smtClean="0">
                <a:latin typeface="Courier New" panose="02070309020205020404" pitchFamily="49" charset="0"/>
                <a:cs typeface="Courier New" panose="02070309020205020404" pitchFamily="49" charset="0"/>
              </a:rPr>
              <a:t>;  // Returne TRUE si moins </a:t>
            </a:r>
          </a:p>
          <a:p>
            <a:r>
              <a:rPr lang="pt-BR" sz="1500" dirty="0">
                <a:latin typeface="Courier New" panose="02070309020205020404" pitchFamily="49" charset="0"/>
                <a:cs typeface="Courier New" panose="02070309020205020404" pitchFamily="49" charset="0"/>
              </a:rPr>
              <a:t> </a:t>
            </a:r>
            <a:r>
              <a:rPr lang="pt-BR" sz="1500" dirty="0" smtClean="0">
                <a:latin typeface="Courier New" panose="02070309020205020404" pitchFamily="49" charset="0"/>
                <a:cs typeface="Courier New" panose="02070309020205020404" pitchFamily="49" charset="0"/>
              </a:rPr>
              <a:t>                               // de 50 caractères</a:t>
            </a:r>
            <a:endParaRPr lang="pt-BR" sz="1500" dirty="0">
              <a:latin typeface="Courier New" panose="02070309020205020404" pitchFamily="49" charset="0"/>
              <a:cs typeface="Courier New" panose="02070309020205020404" pitchFamily="49" charset="0"/>
            </a:endParaRPr>
          </a:p>
          <a:p>
            <a:r>
              <a:rPr lang="pt-BR" sz="1500" dirty="0">
                <a:latin typeface="Courier New" panose="02070309020205020404" pitchFamily="49" charset="0"/>
                <a:cs typeface="Courier New" panose="02070309020205020404" pitchFamily="49" charset="0"/>
              </a:rPr>
              <a:t>  </a:t>
            </a:r>
            <a:r>
              <a:rPr lang="pt-BR" sz="1500" dirty="0">
                <a:solidFill>
                  <a:srgbClr val="FF0000"/>
                </a:solidFill>
                <a:latin typeface="Courier New" panose="02070309020205020404" pitchFamily="49" charset="0"/>
                <a:cs typeface="Courier New" panose="02070309020205020404" pitchFamily="49" charset="0"/>
              </a:rPr>
              <a:t>}</a:t>
            </a:r>
          </a:p>
          <a:p>
            <a:r>
              <a:rPr lang="pt-BR"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119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Service d'</a:t>
            </a:r>
            <a:r>
              <a:rPr lang="fr-FR" b="1" dirty="0" err="1" smtClean="0"/>
              <a:t>antispam</a:t>
            </a:r>
            <a:r>
              <a:rPr lang="fr-FR" b="1" dirty="0" smtClean="0"/>
              <a:t> </a:t>
            </a:r>
            <a:r>
              <a:rPr lang="fr-FR" b="1" dirty="0"/>
              <a:t>– Création de la configuration du service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Maintenant que nous avons créé </a:t>
            </a:r>
            <a:r>
              <a:rPr lang="fr-FR" sz="2000" dirty="0" smtClean="0">
                <a:solidFill>
                  <a:schemeClr val="tx1">
                    <a:lumMod val="95000"/>
                    <a:lumOff val="5000"/>
                  </a:schemeClr>
                </a:solidFill>
                <a:latin typeface="Arial" panose="020B0604020202020204" pitchFamily="34" charset="0"/>
                <a:cs typeface="Arial" panose="020B0604020202020204" pitchFamily="34" charset="0"/>
              </a:rPr>
              <a:t>la classe</a:t>
            </a:r>
            <a:r>
              <a:rPr lang="fr-FR" sz="2000" dirty="0">
                <a:solidFill>
                  <a:schemeClr val="tx1">
                    <a:lumMod val="95000"/>
                    <a:lumOff val="5000"/>
                  </a:schemeClr>
                </a:solidFill>
                <a:latin typeface="Arial" panose="020B0604020202020204" pitchFamily="34" charset="0"/>
                <a:cs typeface="Arial" panose="020B0604020202020204" pitchFamily="34" charset="0"/>
              </a:rPr>
              <a:t>, il faut la signaler au conteneur de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services.</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Un service se définit par sa classe ainsi que sa configuration. Pour cela, nous pouvons utiliser 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fichier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/Ressources/config/</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services.yml</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600"/>
              </a:spcBef>
              <a:buClr>
                <a:srgbClr val="C00000"/>
              </a:buClr>
              <a:buFont typeface="Wingdings" panose="05000000000000000000" pitchFamily="2" charset="2"/>
              <a:buChar char="§"/>
            </a:pP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oc_platform.antispam</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est le nom de notre service. De cette manière, le service sera accessible via </a:t>
            </a:r>
          </a:p>
          <a:p>
            <a:pPr marL="638175" lvl="1">
              <a:spcBef>
                <a:spcPts val="600"/>
              </a:spcBef>
              <a:buClr>
                <a:srgbClr val="C00000"/>
              </a:buClr>
            </a:pP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$container-&gt;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get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oc_platform.antispam</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a:solidFill>
                  <a:schemeClr val="tx1">
                    <a:lumMod val="95000"/>
                    <a:lumOff val="5000"/>
                  </a:schemeClr>
                </a:solidFill>
                <a:latin typeface="Arial" panose="020B0604020202020204" pitchFamily="34" charset="0"/>
                <a:cs typeface="Arial" panose="020B0604020202020204" pitchFamily="34" charset="0"/>
              </a:rPr>
              <a:t> </a:t>
            </a:r>
          </a:p>
          <a:p>
            <a:pPr marL="180975">
              <a:spcBef>
                <a:spcPts val="600"/>
              </a:spcBef>
              <a:buClr>
                <a:srgbClr val="C00000"/>
              </a:buClr>
            </a:pP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(Préfixez </a:t>
            </a:r>
            <a:r>
              <a:rPr lang="fr-FR" sz="2000" dirty="0">
                <a:solidFill>
                  <a:schemeClr val="tx1">
                    <a:lumMod val="95000"/>
                    <a:lumOff val="5000"/>
                  </a:schemeClr>
                </a:solidFill>
                <a:latin typeface="Arial" panose="020B0604020202020204" pitchFamily="34" charset="0"/>
                <a:cs typeface="Arial" panose="020B0604020202020204" pitchFamily="34" charset="0"/>
              </a:rPr>
              <a:t>le nom </a:t>
            </a:r>
            <a:r>
              <a:rPr lang="fr-FR" sz="2000" dirty="0" smtClean="0">
                <a:solidFill>
                  <a:schemeClr val="tx1">
                    <a:lumMod val="95000"/>
                    <a:lumOff val="5000"/>
                  </a:schemeClr>
                </a:solidFill>
                <a:latin typeface="Arial" panose="020B0604020202020204" pitchFamily="34" charset="0"/>
                <a:cs typeface="Arial" panose="020B0604020202020204" pitchFamily="34" charset="0"/>
              </a:rPr>
              <a:t>des services celui du bundle  </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oc_platform</a:t>
            </a:r>
            <a:r>
              <a:rPr lang="fr-FR" sz="2000" dirty="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Courier New" panose="02070309020205020404" pitchFamily="49" charset="0"/>
                <a:cs typeface="Courier New" panose="02070309020205020404" pitchFamily="49" charset="0"/>
              </a:rPr>
              <a:t>class</a:t>
            </a:r>
            <a:r>
              <a:rPr lang="fr-FR" sz="2000" dirty="0">
                <a:solidFill>
                  <a:schemeClr val="tx1">
                    <a:lumMod val="95000"/>
                    <a:lumOff val="5000"/>
                  </a:schemeClr>
                </a:solidFill>
                <a:latin typeface="Arial" panose="020B0604020202020204" pitchFamily="34" charset="0"/>
                <a:cs typeface="Arial" panose="020B0604020202020204" pitchFamily="34" charset="0"/>
              </a:rPr>
              <a:t> est un attribut obligatoire de </a:t>
            </a:r>
            <a:r>
              <a:rPr lang="fr-FR" sz="2000" dirty="0" smtClean="0">
                <a:solidFill>
                  <a:schemeClr val="tx1">
                    <a:lumMod val="95000"/>
                    <a:lumOff val="5000"/>
                  </a:schemeClr>
                </a:solidFill>
                <a:latin typeface="Arial" panose="020B0604020202020204" pitchFamily="34" charset="0"/>
                <a:cs typeface="Arial" panose="020B0604020202020204" pitchFamily="34" charset="0"/>
              </a:rPr>
              <a:t>la configuration</a:t>
            </a:r>
            <a:r>
              <a:rPr lang="fr-FR" sz="2000" dirty="0">
                <a:solidFill>
                  <a:schemeClr val="tx1">
                    <a:lumMod val="95000"/>
                    <a:lumOff val="5000"/>
                  </a:schemeClr>
                </a:solidFill>
                <a:latin typeface="Arial" panose="020B0604020202020204" pitchFamily="34" charset="0"/>
                <a:cs typeface="Arial" panose="020B0604020202020204" pitchFamily="34" charset="0"/>
              </a:rPr>
              <a:t>, il définit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dirty="0" err="1">
                <a:solidFill>
                  <a:schemeClr val="tx1">
                    <a:lumMod val="95000"/>
                    <a:lumOff val="5000"/>
                  </a:schemeClr>
                </a:solidFill>
                <a:latin typeface="Arial" panose="020B0604020202020204" pitchFamily="34" charset="0"/>
                <a:cs typeface="Arial" panose="020B0604020202020204" pitchFamily="34" charset="0"/>
              </a:rPr>
              <a:t>namespace</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de </a:t>
            </a:r>
            <a:r>
              <a:rPr lang="fr-FR" sz="2000" dirty="0">
                <a:solidFill>
                  <a:schemeClr val="tx1">
                    <a:lumMod val="95000"/>
                    <a:lumOff val="5000"/>
                  </a:schemeClr>
                </a:solidFill>
                <a:latin typeface="Arial" panose="020B0604020202020204" pitchFamily="34" charset="0"/>
                <a:cs typeface="Arial" panose="020B0604020202020204" pitchFamily="34" charset="0"/>
              </a:rPr>
              <a:t>la classe du </a:t>
            </a:r>
            <a:r>
              <a:rPr lang="fr-FR" sz="2000" dirty="0" smtClean="0">
                <a:solidFill>
                  <a:schemeClr val="tx1">
                    <a:lumMod val="95000"/>
                    <a:lumOff val="5000"/>
                  </a:schemeClr>
                </a:solidFill>
                <a:latin typeface="Arial" panose="020B0604020202020204" pitchFamily="34" charset="0"/>
                <a:cs typeface="Arial" panose="020B0604020202020204" pitchFamily="34" charset="0"/>
              </a:rPr>
              <a:t>service : </a:t>
            </a:r>
            <a:r>
              <a:rPr lang="fr-FR" sz="2000" dirty="0">
                <a:solidFill>
                  <a:schemeClr val="tx1">
                    <a:lumMod val="95000"/>
                    <a:lumOff val="5000"/>
                  </a:schemeClr>
                </a:solidFill>
                <a:latin typeface="Arial" panose="020B0604020202020204" pitchFamily="34" charset="0"/>
                <a:cs typeface="Arial" panose="020B0604020202020204" pitchFamily="34" charset="0"/>
              </a:rPr>
              <a:t>indique au conteneur de services quelle classe instancier lorsqu'on lui demandera le service.</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788924" y="2825311"/>
            <a:ext cx="7566152" cy="1289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src</a:t>
            </a:r>
            <a:r>
              <a:rPr lang="en-US" sz="1500" dirty="0">
                <a:latin typeface="Courier New" panose="02070309020205020404" pitchFamily="49" charset="0"/>
                <a:cs typeface="Courier New" panose="02070309020205020404" pitchFamily="49" charset="0"/>
              </a:rPr>
              <a:t>/OC/</a:t>
            </a:r>
            <a:r>
              <a:rPr lang="en-US" sz="1500" dirty="0" err="1">
                <a:latin typeface="Courier New" panose="02070309020205020404" pitchFamily="49" charset="0"/>
                <a:cs typeface="Courier New" panose="02070309020205020404" pitchFamily="49" charset="0"/>
              </a:rPr>
              <a:t>PlatformBundle</a:t>
            </a:r>
            <a:r>
              <a:rPr lang="en-US" sz="1500" dirty="0">
                <a:latin typeface="Courier New" panose="02070309020205020404" pitchFamily="49" charset="0"/>
                <a:cs typeface="Courier New" panose="02070309020205020404" pitchFamily="49" charset="0"/>
              </a:rPr>
              <a:t>/Resources/</a:t>
            </a:r>
            <a:r>
              <a:rPr lang="en-US" sz="1500" dirty="0" err="1">
                <a:latin typeface="Courier New" panose="02070309020205020404" pitchFamily="49" charset="0"/>
                <a:cs typeface="Courier New" panose="02070309020205020404" pitchFamily="49" charset="0"/>
              </a:rPr>
              <a:t>config</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services.yml</a:t>
            </a:r>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services:</a:t>
            </a:r>
          </a:p>
          <a:p>
            <a:r>
              <a:rPr lang="en-US" sz="1500" dirty="0">
                <a:latin typeface="Courier New" panose="02070309020205020404" pitchFamily="49" charset="0"/>
                <a:cs typeface="Courier New" panose="02070309020205020404" pitchFamily="49" charset="0"/>
              </a:rPr>
              <a:t>    </a:t>
            </a:r>
            <a:r>
              <a:rPr lang="en-US" sz="1500" dirty="0" err="1">
                <a:solidFill>
                  <a:srgbClr val="FF0000"/>
                </a:solidFill>
                <a:latin typeface="Courier New" panose="02070309020205020404" pitchFamily="49" charset="0"/>
                <a:cs typeface="Courier New" panose="02070309020205020404" pitchFamily="49" charset="0"/>
              </a:rPr>
              <a:t>oc_platform.antispam</a:t>
            </a:r>
            <a:r>
              <a:rPr lang="en-US" sz="1500" dirty="0">
                <a:solidFill>
                  <a:srgbClr val="FF0000"/>
                </a:solidFill>
                <a:latin typeface="Courier New" panose="02070309020205020404" pitchFamily="49" charset="0"/>
                <a:cs typeface="Courier New" panose="02070309020205020404" pitchFamily="49" charset="0"/>
              </a:rPr>
              <a:t>:</a:t>
            </a:r>
          </a:p>
          <a:p>
            <a:r>
              <a:rPr lang="en-US" sz="1500" dirty="0">
                <a:solidFill>
                  <a:srgbClr val="FF0000"/>
                </a:solidFill>
                <a:latin typeface="Courier New" panose="02070309020205020404" pitchFamily="49" charset="0"/>
                <a:cs typeface="Courier New" panose="02070309020205020404" pitchFamily="49" charset="0"/>
              </a:rPr>
              <a:t>        class: OC\</a:t>
            </a:r>
            <a:r>
              <a:rPr lang="en-US" sz="1500" dirty="0" err="1">
                <a:solidFill>
                  <a:srgbClr val="FF0000"/>
                </a:solidFill>
                <a:latin typeface="Courier New" panose="02070309020205020404" pitchFamily="49" charset="0"/>
                <a:cs typeface="Courier New" panose="02070309020205020404" pitchFamily="49" charset="0"/>
              </a:rPr>
              <a:t>PlatformBundle</a:t>
            </a:r>
            <a:r>
              <a:rPr lang="en-US" sz="1500" dirty="0">
                <a:solidFill>
                  <a:srgbClr val="FF0000"/>
                </a:solidFill>
                <a:latin typeface="Courier New" panose="02070309020205020404" pitchFamily="49" charset="0"/>
                <a:cs typeface="Courier New" panose="02070309020205020404" pitchFamily="49" charset="0"/>
              </a:rPr>
              <a:t>\Antispam\</a:t>
            </a:r>
            <a:r>
              <a:rPr lang="en-US" sz="1500" dirty="0" err="1">
                <a:solidFill>
                  <a:srgbClr val="FF0000"/>
                </a:solidFill>
                <a:latin typeface="Courier New" panose="02070309020205020404" pitchFamily="49" charset="0"/>
                <a:cs typeface="Courier New" panose="02070309020205020404" pitchFamily="49" charset="0"/>
              </a:rPr>
              <a:t>OCAntispam</a:t>
            </a:r>
            <a:endParaRPr lang="pt-BR" sz="15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422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Service d'</a:t>
            </a:r>
            <a:r>
              <a:rPr lang="fr-FR" b="1" dirty="0" err="1" smtClean="0"/>
              <a:t>antispam</a:t>
            </a:r>
            <a:r>
              <a:rPr lang="fr-FR" b="1" dirty="0" smtClean="0"/>
              <a:t> </a:t>
            </a:r>
            <a:r>
              <a:rPr lang="fr-FR" b="1" dirty="0"/>
              <a:t>– </a:t>
            </a:r>
            <a:r>
              <a:rPr lang="fr-FR" b="1" dirty="0" smtClean="0"/>
              <a:t>Utilisation du service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Voici un exemple simple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d'utilisation</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534923" y="1511541"/>
            <a:ext cx="8295809" cy="501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php</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/Controller/</a:t>
            </a:r>
            <a:r>
              <a:rPr lang="en-US" sz="1200" dirty="0" err="1">
                <a:latin typeface="Courier New" panose="02070309020205020404" pitchFamily="49" charset="0"/>
                <a:cs typeface="Courier New" panose="02070309020205020404" pitchFamily="49" charset="0"/>
              </a:rPr>
              <a:t>AdvertController.php</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namespace 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\Controller;</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use </a:t>
            </a:r>
            <a:r>
              <a:rPr lang="en-US" sz="1200" dirty="0" err="1">
                <a:latin typeface="Courier New" panose="02070309020205020404" pitchFamily="49" charset="0"/>
                <a:cs typeface="Courier New" panose="02070309020205020404" pitchFamily="49" charset="0"/>
              </a:rPr>
              <a:t>Symfony</a:t>
            </a:r>
            <a:r>
              <a:rPr lang="en-US" sz="1200" dirty="0">
                <a:latin typeface="Courier New" panose="02070309020205020404" pitchFamily="49" charset="0"/>
                <a:cs typeface="Courier New" panose="02070309020205020404" pitchFamily="49" charset="0"/>
              </a:rPr>
              <a:t>\Bundle\</a:t>
            </a:r>
            <a:r>
              <a:rPr lang="en-US" sz="1200" dirty="0" err="1">
                <a:latin typeface="Courier New" panose="02070309020205020404" pitchFamily="49" charset="0"/>
                <a:cs typeface="Courier New" panose="02070309020205020404" pitchFamily="49" charset="0"/>
              </a:rPr>
              <a:t>FrameworkBundle</a:t>
            </a:r>
            <a:r>
              <a:rPr lang="en-US" sz="1200" dirty="0">
                <a:latin typeface="Courier New" panose="02070309020205020404" pitchFamily="49" charset="0"/>
                <a:cs typeface="Courier New" panose="02070309020205020404" pitchFamily="49" charset="0"/>
              </a:rPr>
              <a:t>\Controller\Controller;</a:t>
            </a:r>
          </a:p>
          <a:p>
            <a:r>
              <a:rPr lang="en-US" sz="1200" dirty="0">
                <a:latin typeface="Courier New" panose="02070309020205020404" pitchFamily="49" charset="0"/>
                <a:cs typeface="Courier New" panose="02070309020205020404" pitchFamily="49" charset="0"/>
              </a:rPr>
              <a:t>use </a:t>
            </a:r>
            <a:r>
              <a:rPr lang="en-US" sz="1200" dirty="0" err="1">
                <a:latin typeface="Courier New" panose="02070309020205020404" pitchFamily="49" charset="0"/>
                <a:cs typeface="Courier New" panose="02070309020205020404" pitchFamily="49" charset="0"/>
              </a:rPr>
              <a:t>Symfony</a:t>
            </a:r>
            <a:r>
              <a:rPr lang="en-US" sz="1200" dirty="0">
                <a:latin typeface="Courier New" panose="02070309020205020404" pitchFamily="49" charset="0"/>
                <a:cs typeface="Courier New" panose="02070309020205020404" pitchFamily="49" charset="0"/>
              </a:rPr>
              <a:t>\Component\</a:t>
            </a:r>
            <a:r>
              <a:rPr lang="en-US" sz="1200" dirty="0" err="1">
                <a:latin typeface="Courier New" panose="02070309020205020404" pitchFamily="49" charset="0"/>
                <a:cs typeface="Courier New" panose="02070309020205020404" pitchFamily="49" charset="0"/>
              </a:rPr>
              <a:t>HttpFoundation</a:t>
            </a:r>
            <a:r>
              <a:rPr lang="en-US" sz="1200" dirty="0">
                <a:latin typeface="Courier New" panose="02070309020205020404" pitchFamily="49" charset="0"/>
                <a:cs typeface="Courier New" panose="02070309020205020404" pitchFamily="49" charset="0"/>
              </a:rPr>
              <a:t>\Request;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AdvertController</a:t>
            </a:r>
            <a:r>
              <a:rPr lang="en-US" sz="1200" dirty="0">
                <a:latin typeface="Courier New" panose="02070309020205020404" pitchFamily="49" charset="0"/>
                <a:cs typeface="Courier New" panose="02070309020205020404" pitchFamily="49" charset="0"/>
              </a:rPr>
              <a:t> extends Controller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function </a:t>
            </a:r>
            <a:r>
              <a:rPr lang="en-US" sz="1200" dirty="0" err="1">
                <a:latin typeface="Courier New" panose="02070309020205020404" pitchFamily="49" charset="0"/>
                <a:cs typeface="Courier New" panose="02070309020205020404" pitchFamily="49" charset="0"/>
              </a:rPr>
              <a:t>addAction</a:t>
            </a:r>
            <a:r>
              <a:rPr lang="en-US" sz="1200" dirty="0">
                <a:latin typeface="Courier New" panose="02070309020205020404" pitchFamily="49" charset="0"/>
                <a:cs typeface="Courier New" panose="02070309020205020404" pitchFamily="49" charset="0"/>
              </a:rPr>
              <a:t>(Request $request)</a:t>
            </a:r>
          </a:p>
          <a:p>
            <a:r>
              <a:rPr lang="en-US" sz="1200" dirty="0">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 On </a:t>
            </a:r>
            <a:r>
              <a:rPr lang="en-US" sz="1200" dirty="0" err="1">
                <a:solidFill>
                  <a:schemeClr val="bg1"/>
                </a:solidFill>
                <a:latin typeface="Courier New" panose="02070309020205020404" pitchFamily="49" charset="0"/>
                <a:cs typeface="Courier New" panose="02070309020205020404" pitchFamily="49" charset="0"/>
              </a:rPr>
              <a:t>récupère</a:t>
            </a:r>
            <a:r>
              <a:rPr lang="en-US" sz="1200" dirty="0">
                <a:solidFill>
                  <a:schemeClr val="bg1"/>
                </a:solidFill>
                <a:latin typeface="Courier New" panose="02070309020205020404" pitchFamily="49" charset="0"/>
                <a:cs typeface="Courier New" panose="02070309020205020404" pitchFamily="49" charset="0"/>
              </a:rPr>
              <a:t> le service</a:t>
            </a:r>
          </a:p>
          <a:p>
            <a:r>
              <a:rPr lang="en-US" sz="1200" dirty="0">
                <a:solidFill>
                  <a:srgbClr val="FF0000"/>
                </a:solidFill>
                <a:latin typeface="Courier New" panose="02070309020205020404" pitchFamily="49" charset="0"/>
                <a:cs typeface="Courier New" panose="02070309020205020404" pitchFamily="49" charset="0"/>
              </a:rPr>
              <a:t>    $antispam = $this-&gt;container-&gt;get('</a:t>
            </a:r>
            <a:r>
              <a:rPr lang="en-US" sz="1200" dirty="0" err="1">
                <a:solidFill>
                  <a:srgbClr val="FF0000"/>
                </a:solidFill>
                <a:latin typeface="Courier New" panose="02070309020205020404" pitchFamily="49" charset="0"/>
                <a:cs typeface="Courier New" panose="02070309020205020404" pitchFamily="49" charset="0"/>
              </a:rPr>
              <a:t>oc_platform.antispam</a:t>
            </a:r>
            <a:r>
              <a:rPr lang="en-US" sz="1200" dirty="0">
                <a:solidFill>
                  <a:srgbClr val="FF0000"/>
                </a:solidFill>
                <a:latin typeface="Courier New" panose="02070309020205020404" pitchFamily="49" charset="0"/>
                <a:cs typeface="Courier New" panose="02070309020205020404" pitchFamily="49" charset="0"/>
              </a:rPr>
              <a:t>');</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 Je pars du </a:t>
            </a:r>
            <a:r>
              <a:rPr lang="en-US" sz="1200" dirty="0" err="1">
                <a:solidFill>
                  <a:schemeClr val="bg1"/>
                </a:solidFill>
                <a:latin typeface="Courier New" panose="02070309020205020404" pitchFamily="49" charset="0"/>
                <a:cs typeface="Courier New" panose="02070309020205020404" pitchFamily="49" charset="0"/>
              </a:rPr>
              <a:t>principe</a:t>
            </a:r>
            <a:r>
              <a:rPr lang="en-US" sz="1200" dirty="0">
                <a:solidFill>
                  <a:schemeClr val="bg1"/>
                </a:solidFill>
                <a:latin typeface="Courier New" panose="02070309020205020404" pitchFamily="49" charset="0"/>
                <a:cs typeface="Courier New" panose="02070309020205020404" pitchFamily="49" charset="0"/>
              </a:rPr>
              <a:t> que $text </a:t>
            </a:r>
            <a:r>
              <a:rPr lang="en-US" sz="1200" dirty="0" err="1">
                <a:solidFill>
                  <a:schemeClr val="bg1"/>
                </a:solidFill>
                <a:latin typeface="Courier New" panose="02070309020205020404" pitchFamily="49" charset="0"/>
                <a:cs typeface="Courier New" panose="02070309020205020404" pitchFamily="49" charset="0"/>
              </a:rPr>
              <a:t>contient</a:t>
            </a:r>
            <a:r>
              <a:rPr lang="en-US" sz="1200" dirty="0">
                <a:solidFill>
                  <a:schemeClr val="bg1"/>
                </a:solidFill>
                <a:latin typeface="Courier New" panose="02070309020205020404" pitchFamily="49" charset="0"/>
                <a:cs typeface="Courier New" panose="02070309020205020404" pitchFamily="49" charset="0"/>
              </a:rPr>
              <a:t> le </a:t>
            </a:r>
            <a:r>
              <a:rPr lang="en-US" sz="1200" dirty="0" err="1">
                <a:solidFill>
                  <a:schemeClr val="bg1"/>
                </a:solidFill>
                <a:latin typeface="Courier New" panose="02070309020205020404" pitchFamily="49" charset="0"/>
                <a:cs typeface="Courier New" panose="02070309020205020404" pitchFamily="49" charset="0"/>
              </a:rPr>
              <a:t>texte</a:t>
            </a:r>
            <a:r>
              <a:rPr lang="en-US" sz="1200" dirty="0">
                <a:solidFill>
                  <a:schemeClr val="bg1"/>
                </a:solidFill>
                <a:latin typeface="Courier New" panose="02070309020205020404" pitchFamily="49" charset="0"/>
                <a:cs typeface="Courier New" panose="02070309020205020404" pitchFamily="49" charset="0"/>
              </a:rPr>
              <a:t> d'un message </a:t>
            </a:r>
            <a:r>
              <a:rPr lang="en-US" sz="1200" dirty="0" err="1">
                <a:solidFill>
                  <a:schemeClr val="bg1"/>
                </a:solidFill>
                <a:latin typeface="Courier New" panose="02070309020205020404" pitchFamily="49" charset="0"/>
                <a:cs typeface="Courier New" panose="02070309020205020404" pitchFamily="49" charset="0"/>
              </a:rPr>
              <a:t>quelconque</a:t>
            </a:r>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$text = '...';</a:t>
            </a:r>
          </a:p>
          <a:p>
            <a:r>
              <a:rPr lang="en-US" sz="1200" dirty="0">
                <a:solidFill>
                  <a:srgbClr val="FF0000"/>
                </a:solidFill>
                <a:latin typeface="Courier New" panose="02070309020205020404" pitchFamily="49" charset="0"/>
                <a:cs typeface="Courier New" panose="02070309020205020404" pitchFamily="49" charset="0"/>
              </a:rPr>
              <a:t>    if ($antispam-&gt;</a:t>
            </a:r>
            <a:r>
              <a:rPr lang="en-US" sz="1200" dirty="0" err="1">
                <a:solidFill>
                  <a:srgbClr val="FF0000"/>
                </a:solidFill>
                <a:latin typeface="Courier New" panose="02070309020205020404" pitchFamily="49" charset="0"/>
                <a:cs typeface="Courier New" panose="02070309020205020404" pitchFamily="49" charset="0"/>
              </a:rPr>
              <a:t>isSpam</a:t>
            </a:r>
            <a:r>
              <a:rPr lang="en-US" sz="1200" dirty="0">
                <a:solidFill>
                  <a:srgbClr val="FF0000"/>
                </a:solidFill>
                <a:latin typeface="Courier New" panose="02070309020205020404" pitchFamily="49" charset="0"/>
                <a:cs typeface="Courier New" panose="02070309020205020404" pitchFamily="49" charset="0"/>
              </a:rPr>
              <a:t>($text)) {</a:t>
            </a:r>
          </a:p>
          <a:p>
            <a:r>
              <a:rPr lang="en-US" sz="1200" dirty="0">
                <a:solidFill>
                  <a:schemeClr val="bg1"/>
                </a:solidFill>
                <a:latin typeface="Courier New" panose="02070309020205020404" pitchFamily="49" charset="0"/>
                <a:cs typeface="Courier New" panose="02070309020205020404" pitchFamily="49" charset="0"/>
              </a:rPr>
              <a:t>      throw new \Exception('</a:t>
            </a:r>
            <a:r>
              <a:rPr lang="en-US" sz="1200" dirty="0" err="1">
                <a:solidFill>
                  <a:schemeClr val="bg1"/>
                </a:solidFill>
                <a:latin typeface="Courier New" panose="02070309020205020404" pitchFamily="49" charset="0"/>
                <a:cs typeface="Courier New" panose="02070309020205020404" pitchFamily="49" charset="0"/>
              </a:rPr>
              <a:t>Votre</a:t>
            </a:r>
            <a:r>
              <a:rPr lang="en-US" sz="1200" dirty="0">
                <a:solidFill>
                  <a:schemeClr val="bg1"/>
                </a:solidFill>
                <a:latin typeface="Courier New" panose="02070309020205020404" pitchFamily="49" charset="0"/>
                <a:cs typeface="Courier New" panose="02070309020205020404" pitchFamily="49" charset="0"/>
              </a:rPr>
              <a:t> message a </a:t>
            </a:r>
            <a:r>
              <a:rPr lang="en-US" sz="1200" dirty="0" err="1">
                <a:solidFill>
                  <a:schemeClr val="bg1"/>
                </a:solidFill>
                <a:latin typeface="Courier New" panose="02070309020205020404" pitchFamily="49" charset="0"/>
                <a:cs typeface="Courier New" panose="02070309020205020404" pitchFamily="49" charset="0"/>
              </a:rPr>
              <a:t>été</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détecté</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comme</a:t>
            </a:r>
            <a:r>
              <a:rPr lang="en-US" sz="1200" dirty="0">
                <a:solidFill>
                  <a:schemeClr val="bg1"/>
                </a:solidFill>
                <a:latin typeface="Courier New" panose="02070309020205020404" pitchFamily="49" charset="0"/>
                <a:cs typeface="Courier New" panose="02070309020205020404" pitchFamily="49" charset="0"/>
              </a:rPr>
              <a:t> spam !');</a:t>
            </a:r>
          </a:p>
          <a:p>
            <a:r>
              <a:rPr lang="en-US" sz="1200" dirty="0">
                <a:solidFill>
                  <a:srgbClr val="FF0000"/>
                </a:solidFill>
                <a:latin typeface="Courier New" panose="02070309020205020404" pitchFamily="49" charset="0"/>
                <a:cs typeface="Courier New" panose="02070309020205020404" pitchFamily="49" charset="0"/>
              </a:rPr>
              <a:t>    }</a:t>
            </a:r>
          </a:p>
          <a:p>
            <a:r>
              <a:rPr lang="en-US" sz="1200" dirty="0">
                <a:solidFill>
                  <a:srgbClr val="FF0000"/>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 </a:t>
            </a:r>
            <a:r>
              <a:rPr lang="en-US" sz="1200" dirty="0" err="1">
                <a:solidFill>
                  <a:schemeClr val="bg1"/>
                </a:solidFill>
                <a:latin typeface="Courier New" panose="02070309020205020404" pitchFamily="49" charset="0"/>
                <a:cs typeface="Courier New" panose="02070309020205020404" pitchFamily="49" charset="0"/>
              </a:rPr>
              <a:t>Ici</a:t>
            </a:r>
            <a:r>
              <a:rPr lang="en-US" sz="1200" dirty="0">
                <a:solidFill>
                  <a:schemeClr val="bg1"/>
                </a:solidFill>
                <a:latin typeface="Courier New" panose="02070309020205020404" pitchFamily="49" charset="0"/>
                <a:cs typeface="Courier New" panose="02070309020205020404" pitchFamily="49" charset="0"/>
              </a:rPr>
              <a:t> le message </a:t>
            </a:r>
            <a:r>
              <a:rPr lang="en-US" sz="1200" dirty="0" err="1">
                <a:solidFill>
                  <a:schemeClr val="bg1"/>
                </a:solidFill>
                <a:latin typeface="Courier New" panose="02070309020205020404" pitchFamily="49" charset="0"/>
                <a:cs typeface="Courier New" panose="02070309020205020404" pitchFamily="49" charset="0"/>
              </a:rPr>
              <a:t>n'est</a:t>
            </a:r>
            <a:r>
              <a:rPr lang="en-US" sz="1200" dirty="0">
                <a:solidFill>
                  <a:schemeClr val="bg1"/>
                </a:solidFill>
                <a:latin typeface="Courier New" panose="02070309020205020404" pitchFamily="49" charset="0"/>
                <a:cs typeface="Courier New" panose="02070309020205020404" pitchFamily="49" charset="0"/>
              </a:rPr>
              <a:t> pas un spam</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endParaRPr lang="pt-B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240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Service d'</a:t>
            </a:r>
            <a:r>
              <a:rPr lang="fr-FR" b="1" dirty="0" err="1" smtClean="0"/>
              <a:t>antispam</a:t>
            </a:r>
            <a:r>
              <a:rPr lang="fr-FR" b="1" dirty="0" smtClean="0"/>
              <a:t> </a:t>
            </a:r>
            <a:r>
              <a:rPr lang="fr-FR" b="1" dirty="0"/>
              <a:t>– </a:t>
            </a:r>
            <a:r>
              <a:rPr lang="fr-FR" b="1" dirty="0" smtClean="0"/>
              <a:t>Utilisation du service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Si vous définissez 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variable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text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avec </a:t>
            </a:r>
            <a:r>
              <a:rPr lang="fr-FR" sz="2000" dirty="0">
                <a:solidFill>
                  <a:schemeClr val="tx1">
                    <a:lumMod val="95000"/>
                    <a:lumOff val="5000"/>
                  </a:schemeClr>
                </a:solidFill>
                <a:latin typeface="Arial" panose="020B0604020202020204" pitchFamily="34" charset="0"/>
                <a:cs typeface="Arial" panose="020B0604020202020204" pitchFamily="34" charset="0"/>
              </a:rPr>
              <a:t>moins de 50 caractères, vous aurez droit au message d'erreur de la figure suivante.</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pic>
        <p:nvPicPr>
          <p:cNvPr id="41986" name="Picture 2" descr="Mon message était du sp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5" y="2142066"/>
            <a:ext cx="7456060" cy="250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33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Créer un service avec arguments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a:t>
            </a:r>
            <a:r>
              <a:rPr lang="fr-FR" sz="2000" dirty="0">
                <a:solidFill>
                  <a:schemeClr val="tx1">
                    <a:lumMod val="95000"/>
                    <a:lumOff val="5000"/>
                  </a:schemeClr>
                </a:solidFill>
                <a:latin typeface="Arial" panose="020B0604020202020204" pitchFamily="34" charset="0"/>
                <a:cs typeface="Arial" panose="020B0604020202020204" pitchFamily="34" charset="0"/>
              </a:rPr>
              <a:t>plupart du temps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les services </a:t>
            </a:r>
            <a:r>
              <a:rPr lang="fr-FR" sz="2000" dirty="0">
                <a:solidFill>
                  <a:schemeClr val="tx1">
                    <a:lumMod val="95000"/>
                    <a:lumOff val="5000"/>
                  </a:schemeClr>
                </a:solidFill>
                <a:latin typeface="Arial" panose="020B0604020202020204" pitchFamily="34" charset="0"/>
                <a:cs typeface="Arial" panose="020B0604020202020204" pitchFamily="34" charset="0"/>
              </a:rPr>
              <a:t>ne fonctionnent pas seuls, et nécessitent l'utilisation d'autres services, de paramètres ou de variables. Pour passer des arguments à votre service, il faut utiliser sa configuration </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Les arguments peuvent être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Des services : l'identifiant du service est précédé d'une arobase : </a:t>
            </a: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nomDuService</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dirty="0" smtClean="0">
                <a:solidFill>
                  <a:schemeClr val="tx1">
                    <a:lumMod val="95000"/>
                    <a:lumOff val="5000"/>
                  </a:schemeClr>
                </a:solidFill>
                <a:latin typeface="Arial" panose="020B0604020202020204" pitchFamily="34" charset="0"/>
                <a:cs typeface="Arial" panose="020B0604020202020204" pitchFamily="34" charset="0"/>
              </a:rPr>
              <a:t>Des </a:t>
            </a:r>
            <a:r>
              <a:rPr lang="fr-FR" dirty="0">
                <a:solidFill>
                  <a:schemeClr val="tx1">
                    <a:lumMod val="95000"/>
                    <a:lumOff val="5000"/>
                  </a:schemeClr>
                </a:solidFill>
                <a:latin typeface="Arial" panose="020B0604020202020204" pitchFamily="34" charset="0"/>
                <a:cs typeface="Arial" panose="020B0604020202020204" pitchFamily="34" charset="0"/>
              </a:rPr>
              <a:t>paramètres (définis dans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parameters.yml</a:t>
            </a:r>
            <a:r>
              <a:rPr lang="fr-FR" dirty="0" smtClean="0">
                <a:solidFill>
                  <a:schemeClr val="tx1">
                    <a:lumMod val="95000"/>
                    <a:lumOff val="5000"/>
                  </a:schemeClr>
                </a:solidFill>
                <a:latin typeface="Arial" panose="020B0604020202020204" pitchFamily="34" charset="0"/>
                <a:cs typeface="Arial" panose="020B0604020202020204" pitchFamily="34" charset="0"/>
              </a:rPr>
              <a:t> par </a:t>
            </a:r>
            <a:r>
              <a:rPr lang="fr-FR" dirty="0">
                <a:solidFill>
                  <a:schemeClr val="tx1">
                    <a:lumMod val="95000"/>
                    <a:lumOff val="5000"/>
                  </a:schemeClr>
                </a:solidFill>
                <a:latin typeface="Arial" panose="020B0604020202020204" pitchFamily="34" charset="0"/>
                <a:cs typeface="Arial" panose="020B0604020202020204" pitchFamily="34" charset="0"/>
              </a:rPr>
              <a:t>exemple) : l'identifiant du paramètre est encadré de signes « % » </a:t>
            </a:r>
            <a:r>
              <a:rPr lang="fr-FR" dirty="0" smtClean="0">
                <a:solidFill>
                  <a:schemeClr val="tx1">
                    <a:lumMod val="95000"/>
                    <a:lumOff val="5000"/>
                  </a:schemeClr>
                </a:solidFill>
                <a:latin typeface="Arial" panose="020B0604020202020204" pitchFamily="34" charset="0"/>
                <a:cs typeface="Arial" panose="020B0604020202020204" pitchFamily="34" charset="0"/>
              </a:rPr>
              <a:t>: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nomDuParametre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dirty="0" smtClean="0">
                <a:solidFill>
                  <a:schemeClr val="tx1">
                    <a:lumMod val="95000"/>
                    <a:lumOff val="5000"/>
                  </a:schemeClr>
                </a:solidFill>
                <a:latin typeface="Arial" panose="020B0604020202020204" pitchFamily="34" charset="0"/>
                <a:cs typeface="Arial" panose="020B0604020202020204" pitchFamily="34" charset="0"/>
              </a:rPr>
              <a:t>Des </a:t>
            </a:r>
            <a:r>
              <a:rPr lang="fr-FR" dirty="0">
                <a:solidFill>
                  <a:schemeClr val="tx1">
                    <a:lumMod val="95000"/>
                    <a:lumOff val="5000"/>
                  </a:schemeClr>
                </a:solidFill>
                <a:latin typeface="Arial" panose="020B0604020202020204" pitchFamily="34" charset="0"/>
                <a:cs typeface="Arial" panose="020B0604020202020204" pitchFamily="34" charset="0"/>
              </a:rPr>
              <a:t>valeurs normales en YAML (des booléens, des chaînes de caractères, des nombres, etc.) </a:t>
            </a:r>
          </a:p>
        </p:txBody>
      </p:sp>
      <p:sp>
        <p:nvSpPr>
          <p:cNvPr id="6" name="Rectangle 5"/>
          <p:cNvSpPr/>
          <p:nvPr/>
        </p:nvSpPr>
        <p:spPr>
          <a:xfrm>
            <a:off x="788924" y="2103797"/>
            <a:ext cx="7566152" cy="167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src</a:t>
            </a:r>
            <a:r>
              <a:rPr lang="en-US" sz="1500" dirty="0">
                <a:latin typeface="Courier New" panose="02070309020205020404" pitchFamily="49" charset="0"/>
                <a:cs typeface="Courier New" panose="02070309020205020404" pitchFamily="49" charset="0"/>
              </a:rPr>
              <a:t>/OC/</a:t>
            </a:r>
            <a:r>
              <a:rPr lang="en-US" sz="1500" dirty="0" err="1">
                <a:latin typeface="Courier New" panose="02070309020205020404" pitchFamily="49" charset="0"/>
                <a:cs typeface="Courier New" panose="02070309020205020404" pitchFamily="49" charset="0"/>
              </a:rPr>
              <a:t>PlatformBundle</a:t>
            </a:r>
            <a:r>
              <a:rPr lang="en-US" sz="1500" dirty="0">
                <a:latin typeface="Courier New" panose="02070309020205020404" pitchFamily="49" charset="0"/>
                <a:cs typeface="Courier New" panose="02070309020205020404" pitchFamily="49" charset="0"/>
              </a:rPr>
              <a:t>/Resources/</a:t>
            </a:r>
            <a:r>
              <a:rPr lang="en-US" sz="1500" dirty="0" err="1">
                <a:latin typeface="Courier New" panose="02070309020205020404" pitchFamily="49" charset="0"/>
                <a:cs typeface="Courier New" panose="02070309020205020404" pitchFamily="49" charset="0"/>
              </a:rPr>
              <a:t>config</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services.yml</a:t>
            </a:r>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services:</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oc_platform.antispam</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class: OC\</a:t>
            </a:r>
            <a:r>
              <a:rPr lang="en-US" sz="1500" dirty="0" err="1">
                <a:latin typeface="Courier New" panose="02070309020205020404" pitchFamily="49" charset="0"/>
                <a:cs typeface="Courier New" panose="02070309020205020404" pitchFamily="49" charset="0"/>
              </a:rPr>
              <a:t>PlatformBundle</a:t>
            </a:r>
            <a:r>
              <a:rPr lang="en-US" sz="1500" dirty="0">
                <a:latin typeface="Courier New" panose="02070309020205020404" pitchFamily="49" charset="0"/>
                <a:cs typeface="Courier New" panose="02070309020205020404" pitchFamily="49" charset="0"/>
              </a:rPr>
              <a:t>\Antispam\</a:t>
            </a:r>
            <a:r>
              <a:rPr lang="en-US" sz="1500" dirty="0" err="1">
                <a:latin typeface="Courier New" panose="02070309020205020404" pitchFamily="49" charset="0"/>
                <a:cs typeface="Courier New" panose="02070309020205020404" pitchFamily="49" charset="0"/>
              </a:rPr>
              <a:t>OCAntispam</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a:t>
            </a:r>
            <a:r>
              <a:rPr lang="en-US" sz="1500" dirty="0">
                <a:solidFill>
                  <a:srgbClr val="FF0000"/>
                </a:solidFill>
                <a:latin typeface="Courier New" panose="02070309020205020404" pitchFamily="49" charset="0"/>
                <a:cs typeface="Courier New" panose="02070309020205020404" pitchFamily="49" charset="0"/>
              </a:rPr>
              <a:t>arguments: </a:t>
            </a:r>
            <a:r>
              <a:rPr lang="en-US" sz="1500" dirty="0" smtClean="0">
                <a:solidFill>
                  <a:srgbClr val="FF0000"/>
                </a:solidFill>
                <a:latin typeface="Courier New" panose="02070309020205020404" pitchFamily="49" charset="0"/>
                <a:cs typeface="Courier New" panose="02070309020205020404" pitchFamily="49" charset="0"/>
              </a:rPr>
              <a:t># </a:t>
            </a:r>
            <a:r>
              <a:rPr lang="en-US" sz="1500" dirty="0">
                <a:solidFill>
                  <a:srgbClr val="FF0000"/>
                </a:solidFill>
                <a:latin typeface="Courier New" panose="02070309020205020404" pitchFamily="49" charset="0"/>
                <a:cs typeface="Courier New" panose="02070309020205020404" pitchFamily="49" charset="0"/>
              </a:rPr>
              <a:t>Tableau </a:t>
            </a:r>
            <a:r>
              <a:rPr lang="en-US" sz="1500" dirty="0" err="1">
                <a:solidFill>
                  <a:srgbClr val="FF0000"/>
                </a:solidFill>
                <a:latin typeface="Courier New" panose="02070309020205020404" pitchFamily="49" charset="0"/>
                <a:cs typeface="Courier New" panose="02070309020205020404" pitchFamily="49" charset="0"/>
              </a:rPr>
              <a:t>d'arguments</a:t>
            </a:r>
            <a:endParaRPr lang="pt-BR" sz="15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956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Utilisation du fichier </a:t>
            </a:r>
            <a:r>
              <a:rPr lang="fr-FR" b="1" dirty="0" err="1" smtClean="0"/>
              <a:t>template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modifie le contrôleur afin qu'il utilise le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108155" y="1651821"/>
            <a:ext cx="8927690" cy="4680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&lt;?</a:t>
            </a:r>
            <a:r>
              <a:rPr lang="en-US" sz="1600" dirty="0" err="1"/>
              <a:t>php</a:t>
            </a:r>
            <a:endParaRPr lang="en-US" sz="1600" dirty="0"/>
          </a:p>
          <a:p>
            <a:endParaRPr lang="en-US" sz="1600" dirty="0"/>
          </a:p>
          <a:p>
            <a:r>
              <a:rPr lang="en-US" sz="1600" dirty="0"/>
              <a:t>// </a:t>
            </a:r>
            <a:r>
              <a:rPr lang="en-US" sz="1600" dirty="0" err="1"/>
              <a:t>src</a:t>
            </a:r>
            <a:r>
              <a:rPr lang="en-US" sz="1600" dirty="0"/>
              <a:t>/OC/</a:t>
            </a:r>
            <a:r>
              <a:rPr lang="en-US" sz="1600" dirty="0" err="1"/>
              <a:t>PlatformBundle</a:t>
            </a:r>
            <a:r>
              <a:rPr lang="en-US" sz="1600" dirty="0"/>
              <a:t>/Controller/</a:t>
            </a:r>
            <a:r>
              <a:rPr lang="en-US" sz="1600" dirty="0" err="1"/>
              <a:t>AdvertController.php</a:t>
            </a:r>
            <a:endParaRPr lang="en-US" sz="1600" dirty="0"/>
          </a:p>
          <a:p>
            <a:endParaRPr lang="en-US" sz="1600" dirty="0"/>
          </a:p>
          <a:p>
            <a:r>
              <a:rPr lang="en-US" sz="1600" dirty="0"/>
              <a:t>namespace OC\</a:t>
            </a:r>
            <a:r>
              <a:rPr lang="en-US" sz="1600" dirty="0" err="1"/>
              <a:t>PlatformBundle</a:t>
            </a:r>
            <a:r>
              <a:rPr lang="en-US" sz="1600" dirty="0"/>
              <a:t>\Controller;</a:t>
            </a:r>
          </a:p>
          <a:p>
            <a:endParaRPr lang="en-US" sz="1600" dirty="0"/>
          </a:p>
          <a:p>
            <a:r>
              <a:rPr lang="en-US" sz="1600" dirty="0"/>
              <a:t>// </a:t>
            </a:r>
            <a:r>
              <a:rPr lang="fr-FR" sz="1600" dirty="0"/>
              <a:t>On utilise </a:t>
            </a:r>
            <a:r>
              <a:rPr lang="fr-FR" sz="1600" dirty="0" smtClean="0"/>
              <a:t>les classes </a:t>
            </a:r>
            <a:r>
              <a:rPr lang="fr-FR" sz="1600" dirty="0" err="1" smtClean="0"/>
              <a:t>Response</a:t>
            </a:r>
            <a:r>
              <a:rPr lang="fr-FR" sz="1600" dirty="0" smtClean="0"/>
              <a:t> et Controller</a:t>
            </a:r>
            <a:endParaRPr lang="en-US" sz="1600" dirty="0"/>
          </a:p>
          <a:p>
            <a:r>
              <a:rPr lang="en-US" sz="1600" dirty="0" smtClean="0">
                <a:solidFill>
                  <a:srgbClr val="FF0000"/>
                </a:solidFill>
              </a:rPr>
              <a:t>use </a:t>
            </a:r>
            <a:r>
              <a:rPr lang="en-US" sz="1600" dirty="0" err="1">
                <a:solidFill>
                  <a:srgbClr val="FF0000"/>
                </a:solidFill>
              </a:rPr>
              <a:t>Symfony</a:t>
            </a:r>
            <a:r>
              <a:rPr lang="en-US" sz="1600" dirty="0">
                <a:solidFill>
                  <a:srgbClr val="FF0000"/>
                </a:solidFill>
              </a:rPr>
              <a:t>\Bundle\</a:t>
            </a:r>
            <a:r>
              <a:rPr lang="en-US" sz="1600" dirty="0" err="1">
                <a:solidFill>
                  <a:srgbClr val="FF0000"/>
                </a:solidFill>
              </a:rPr>
              <a:t>FrameworkBundle</a:t>
            </a:r>
            <a:r>
              <a:rPr lang="en-US" sz="1600" dirty="0">
                <a:solidFill>
                  <a:srgbClr val="FF0000"/>
                </a:solidFill>
              </a:rPr>
              <a:t>\Controller\Controller;</a:t>
            </a:r>
          </a:p>
          <a:p>
            <a:r>
              <a:rPr lang="en-US" sz="1600" dirty="0"/>
              <a:t>use </a:t>
            </a:r>
            <a:r>
              <a:rPr lang="en-US" sz="1600" dirty="0" err="1"/>
              <a:t>Symfony</a:t>
            </a:r>
            <a:r>
              <a:rPr lang="en-US" sz="1600" dirty="0"/>
              <a:t>\Component\</a:t>
            </a:r>
            <a:r>
              <a:rPr lang="en-US" sz="1600" dirty="0" err="1"/>
              <a:t>HttpFoundation</a:t>
            </a:r>
            <a:r>
              <a:rPr lang="en-US" sz="1600" dirty="0"/>
              <a:t>\Response;</a:t>
            </a:r>
          </a:p>
          <a:p>
            <a:endParaRPr lang="en-US" sz="1600" dirty="0"/>
          </a:p>
          <a:p>
            <a:r>
              <a:rPr lang="en-US" sz="1600" dirty="0"/>
              <a:t>class </a:t>
            </a:r>
            <a:r>
              <a:rPr lang="en-US" sz="1600" dirty="0" err="1"/>
              <a:t>AdvertController</a:t>
            </a:r>
            <a:r>
              <a:rPr lang="en-US" sz="1600" dirty="0"/>
              <a:t> </a:t>
            </a:r>
            <a:r>
              <a:rPr lang="en-US" sz="1600" dirty="0">
                <a:solidFill>
                  <a:srgbClr val="FF0000"/>
                </a:solidFill>
              </a:rPr>
              <a:t>extends Controller</a:t>
            </a:r>
          </a:p>
          <a:p>
            <a:r>
              <a:rPr lang="en-US" sz="1600" dirty="0"/>
              <a:t>{</a:t>
            </a:r>
          </a:p>
          <a:p>
            <a:r>
              <a:rPr lang="en-US" sz="1600" dirty="0"/>
              <a:t>  public function </a:t>
            </a:r>
            <a:r>
              <a:rPr lang="en-US" sz="1600" dirty="0" err="1"/>
              <a:t>indexAction</a:t>
            </a:r>
            <a:r>
              <a:rPr lang="en-US" sz="1600" dirty="0"/>
              <a:t>()</a:t>
            </a:r>
          </a:p>
          <a:p>
            <a:r>
              <a:rPr lang="en-US" sz="1600" dirty="0"/>
              <a:t>  {</a:t>
            </a:r>
          </a:p>
          <a:p>
            <a:r>
              <a:rPr lang="en-US" sz="1600" b="1" dirty="0">
                <a:solidFill>
                  <a:srgbClr val="FF0000"/>
                </a:solidFill>
              </a:rPr>
              <a:t>   </a:t>
            </a:r>
            <a:r>
              <a:rPr lang="en-US" sz="1600" b="1" dirty="0" smtClean="0">
                <a:solidFill>
                  <a:srgbClr val="FF0000"/>
                </a:solidFill>
              </a:rPr>
              <a:t>      </a:t>
            </a:r>
            <a:r>
              <a:rPr lang="en-US" sz="1600" b="1" dirty="0">
                <a:solidFill>
                  <a:srgbClr val="FF0000"/>
                </a:solidFill>
              </a:rPr>
              <a:t>$content = $this-&gt;get('templating')-&gt;render('</a:t>
            </a:r>
            <a:r>
              <a:rPr lang="en-US" sz="1600" b="1" dirty="0" err="1">
                <a:solidFill>
                  <a:srgbClr val="FF0000"/>
                </a:solidFill>
              </a:rPr>
              <a:t>OCPlatformBundle:Advert:index.html.twig</a:t>
            </a:r>
            <a:r>
              <a:rPr lang="en-US" sz="1600" b="1" dirty="0" smtClean="0">
                <a:solidFill>
                  <a:srgbClr val="FF0000"/>
                </a:solidFill>
              </a:rPr>
              <a:t>');</a:t>
            </a:r>
            <a:endParaRPr lang="en-US" sz="1600" dirty="0"/>
          </a:p>
          <a:p>
            <a:r>
              <a:rPr lang="en-US" sz="1600" dirty="0"/>
              <a:t>   </a:t>
            </a:r>
            <a:r>
              <a:rPr lang="en-US" sz="1600" dirty="0" smtClean="0"/>
              <a:t>      </a:t>
            </a:r>
            <a:r>
              <a:rPr lang="en-US" sz="1600" dirty="0">
                <a:solidFill>
                  <a:srgbClr val="FF0000"/>
                </a:solidFill>
              </a:rPr>
              <a:t>return new Response($content);</a:t>
            </a:r>
          </a:p>
          <a:p>
            <a:r>
              <a:rPr lang="en-US" sz="1600" dirty="0"/>
              <a:t>  </a:t>
            </a:r>
            <a:r>
              <a:rPr lang="en-US" sz="1600" dirty="0" smtClean="0"/>
              <a:t>}</a:t>
            </a:r>
            <a:endParaRPr lang="en-US" sz="1600" dirty="0"/>
          </a:p>
          <a:p>
            <a:r>
              <a:rPr lang="en-US" sz="1600" dirty="0"/>
              <a:t>}</a:t>
            </a:r>
          </a:p>
        </p:txBody>
      </p:sp>
      <p:sp>
        <p:nvSpPr>
          <p:cNvPr id="2" name="Rectangle 1"/>
          <p:cNvSpPr/>
          <p:nvPr/>
        </p:nvSpPr>
        <p:spPr>
          <a:xfrm>
            <a:off x="3967316" y="4117711"/>
            <a:ext cx="4572000" cy="830997"/>
          </a:xfrm>
          <a:prstGeom prst="rect">
            <a:avLst/>
          </a:prstGeom>
        </p:spPr>
        <p:txBody>
          <a:bodyPr>
            <a:spAutoFit/>
          </a:bodyPr>
          <a:lstStyle/>
          <a:p>
            <a:r>
              <a:rPr lang="fr-FR" sz="1600" dirty="0">
                <a:latin typeface="Arial" panose="020B0604020202020204" pitchFamily="34" charset="0"/>
                <a:cs typeface="Arial" panose="020B0604020202020204" pitchFamily="34" charset="0"/>
              </a:rPr>
              <a:t>Pour accéder aux méthodes de gestion des </a:t>
            </a:r>
            <a:r>
              <a:rPr lang="fr-FR" sz="1600" dirty="0" err="1">
                <a:latin typeface="Arial" panose="020B0604020202020204" pitchFamily="34" charset="0"/>
                <a:cs typeface="Arial" panose="020B0604020202020204" pitchFamily="34" charset="0"/>
              </a:rPr>
              <a:t>templates</a:t>
            </a:r>
            <a:r>
              <a:rPr lang="fr-FR" sz="1600" dirty="0">
                <a:latin typeface="Arial" panose="020B0604020202020204" pitchFamily="34" charset="0"/>
                <a:cs typeface="Arial" panose="020B0604020202020204" pitchFamily="34" charset="0"/>
              </a:rPr>
              <a:t>, nous </a:t>
            </a:r>
            <a:r>
              <a:rPr lang="fr-FR" sz="1600" dirty="0" smtClean="0">
                <a:latin typeface="Arial" panose="020B0604020202020204" pitchFamily="34" charset="0"/>
                <a:cs typeface="Arial" panose="020B0604020202020204" pitchFamily="34" charset="0"/>
              </a:rPr>
              <a:t>devons faire </a:t>
            </a:r>
            <a:r>
              <a:rPr lang="fr-FR" sz="1600" dirty="0">
                <a:latin typeface="Arial" panose="020B0604020202020204" pitchFamily="34" charset="0"/>
                <a:cs typeface="Arial" panose="020B0604020202020204" pitchFamily="34" charset="0"/>
              </a:rPr>
              <a:t>hériter </a:t>
            </a:r>
            <a:r>
              <a:rPr lang="fr-FR" sz="1600" dirty="0" smtClean="0">
                <a:latin typeface="Arial" panose="020B0604020202020204" pitchFamily="34" charset="0"/>
                <a:cs typeface="Arial" panose="020B0604020202020204" pitchFamily="34" charset="0"/>
              </a:rPr>
              <a:t>notre contrôleur </a:t>
            </a:r>
            <a:r>
              <a:rPr lang="fr-FR" sz="1600" dirty="0">
                <a:latin typeface="Arial" panose="020B0604020202020204" pitchFamily="34" charset="0"/>
                <a:cs typeface="Arial" panose="020B0604020202020204" pitchFamily="34" charset="0"/>
              </a:rPr>
              <a:t>du contrôleur de base de </a:t>
            </a:r>
            <a:r>
              <a:rPr lang="fr-FR" sz="1600" dirty="0" err="1">
                <a:latin typeface="Arial" panose="020B0604020202020204" pitchFamily="34" charset="0"/>
                <a:cs typeface="Arial" panose="020B0604020202020204" pitchFamily="34" charset="0"/>
              </a:rPr>
              <a:t>Symfony</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170902" y="5687126"/>
            <a:ext cx="4730782" cy="584775"/>
          </a:xfrm>
          <a:prstGeom prst="rect">
            <a:avLst/>
          </a:prstGeom>
        </p:spPr>
        <p:txBody>
          <a:bodyPr wrap="none">
            <a:spAutoFit/>
          </a:bodyPr>
          <a:lstStyle/>
          <a:p>
            <a:r>
              <a:rPr lang="fr-FR" sz="1600" dirty="0" smtClean="0">
                <a:latin typeface="Arial" panose="020B0604020202020204" pitchFamily="34" charset="0"/>
                <a:cs typeface="Arial" panose="020B0604020202020204" pitchFamily="34" charset="0"/>
              </a:rPr>
              <a:t>Méthode pour </a:t>
            </a:r>
            <a:r>
              <a:rPr lang="fr-FR" sz="1600" dirty="0">
                <a:latin typeface="Arial" panose="020B0604020202020204" pitchFamily="34" charset="0"/>
                <a:cs typeface="Arial" panose="020B0604020202020204" pitchFamily="34" charset="0"/>
              </a:rPr>
              <a:t>récupérer le contenu d'un </a:t>
            </a:r>
            <a:r>
              <a:rPr lang="fr-FR" sz="1600" dirty="0" err="1" smtClean="0">
                <a:latin typeface="Arial" panose="020B0604020202020204" pitchFamily="34" charset="0"/>
                <a:cs typeface="Arial" panose="020B0604020202020204" pitchFamily="34" charset="0"/>
              </a:rPr>
              <a:t>template</a:t>
            </a:r>
            <a:r>
              <a:rPr lang="fr-FR" sz="1600" dirty="0" smtClean="0">
                <a:latin typeface="Arial" panose="020B0604020202020204" pitchFamily="34" charset="0"/>
                <a:cs typeface="Arial" panose="020B0604020202020204" pitchFamily="34" charset="0"/>
              </a:rPr>
              <a:t>.</a:t>
            </a:r>
          </a:p>
          <a:p>
            <a:r>
              <a:rPr lang="fr-FR" sz="1600" dirty="0" smtClean="0">
                <a:latin typeface="Arial" panose="020B0604020202020204" pitchFamily="34" charset="0"/>
                <a:cs typeface="Arial" panose="020B0604020202020204" pitchFamily="34" charset="0"/>
              </a:rPr>
              <a:t>A noter : </a:t>
            </a:r>
            <a:r>
              <a:rPr lang="fr-FR" sz="1600" i="1" dirty="0" err="1" smtClean="0">
                <a:latin typeface="Arial" panose="020B0604020202020204" pitchFamily="34" charset="0"/>
                <a:cs typeface="Arial" panose="020B0604020202020204" pitchFamily="34" charset="0"/>
              </a:rPr>
              <a:t>templating</a:t>
            </a:r>
            <a:r>
              <a:rPr lang="fr-FR" sz="1600" dirty="0" smtClean="0">
                <a:latin typeface="Arial" panose="020B0604020202020204" pitchFamily="34" charset="0"/>
                <a:cs typeface="Arial" panose="020B0604020202020204" pitchFamily="34" charset="0"/>
              </a:rPr>
              <a:t> est un service </a:t>
            </a:r>
            <a:r>
              <a:rPr lang="fr-FR" sz="1600" dirty="0" err="1" smtClean="0">
                <a:latin typeface="Arial" panose="020B0604020202020204" pitchFamily="34" charset="0"/>
                <a:cs typeface="Arial" panose="020B0604020202020204" pitchFamily="34" charset="0"/>
              </a:rPr>
              <a:t>Symfony</a:t>
            </a:r>
            <a:endParaRPr lang="en-US" sz="1600" dirty="0">
              <a:latin typeface="Arial" panose="020B0604020202020204" pitchFamily="34" charset="0"/>
              <a:cs typeface="Arial" panose="020B0604020202020204" pitchFamily="34" charset="0"/>
            </a:endParaRPr>
          </a:p>
        </p:txBody>
      </p:sp>
      <p:cxnSp>
        <p:nvCxnSpPr>
          <p:cNvPr id="7" name="Connecteur droit avec flèche 6"/>
          <p:cNvCxnSpPr/>
          <p:nvPr/>
        </p:nvCxnSpPr>
        <p:spPr>
          <a:xfrm flipH="1" flipV="1">
            <a:off x="3323303" y="5481746"/>
            <a:ext cx="393292" cy="25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p:cNvCxnSpPr/>
          <p:nvPr/>
        </p:nvCxnSpPr>
        <p:spPr>
          <a:xfrm flipH="1">
            <a:off x="3672349" y="4326194"/>
            <a:ext cx="294967" cy="5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768940" y="2855467"/>
            <a:ext cx="4137316" cy="584775"/>
          </a:xfrm>
          <a:prstGeom prst="rect">
            <a:avLst/>
          </a:prstGeom>
        </p:spPr>
        <p:txBody>
          <a:bodyPr wrap="square">
            <a:spAutoFit/>
          </a:bodyPr>
          <a:lstStyle/>
          <a:p>
            <a:r>
              <a:rPr lang="fr-FR" sz="1600" dirty="0" smtClean="0">
                <a:latin typeface="Arial" panose="020B0604020202020204" pitchFamily="34" charset="0"/>
                <a:cs typeface="Arial" panose="020B0604020202020204" pitchFamily="34" charset="0"/>
              </a:rPr>
              <a:t>Va permettre d’utiliser la classe Controller de </a:t>
            </a:r>
            <a:r>
              <a:rPr lang="fr-FR" sz="1600" dirty="0" err="1" smtClean="0">
                <a:latin typeface="Arial" panose="020B0604020202020204" pitchFamily="34" charset="0"/>
                <a:cs typeface="Arial" panose="020B0604020202020204" pitchFamily="34" charset="0"/>
              </a:rPr>
              <a:t>Symfony</a:t>
            </a:r>
            <a:endParaRPr lang="en-US" sz="1600" dirty="0">
              <a:latin typeface="Arial" panose="020B0604020202020204" pitchFamily="34" charset="0"/>
              <a:cs typeface="Arial" panose="020B0604020202020204" pitchFamily="34" charset="0"/>
            </a:endParaRPr>
          </a:p>
        </p:txBody>
      </p:sp>
      <p:cxnSp>
        <p:nvCxnSpPr>
          <p:cNvPr id="12" name="Connecteur droit avec flèche 11"/>
          <p:cNvCxnSpPr/>
          <p:nvPr/>
        </p:nvCxnSpPr>
        <p:spPr>
          <a:xfrm flipH="1">
            <a:off x="4636008" y="3205968"/>
            <a:ext cx="132933" cy="30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p:cNvCxnSpPr/>
          <p:nvPr/>
        </p:nvCxnSpPr>
        <p:spPr>
          <a:xfrm flipH="1">
            <a:off x="3716595" y="3194865"/>
            <a:ext cx="4225851" cy="1057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920093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Service d'</a:t>
            </a:r>
            <a:r>
              <a:rPr lang="fr-FR" b="1" dirty="0" err="1"/>
              <a:t>antispam</a:t>
            </a:r>
            <a:r>
              <a:rPr lang="fr-FR" b="1" dirty="0"/>
              <a:t> </a:t>
            </a:r>
            <a:r>
              <a:rPr lang="fr-FR" b="1" dirty="0" smtClean="0"/>
              <a:t> - arguments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Dans notre service d'</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antispam</a:t>
            </a:r>
            <a:r>
              <a:rPr lang="fr-FR" sz="2000" dirty="0" smtClean="0">
                <a:solidFill>
                  <a:schemeClr val="tx1">
                    <a:lumMod val="95000"/>
                    <a:lumOff val="5000"/>
                  </a:schemeClr>
                </a:solidFill>
                <a:latin typeface="Arial" panose="020B0604020202020204" pitchFamily="34" charset="0"/>
                <a:cs typeface="Arial" panose="020B0604020202020204" pitchFamily="34" charset="0"/>
              </a:rPr>
              <a:t> nous allons injecter 3 paramètres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Où : </a:t>
            </a: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mailer </a:t>
            </a:r>
            <a:r>
              <a:rPr lang="fr-FR" dirty="0" smtClean="0">
                <a:solidFill>
                  <a:schemeClr val="tx1">
                    <a:lumMod val="95000"/>
                    <a:lumOff val="5000"/>
                  </a:schemeClr>
                </a:solidFill>
                <a:latin typeface="Arial" panose="020B0604020202020204" pitchFamily="34" charset="0"/>
                <a:cs typeface="Arial" panose="020B0604020202020204" pitchFamily="34" charset="0"/>
              </a:rPr>
              <a:t>: </a:t>
            </a:r>
            <a:r>
              <a:rPr lang="fr-FR" dirty="0">
                <a:solidFill>
                  <a:schemeClr val="tx1">
                    <a:lumMod val="95000"/>
                    <a:lumOff val="5000"/>
                  </a:schemeClr>
                </a:solidFill>
                <a:latin typeface="Arial" panose="020B0604020202020204" pitchFamily="34" charset="0"/>
                <a:cs typeface="Arial" panose="020B0604020202020204" pitchFamily="34" charset="0"/>
              </a:rPr>
              <a:t>le service Mailer (pour envoyer des e-mails) ;</a:t>
            </a: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Courier New" panose="02070309020205020404" pitchFamily="49" charset="0"/>
                <a:cs typeface="Courier New" panose="02070309020205020404" pitchFamily="49" charset="0"/>
              </a:rPr>
              <a:t>%locale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dirty="0" smtClean="0">
                <a:solidFill>
                  <a:schemeClr val="tx1">
                    <a:lumMod val="95000"/>
                    <a:lumOff val="5000"/>
                  </a:schemeClr>
                </a:solidFill>
                <a:latin typeface="Arial" panose="020B0604020202020204" pitchFamily="34" charset="0"/>
                <a:cs typeface="Arial" panose="020B0604020202020204" pitchFamily="34" charset="0"/>
              </a:rPr>
              <a:t>: </a:t>
            </a:r>
            <a:r>
              <a:rPr lang="fr-FR" dirty="0">
                <a:solidFill>
                  <a:schemeClr val="tx1">
                    <a:lumMod val="95000"/>
                    <a:lumOff val="5000"/>
                  </a:schemeClr>
                </a:solidFill>
                <a:latin typeface="Arial" panose="020B0604020202020204" pitchFamily="34" charset="0"/>
                <a:cs typeface="Arial" panose="020B0604020202020204" pitchFamily="34" charset="0"/>
              </a:rPr>
              <a:t>le paramètre </a:t>
            </a:r>
            <a:r>
              <a:rPr lang="fr-FR" dirty="0" smtClean="0">
                <a:solidFill>
                  <a:schemeClr val="tx1">
                    <a:lumMod val="95000"/>
                    <a:lumOff val="5000"/>
                  </a:schemeClr>
                </a:solidFill>
                <a:latin typeface="Arial" panose="020B0604020202020204" pitchFamily="34" charset="0"/>
                <a:cs typeface="Arial" panose="020B0604020202020204" pitchFamily="34" charset="0"/>
              </a:rPr>
              <a:t>local </a:t>
            </a:r>
            <a:r>
              <a:rPr lang="fr-FR" dirty="0">
                <a:solidFill>
                  <a:schemeClr val="tx1">
                    <a:lumMod val="95000"/>
                    <a:lumOff val="5000"/>
                  </a:schemeClr>
                </a:solidFill>
                <a:latin typeface="Arial" panose="020B0604020202020204" pitchFamily="34" charset="0"/>
                <a:cs typeface="Arial" panose="020B0604020202020204" pitchFamily="34" charset="0"/>
              </a:rPr>
              <a:t>(pour récupérer la langue, </a:t>
            </a:r>
            <a:r>
              <a:rPr lang="fr-FR" dirty="0" smtClean="0">
                <a:solidFill>
                  <a:schemeClr val="tx1">
                    <a:lumMod val="95000"/>
                    <a:lumOff val="5000"/>
                  </a:schemeClr>
                </a:solidFill>
                <a:latin typeface="Arial" panose="020B0604020202020204" pitchFamily="34" charset="0"/>
                <a:cs typeface="Arial" panose="020B0604020202020204" pitchFamily="34" charset="0"/>
              </a:rPr>
              <a:t>définie </a:t>
            </a:r>
            <a:r>
              <a:rPr lang="fr-FR" dirty="0">
                <a:solidFill>
                  <a:schemeClr val="tx1">
                    <a:lumMod val="95000"/>
                    <a:lumOff val="5000"/>
                  </a:schemeClr>
                </a:solidFill>
                <a:latin typeface="Arial" panose="020B0604020202020204" pitchFamily="34" charset="0"/>
                <a:cs typeface="Arial" panose="020B0604020202020204" pitchFamily="34" charset="0"/>
              </a:rPr>
              <a:t>dans le </a:t>
            </a:r>
            <a:r>
              <a:rPr lang="fr-FR" dirty="0" smtClean="0">
                <a:solidFill>
                  <a:schemeClr val="tx1">
                    <a:lumMod val="95000"/>
                    <a:lumOff val="5000"/>
                  </a:schemeClr>
                </a:solidFill>
                <a:latin typeface="Arial" panose="020B0604020202020204" pitchFamily="34" charset="0"/>
                <a:cs typeface="Arial" panose="020B0604020202020204" pitchFamily="34" charset="0"/>
              </a:rPr>
              <a:t>fichier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config.yml</a:t>
            </a:r>
            <a:r>
              <a:rPr lang="fr-FR" dirty="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dirty="0" smtClean="0">
                <a:solidFill>
                  <a:schemeClr val="tx1">
                    <a:lumMod val="95000"/>
                    <a:lumOff val="5000"/>
                  </a:schemeClr>
                </a:solidFill>
                <a:latin typeface="Courier New" panose="02070309020205020404" pitchFamily="49" charset="0"/>
                <a:cs typeface="Courier New" panose="02070309020205020404" pitchFamily="49" charset="0"/>
              </a:rPr>
              <a:t>50 </a:t>
            </a:r>
            <a:r>
              <a:rPr lang="fr-FR" dirty="0" smtClean="0">
                <a:solidFill>
                  <a:schemeClr val="tx1">
                    <a:lumMod val="95000"/>
                    <a:lumOff val="5000"/>
                  </a:schemeClr>
                </a:solidFill>
                <a:latin typeface="Arial" panose="020B0604020202020204" pitchFamily="34" charset="0"/>
                <a:cs typeface="Arial" panose="020B0604020202020204" pitchFamily="34" charset="0"/>
              </a:rPr>
              <a:t>: le </a:t>
            </a:r>
            <a:r>
              <a:rPr lang="fr-FR" dirty="0">
                <a:solidFill>
                  <a:schemeClr val="tx1">
                    <a:lumMod val="95000"/>
                    <a:lumOff val="5000"/>
                  </a:schemeClr>
                </a:solidFill>
                <a:latin typeface="Arial" panose="020B0604020202020204" pitchFamily="34" charset="0"/>
                <a:cs typeface="Arial" panose="020B0604020202020204" pitchFamily="34" charset="0"/>
              </a:rPr>
              <a:t>nombre </a:t>
            </a:r>
            <a:r>
              <a:rPr lang="fr-FR" dirty="0" smtClean="0">
                <a:solidFill>
                  <a:schemeClr val="tx1">
                    <a:lumMod val="95000"/>
                    <a:lumOff val="5000"/>
                  </a:schemeClr>
                </a:solidFill>
                <a:latin typeface="Arial" panose="020B0604020202020204" pitchFamily="34" charset="0"/>
                <a:cs typeface="Arial" panose="020B0604020202020204" pitchFamily="34" charset="0"/>
              </a:rPr>
              <a:t>décimal 50.</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788924" y="1564301"/>
            <a:ext cx="7566152" cy="246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src</a:t>
            </a:r>
            <a:r>
              <a:rPr lang="en-US" sz="1500" dirty="0">
                <a:latin typeface="Courier New" panose="02070309020205020404" pitchFamily="49" charset="0"/>
                <a:cs typeface="Courier New" panose="02070309020205020404" pitchFamily="49" charset="0"/>
              </a:rPr>
              <a:t>/OC/</a:t>
            </a:r>
            <a:r>
              <a:rPr lang="en-US" sz="1500" dirty="0" err="1">
                <a:latin typeface="Courier New" panose="02070309020205020404" pitchFamily="49" charset="0"/>
                <a:cs typeface="Courier New" panose="02070309020205020404" pitchFamily="49" charset="0"/>
              </a:rPr>
              <a:t>PlatformBundle</a:t>
            </a:r>
            <a:r>
              <a:rPr lang="en-US" sz="1500" dirty="0">
                <a:latin typeface="Courier New" panose="02070309020205020404" pitchFamily="49" charset="0"/>
                <a:cs typeface="Courier New" panose="02070309020205020404" pitchFamily="49" charset="0"/>
              </a:rPr>
              <a:t>/Resources/</a:t>
            </a:r>
            <a:r>
              <a:rPr lang="en-US" sz="1500" dirty="0" err="1">
                <a:latin typeface="Courier New" panose="02070309020205020404" pitchFamily="49" charset="0"/>
                <a:cs typeface="Courier New" panose="02070309020205020404" pitchFamily="49" charset="0"/>
              </a:rPr>
              <a:t>config</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services.yml</a:t>
            </a:r>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services:</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oc_platform.antispam</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class: OC\</a:t>
            </a:r>
            <a:r>
              <a:rPr lang="en-US" sz="1500" dirty="0" err="1">
                <a:latin typeface="Courier New" panose="02070309020205020404" pitchFamily="49" charset="0"/>
                <a:cs typeface="Courier New" panose="02070309020205020404" pitchFamily="49" charset="0"/>
              </a:rPr>
              <a:t>PlatformBundle</a:t>
            </a:r>
            <a:r>
              <a:rPr lang="en-US" sz="1500" dirty="0">
                <a:latin typeface="Courier New" panose="02070309020205020404" pitchFamily="49" charset="0"/>
                <a:cs typeface="Courier New" panose="02070309020205020404" pitchFamily="49" charset="0"/>
              </a:rPr>
              <a:t>\Antispam\</a:t>
            </a:r>
            <a:r>
              <a:rPr lang="en-US" sz="1500" dirty="0" err="1">
                <a:latin typeface="Courier New" panose="02070309020205020404" pitchFamily="49" charset="0"/>
                <a:cs typeface="Courier New" panose="02070309020205020404" pitchFamily="49" charset="0"/>
              </a:rPr>
              <a:t>OCAntispam</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a:t>
            </a:r>
            <a:r>
              <a:rPr lang="en-US" sz="1500" dirty="0">
                <a:solidFill>
                  <a:srgbClr val="FF0000"/>
                </a:solidFill>
                <a:latin typeface="Courier New" panose="02070309020205020404" pitchFamily="49" charset="0"/>
                <a:cs typeface="Courier New" panose="02070309020205020404" pitchFamily="49" charset="0"/>
              </a:rPr>
              <a:t>arguments:</a:t>
            </a:r>
          </a:p>
          <a:p>
            <a:r>
              <a:rPr lang="en-US" sz="1500" dirty="0">
                <a:solidFill>
                  <a:srgbClr val="FF0000"/>
                </a:solidFill>
                <a:latin typeface="Courier New" panose="02070309020205020404" pitchFamily="49" charset="0"/>
                <a:cs typeface="Courier New" panose="02070309020205020404" pitchFamily="49" charset="0"/>
              </a:rPr>
              <a:t>            - "@mailer"</a:t>
            </a:r>
          </a:p>
          <a:p>
            <a:r>
              <a:rPr lang="en-US" sz="1500" dirty="0">
                <a:solidFill>
                  <a:srgbClr val="FF0000"/>
                </a:solidFill>
                <a:latin typeface="Courier New" panose="02070309020205020404" pitchFamily="49" charset="0"/>
                <a:cs typeface="Courier New" panose="02070309020205020404" pitchFamily="49" charset="0"/>
              </a:rPr>
              <a:t>            - %locale%</a:t>
            </a:r>
          </a:p>
          <a:p>
            <a:r>
              <a:rPr lang="en-US" sz="1500" dirty="0">
                <a:solidFill>
                  <a:srgbClr val="FF0000"/>
                </a:solidFill>
                <a:latin typeface="Courier New" panose="02070309020205020404" pitchFamily="49" charset="0"/>
                <a:cs typeface="Courier New" panose="02070309020205020404" pitchFamily="49" charset="0"/>
              </a:rPr>
              <a:t>            - 50</a:t>
            </a:r>
            <a:endParaRPr lang="pt-BR" sz="15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120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Récupérer les arguments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Une fois vos arguments définis dans la configuration, il vous suffit de les récupérer avec le constructeur du service. </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587756" y="1792224"/>
            <a:ext cx="8208772" cy="490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/Antispam/</a:t>
            </a:r>
            <a:r>
              <a:rPr lang="en-US" sz="1400" dirty="0" err="1">
                <a:latin typeface="Courier New" panose="02070309020205020404" pitchFamily="49" charset="0"/>
                <a:cs typeface="Courier New" panose="02070309020205020404" pitchFamily="49" charset="0"/>
              </a:rPr>
              <a:t>OCAntispam.php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namespace 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\Antispam;</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OCAntispam</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private $mailer;</a:t>
            </a:r>
          </a:p>
          <a:p>
            <a:r>
              <a:rPr lang="en-US" sz="1400" dirty="0">
                <a:solidFill>
                  <a:srgbClr val="FF0000"/>
                </a:solidFill>
                <a:latin typeface="Courier New" panose="02070309020205020404" pitchFamily="49" charset="0"/>
                <a:cs typeface="Courier New" panose="02070309020205020404" pitchFamily="49" charset="0"/>
              </a:rPr>
              <a:t>  private $locale;</a:t>
            </a:r>
          </a:p>
          <a:p>
            <a:r>
              <a:rPr lang="en-US" sz="1400" dirty="0">
                <a:solidFill>
                  <a:srgbClr val="FF0000"/>
                </a:solidFill>
                <a:latin typeface="Courier New" panose="02070309020205020404" pitchFamily="49" charset="0"/>
                <a:cs typeface="Courier New" panose="02070309020205020404" pitchFamily="49" charset="0"/>
              </a:rPr>
              <a:t>  private $</a:t>
            </a:r>
            <a:r>
              <a:rPr lang="en-US" sz="1400" dirty="0" err="1">
                <a:solidFill>
                  <a:srgbClr val="FF0000"/>
                </a:solidFill>
                <a:latin typeface="Courier New" panose="02070309020205020404" pitchFamily="49" charset="0"/>
                <a:cs typeface="Courier New" panose="02070309020205020404" pitchFamily="49" charset="0"/>
              </a:rPr>
              <a:t>minLength</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public function __construct(\</a:t>
            </a:r>
            <a:r>
              <a:rPr lang="en-US" sz="1400" dirty="0" err="1">
                <a:solidFill>
                  <a:srgbClr val="FF0000"/>
                </a:solidFill>
                <a:latin typeface="Courier New" panose="02070309020205020404" pitchFamily="49" charset="0"/>
                <a:cs typeface="Courier New" panose="02070309020205020404" pitchFamily="49" charset="0"/>
              </a:rPr>
              <a:t>Swift_Mailer</a:t>
            </a:r>
            <a:r>
              <a:rPr lang="en-US" sz="1400" dirty="0">
                <a:solidFill>
                  <a:srgbClr val="FF0000"/>
                </a:solidFill>
                <a:latin typeface="Courier New" panose="02070309020205020404" pitchFamily="49" charset="0"/>
                <a:cs typeface="Courier New" panose="02070309020205020404" pitchFamily="49" charset="0"/>
              </a:rPr>
              <a:t> $mailer, $locale, $</a:t>
            </a:r>
            <a:r>
              <a:rPr lang="en-US" sz="1400" dirty="0" err="1">
                <a:solidFill>
                  <a:srgbClr val="FF0000"/>
                </a:solidFill>
                <a:latin typeface="Courier New" panose="02070309020205020404" pitchFamily="49" charset="0"/>
                <a:cs typeface="Courier New" panose="02070309020205020404" pitchFamily="49" charset="0"/>
              </a:rPr>
              <a:t>minLength</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a:t>
            </a:r>
          </a:p>
          <a:p>
            <a:r>
              <a:rPr lang="en-US" sz="1400" dirty="0">
                <a:solidFill>
                  <a:srgbClr val="FF0000"/>
                </a:solidFill>
                <a:latin typeface="Courier New" panose="02070309020205020404" pitchFamily="49" charset="0"/>
                <a:cs typeface="Courier New" panose="02070309020205020404" pitchFamily="49" charset="0"/>
              </a:rPr>
              <a:t>    $this-&gt;mailer    = $mailer;</a:t>
            </a:r>
          </a:p>
          <a:p>
            <a:r>
              <a:rPr lang="en-US" sz="1400" dirty="0">
                <a:solidFill>
                  <a:srgbClr val="FF0000"/>
                </a:solidFill>
                <a:latin typeface="Courier New" panose="02070309020205020404" pitchFamily="49" charset="0"/>
                <a:cs typeface="Courier New" panose="02070309020205020404" pitchFamily="49" charset="0"/>
              </a:rPr>
              <a:t>    $this-&gt;locale    = $locale;</a:t>
            </a:r>
          </a:p>
          <a:p>
            <a:r>
              <a:rPr lang="en-US" sz="1400" dirty="0">
                <a:solidFill>
                  <a:srgbClr val="FF0000"/>
                </a:solidFill>
                <a:latin typeface="Courier New" panose="02070309020205020404" pitchFamily="49" charset="0"/>
                <a:cs typeface="Courier New" panose="02070309020205020404" pitchFamily="49" charset="0"/>
              </a:rPr>
              <a:t>    $this-&gt;</a:t>
            </a:r>
            <a:r>
              <a:rPr lang="en-US" sz="1400" dirty="0" err="1">
                <a:solidFill>
                  <a:srgbClr val="FF0000"/>
                </a:solidFill>
                <a:latin typeface="Courier New" panose="02070309020205020404" pitchFamily="49" charset="0"/>
                <a:cs typeface="Courier New" panose="02070309020205020404" pitchFamily="49" charset="0"/>
              </a:rPr>
              <a:t>minLength</a:t>
            </a:r>
            <a:r>
              <a:rPr lang="en-US" sz="1400" dirty="0">
                <a:solidFill>
                  <a:srgbClr val="FF0000"/>
                </a:solidFill>
                <a:latin typeface="Courier New" panose="02070309020205020404" pitchFamily="49" charset="0"/>
                <a:cs typeface="Courier New" panose="02070309020205020404" pitchFamily="49" charset="0"/>
              </a:rPr>
              <a:t> = (</a:t>
            </a:r>
            <a:r>
              <a:rPr lang="en-US" sz="1400" dirty="0" err="1">
                <a:solidFill>
                  <a:srgbClr val="FF0000"/>
                </a:solidFill>
                <a:latin typeface="Courier New" panose="02070309020205020404" pitchFamily="49" charset="0"/>
                <a:cs typeface="Courier New" panose="02070309020205020404" pitchFamily="49" charset="0"/>
              </a:rPr>
              <a:t>int</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minLength</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pt-BR" sz="1400" dirty="0">
              <a:solidFill>
                <a:srgbClr val="FF0000"/>
              </a:solidFill>
              <a:latin typeface="Courier New" panose="02070309020205020404" pitchFamily="49" charset="0"/>
              <a:cs typeface="Courier New" panose="02070309020205020404" pitchFamily="49" charset="0"/>
            </a:endParaRPr>
          </a:p>
        </p:txBody>
      </p:sp>
      <p:sp>
        <p:nvSpPr>
          <p:cNvPr id="2" name="ZoneTexte 1"/>
          <p:cNvSpPr txBox="1"/>
          <p:nvPr/>
        </p:nvSpPr>
        <p:spPr>
          <a:xfrm>
            <a:off x="4138863" y="3567517"/>
            <a:ext cx="2651760" cy="523220"/>
          </a:xfrm>
          <a:prstGeom prst="rect">
            <a:avLst/>
          </a:prstGeom>
          <a:noFill/>
          <a:ln>
            <a:solidFill>
              <a:schemeClr val="tx1"/>
            </a:solidFill>
          </a:ln>
        </p:spPr>
        <p:txBody>
          <a:bodyPr wrap="square" rtlCol="0">
            <a:spAutoFit/>
          </a:bodyPr>
          <a:lstStyle/>
          <a:p>
            <a:r>
              <a:rPr lang="fr-FR" sz="1400" dirty="0"/>
              <a:t>L</a:t>
            </a:r>
            <a:r>
              <a:rPr lang="fr-FR" sz="1400" dirty="0" smtClean="0"/>
              <a:t>e \ indique que l'on utilise l'espace de noms racine</a:t>
            </a:r>
            <a:endParaRPr lang="fr-FR" sz="1400" dirty="0"/>
          </a:p>
        </p:txBody>
      </p:sp>
      <p:cxnSp>
        <p:nvCxnSpPr>
          <p:cNvPr id="4" name="Connecteur droit avec flèche 3"/>
          <p:cNvCxnSpPr/>
          <p:nvPr/>
        </p:nvCxnSpPr>
        <p:spPr>
          <a:xfrm flipH="1">
            <a:off x="3947160" y="4090737"/>
            <a:ext cx="191703" cy="267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6217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Injection de dépendances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Nous venons de réaliser ce qu'on appelle une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injection de dépendances</a:t>
            </a:r>
            <a:r>
              <a:rPr lang="fr-FR" sz="2000" dirty="0" smtClean="0">
                <a:solidFill>
                  <a:schemeClr val="tx1">
                    <a:lumMod val="95000"/>
                    <a:lumOff val="5000"/>
                  </a:schemeClr>
                </a:solidFill>
                <a:latin typeface="Arial" panose="020B0604020202020204" pitchFamily="34" charset="0"/>
                <a:cs typeface="Arial" panose="020B0604020202020204" pitchFamily="34" charset="0"/>
              </a:rPr>
              <a:t>, à savoir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injecter un service dans un autre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(ici le service Mailer dans le service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antispam</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b="1" dirty="0" smtClean="0">
                <a:solidFill>
                  <a:schemeClr val="tx1">
                    <a:lumMod val="95000"/>
                    <a:lumOff val="5000"/>
                  </a:schemeClr>
                </a:solidFill>
                <a:latin typeface="Arial" panose="020B0604020202020204" pitchFamily="34" charset="0"/>
                <a:cs typeface="Arial" panose="020B0604020202020204" pitchFamily="34" charset="0"/>
              </a:rPr>
              <a:t>L'instanciation du service injecté est réalisé de façon automatique par le conteneur </a:t>
            </a:r>
            <a:r>
              <a:rPr lang="fr-FR" sz="2000" b="1" dirty="0">
                <a:solidFill>
                  <a:schemeClr val="tx1">
                    <a:lumMod val="95000"/>
                    <a:lumOff val="5000"/>
                  </a:schemeClr>
                </a:solidFill>
                <a:latin typeface="Arial" panose="020B0604020202020204" pitchFamily="34" charset="0"/>
                <a:cs typeface="Arial" panose="020B0604020202020204" pitchFamily="34" charset="0"/>
              </a:rPr>
              <a:t>de services</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(ici c'est lui qui prend va </a:t>
            </a:r>
            <a:r>
              <a:rPr lang="fr-FR" sz="2000" dirty="0">
                <a:solidFill>
                  <a:schemeClr val="tx1">
                    <a:lumMod val="95000"/>
                    <a:lumOff val="5000"/>
                  </a:schemeClr>
                </a:solidFill>
                <a:latin typeface="Arial" panose="020B0604020202020204" pitchFamily="34" charset="0"/>
                <a:cs typeface="Arial" panose="020B0604020202020204" pitchFamily="34" charset="0"/>
              </a:rPr>
              <a:t>prendre soin </a:t>
            </a:r>
            <a:r>
              <a:rPr lang="fr-FR" sz="2000" dirty="0" smtClean="0">
                <a:solidFill>
                  <a:schemeClr val="tx1">
                    <a:lumMod val="95000"/>
                    <a:lumOff val="5000"/>
                  </a:schemeClr>
                </a:solidFill>
                <a:latin typeface="Arial" panose="020B0604020202020204" pitchFamily="34" charset="0"/>
                <a:cs typeface="Arial" panose="020B0604020202020204" pitchFamily="34" charset="0"/>
              </a:rPr>
              <a:t>d'instancier Mailer)</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Vous pouvez bien entendu utiliser votre nouveau service </a:t>
            </a:r>
            <a:r>
              <a:rPr lang="fr-FR" sz="2000" dirty="0" err="1">
                <a:solidFill>
                  <a:schemeClr val="tx1">
                    <a:lumMod val="95000"/>
                    <a:lumOff val="5000"/>
                  </a:schemeClr>
                </a:solidFill>
                <a:latin typeface="Arial" panose="020B0604020202020204" pitchFamily="34" charset="0"/>
                <a:cs typeface="Arial" panose="020B0604020202020204" pitchFamily="34" charset="0"/>
              </a:rPr>
              <a:t>antispam</a:t>
            </a:r>
            <a:r>
              <a:rPr lang="fr-FR" sz="2000" dirty="0">
                <a:solidFill>
                  <a:schemeClr val="tx1">
                    <a:lumMod val="95000"/>
                    <a:lumOff val="5000"/>
                  </a:schemeClr>
                </a:solidFill>
                <a:latin typeface="Arial" panose="020B0604020202020204" pitchFamily="34" charset="0"/>
                <a:cs typeface="Arial" panose="020B0604020202020204" pitchFamily="34" charset="0"/>
              </a:rPr>
              <a:t> dans un prochain service (au même titre que vous avez mis </a:t>
            </a:r>
            <a:r>
              <a:rPr lang="fr-FR" dirty="0">
                <a:solidFill>
                  <a:schemeClr val="tx1">
                    <a:lumMod val="95000"/>
                    <a:lumOff val="5000"/>
                  </a:schemeClr>
                </a:solidFill>
                <a:latin typeface="Courier New" panose="02070309020205020404" pitchFamily="49" charset="0"/>
                <a:cs typeface="Courier New" panose="02070309020205020404" pitchFamily="49" charset="0"/>
              </a:rPr>
              <a:t>@mailer  </a:t>
            </a:r>
            <a:r>
              <a:rPr lang="fr-FR" sz="2000" dirty="0">
                <a:solidFill>
                  <a:schemeClr val="tx1">
                    <a:lumMod val="95000"/>
                    <a:lumOff val="5000"/>
                  </a:schemeClr>
                </a:solidFill>
                <a:latin typeface="Arial" panose="020B0604020202020204" pitchFamily="34" charset="0"/>
                <a:cs typeface="Arial" panose="020B0604020202020204" pitchFamily="34" charset="0"/>
              </a:rPr>
              <a:t>en argument, vous pourrez mettre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oc_platform.antispam</a:t>
            </a:r>
            <a:r>
              <a:rPr lang="fr-FR" dirty="0">
                <a:solidFill>
                  <a:schemeClr val="tx1">
                    <a:lumMod val="95000"/>
                    <a:lumOff val="5000"/>
                  </a:schemeClr>
                </a:solidFill>
                <a:latin typeface="Courier New" panose="02070309020205020404" pitchFamily="49" charset="0"/>
                <a:cs typeface="Courier New" panose="02070309020205020404" pitchFamily="49" charset="0"/>
              </a:rPr>
              <a:t> </a:t>
            </a:r>
            <a:r>
              <a:rPr lang="fr-FR" dirty="0" smtClean="0">
                <a:solidFill>
                  <a:schemeClr val="tx1">
                    <a:lumMod val="95000"/>
                    <a:lumOff val="5000"/>
                  </a:schemeClr>
                </a:solidFill>
                <a:latin typeface="Arial" panose="020B0604020202020204" pitchFamily="34" charset="0"/>
                <a:cs typeface="Arial" panose="020B0604020202020204" pitchFamily="34" charset="0"/>
              </a:rPr>
              <a:t>)</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97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Code généré du conteneur de services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fichier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var/cache/</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dev</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appDevDebugProjectContainer.php</a:t>
            </a:r>
            <a:r>
              <a:rPr lang="fr-FR" sz="2000" dirty="0" smtClean="0">
                <a:solidFill>
                  <a:schemeClr val="tx1">
                    <a:lumMod val="95000"/>
                    <a:lumOff val="5000"/>
                  </a:schemeClr>
                </a:solidFill>
                <a:latin typeface="Arial" panose="020B0604020202020204" pitchFamily="34" charset="0"/>
                <a:cs typeface="Arial" panose="020B0604020202020204" pitchFamily="34" charset="0"/>
              </a:rPr>
              <a:t> contient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Notes :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mailer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est un alias de </a:t>
            </a:r>
            <a:r>
              <a:rPr lang="en-US" sz="2000" dirty="0" err="1">
                <a:latin typeface="Courier New" panose="02070309020205020404" pitchFamily="49" charset="0"/>
                <a:cs typeface="Courier New" panose="02070309020205020404" pitchFamily="49" charset="0"/>
              </a:rPr>
              <a:t>swiftmailer.mailer.default</a:t>
            </a:r>
            <a:r>
              <a:rPr lang="fr-FR" sz="2000" dirty="0" smtClean="0">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000" dirty="0">
                <a:latin typeface="Courier New" panose="02070309020205020404" pitchFamily="49" charset="0"/>
                <a:cs typeface="Courier New" panose="02070309020205020404" pitchFamily="49" charset="0"/>
              </a:rPr>
              <a:t>%locale</a:t>
            </a:r>
            <a:r>
              <a:rPr lang="fr-FR" sz="2000" dirty="0" smtClean="0">
                <a:latin typeface="Courier New" panose="02070309020205020404" pitchFamily="49" charset="0"/>
                <a:cs typeface="Courier New" panose="02070309020205020404" pitchFamily="49" charset="0"/>
              </a:rPr>
              <a:t>% </a:t>
            </a:r>
            <a:r>
              <a:rPr lang="fr-FR" sz="2000" dirty="0" smtClean="0"/>
              <a:t>a été transformé en </a:t>
            </a:r>
            <a:r>
              <a:rPr lang="fr-FR" sz="2000" dirty="0" smtClean="0">
                <a:latin typeface="Courier New" panose="02070309020205020404" pitchFamily="49" charset="0"/>
                <a:cs typeface="Courier New" panose="02070309020205020404" pitchFamily="49" charset="0"/>
              </a:rPr>
              <a:t>en </a:t>
            </a:r>
            <a:r>
              <a:rPr lang="fr-FR" sz="2000" dirty="0" smtClean="0">
                <a:latin typeface="Arial" panose="020B0604020202020204" pitchFamily="34" charset="0"/>
                <a:cs typeface="Arial" panose="020B0604020202020204" pitchFamily="34" charset="0"/>
              </a:rPr>
              <a:t>(valeur qui se trouve dans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app</a:t>
            </a:r>
            <a:r>
              <a:rPr lang="fr-FR" sz="2000" dirty="0">
                <a:solidFill>
                  <a:schemeClr val="tx1">
                    <a:lumMod val="95000"/>
                    <a:lumOff val="5000"/>
                  </a:schemeClr>
                </a:solidFill>
                <a:latin typeface="Courier New" panose="02070309020205020404" pitchFamily="49" charset="0"/>
                <a:cs typeface="Courier New" panose="02070309020205020404" pitchFamily="49" charset="0"/>
              </a:rPr>
              <a:t>/config/</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config.yml</a:t>
            </a:r>
            <a:r>
              <a:rPr lang="fr-FR" sz="2000" dirty="0" smtClean="0">
                <a:latin typeface="Arial" panose="020B0604020202020204" pitchFamily="34" charset="0"/>
                <a:cs typeface="Arial" panose="020B0604020202020204" pitchFamily="34" charset="0"/>
              </a:rPr>
              <a:t>), équivalent </a:t>
            </a:r>
            <a:r>
              <a:rPr lang="fr-FR" sz="2000" dirty="0">
                <a:latin typeface="Arial" panose="020B0604020202020204" pitchFamily="34" charset="0"/>
                <a:cs typeface="Arial" panose="020B0604020202020204" pitchFamily="34" charset="0"/>
              </a:rPr>
              <a:t>à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this</a:t>
            </a: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getParameter</a:t>
            </a:r>
            <a:r>
              <a:rPr lang="fr-FR" dirty="0">
                <a:latin typeface="Courier New" panose="02070309020205020404" pitchFamily="49" charset="0"/>
                <a:cs typeface="Courier New" panose="02070309020205020404" pitchFamily="49" charset="0"/>
              </a:rPr>
              <a:t>('locale')</a:t>
            </a:r>
            <a:endParaRPr lang="fr-FR" dirty="0" smtClean="0">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endParaRPr lang="fr-FR" dirty="0">
              <a:latin typeface="Courier New" panose="02070309020205020404" pitchFamily="49" charset="0"/>
              <a:cs typeface="Courier New" panose="02070309020205020404" pitchFamily="49" charset="0"/>
            </a:endParaRPr>
          </a:p>
        </p:txBody>
      </p:sp>
      <p:sp>
        <p:nvSpPr>
          <p:cNvPr id="4" name="Rectangle 3"/>
          <p:cNvSpPr/>
          <p:nvPr/>
        </p:nvSpPr>
        <p:spPr>
          <a:xfrm>
            <a:off x="500514" y="1776057"/>
            <a:ext cx="8277726" cy="275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bg1"/>
                </a:solidFill>
                <a:latin typeface="Courier New" panose="02070309020205020404" pitchFamily="49" charset="0"/>
                <a:cs typeface="Courier New" panose="02070309020205020404" pitchFamily="49" charset="0"/>
              </a:rPr>
              <a:t>…/…</a:t>
            </a:r>
          </a:p>
          <a:p>
            <a:endParaRPr lang="en-US" sz="1500" dirty="0">
              <a:solidFill>
                <a:schemeClr val="bg1"/>
              </a:solidFill>
              <a:latin typeface="Courier New" panose="02070309020205020404" pitchFamily="49" charset="0"/>
              <a:cs typeface="Courier New" panose="02070309020205020404" pitchFamily="49" charset="0"/>
            </a:endParaRPr>
          </a:p>
          <a:p>
            <a:r>
              <a:rPr lang="en-US" sz="1500" dirty="0">
                <a:solidFill>
                  <a:srgbClr val="FF0000"/>
                </a:solidFill>
                <a:latin typeface="Courier New" panose="02070309020205020404" pitchFamily="49" charset="0"/>
                <a:cs typeface="Courier New" panose="02070309020205020404" pitchFamily="49" charset="0"/>
              </a:rPr>
              <a:t>protected function </a:t>
            </a:r>
            <a:r>
              <a:rPr lang="en-US" sz="1500" dirty="0" err="1">
                <a:solidFill>
                  <a:srgbClr val="FF0000"/>
                </a:solidFill>
                <a:latin typeface="Courier New" panose="02070309020205020404" pitchFamily="49" charset="0"/>
                <a:cs typeface="Courier New" panose="02070309020205020404" pitchFamily="49" charset="0"/>
              </a:rPr>
              <a:t>getOcPlatform_AntispamService</a:t>
            </a:r>
            <a:r>
              <a:rPr lang="en-US" sz="1500" dirty="0">
                <a:solidFill>
                  <a:srgbClr val="FF0000"/>
                </a:solidFill>
                <a:latin typeface="Courier New" panose="02070309020205020404" pitchFamily="49" charset="0"/>
                <a:cs typeface="Courier New" panose="02070309020205020404" pitchFamily="49" charset="0"/>
              </a:rPr>
              <a:t>()    </a:t>
            </a:r>
            <a:r>
              <a:rPr lang="en-US" sz="1500" dirty="0" smtClean="0">
                <a:solidFill>
                  <a:srgbClr val="FF0000"/>
                </a:solidFill>
                <a:latin typeface="Courier New" panose="02070309020205020404" pitchFamily="49" charset="0"/>
                <a:cs typeface="Courier New" panose="02070309020205020404" pitchFamily="49" charset="0"/>
              </a:rPr>
              <a:t>{</a:t>
            </a:r>
          </a:p>
          <a:p>
            <a:r>
              <a:rPr lang="en-US" sz="1500" dirty="0" smtClean="0">
                <a:solidFill>
                  <a:srgbClr val="FF0000"/>
                </a:solidFill>
                <a:latin typeface="Courier New" panose="02070309020205020404" pitchFamily="49" charset="0"/>
                <a:cs typeface="Courier New" panose="02070309020205020404" pitchFamily="49" charset="0"/>
              </a:rPr>
              <a:t>        </a:t>
            </a:r>
            <a:r>
              <a:rPr lang="en-US" sz="1500" dirty="0">
                <a:solidFill>
                  <a:srgbClr val="FF0000"/>
                </a:solidFill>
                <a:latin typeface="Courier New" panose="02070309020205020404" pitchFamily="49" charset="0"/>
                <a:cs typeface="Courier New" panose="02070309020205020404" pitchFamily="49" charset="0"/>
              </a:rPr>
              <a:t>return $this-&gt;services['</a:t>
            </a:r>
            <a:r>
              <a:rPr lang="en-US" sz="1500" dirty="0" err="1">
                <a:solidFill>
                  <a:srgbClr val="FF0000"/>
                </a:solidFill>
                <a:latin typeface="Courier New" panose="02070309020205020404" pitchFamily="49" charset="0"/>
                <a:cs typeface="Courier New" panose="02070309020205020404" pitchFamily="49" charset="0"/>
              </a:rPr>
              <a:t>oc_platform.antispam</a:t>
            </a:r>
            <a:r>
              <a:rPr lang="en-US" sz="1500" dirty="0">
                <a:solidFill>
                  <a:srgbClr val="FF0000"/>
                </a:solidFill>
                <a:latin typeface="Courier New" panose="02070309020205020404" pitchFamily="49" charset="0"/>
                <a:cs typeface="Courier New" panose="02070309020205020404" pitchFamily="49" charset="0"/>
              </a:rPr>
              <a:t>'] = new \OC\</a:t>
            </a:r>
            <a:r>
              <a:rPr lang="en-US" sz="1500" dirty="0" err="1">
                <a:solidFill>
                  <a:srgbClr val="FF0000"/>
                </a:solidFill>
                <a:latin typeface="Courier New" panose="02070309020205020404" pitchFamily="49" charset="0"/>
                <a:cs typeface="Courier New" panose="02070309020205020404" pitchFamily="49" charset="0"/>
              </a:rPr>
              <a:t>PlatformBundle</a:t>
            </a:r>
            <a:r>
              <a:rPr lang="en-US" sz="1500" dirty="0">
                <a:solidFill>
                  <a:srgbClr val="FF0000"/>
                </a:solidFill>
                <a:latin typeface="Courier New" panose="02070309020205020404" pitchFamily="49" charset="0"/>
                <a:cs typeface="Courier New" panose="02070309020205020404" pitchFamily="49" charset="0"/>
              </a:rPr>
              <a:t>\Antispam\</a:t>
            </a:r>
            <a:r>
              <a:rPr lang="en-US" sz="1500" dirty="0" err="1">
                <a:solidFill>
                  <a:srgbClr val="FF0000"/>
                </a:solidFill>
                <a:latin typeface="Courier New" panose="02070309020205020404" pitchFamily="49" charset="0"/>
                <a:cs typeface="Courier New" panose="02070309020205020404" pitchFamily="49" charset="0"/>
              </a:rPr>
              <a:t>OCAntispam</a:t>
            </a:r>
            <a:r>
              <a:rPr lang="en-US" sz="1500" dirty="0" smtClean="0">
                <a:solidFill>
                  <a:srgbClr val="FF0000"/>
                </a:solidFill>
                <a:latin typeface="Courier New" panose="02070309020205020404" pitchFamily="49" charset="0"/>
                <a:cs typeface="Courier New" panose="02070309020205020404" pitchFamily="49" charset="0"/>
              </a:rPr>
              <a:t>(</a:t>
            </a:r>
          </a:p>
          <a:p>
            <a:pPr lvl="1"/>
            <a:r>
              <a:rPr lang="en-US" sz="1500" dirty="0" smtClean="0">
                <a:solidFill>
                  <a:srgbClr val="FF0000"/>
                </a:solidFill>
                <a:latin typeface="Courier New" panose="02070309020205020404" pitchFamily="49" charset="0"/>
                <a:cs typeface="Courier New" panose="02070309020205020404" pitchFamily="49" charset="0"/>
              </a:rPr>
              <a:t>$</a:t>
            </a:r>
            <a:r>
              <a:rPr lang="en-US" sz="1500" dirty="0">
                <a:solidFill>
                  <a:srgbClr val="FF0000"/>
                </a:solidFill>
                <a:latin typeface="Courier New" panose="02070309020205020404" pitchFamily="49" charset="0"/>
                <a:cs typeface="Courier New" panose="02070309020205020404" pitchFamily="49" charset="0"/>
              </a:rPr>
              <a:t>this-&gt;get('</a:t>
            </a:r>
            <a:r>
              <a:rPr lang="en-US" sz="1500" dirty="0" err="1">
                <a:solidFill>
                  <a:srgbClr val="FF0000"/>
                </a:solidFill>
                <a:latin typeface="Courier New" panose="02070309020205020404" pitchFamily="49" charset="0"/>
                <a:cs typeface="Courier New" panose="02070309020205020404" pitchFamily="49" charset="0"/>
              </a:rPr>
              <a:t>swiftmailer.mailer.default</a:t>
            </a:r>
            <a:r>
              <a:rPr lang="en-US" sz="1500" dirty="0">
                <a:solidFill>
                  <a:srgbClr val="FF0000"/>
                </a:solidFill>
                <a:latin typeface="Courier New" panose="02070309020205020404" pitchFamily="49" charset="0"/>
                <a:cs typeface="Courier New" panose="02070309020205020404" pitchFamily="49" charset="0"/>
              </a:rPr>
              <a:t>'), </a:t>
            </a:r>
            <a:endParaRPr lang="en-US" sz="1500" dirty="0" smtClean="0">
              <a:solidFill>
                <a:srgbClr val="FF0000"/>
              </a:solidFill>
              <a:latin typeface="Courier New" panose="02070309020205020404" pitchFamily="49" charset="0"/>
              <a:cs typeface="Courier New" panose="02070309020205020404" pitchFamily="49" charset="0"/>
            </a:endParaRPr>
          </a:p>
          <a:p>
            <a:pPr lvl="1"/>
            <a:r>
              <a:rPr lang="en-US" sz="1500" dirty="0" smtClean="0">
                <a:solidFill>
                  <a:srgbClr val="FF0000"/>
                </a:solidFill>
                <a:latin typeface="Courier New" panose="02070309020205020404" pitchFamily="49" charset="0"/>
                <a:cs typeface="Courier New" panose="02070309020205020404" pitchFamily="49" charset="0"/>
              </a:rPr>
              <a:t>'</a:t>
            </a:r>
            <a:r>
              <a:rPr lang="en-US" sz="1500" dirty="0" err="1" smtClean="0">
                <a:solidFill>
                  <a:srgbClr val="FF0000"/>
                </a:solidFill>
                <a:latin typeface="Courier New" panose="02070309020205020404" pitchFamily="49" charset="0"/>
                <a:cs typeface="Courier New" panose="02070309020205020404" pitchFamily="49" charset="0"/>
              </a:rPr>
              <a:t>en</a:t>
            </a:r>
            <a:r>
              <a:rPr lang="en-US" sz="1500" dirty="0">
                <a:solidFill>
                  <a:srgbClr val="FF0000"/>
                </a:solidFill>
                <a:latin typeface="Courier New" panose="02070309020205020404" pitchFamily="49" charset="0"/>
                <a:cs typeface="Courier New" panose="02070309020205020404" pitchFamily="49" charset="0"/>
              </a:rPr>
              <a:t>', </a:t>
            </a:r>
            <a:endParaRPr lang="en-US" sz="1500" dirty="0" smtClean="0">
              <a:solidFill>
                <a:srgbClr val="FF0000"/>
              </a:solidFill>
              <a:latin typeface="Courier New" panose="02070309020205020404" pitchFamily="49" charset="0"/>
              <a:cs typeface="Courier New" panose="02070309020205020404" pitchFamily="49" charset="0"/>
            </a:endParaRPr>
          </a:p>
          <a:p>
            <a:pPr lvl="1"/>
            <a:r>
              <a:rPr lang="en-US" sz="1500" dirty="0" smtClean="0">
                <a:solidFill>
                  <a:srgbClr val="FF0000"/>
                </a:solidFill>
                <a:latin typeface="Courier New" panose="02070309020205020404" pitchFamily="49" charset="0"/>
                <a:cs typeface="Courier New" panose="02070309020205020404" pitchFamily="49" charset="0"/>
              </a:rPr>
              <a:t>50</a:t>
            </a:r>
            <a:r>
              <a:rPr lang="en-US" sz="1500" dirty="0">
                <a:solidFill>
                  <a:srgbClr val="FF0000"/>
                </a:solidFill>
                <a:latin typeface="Courier New" panose="02070309020205020404" pitchFamily="49" charset="0"/>
                <a:cs typeface="Courier New" panose="02070309020205020404" pitchFamily="49" charset="0"/>
              </a:rPr>
              <a:t>);   </a:t>
            </a:r>
            <a:endParaRPr lang="en-US" sz="1500" dirty="0" smtClean="0">
              <a:solidFill>
                <a:srgbClr val="FF0000"/>
              </a:solidFill>
              <a:latin typeface="Courier New" panose="02070309020205020404" pitchFamily="49" charset="0"/>
              <a:cs typeface="Courier New" panose="02070309020205020404" pitchFamily="49" charset="0"/>
            </a:endParaRPr>
          </a:p>
          <a:p>
            <a:r>
              <a:rPr lang="en-US" sz="1500" dirty="0" smtClean="0">
                <a:solidFill>
                  <a:srgbClr val="FF0000"/>
                </a:solidFill>
                <a:latin typeface="Courier New" panose="02070309020205020404" pitchFamily="49" charset="0"/>
                <a:cs typeface="Courier New" panose="02070309020205020404" pitchFamily="49" charset="0"/>
              </a:rPr>
              <a:t> }</a:t>
            </a:r>
          </a:p>
          <a:p>
            <a:endParaRPr lang="en-US" sz="1500" dirty="0">
              <a:solidFill>
                <a:schemeClr val="bg1"/>
              </a:solidFill>
              <a:latin typeface="Courier New" panose="02070309020205020404" pitchFamily="49" charset="0"/>
              <a:cs typeface="Courier New" panose="02070309020205020404" pitchFamily="49" charset="0"/>
            </a:endParaRPr>
          </a:p>
          <a:p>
            <a:r>
              <a:rPr lang="en-US" sz="1500" dirty="0" smtClean="0">
                <a:solidFill>
                  <a:schemeClr val="bg1"/>
                </a:solidFill>
                <a:latin typeface="Courier New" panose="02070309020205020404" pitchFamily="49" charset="0"/>
                <a:cs typeface="Courier New" panose="02070309020205020404" pitchFamily="49" charset="0"/>
              </a:rPr>
              <a:t>…/…</a:t>
            </a:r>
            <a:endParaRPr lang="pt-BR" sz="15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085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Résumé</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Un </a:t>
            </a:r>
            <a:r>
              <a:rPr lang="fr-FR" sz="2000" b="1" dirty="0">
                <a:solidFill>
                  <a:schemeClr val="tx1">
                    <a:lumMod val="95000"/>
                    <a:lumOff val="5000"/>
                  </a:schemeClr>
                </a:solidFill>
                <a:latin typeface="Arial" panose="020B0604020202020204" pitchFamily="34" charset="0"/>
                <a:cs typeface="Arial" panose="020B0604020202020204" pitchFamily="34" charset="0"/>
              </a:rPr>
              <a:t>service</a:t>
            </a:r>
            <a:r>
              <a:rPr lang="fr-FR" sz="2000" dirty="0">
                <a:solidFill>
                  <a:schemeClr val="tx1">
                    <a:lumMod val="95000"/>
                    <a:lumOff val="5000"/>
                  </a:schemeClr>
                </a:solidFill>
                <a:latin typeface="Arial" panose="020B0604020202020204" pitchFamily="34" charset="0"/>
                <a:cs typeface="Arial" panose="020B0604020202020204" pitchFamily="34" charset="0"/>
              </a:rPr>
              <a:t> est une </a:t>
            </a:r>
            <a:r>
              <a:rPr lang="fr-FR" sz="2000" b="1" dirty="0">
                <a:solidFill>
                  <a:schemeClr val="tx1">
                    <a:lumMod val="95000"/>
                    <a:lumOff val="5000"/>
                  </a:schemeClr>
                </a:solidFill>
                <a:latin typeface="Arial" panose="020B0604020202020204" pitchFamily="34" charset="0"/>
                <a:cs typeface="Arial" panose="020B0604020202020204" pitchFamily="34" charset="0"/>
              </a:rPr>
              <a:t>simple classe </a:t>
            </a:r>
            <a:r>
              <a:rPr lang="fr-FR" sz="2000" dirty="0">
                <a:solidFill>
                  <a:schemeClr val="tx1">
                    <a:lumMod val="95000"/>
                    <a:lumOff val="5000"/>
                  </a:schemeClr>
                </a:solidFill>
                <a:latin typeface="Arial" panose="020B0604020202020204" pitchFamily="34" charset="0"/>
                <a:cs typeface="Arial" panose="020B0604020202020204" pitchFamily="34" charset="0"/>
              </a:rPr>
              <a:t>associée à une certaine configuration.</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a:t>
            </a:r>
            <a:r>
              <a:rPr lang="fr-FR" sz="2000" b="1" dirty="0">
                <a:solidFill>
                  <a:schemeClr val="tx1">
                    <a:lumMod val="95000"/>
                    <a:lumOff val="5000"/>
                  </a:schemeClr>
                </a:solidFill>
                <a:latin typeface="Arial" panose="020B0604020202020204" pitchFamily="34" charset="0"/>
                <a:cs typeface="Arial" panose="020B0604020202020204" pitchFamily="34" charset="0"/>
              </a:rPr>
              <a:t>conteneur de services </a:t>
            </a:r>
            <a:r>
              <a:rPr lang="fr-FR" sz="2000" dirty="0">
                <a:solidFill>
                  <a:schemeClr val="tx1">
                    <a:lumMod val="95000"/>
                    <a:lumOff val="5000"/>
                  </a:schemeClr>
                </a:solidFill>
                <a:latin typeface="Arial" panose="020B0604020202020204" pitchFamily="34" charset="0"/>
                <a:cs typeface="Arial" panose="020B0604020202020204" pitchFamily="34" charset="0"/>
              </a:rPr>
              <a:t>organise et </a:t>
            </a:r>
            <a:r>
              <a:rPr lang="fr-FR" sz="2000" b="1" dirty="0">
                <a:solidFill>
                  <a:schemeClr val="tx1">
                    <a:lumMod val="95000"/>
                    <a:lumOff val="5000"/>
                  </a:schemeClr>
                </a:solidFill>
                <a:latin typeface="Arial" panose="020B0604020202020204" pitchFamily="34" charset="0"/>
                <a:cs typeface="Arial" panose="020B0604020202020204" pitchFamily="34" charset="0"/>
              </a:rPr>
              <a:t>instancie </a:t>
            </a:r>
            <a:r>
              <a:rPr lang="fr-FR" sz="2000" dirty="0">
                <a:solidFill>
                  <a:schemeClr val="tx1">
                    <a:lumMod val="95000"/>
                    <a:lumOff val="5000"/>
                  </a:schemeClr>
                </a:solidFill>
                <a:latin typeface="Arial" panose="020B0604020202020204" pitchFamily="34" charset="0"/>
                <a:cs typeface="Arial" panose="020B0604020202020204" pitchFamily="34" charset="0"/>
              </a:rPr>
              <a:t>tous vos </a:t>
            </a:r>
            <a:r>
              <a:rPr lang="fr-FR" sz="2000" b="1" dirty="0">
                <a:solidFill>
                  <a:schemeClr val="tx1">
                    <a:lumMod val="95000"/>
                    <a:lumOff val="5000"/>
                  </a:schemeClr>
                </a:solidFill>
                <a:latin typeface="Arial" panose="020B0604020202020204" pitchFamily="34" charset="0"/>
                <a:cs typeface="Arial" panose="020B0604020202020204" pitchFamily="34" charset="0"/>
              </a:rPr>
              <a:t>services</a:t>
            </a:r>
            <a:r>
              <a:rPr lang="fr-FR" sz="2000" dirty="0">
                <a:solidFill>
                  <a:schemeClr val="tx1">
                    <a:lumMod val="95000"/>
                    <a:lumOff val="5000"/>
                  </a:schemeClr>
                </a:solidFill>
                <a:latin typeface="Arial" panose="020B0604020202020204" pitchFamily="34" charset="0"/>
                <a:cs typeface="Arial" panose="020B0604020202020204" pitchFamily="34" charset="0"/>
              </a:rPr>
              <a:t>, grâce à leur configuration.</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Les services sont la </a:t>
            </a:r>
            <a:r>
              <a:rPr lang="fr-FR" sz="2000" b="1" dirty="0">
                <a:solidFill>
                  <a:schemeClr val="tx1">
                    <a:lumMod val="95000"/>
                    <a:lumOff val="5000"/>
                  </a:schemeClr>
                </a:solidFill>
                <a:latin typeface="Arial" panose="020B0604020202020204" pitchFamily="34" charset="0"/>
                <a:cs typeface="Arial" panose="020B0604020202020204" pitchFamily="34" charset="0"/>
              </a:rPr>
              <a:t>base de </a:t>
            </a:r>
            <a:r>
              <a:rPr lang="fr-FR" sz="2000" b="1"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et sont très utilisés par le cœur même du </a:t>
            </a:r>
            <a:r>
              <a:rPr lang="fr-FR" sz="2000" dirty="0" err="1">
                <a:solidFill>
                  <a:schemeClr val="tx1">
                    <a:lumMod val="95000"/>
                    <a:lumOff val="5000"/>
                  </a:schemeClr>
                </a:solidFill>
                <a:latin typeface="Arial" panose="020B0604020202020204" pitchFamily="34" charset="0"/>
                <a:cs typeface="Arial" panose="020B0604020202020204" pitchFamily="34" charset="0"/>
              </a:rPr>
              <a:t>framework</a:t>
            </a:r>
            <a:r>
              <a:rPr lang="fr-FR" sz="2000" dirty="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a:t>
            </a:r>
            <a:r>
              <a:rPr lang="fr-FR" sz="2000" b="1" dirty="0">
                <a:solidFill>
                  <a:schemeClr val="tx1">
                    <a:lumMod val="95000"/>
                    <a:lumOff val="5000"/>
                  </a:schemeClr>
                </a:solidFill>
                <a:latin typeface="Arial" panose="020B0604020202020204" pitchFamily="34" charset="0"/>
                <a:cs typeface="Arial" panose="020B0604020202020204" pitchFamily="34" charset="0"/>
              </a:rPr>
              <a:t>injection de dépendances</a:t>
            </a:r>
            <a:r>
              <a:rPr lang="fr-FR" sz="2000" dirty="0">
                <a:solidFill>
                  <a:schemeClr val="tx1">
                    <a:lumMod val="95000"/>
                    <a:lumOff val="5000"/>
                  </a:schemeClr>
                </a:solidFill>
                <a:latin typeface="Arial" panose="020B0604020202020204" pitchFamily="34" charset="0"/>
                <a:cs typeface="Arial" panose="020B0604020202020204" pitchFamily="34" charset="0"/>
              </a:rPr>
              <a:t> est assurée </a:t>
            </a:r>
            <a:r>
              <a:rPr lang="fr-FR" sz="2000" b="1" dirty="0">
                <a:solidFill>
                  <a:schemeClr val="tx1">
                    <a:lumMod val="95000"/>
                    <a:lumOff val="5000"/>
                  </a:schemeClr>
                </a:solidFill>
                <a:latin typeface="Arial" panose="020B0604020202020204" pitchFamily="34" charset="0"/>
                <a:cs typeface="Arial" panose="020B0604020202020204" pitchFamily="34" charset="0"/>
              </a:rPr>
              <a:t>par le conteneur</a:t>
            </a:r>
            <a:r>
              <a:rPr lang="fr-FR" sz="2000" dirty="0">
                <a:solidFill>
                  <a:schemeClr val="tx1">
                    <a:lumMod val="95000"/>
                    <a:lumOff val="5000"/>
                  </a:schemeClr>
                </a:solidFill>
                <a:latin typeface="Arial" panose="020B0604020202020204" pitchFamily="34" charset="0"/>
                <a:cs typeface="Arial" panose="020B0604020202020204" pitchFamily="34" charset="0"/>
              </a:rPr>
              <a:t>, qui connaît les arguments dont a besoin un service pour fonctionner, et les lui donne donc à sa création.</a:t>
            </a:r>
          </a:p>
        </p:txBody>
      </p:sp>
    </p:spTree>
    <p:extLst>
      <p:ext uri="{BB962C8B-B14F-4D97-AF65-F5344CB8AC3E}">
        <p14:creationId xmlns:p14="http://schemas.microsoft.com/office/powerpoint/2010/main" val="134662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Test du fichier </a:t>
            </a:r>
            <a:r>
              <a:rPr lang="fr-FR" b="1" dirty="0" err="1" smtClean="0"/>
              <a:t>template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teste :</a:t>
            </a:r>
          </a:p>
          <a:p>
            <a:pPr marL="180975" algn="ctr">
              <a:spcBef>
                <a:spcPts val="1200"/>
              </a:spcBef>
              <a:buClr>
                <a:srgbClr val="C00000"/>
              </a:buClr>
            </a:pPr>
            <a:r>
              <a:rPr lang="fr-FR" sz="2000" dirty="0">
                <a:solidFill>
                  <a:schemeClr val="tx1">
                    <a:lumMod val="95000"/>
                    <a:lumOff val="5000"/>
                  </a:schemeClr>
                </a:solidFill>
                <a:latin typeface="Courier New" panose="02070309020205020404" pitchFamily="49" charset="0"/>
                <a:cs typeface="Courier New" panose="02070309020205020404" pitchFamily="49" charset="0"/>
                <a:hlinkClick r:id="rId4"/>
              </a:rPr>
              <a:t>http://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4"/>
              </a:rPr>
              <a:t>localhost/Symfony/web/app_dev.php/hello-world</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graphicFrame>
        <p:nvGraphicFramePr>
          <p:cNvPr id="2" name="Objet 1"/>
          <p:cNvGraphicFramePr>
            <a:graphicFrameLocks noChangeAspect="1"/>
          </p:cNvGraphicFramePr>
          <p:nvPr>
            <p:extLst>
              <p:ext uri="{D42A27DB-BD31-4B8C-83A1-F6EECF244321}">
                <p14:modId xmlns:p14="http://schemas.microsoft.com/office/powerpoint/2010/main" val="3390302145"/>
              </p:ext>
            </p:extLst>
          </p:nvPr>
        </p:nvGraphicFramePr>
        <p:xfrm>
          <a:off x="838977" y="2678593"/>
          <a:ext cx="7275512" cy="2832100"/>
        </p:xfrm>
        <a:graphic>
          <a:graphicData uri="http://schemas.openxmlformats.org/presentationml/2006/ole">
            <mc:AlternateContent xmlns:mc="http://schemas.openxmlformats.org/markup-compatibility/2006">
              <mc:Choice xmlns:v="urn:schemas-microsoft-com:vml" Requires="v">
                <p:oleObj spid="_x0000_s15710" r:id="rId5" imgW="7275960" imgH="2831400" progId="">
                  <p:embed/>
                </p:oleObj>
              </mc:Choice>
              <mc:Fallback>
                <p:oleObj r:id="rId5" imgW="7275960" imgH="2831400" progId="">
                  <p:embed/>
                  <p:pic>
                    <p:nvPicPr>
                      <p:cNvPr id="0" name=""/>
                      <p:cNvPicPr/>
                      <p:nvPr/>
                    </p:nvPicPr>
                    <p:blipFill>
                      <a:blip r:embed="rId6"/>
                      <a:stretch>
                        <a:fillRect/>
                      </a:stretch>
                    </p:blipFill>
                    <p:spPr>
                      <a:xfrm>
                        <a:off x="838977" y="2678593"/>
                        <a:ext cx="7275512" cy="2832100"/>
                      </a:xfrm>
                      <a:prstGeom prst="rect">
                        <a:avLst/>
                      </a:prstGeom>
                    </p:spPr>
                  </p:pic>
                </p:oleObj>
              </mc:Fallback>
            </mc:AlternateContent>
          </a:graphicData>
        </a:graphic>
      </p:graphicFrame>
    </p:spTree>
    <p:extLst>
      <p:ext uri="{BB962C8B-B14F-4D97-AF65-F5344CB8AC3E}">
        <p14:creationId xmlns:p14="http://schemas.microsoft.com/office/powerpoint/2010/main" val="4264401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Un peu de nettoyage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Avec </a:t>
            </a:r>
            <a:r>
              <a:rPr lang="fr-FR" sz="2000" dirty="0">
                <a:solidFill>
                  <a:schemeClr val="tx1">
                    <a:lumMod val="95000"/>
                    <a:lumOff val="5000"/>
                  </a:schemeClr>
                </a:solidFill>
                <a:latin typeface="Arial" panose="020B0604020202020204" pitchFamily="34" charset="0"/>
                <a:cs typeface="Arial" panose="020B0604020202020204" pitchFamily="34" charset="0"/>
              </a:rPr>
              <a:t>tous les éléments générés par </a:t>
            </a:r>
            <a:r>
              <a:rPr lang="fr-FR" sz="2000"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lors de la création du </a:t>
            </a:r>
            <a:r>
              <a:rPr lang="fr-FR" sz="2000" dirty="0" smtClean="0">
                <a:solidFill>
                  <a:schemeClr val="tx1">
                    <a:lumMod val="95000"/>
                    <a:lumOff val="5000"/>
                  </a:schemeClr>
                </a:solidFill>
                <a:latin typeface="Arial" panose="020B0604020202020204" pitchFamily="34" charset="0"/>
                <a:cs typeface="Arial" panose="020B0604020202020204" pitchFamily="34" charset="0"/>
              </a:rPr>
              <a:t>bundle, </a:t>
            </a:r>
            <a:r>
              <a:rPr lang="fr-FR" sz="2000" dirty="0">
                <a:solidFill>
                  <a:schemeClr val="tx1">
                    <a:lumMod val="95000"/>
                    <a:lumOff val="5000"/>
                  </a:schemeClr>
                </a:solidFill>
                <a:latin typeface="Arial" panose="020B0604020202020204" pitchFamily="34" charset="0"/>
                <a:cs typeface="Arial" panose="020B0604020202020204" pitchFamily="34" charset="0"/>
              </a:rPr>
              <a:t>il y a un peu de </a:t>
            </a:r>
            <a:r>
              <a:rPr lang="fr-FR" sz="2000" dirty="0" smtClean="0">
                <a:solidFill>
                  <a:schemeClr val="tx1">
                    <a:lumMod val="95000"/>
                    <a:lumOff val="5000"/>
                  </a:schemeClr>
                </a:solidFill>
                <a:latin typeface="Arial" panose="020B0604020202020204" pitchFamily="34" charset="0"/>
                <a:cs typeface="Arial" panose="020B0604020202020204" pitchFamily="34" charset="0"/>
              </a:rPr>
              <a:t>nettoyage à faire. On peut supprimer dans notre bundle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Le contrôleur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Controller/</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DefaultController.php</a:t>
            </a:r>
            <a:r>
              <a:rPr lang="fr-FR" dirty="0" smtClean="0">
                <a:solidFill>
                  <a:schemeClr val="tx1">
                    <a:lumMod val="95000"/>
                    <a:lumOff val="5000"/>
                  </a:schemeClr>
                </a:solidFill>
                <a:latin typeface="Arial" panose="020B0604020202020204" pitchFamily="34" charset="0"/>
                <a:cs typeface="Arial" panose="020B0604020202020204" pitchFamily="34" charset="0"/>
              </a:rPr>
              <a:t> </a:t>
            </a:r>
            <a:endParaRPr lang="fr-FR"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Le répertoire de vues </a:t>
            </a:r>
            <a:r>
              <a:rPr lang="fr-FR" dirty="0" err="1">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views</a:t>
            </a:r>
            <a:r>
              <a:rPr lang="fr-FR" dirty="0">
                <a:solidFill>
                  <a:schemeClr val="tx1">
                    <a:lumMod val="95000"/>
                    <a:lumOff val="5000"/>
                  </a:schemeClr>
                </a:solidFill>
                <a:latin typeface="Courier New" panose="02070309020205020404" pitchFamily="49" charset="0"/>
                <a:cs typeface="Courier New" panose="02070309020205020404" pitchFamily="49" charset="0"/>
              </a:rPr>
              <a:t>/Default</a:t>
            </a:r>
            <a:r>
              <a:rPr lang="fr-FR" dirty="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La route </a:t>
            </a:r>
            <a:r>
              <a:rPr lang="fr-FR" dirty="0" err="1">
                <a:solidFill>
                  <a:schemeClr val="tx1">
                    <a:lumMod val="95000"/>
                    <a:lumOff val="5000"/>
                  </a:schemeClr>
                </a:solidFill>
                <a:latin typeface="Courier New" panose="02070309020205020404" pitchFamily="49" charset="0"/>
                <a:cs typeface="Courier New" panose="02070309020205020404" pitchFamily="49" charset="0"/>
              </a:rPr>
              <a:t>oc_platform_homepage</a:t>
            </a:r>
            <a:r>
              <a:rPr lang="fr-FR" dirty="0">
                <a:solidFill>
                  <a:schemeClr val="tx1">
                    <a:lumMod val="95000"/>
                    <a:lumOff val="5000"/>
                  </a:schemeClr>
                </a:solidFill>
                <a:latin typeface="Arial" panose="020B0604020202020204" pitchFamily="34" charset="0"/>
                <a:cs typeface="Arial" panose="020B0604020202020204" pitchFamily="34" charset="0"/>
              </a:rPr>
              <a:t> dans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Supprimez également tout ce qui concerne le bundle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AppBundle</a:t>
            </a:r>
            <a:r>
              <a:rPr lang="fr-FR" sz="2000" dirty="0">
                <a:solidFill>
                  <a:schemeClr val="tx1">
                    <a:lumMod val="95000"/>
                    <a:lumOff val="5000"/>
                  </a:schemeClr>
                </a:solidFill>
                <a:latin typeface="Arial" panose="020B0604020202020204" pitchFamily="34" charset="0"/>
                <a:cs typeface="Arial" panose="020B0604020202020204" pitchFamily="34" charset="0"/>
              </a:rPr>
              <a:t>,  un bundle de démonstration intégré dans la distribution standard de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et dont nous ne nous servirons pas </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Le répertoire </a:t>
            </a:r>
            <a:r>
              <a:rPr lang="fr-FR" dirty="0" err="1">
                <a:solidFill>
                  <a:schemeClr val="tx1">
                    <a:lumMod val="95000"/>
                    <a:lumOff val="5000"/>
                  </a:schemeClr>
                </a:solidFill>
                <a:latin typeface="Courier New" panose="02070309020205020404" pitchFamily="49" charset="0"/>
                <a:cs typeface="Courier New" panose="02070309020205020404" pitchFamily="49" charset="0"/>
              </a:rPr>
              <a:t>src</a:t>
            </a: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AppBundle</a:t>
            </a:r>
            <a:r>
              <a:rPr lang="fr-FR" dirty="0">
                <a:solidFill>
                  <a:schemeClr val="tx1">
                    <a:lumMod val="95000"/>
                    <a:lumOff val="5000"/>
                  </a:schemeClr>
                </a:solidFill>
                <a:latin typeface="Courier New" panose="02070309020205020404" pitchFamily="49" charset="0"/>
                <a:cs typeface="Courier New" panose="02070309020205020404" pitchFamily="49" charset="0"/>
              </a:rPr>
              <a:t> </a:t>
            </a:r>
            <a:r>
              <a:rPr lang="fr-FR" dirty="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La </a:t>
            </a:r>
            <a:r>
              <a:rPr lang="fr-FR" dirty="0" smtClean="0">
                <a:solidFill>
                  <a:schemeClr val="tx1">
                    <a:lumMod val="95000"/>
                    <a:lumOff val="5000"/>
                  </a:schemeClr>
                </a:solidFill>
                <a:latin typeface="Arial" panose="020B0604020202020204" pitchFamily="34" charset="0"/>
                <a:cs typeface="Arial" panose="020B0604020202020204" pitchFamily="34" charset="0"/>
              </a:rPr>
              <a:t>ligne du </a:t>
            </a:r>
            <a:r>
              <a:rPr lang="fr-FR" dirty="0">
                <a:solidFill>
                  <a:schemeClr val="tx1">
                    <a:lumMod val="95000"/>
                    <a:lumOff val="5000"/>
                  </a:schemeClr>
                </a:solidFill>
                <a:latin typeface="Arial" panose="020B0604020202020204" pitchFamily="34" charset="0"/>
                <a:cs typeface="Arial" panose="020B0604020202020204" pitchFamily="34" charset="0"/>
              </a:rPr>
              <a:t>fichier </a:t>
            </a:r>
            <a:r>
              <a:rPr lang="fr-FR" dirty="0" err="1">
                <a:solidFill>
                  <a:schemeClr val="tx1">
                    <a:lumMod val="95000"/>
                    <a:lumOff val="5000"/>
                  </a:schemeClr>
                </a:solidFill>
                <a:latin typeface="Courier New" panose="02070309020205020404" pitchFamily="49" charset="0"/>
                <a:cs typeface="Courier New" panose="02070309020205020404" pitchFamily="49" charset="0"/>
              </a:rPr>
              <a:t>app</a:t>
            </a: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AppKernel.php</a:t>
            </a:r>
            <a:r>
              <a:rPr lang="fr-FR" dirty="0">
                <a:solidFill>
                  <a:schemeClr val="tx1">
                    <a:lumMod val="95000"/>
                    <a:lumOff val="5000"/>
                  </a:schemeClr>
                </a:solidFill>
                <a:latin typeface="Arial" panose="020B0604020202020204" pitchFamily="34" charset="0"/>
                <a:cs typeface="Arial" panose="020B0604020202020204" pitchFamily="34" charset="0"/>
              </a:rPr>
              <a:t>, celle qui active le bundle : </a:t>
            </a:r>
            <a:endParaRPr lang="fr-FR" dirty="0" smtClean="0">
              <a:solidFill>
                <a:schemeClr val="tx1">
                  <a:lumMod val="95000"/>
                  <a:lumOff val="5000"/>
                </a:schemeClr>
              </a:solidFill>
              <a:latin typeface="Arial" panose="020B0604020202020204" pitchFamily="34" charset="0"/>
              <a:cs typeface="Arial" panose="020B0604020202020204" pitchFamily="34" charset="0"/>
            </a:endParaRPr>
          </a:p>
          <a:p>
            <a:pPr marL="638175" lvl="1">
              <a:spcBef>
                <a:spcPts val="600"/>
              </a:spcBef>
              <a:buClr>
                <a:srgbClr val="C00000"/>
              </a:buClr>
            </a:pPr>
            <a:r>
              <a:rPr lang="fr-FR" dirty="0">
                <a:solidFill>
                  <a:schemeClr val="tx1">
                    <a:lumMod val="95000"/>
                    <a:lumOff val="5000"/>
                  </a:schemeClr>
                </a:solidFill>
                <a:latin typeface="Arial" panose="020B0604020202020204" pitchFamily="34" charset="0"/>
                <a:cs typeface="Arial" panose="020B0604020202020204" pitchFamily="34" charset="0"/>
              </a:rPr>
              <a:t>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new</a:t>
            </a:r>
            <a:r>
              <a:rPr lang="fr-FR" dirty="0" smtClean="0">
                <a:solidFill>
                  <a:schemeClr val="tx1">
                    <a:lumMod val="95000"/>
                    <a:lumOff val="5000"/>
                  </a:schemeClr>
                </a:solidFill>
                <a:latin typeface="Arial" panose="020B0604020202020204" pitchFamily="34" charset="0"/>
                <a:cs typeface="Arial" panose="020B0604020202020204" pitchFamily="34" charset="0"/>
              </a:rPr>
              <a:t> </a:t>
            </a:r>
            <a:r>
              <a:rPr lang="fr-FR" dirty="0" err="1">
                <a:solidFill>
                  <a:schemeClr val="tx1">
                    <a:lumMod val="95000"/>
                    <a:lumOff val="5000"/>
                  </a:schemeClr>
                </a:solidFill>
                <a:latin typeface="Courier New" panose="02070309020205020404" pitchFamily="49" charset="0"/>
                <a:cs typeface="Courier New" panose="02070309020205020404" pitchFamily="49" charset="0"/>
              </a:rPr>
              <a:t>AppBundle</a:t>
            </a:r>
            <a:r>
              <a:rPr lang="fr-FR" dirty="0">
                <a:solidFill>
                  <a:schemeClr val="tx1">
                    <a:lumMod val="95000"/>
                    <a:lumOff val="5000"/>
                  </a:schemeClr>
                </a:solidFill>
                <a:latin typeface="Courier New" panose="02070309020205020404" pitchFamily="49" charset="0"/>
                <a:cs typeface="Courier New" panose="02070309020205020404" pitchFamily="49" charset="0"/>
              </a:rPr>
              <a:t>\</a:t>
            </a:r>
            <a:r>
              <a:rPr lang="fr-FR" dirty="0" err="1">
                <a:solidFill>
                  <a:schemeClr val="tx1">
                    <a:lumMod val="95000"/>
                    <a:lumOff val="5000"/>
                  </a:schemeClr>
                </a:solidFill>
                <a:latin typeface="Courier New" panose="02070309020205020404" pitchFamily="49" charset="0"/>
                <a:cs typeface="Courier New" panose="02070309020205020404" pitchFamily="49" charset="0"/>
              </a:rPr>
              <a:t>AppBundle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smtClean="0">
                <a:solidFill>
                  <a:schemeClr val="tx1">
                    <a:lumMod val="95000"/>
                    <a:lumOff val="5000"/>
                  </a:schemeClr>
                </a:solidFill>
                <a:latin typeface="Arial" panose="020B0604020202020204" pitchFamily="34" charset="0"/>
                <a:cs typeface="Arial" panose="020B0604020202020204" pitchFamily="34" charset="0"/>
              </a:rPr>
              <a:t> </a:t>
            </a:r>
            <a:endParaRPr lang="fr-FR"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6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Les lignes </a:t>
            </a:r>
            <a:r>
              <a:rPr lang="fr-FR" dirty="0" smtClean="0">
                <a:solidFill>
                  <a:schemeClr val="tx1">
                    <a:lumMod val="95000"/>
                    <a:lumOff val="5000"/>
                  </a:schemeClr>
                </a:solidFill>
                <a:latin typeface="Arial" panose="020B0604020202020204" pitchFamily="34" charset="0"/>
                <a:cs typeface="Arial" panose="020B0604020202020204" pitchFamily="34" charset="0"/>
              </a:rPr>
              <a:t>des fichiers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services.yml</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dirty="0" smtClean="0">
                <a:solidFill>
                  <a:schemeClr val="tx1">
                    <a:lumMod val="95000"/>
                    <a:lumOff val="5000"/>
                  </a:schemeClr>
                </a:solidFill>
                <a:latin typeface="Arial" panose="020B0604020202020204" pitchFamily="34" charset="0"/>
                <a:cs typeface="Arial" panose="020B0604020202020204" pitchFamily="34" charset="0"/>
              </a:rPr>
              <a:t>et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composer.json</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dirty="0" smtClean="0">
                <a:solidFill>
                  <a:schemeClr val="tx1">
                    <a:lumMod val="95000"/>
                    <a:lumOff val="5000"/>
                  </a:schemeClr>
                </a:solidFill>
                <a:latin typeface="Arial" panose="020B0604020202020204" pitchFamily="34" charset="0"/>
                <a:cs typeface="Arial" panose="020B0604020202020204" pitchFamily="34" charset="0"/>
              </a:rPr>
              <a:t>faisant référence au bundle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AppBundle</a:t>
            </a:r>
            <a:endParaRPr lang="fr-FR"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6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Videz le cache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 :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php</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bin/console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cache:clear</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927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Ajoutez une url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/byebye-world</a:t>
            </a:r>
            <a:r>
              <a:rPr lang="fr-FR" sz="2400" dirty="0" smtClean="0">
                <a:solidFill>
                  <a:schemeClr val="tx1">
                    <a:lumMod val="95000"/>
                    <a:lumOff val="5000"/>
                  </a:schemeClr>
                </a:solidFill>
                <a:latin typeface="Arial" panose="020B0604020202020204" pitchFamily="34" charset="0"/>
                <a:cs typeface="Arial" panose="020B0604020202020204" pitchFamily="34" charset="0"/>
              </a:rPr>
              <a:t> en utilisant le même </a:t>
            </a:r>
            <a:r>
              <a:rPr lang="fr-FR" sz="2400" dirty="0">
                <a:solidFill>
                  <a:schemeClr val="tx1">
                    <a:lumMod val="95000"/>
                    <a:lumOff val="5000"/>
                  </a:schemeClr>
                </a:solidFill>
                <a:latin typeface="Arial" panose="020B0604020202020204" pitchFamily="34" charset="0"/>
                <a:cs typeface="Arial" panose="020B0604020202020204" pitchFamily="34" charset="0"/>
              </a:rPr>
              <a:t>contrôleur </a:t>
            </a:r>
            <a:r>
              <a:rPr lang="fr-FR" sz="2400" dirty="0" smtClean="0">
                <a:solidFill>
                  <a:schemeClr val="tx1">
                    <a:lumMod val="95000"/>
                    <a:lumOff val="5000"/>
                  </a:schemeClr>
                </a:solidFill>
                <a:latin typeface="Arial" panose="020B0604020202020204" pitchFamily="34" charset="0"/>
                <a:cs typeface="Arial" panose="020B0604020202020204" pitchFamily="34" charset="0"/>
              </a:rPr>
              <a:t>(définissez : </a:t>
            </a:r>
            <a:r>
              <a:rPr lang="fr-FR" sz="2400" dirty="0">
                <a:solidFill>
                  <a:schemeClr val="tx1">
                    <a:lumMod val="95000"/>
                    <a:lumOff val="5000"/>
                  </a:schemeClr>
                </a:solidFill>
                <a:latin typeface="Arial" panose="020B0604020202020204" pitchFamily="34" charset="0"/>
                <a:cs typeface="Arial" panose="020B0604020202020204" pitchFamily="34" charset="0"/>
              </a:rPr>
              <a:t>route, action et </a:t>
            </a:r>
            <a:r>
              <a:rPr lang="fr-FR" sz="2400" dirty="0" err="1">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p>
          <a:p>
            <a:pPr marL="180975" algn="ctr">
              <a:spcBef>
                <a:spcPts val="1200"/>
              </a:spcBef>
              <a:buClr>
                <a:srgbClr val="C00000"/>
              </a:buClr>
            </a:pPr>
            <a:r>
              <a:rPr lang="fr-FR" sz="2000" dirty="0">
                <a:solidFill>
                  <a:schemeClr val="tx1">
                    <a:lumMod val="95000"/>
                    <a:lumOff val="5000"/>
                  </a:schemeClr>
                </a:solidFill>
                <a:latin typeface="Courier New" panose="02070309020205020404" pitchFamily="49" charset="0"/>
                <a:cs typeface="Courier New" panose="02070309020205020404" pitchFamily="49" charset="0"/>
                <a:hlinkClick r:id="rId4"/>
              </a:rPr>
              <a:t>http://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4"/>
              </a:rPr>
              <a:t>localhost/Symfony/web/app_dev.php/byebye-world</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graphicFrame>
        <p:nvGraphicFramePr>
          <p:cNvPr id="3" name="Objet 2"/>
          <p:cNvGraphicFramePr>
            <a:graphicFrameLocks noChangeAspect="1"/>
          </p:cNvGraphicFramePr>
          <p:nvPr>
            <p:extLst>
              <p:ext uri="{D42A27DB-BD31-4B8C-83A1-F6EECF244321}">
                <p14:modId xmlns:p14="http://schemas.microsoft.com/office/powerpoint/2010/main" val="3306810928"/>
              </p:ext>
            </p:extLst>
          </p:nvPr>
        </p:nvGraphicFramePr>
        <p:xfrm>
          <a:off x="1283494" y="2674927"/>
          <a:ext cx="6577012" cy="3543300"/>
        </p:xfrm>
        <a:graphic>
          <a:graphicData uri="http://schemas.openxmlformats.org/presentationml/2006/ole">
            <mc:AlternateContent xmlns:mc="http://schemas.openxmlformats.org/markup-compatibility/2006">
              <mc:Choice xmlns:v="urn:schemas-microsoft-com:vml" Requires="v">
                <p:oleObj spid="_x0000_s16734" r:id="rId5" imgW="6577560" imgH="3542760" progId="">
                  <p:embed/>
                </p:oleObj>
              </mc:Choice>
              <mc:Fallback>
                <p:oleObj r:id="rId5" imgW="6577560" imgH="3542760" progId="">
                  <p:embed/>
                  <p:pic>
                    <p:nvPicPr>
                      <p:cNvPr id="0" name=""/>
                      <p:cNvPicPr/>
                      <p:nvPr/>
                    </p:nvPicPr>
                    <p:blipFill>
                      <a:blip r:embed="rId6"/>
                      <a:stretch>
                        <a:fillRect/>
                      </a:stretch>
                    </p:blipFill>
                    <p:spPr>
                      <a:xfrm>
                        <a:off x="1283494" y="2674927"/>
                        <a:ext cx="6577012" cy="3543300"/>
                      </a:xfrm>
                      <a:prstGeom prst="rect">
                        <a:avLst/>
                      </a:prstGeom>
                    </p:spPr>
                  </p:pic>
                </p:oleObj>
              </mc:Fallback>
            </mc:AlternateContent>
          </a:graphicData>
        </a:graphic>
      </p:graphicFrame>
    </p:spTree>
    <p:extLst>
      <p:ext uri="{BB962C8B-B14F-4D97-AF65-F5344CB8AC3E}">
        <p14:creationId xmlns:p14="http://schemas.microsoft.com/office/powerpoint/2010/main" val="230895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 retenir</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rôle du </a:t>
            </a:r>
            <a:r>
              <a:rPr lang="fr-FR" sz="2400" b="1" dirty="0">
                <a:solidFill>
                  <a:schemeClr val="tx1">
                    <a:lumMod val="95000"/>
                    <a:lumOff val="5000"/>
                  </a:schemeClr>
                </a:solidFill>
                <a:latin typeface="Arial" panose="020B0604020202020204" pitchFamily="34" charset="0"/>
                <a:cs typeface="Arial" panose="020B0604020202020204" pitchFamily="34" charset="0"/>
              </a:rPr>
              <a:t>routeur</a:t>
            </a:r>
            <a:r>
              <a:rPr lang="fr-FR" sz="2400" dirty="0">
                <a:solidFill>
                  <a:schemeClr val="tx1">
                    <a:lumMod val="95000"/>
                    <a:lumOff val="5000"/>
                  </a:schemeClr>
                </a:solidFill>
                <a:latin typeface="Arial" panose="020B0604020202020204" pitchFamily="34" charset="0"/>
                <a:cs typeface="Arial" panose="020B0604020202020204" pitchFamily="34" charset="0"/>
              </a:rPr>
              <a:t> est de </a:t>
            </a:r>
            <a:r>
              <a:rPr lang="fr-FR" sz="2400" b="1" dirty="0">
                <a:solidFill>
                  <a:schemeClr val="tx1">
                    <a:lumMod val="95000"/>
                    <a:lumOff val="5000"/>
                  </a:schemeClr>
                </a:solidFill>
                <a:latin typeface="Arial" panose="020B0604020202020204" pitchFamily="34" charset="0"/>
                <a:cs typeface="Arial" panose="020B0604020202020204" pitchFamily="34" charset="0"/>
              </a:rPr>
              <a:t>déterminer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la route à utiliser </a:t>
            </a:r>
            <a:r>
              <a:rPr lang="fr-FR" sz="2400" dirty="0">
                <a:solidFill>
                  <a:schemeClr val="tx1">
                    <a:lumMod val="95000"/>
                    <a:lumOff val="5000"/>
                  </a:schemeClr>
                </a:solidFill>
                <a:latin typeface="Arial" panose="020B0604020202020204" pitchFamily="34" charset="0"/>
                <a:cs typeface="Arial" panose="020B0604020202020204" pitchFamily="34" charset="0"/>
              </a:rPr>
              <a:t>pour la requête </a:t>
            </a:r>
            <a:r>
              <a:rPr lang="fr-FR" sz="2400" dirty="0" smtClean="0">
                <a:solidFill>
                  <a:schemeClr val="tx1">
                    <a:lumMod val="95000"/>
                    <a:lumOff val="5000"/>
                  </a:schemeClr>
                </a:solidFill>
                <a:latin typeface="Arial" panose="020B0604020202020204" pitchFamily="34" charset="0"/>
                <a:cs typeface="Arial" panose="020B0604020202020204" pitchFamily="34" charset="0"/>
              </a:rPr>
              <a:t>courante</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rôle d'une </a:t>
            </a:r>
            <a:r>
              <a:rPr lang="fr-FR" sz="2400" b="1" dirty="0">
                <a:solidFill>
                  <a:schemeClr val="tx1">
                    <a:lumMod val="95000"/>
                    <a:lumOff val="5000"/>
                  </a:schemeClr>
                </a:solidFill>
                <a:latin typeface="Arial" panose="020B0604020202020204" pitchFamily="34" charset="0"/>
                <a:cs typeface="Arial" panose="020B0604020202020204" pitchFamily="34" charset="0"/>
              </a:rPr>
              <a:t>route</a:t>
            </a:r>
            <a:r>
              <a:rPr lang="fr-FR" sz="2400" dirty="0">
                <a:solidFill>
                  <a:schemeClr val="tx1">
                    <a:lumMod val="95000"/>
                    <a:lumOff val="5000"/>
                  </a:schemeClr>
                </a:solidFill>
                <a:latin typeface="Arial" panose="020B0604020202020204" pitchFamily="34" charset="0"/>
                <a:cs typeface="Arial" panose="020B0604020202020204" pitchFamily="34" charset="0"/>
              </a:rPr>
              <a:t> est d'</a:t>
            </a:r>
            <a:r>
              <a:rPr lang="fr-FR" sz="2400" b="1" dirty="0">
                <a:solidFill>
                  <a:schemeClr val="tx1">
                    <a:lumMod val="95000"/>
                    <a:lumOff val="5000"/>
                  </a:schemeClr>
                </a:solidFill>
                <a:latin typeface="Arial" panose="020B0604020202020204" pitchFamily="34" charset="0"/>
                <a:cs typeface="Arial" panose="020B0604020202020204" pitchFamily="34" charset="0"/>
              </a:rPr>
              <a:t>associer une URL à une action du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contrôleur</a:t>
            </a:r>
            <a:endParaRPr lang="fr-FR" sz="2400" b="1"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rôle du </a:t>
            </a:r>
            <a:r>
              <a:rPr lang="fr-FR" sz="2400" b="1" dirty="0">
                <a:solidFill>
                  <a:schemeClr val="tx1">
                    <a:lumMod val="95000"/>
                    <a:lumOff val="5000"/>
                  </a:schemeClr>
                </a:solidFill>
                <a:latin typeface="Arial" panose="020B0604020202020204" pitchFamily="34" charset="0"/>
                <a:cs typeface="Arial" panose="020B0604020202020204" pitchFamily="34" charset="0"/>
              </a:rPr>
              <a:t>contrôleur</a:t>
            </a:r>
            <a:r>
              <a:rPr lang="fr-FR" sz="2400" dirty="0">
                <a:solidFill>
                  <a:schemeClr val="tx1">
                    <a:lumMod val="95000"/>
                    <a:lumOff val="5000"/>
                  </a:schemeClr>
                </a:solidFill>
                <a:latin typeface="Arial" panose="020B0604020202020204" pitchFamily="34" charset="0"/>
                <a:cs typeface="Arial" panose="020B0604020202020204" pitchFamily="34" charset="0"/>
              </a:rPr>
              <a:t> est de </a:t>
            </a:r>
            <a:r>
              <a:rPr lang="fr-FR" sz="2400" b="1" dirty="0">
                <a:solidFill>
                  <a:schemeClr val="tx1">
                    <a:lumMod val="95000"/>
                    <a:lumOff val="5000"/>
                  </a:schemeClr>
                </a:solidFill>
                <a:latin typeface="Arial" panose="020B0604020202020204" pitchFamily="34" charset="0"/>
                <a:cs typeface="Arial" panose="020B0604020202020204" pitchFamily="34" charset="0"/>
              </a:rPr>
              <a:t>retourner au noyau un objet </a:t>
            </a:r>
            <a:r>
              <a:rPr lang="fr-FR" sz="2400" b="1" dirty="0" err="1">
                <a:solidFill>
                  <a:schemeClr val="tx1">
                    <a:lumMod val="95000"/>
                    <a:lumOff val="5000"/>
                  </a:schemeClr>
                </a:solidFill>
                <a:latin typeface="Courier New" panose="02070309020205020404" pitchFamily="49" charset="0"/>
                <a:cs typeface="Courier New" panose="02070309020205020404" pitchFamily="49" charset="0"/>
              </a:rPr>
              <a:t>Response</a:t>
            </a:r>
            <a:r>
              <a:rPr lang="fr-FR" sz="2400" dirty="0">
                <a:solidFill>
                  <a:schemeClr val="tx1">
                    <a:lumMod val="95000"/>
                    <a:lumOff val="5000"/>
                  </a:schemeClr>
                </a:solidFill>
                <a:latin typeface="Arial" panose="020B0604020202020204" pitchFamily="34" charset="0"/>
                <a:cs typeface="Arial" panose="020B0604020202020204" pitchFamily="34" charset="0"/>
              </a:rPr>
              <a:t>, qui contient la réponse HTTP à envoyer à l'internaute (page HTML ou redirection</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rôle des </a:t>
            </a:r>
            <a:r>
              <a:rPr lang="fr-FR" sz="2400" b="1" dirty="0">
                <a:solidFill>
                  <a:schemeClr val="tx1">
                    <a:lumMod val="95000"/>
                    <a:lumOff val="5000"/>
                  </a:schemeClr>
                </a:solidFill>
                <a:latin typeface="Arial" panose="020B0604020202020204" pitchFamily="34" charset="0"/>
                <a:cs typeface="Arial" panose="020B0604020202020204" pitchFamily="34" charset="0"/>
              </a:rPr>
              <a:t>vues</a:t>
            </a:r>
            <a:r>
              <a:rPr lang="fr-FR" sz="2400" dirty="0">
                <a:solidFill>
                  <a:schemeClr val="tx1">
                    <a:lumMod val="95000"/>
                    <a:lumOff val="5000"/>
                  </a:schemeClr>
                </a:solidFill>
                <a:latin typeface="Arial" panose="020B0604020202020204" pitchFamily="34" charset="0"/>
                <a:cs typeface="Arial" panose="020B0604020202020204" pitchFamily="34" charset="0"/>
              </a:rPr>
              <a:t> est de </a:t>
            </a:r>
            <a:r>
              <a:rPr lang="fr-FR" sz="2400" b="1" dirty="0">
                <a:solidFill>
                  <a:schemeClr val="tx1">
                    <a:lumMod val="95000"/>
                    <a:lumOff val="5000"/>
                  </a:schemeClr>
                </a:solidFill>
                <a:latin typeface="Arial" panose="020B0604020202020204" pitchFamily="34" charset="0"/>
                <a:cs typeface="Arial" panose="020B0604020202020204" pitchFamily="34" charset="0"/>
              </a:rPr>
              <a:t>mettre en forme les données </a:t>
            </a:r>
            <a:r>
              <a:rPr lang="fr-FR" sz="2400" dirty="0">
                <a:solidFill>
                  <a:schemeClr val="tx1">
                    <a:lumMod val="95000"/>
                    <a:lumOff val="5000"/>
                  </a:schemeClr>
                </a:solidFill>
                <a:latin typeface="Arial" panose="020B0604020202020204" pitchFamily="34" charset="0"/>
                <a:cs typeface="Arial" panose="020B0604020202020204" pitchFamily="34" charset="0"/>
              </a:rPr>
              <a:t>que le contrôleur lui donne, afin de </a:t>
            </a:r>
            <a:r>
              <a:rPr lang="fr-FR" sz="2400" b="1" dirty="0">
                <a:solidFill>
                  <a:schemeClr val="tx1">
                    <a:lumMod val="95000"/>
                    <a:lumOff val="5000"/>
                  </a:schemeClr>
                </a:solidFill>
                <a:latin typeface="Arial" panose="020B0604020202020204" pitchFamily="34" charset="0"/>
                <a:cs typeface="Arial" panose="020B0604020202020204" pitchFamily="34" charset="0"/>
              </a:rPr>
              <a:t>construire une page HTML</a:t>
            </a:r>
            <a:r>
              <a:rPr lang="fr-FR" sz="2400" dirty="0">
                <a:solidFill>
                  <a:schemeClr val="tx1">
                    <a:lumMod val="95000"/>
                    <a:lumOff val="5000"/>
                  </a:schemeClr>
                </a:solidFill>
                <a:latin typeface="Arial" panose="020B0604020202020204" pitchFamily="34" charset="0"/>
                <a:cs typeface="Arial" panose="020B0604020202020204" pitchFamily="34" charset="0"/>
              </a:rPr>
              <a:t>, un flux RSS, un e-mail, </a:t>
            </a:r>
            <a:r>
              <a:rPr lang="fr-FR" sz="2400" dirty="0" err="1">
                <a:solidFill>
                  <a:schemeClr val="tx1">
                    <a:lumMod val="95000"/>
                    <a:lumOff val="5000"/>
                  </a:schemeClr>
                </a:solidFill>
                <a:latin typeface="Arial" panose="020B0604020202020204" pitchFamily="34" charset="0"/>
                <a:cs typeface="Arial" panose="020B0604020202020204" pitchFamily="34" charset="0"/>
              </a:rPr>
              <a:t>etc</a:t>
            </a: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956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4507840" y="3438903"/>
            <a:ext cx="4443265"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r-FR" dirty="0" smtClean="0"/>
              <a:t>Le routeur</a:t>
            </a:r>
            <a:endParaRPr lang="en-US"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3801179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Crédits et références bibliographiques</a:t>
            </a:r>
          </a:p>
        </p:txBody>
      </p:sp>
      <p:pic>
        <p:nvPicPr>
          <p:cNvPr id="8" name="Image 7"/>
          <p:cNvPicPr>
            <a:picLocks noChangeAspect="1"/>
          </p:cNvPicPr>
          <p:nvPr/>
        </p:nvPicPr>
        <p:blipFill>
          <a:blip r:embed="rId2"/>
          <a:stretch>
            <a:fillRect/>
          </a:stretch>
        </p:blipFill>
        <p:spPr>
          <a:xfrm>
            <a:off x="8358866" y="6137256"/>
            <a:ext cx="785134" cy="720744"/>
          </a:xfrm>
          <a:prstGeom prst="rect">
            <a:avLst/>
          </a:prstGeom>
        </p:spPr>
      </p:pic>
      <p:sp>
        <p:nvSpPr>
          <p:cNvPr id="9" name="Rectangle 8"/>
          <p:cNvSpPr/>
          <p:nvPr/>
        </p:nvSpPr>
        <p:spPr>
          <a:xfrm>
            <a:off x="85060" y="1727369"/>
            <a:ext cx="8973879" cy="4952603"/>
          </a:xfrm>
          <a:prstGeom prst="rect">
            <a:avLst/>
          </a:prstGeom>
        </p:spPr>
        <p:txBody>
          <a:bodyPr wrap="square">
            <a:noAutofit/>
          </a:bodyPr>
          <a:lstStyle/>
          <a:p>
            <a:pPr marL="457200" indent="-276225">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hlinkClick r:id="rId3"/>
              </a:rPr>
              <a:t>Site web de </a:t>
            </a:r>
            <a:r>
              <a:rPr lang="fr-FR" sz="2800" dirty="0" err="1" smtClean="0">
                <a:solidFill>
                  <a:prstClr val="black"/>
                </a:solidFill>
                <a:latin typeface="Arial" panose="020B0604020202020204" pitchFamily="34" charset="0"/>
                <a:hlinkClick r:id="rId3"/>
              </a:rPr>
              <a:t>Symfony</a:t>
            </a:r>
            <a:endParaRPr lang="fr-FR" sz="2800" dirty="0" smtClean="0">
              <a:solidFill>
                <a:prstClr val="black"/>
              </a:solidFill>
              <a:latin typeface="Arial" panose="020B0604020202020204" pitchFamily="34" charset="0"/>
            </a:endParaRPr>
          </a:p>
          <a:p>
            <a:pPr marL="457200" indent="-276225">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hlinkClick r:id="rId4"/>
              </a:rPr>
              <a:t>Site web de </a:t>
            </a:r>
            <a:r>
              <a:rPr lang="fr-FR" sz="2800" dirty="0" err="1" smtClean="0">
                <a:solidFill>
                  <a:prstClr val="black"/>
                </a:solidFill>
                <a:latin typeface="Arial" panose="020B0604020202020204" pitchFamily="34" charset="0"/>
                <a:hlinkClick r:id="rId4"/>
              </a:rPr>
              <a:t>Sensiolabs</a:t>
            </a:r>
            <a:endParaRPr lang="fr-FR" sz="2800" dirty="0" smtClean="0">
              <a:solidFill>
                <a:prstClr val="black"/>
              </a:solidFill>
              <a:latin typeface="Arial" panose="020B0604020202020204" pitchFamily="34" charset="0"/>
              <a:hlinkClick r:id="rId5"/>
            </a:endParaRPr>
          </a:p>
          <a:p>
            <a:pPr marL="457200" indent="-276225">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hlinkClick r:id="rId5"/>
              </a:rPr>
              <a:t>Livre de référence : Développez votre site web avec le </a:t>
            </a:r>
            <a:r>
              <a:rPr lang="fr-FR" sz="2800" dirty="0" err="1" smtClean="0">
                <a:solidFill>
                  <a:prstClr val="black"/>
                </a:solidFill>
                <a:latin typeface="Arial" panose="020B0604020202020204" pitchFamily="34" charset="0"/>
                <a:hlinkClick r:id="rId5"/>
              </a:rPr>
              <a:t>framework</a:t>
            </a:r>
            <a:r>
              <a:rPr lang="fr-FR" sz="2800" dirty="0" smtClean="0">
                <a:solidFill>
                  <a:prstClr val="black"/>
                </a:solidFill>
                <a:latin typeface="Arial" panose="020B0604020202020204" pitchFamily="34" charset="0"/>
                <a:hlinkClick r:id="rId5"/>
              </a:rPr>
              <a:t> Symfony3</a:t>
            </a:r>
            <a:endParaRPr lang="fr-FR" sz="2800" dirty="0" smtClean="0">
              <a:solidFill>
                <a:prstClr val="black"/>
              </a:solidFill>
              <a:latin typeface="Arial" panose="020B0604020202020204" pitchFamily="34" charset="0"/>
            </a:endParaRPr>
          </a:p>
          <a:p>
            <a:pPr marL="180975" algn="just">
              <a:buClr>
                <a:srgbClr val="C00000"/>
              </a:buClr>
            </a:pPr>
            <a:endParaRPr lang="fr-FR" sz="2800" dirty="0">
              <a:solidFill>
                <a:prstClr val="black"/>
              </a:solidFill>
              <a:latin typeface="Arial" panose="020B0604020202020204" pitchFamily="34" charset="0"/>
            </a:endParaRPr>
          </a:p>
        </p:txBody>
      </p:sp>
    </p:spTree>
    <p:extLst>
      <p:ext uri="{BB962C8B-B14F-4D97-AF65-F5344CB8AC3E}">
        <p14:creationId xmlns:p14="http://schemas.microsoft.com/office/powerpoint/2010/main" val="2372205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Rôle et fonctionnement du routeur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a vu précédemment que le </a:t>
            </a:r>
            <a:r>
              <a:rPr lang="fr-FR" sz="2400" dirty="0">
                <a:solidFill>
                  <a:schemeClr val="tx1">
                    <a:lumMod val="95000"/>
                    <a:lumOff val="5000"/>
                  </a:schemeClr>
                </a:solidFill>
                <a:latin typeface="Arial" panose="020B0604020202020204" pitchFamily="34" charset="0"/>
                <a:cs typeface="Arial" panose="020B0604020202020204" pitchFamily="34" charset="0"/>
              </a:rPr>
              <a:t>rôle du routeur </a:t>
            </a:r>
            <a:r>
              <a:rPr lang="fr-FR" sz="2400" dirty="0" smtClean="0">
                <a:solidFill>
                  <a:schemeClr val="tx1">
                    <a:lumMod val="95000"/>
                    <a:lumOff val="5000"/>
                  </a:schemeClr>
                </a:solidFill>
                <a:latin typeface="Arial" panose="020B0604020202020204" pitchFamily="34" charset="0"/>
                <a:cs typeface="Arial" panose="020B0604020202020204" pitchFamily="34" charset="0"/>
              </a:rPr>
              <a:t>est, </a:t>
            </a:r>
            <a:r>
              <a:rPr lang="fr-FR" sz="2400" dirty="0">
                <a:solidFill>
                  <a:schemeClr val="tx1">
                    <a:lumMod val="95000"/>
                    <a:lumOff val="5000"/>
                  </a:schemeClr>
                </a:solidFill>
                <a:latin typeface="Arial" panose="020B0604020202020204" pitchFamily="34" charset="0"/>
                <a:cs typeface="Arial" panose="020B0604020202020204" pitchFamily="34" charset="0"/>
              </a:rPr>
              <a:t>à partir d'une URL, de </a:t>
            </a:r>
            <a:r>
              <a:rPr lang="fr-FR" sz="2400" b="1" dirty="0">
                <a:solidFill>
                  <a:schemeClr val="tx1">
                    <a:lumMod val="95000"/>
                    <a:lumOff val="5000"/>
                  </a:schemeClr>
                </a:solidFill>
                <a:latin typeface="Arial" panose="020B0604020202020204" pitchFamily="34" charset="0"/>
                <a:cs typeface="Arial" panose="020B0604020202020204" pitchFamily="34" charset="0"/>
              </a:rPr>
              <a:t>déterminer quel contrôleur appeler et avec quels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arguments</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On a vu également que le routeur utilise le fichier, généralement situé dans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votreBundle</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Resources</a:t>
            </a:r>
            <a:r>
              <a:rPr lang="fr-FR" sz="2400" dirty="0">
                <a:solidFill>
                  <a:schemeClr val="tx1">
                    <a:lumMod val="95000"/>
                    <a:lumOff val="5000"/>
                  </a:schemeClr>
                </a:solidFill>
                <a:latin typeface="Courier New" panose="02070309020205020404" pitchFamily="49" charset="0"/>
                <a:cs typeface="Courier New" panose="02070309020205020404" pitchFamily="49" charset="0"/>
              </a:rPr>
              <a:t>/config/</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routing.yml</a:t>
            </a:r>
            <a:r>
              <a:rPr lang="fr-FR" sz="2400" dirty="0">
                <a:solidFill>
                  <a:schemeClr val="tx1">
                    <a:lumMod val="95000"/>
                    <a:lumOff val="5000"/>
                  </a:schemeClr>
                </a:solidFill>
                <a:latin typeface="Arial" panose="020B0604020202020204" pitchFamily="34" charset="0"/>
                <a:cs typeface="Arial" panose="020B0604020202020204" pitchFamily="34" charset="0"/>
              </a:rPr>
              <a:t> contenant la définition des routes</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Chaque route fait la correspondance entre une URL et un jeu de paramètres. Le paramètre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_</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controller</a:t>
            </a:r>
            <a:r>
              <a:rPr lang="fr-FR" sz="2400" dirty="0" smtClean="0">
                <a:solidFill>
                  <a:schemeClr val="tx1">
                    <a:lumMod val="95000"/>
                    <a:lumOff val="5000"/>
                  </a:schemeClr>
                </a:solidFill>
                <a:latin typeface="Arial" panose="020B0604020202020204" pitchFamily="34" charset="0"/>
                <a:cs typeface="Arial" panose="020B0604020202020204" pitchFamily="34" charset="0"/>
              </a:rPr>
              <a:t> fait référence </a:t>
            </a:r>
            <a:r>
              <a:rPr lang="fr-FR" sz="2400" dirty="0">
                <a:solidFill>
                  <a:schemeClr val="tx1">
                    <a:lumMod val="95000"/>
                    <a:lumOff val="5000"/>
                  </a:schemeClr>
                </a:solidFill>
                <a:latin typeface="Arial" panose="020B0604020202020204" pitchFamily="34" charset="0"/>
                <a:cs typeface="Arial" panose="020B0604020202020204" pitchFamily="34" charset="0"/>
              </a:rPr>
              <a:t>au contrôleur à exécuter</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Dans le cas où le routeur ne trouve aucune </a:t>
            </a:r>
            <a:r>
              <a:rPr lang="fr-FR" sz="2400" dirty="0" smtClean="0">
                <a:solidFill>
                  <a:schemeClr val="tx1">
                    <a:lumMod val="95000"/>
                    <a:lumOff val="5000"/>
                  </a:schemeClr>
                </a:solidFill>
                <a:latin typeface="Arial" panose="020B0604020202020204" pitchFamily="34" charset="0"/>
                <a:cs typeface="Arial" panose="020B0604020202020204" pitchFamily="34" charset="0"/>
              </a:rPr>
              <a:t>route, </a:t>
            </a:r>
            <a:r>
              <a:rPr lang="fr-FR" sz="2400" dirty="0">
                <a:solidFill>
                  <a:schemeClr val="tx1">
                    <a:lumMod val="95000"/>
                    <a:lumOff val="5000"/>
                  </a:schemeClr>
                </a:solidFill>
                <a:latin typeface="Arial" panose="020B0604020202020204" pitchFamily="34" charset="0"/>
                <a:cs typeface="Arial" panose="020B0604020202020204" pitchFamily="34" charset="0"/>
              </a:rPr>
              <a:t>le noyau de </a:t>
            </a: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déclenche une erreur 404</a:t>
            </a:r>
          </a:p>
          <a:p>
            <a:pPr marL="638175" indent="-457200">
              <a:spcBef>
                <a:spcPts val="1200"/>
              </a:spcBef>
              <a:buClr>
                <a:srgbClr val="C00000"/>
              </a:buClr>
              <a:buFont typeface="Wingdings" panose="05000000000000000000" pitchFamily="2" charset="2"/>
              <a:buChar char="§"/>
            </a:pPr>
            <a:endParaRPr lang="fr-FR" sz="2400" b="1"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7998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Les routes de base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a vu que l'on peut créer une route en donnant le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path</a:t>
            </a:r>
            <a:r>
              <a:rPr lang="fr-FR" sz="2400" dirty="0" smtClean="0">
                <a:solidFill>
                  <a:schemeClr val="tx1">
                    <a:lumMod val="95000"/>
                    <a:lumOff val="5000"/>
                  </a:schemeClr>
                </a:solidFill>
                <a:latin typeface="Arial" panose="020B0604020202020204" pitchFamily="34" charset="0"/>
                <a:cs typeface="Arial" panose="020B0604020202020204" pitchFamily="34" charset="0"/>
              </a:rPr>
              <a:t> (URL) ainsi que le nom du contrôleur à appeler</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peut aussi donner des paramètres</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Grâce au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000" dirty="0">
                <a:solidFill>
                  <a:schemeClr val="tx1">
                    <a:lumMod val="95000"/>
                    <a:lumOff val="5000"/>
                  </a:schemeClr>
                </a:solidFill>
                <a:latin typeface="Arial" panose="020B0604020202020204" pitchFamily="34" charset="0"/>
                <a:cs typeface="Arial" panose="020B0604020202020204" pitchFamily="34" charset="0"/>
              </a:rPr>
              <a:t>dans le </a:t>
            </a:r>
            <a:r>
              <a:rPr lang="fr-FR" sz="2000" dirty="0" err="1">
                <a:solidFill>
                  <a:schemeClr val="tx1">
                    <a:lumMod val="95000"/>
                    <a:lumOff val="5000"/>
                  </a:schemeClr>
                </a:solidFill>
                <a:latin typeface="Arial" panose="020B0604020202020204" pitchFamily="34" charset="0"/>
                <a:cs typeface="Arial" panose="020B0604020202020204" pitchFamily="34" charset="0"/>
              </a:rPr>
              <a:t>path</a:t>
            </a:r>
            <a:r>
              <a:rPr lang="fr-FR" sz="2000" dirty="0">
                <a:solidFill>
                  <a:schemeClr val="tx1">
                    <a:lumMod val="95000"/>
                    <a:lumOff val="5000"/>
                  </a:schemeClr>
                </a:solidFill>
                <a:latin typeface="Arial" panose="020B0604020202020204" pitchFamily="34" charset="0"/>
                <a:cs typeface="Arial" panose="020B0604020202020204" pitchFamily="34" charset="0"/>
              </a:rPr>
              <a:t> de notre route, toutes les URL du type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advert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seront gérées par cette route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 noter : l'URL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advert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ne sera pas interceptée, car le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000" dirty="0">
                <a:solidFill>
                  <a:schemeClr val="tx1">
                    <a:lumMod val="95000"/>
                    <a:lumOff val="5000"/>
                  </a:schemeClr>
                </a:solidFill>
                <a:latin typeface="Arial" panose="020B0604020202020204" pitchFamily="34" charset="0"/>
                <a:cs typeface="Arial" panose="020B0604020202020204" pitchFamily="34" charset="0"/>
              </a:rPr>
              <a:t>n'est pas </a:t>
            </a:r>
            <a:r>
              <a:rPr lang="fr-FR" sz="2000" dirty="0" smtClean="0">
                <a:solidFill>
                  <a:schemeClr val="tx1">
                    <a:lumMod val="95000"/>
                    <a:lumOff val="5000"/>
                  </a:schemeClr>
                </a:solidFill>
                <a:latin typeface="Arial" panose="020B0604020202020204" pitchFamily="34" charset="0"/>
                <a:cs typeface="Arial" panose="020B0604020202020204" pitchFamily="34" charset="0"/>
              </a:rPr>
              <a:t>renseigné : on aura une erreur)</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599768" y="1868130"/>
            <a:ext cx="7600336" cy="106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Courier New" panose="02070309020205020404" pitchFamily="49" charset="0"/>
                <a:cs typeface="Courier New" panose="02070309020205020404" pitchFamily="49" charset="0"/>
              </a:rPr>
              <a:t>oc_platform_home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path:      /platform</a:t>
            </a:r>
          </a:p>
          <a:p>
            <a:r>
              <a:rPr lang="en-US" dirty="0">
                <a:latin typeface="Courier New" panose="02070309020205020404" pitchFamily="49" charset="0"/>
                <a:cs typeface="Courier New" panose="02070309020205020404" pitchFamily="49" charset="0"/>
              </a:rPr>
              <a:t>    defaults:</a:t>
            </a:r>
          </a:p>
          <a:p>
            <a:r>
              <a:rPr lang="en-US" dirty="0">
                <a:latin typeface="Courier New" panose="02070309020205020404" pitchFamily="49" charset="0"/>
                <a:cs typeface="Courier New" panose="02070309020205020404" pitchFamily="49" charset="0"/>
              </a:rPr>
              <a:t>        _controller: </a:t>
            </a:r>
            <a:r>
              <a:rPr lang="en-US" dirty="0" err="1">
                <a:latin typeface="Courier New" panose="02070309020205020404" pitchFamily="49" charset="0"/>
                <a:cs typeface="Courier New" panose="02070309020205020404" pitchFamily="49" charset="0"/>
              </a:rPr>
              <a:t>OCPlatformBundle:Advert:index</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99768" y="3513602"/>
            <a:ext cx="7600336" cy="130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Courier New" panose="02070309020205020404" pitchFamily="49" charset="0"/>
                <a:cs typeface="Courier New" panose="02070309020205020404" pitchFamily="49" charset="0"/>
              </a:rPr>
              <a:t>oc_platform_view</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path:      /platform/advert</a:t>
            </a:r>
            <a:r>
              <a:rPr lang="en-US" dirty="0">
                <a:solidFill>
                  <a:srgbClr val="FF0000"/>
                </a:solidFill>
                <a:latin typeface="Courier New" panose="02070309020205020404" pitchFamily="49" charset="0"/>
                <a:cs typeface="Courier New" panose="02070309020205020404" pitchFamily="49" charset="0"/>
              </a:rPr>
              <a:t>/{id}</a:t>
            </a:r>
          </a:p>
          <a:p>
            <a:r>
              <a:rPr lang="en-US" dirty="0">
                <a:latin typeface="Courier New" panose="02070309020205020404" pitchFamily="49" charset="0"/>
                <a:cs typeface="Courier New" panose="02070309020205020404" pitchFamily="49" charset="0"/>
              </a:rPr>
              <a:t>    defaults:</a:t>
            </a:r>
          </a:p>
          <a:p>
            <a:r>
              <a:rPr lang="en-US" dirty="0">
                <a:latin typeface="Courier New" panose="02070309020205020404" pitchFamily="49" charset="0"/>
                <a:cs typeface="Courier New" panose="02070309020205020404" pitchFamily="49" charset="0"/>
              </a:rPr>
              <a:t>        _controller: </a:t>
            </a:r>
            <a:r>
              <a:rPr lang="en-US" dirty="0" err="1">
                <a:latin typeface="Courier New" panose="02070309020205020404" pitchFamily="49" charset="0"/>
                <a:cs typeface="Courier New" panose="02070309020205020404" pitchFamily="49" charset="0"/>
              </a:rPr>
              <a:t>OCPlatformBundle:Advert:view</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6210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Exemple de fichiers de routes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264543" y="1907457"/>
            <a:ext cx="8229600" cy="464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/OC/</a:t>
            </a:r>
            <a:r>
              <a:rPr lang="en-US" dirty="0" err="1">
                <a:latin typeface="Courier New" panose="02070309020205020404" pitchFamily="49" charset="0"/>
                <a:cs typeface="Courier New" panose="02070309020205020404" pitchFamily="49" charset="0"/>
              </a:rPr>
              <a:t>PlatformBundle</a:t>
            </a:r>
            <a:r>
              <a:rPr lang="en-US" dirty="0">
                <a:latin typeface="Courier New" panose="02070309020205020404" pitchFamily="49" charset="0"/>
                <a:cs typeface="Courier New" panose="02070309020205020404" pitchFamily="49" charset="0"/>
              </a:rPr>
              <a:t>/Resources/</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routing.yml</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oc_platform_home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path:      /platform</a:t>
            </a:r>
          </a:p>
          <a:p>
            <a:r>
              <a:rPr lang="en-US" dirty="0">
                <a:latin typeface="Courier New" panose="02070309020205020404" pitchFamily="49" charset="0"/>
                <a:cs typeface="Courier New" panose="02070309020205020404" pitchFamily="49" charset="0"/>
              </a:rPr>
              <a:t>    defaults:</a:t>
            </a:r>
          </a:p>
          <a:p>
            <a:r>
              <a:rPr lang="en-US" dirty="0">
                <a:latin typeface="Courier New" panose="02070309020205020404" pitchFamily="49" charset="0"/>
                <a:cs typeface="Courier New" panose="02070309020205020404" pitchFamily="49" charset="0"/>
              </a:rPr>
              <a:t>        _controller: </a:t>
            </a:r>
            <a:r>
              <a:rPr lang="en-US" dirty="0" err="1">
                <a:latin typeface="Courier New" panose="02070309020205020404" pitchFamily="49" charset="0"/>
                <a:cs typeface="Courier New" panose="02070309020205020404" pitchFamily="49" charset="0"/>
              </a:rPr>
              <a:t>OCPlatformBundle:Advert:index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err="1">
                <a:solidFill>
                  <a:schemeClr val="bg1"/>
                </a:solidFill>
                <a:latin typeface="Courier New" panose="02070309020205020404" pitchFamily="49" charset="0"/>
                <a:cs typeface="Courier New" panose="02070309020205020404" pitchFamily="49" charset="0"/>
              </a:rPr>
              <a:t>oc_platform_view</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path:      /platform/advert/{id}</a:t>
            </a:r>
          </a:p>
          <a:p>
            <a:r>
              <a:rPr lang="en-US" dirty="0">
                <a:solidFill>
                  <a:schemeClr val="bg1"/>
                </a:solidFill>
                <a:latin typeface="Courier New" panose="02070309020205020404" pitchFamily="49" charset="0"/>
                <a:cs typeface="Courier New" panose="02070309020205020404" pitchFamily="49" charset="0"/>
              </a:rPr>
              <a:t>    defaults:</a:t>
            </a:r>
          </a:p>
          <a:p>
            <a:r>
              <a:rPr lang="en-US" dirty="0">
                <a:solidFill>
                  <a:schemeClr val="bg1"/>
                </a:solidFill>
                <a:latin typeface="Courier New" panose="02070309020205020404" pitchFamily="49" charset="0"/>
                <a:cs typeface="Courier New" panose="02070309020205020404" pitchFamily="49" charset="0"/>
              </a:rPr>
              <a:t>        _controller: </a:t>
            </a:r>
            <a:r>
              <a:rPr lang="en-US" dirty="0" err="1">
                <a:solidFill>
                  <a:schemeClr val="bg1"/>
                </a:solidFill>
                <a:latin typeface="Courier New" panose="02070309020205020404" pitchFamily="49" charset="0"/>
                <a:cs typeface="Courier New" panose="02070309020205020404" pitchFamily="49" charset="0"/>
              </a:rPr>
              <a:t>OCPlatformBundle:Advert:view</a:t>
            </a:r>
            <a:endParaRPr lang="en-US" dirty="0">
              <a:solidFill>
                <a:schemeClr val="bg1"/>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oc_platform_add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path:      /platform/add</a:t>
            </a:r>
          </a:p>
          <a:p>
            <a:r>
              <a:rPr lang="en-US" dirty="0">
                <a:latin typeface="Courier New" panose="02070309020205020404" pitchFamily="49" charset="0"/>
                <a:cs typeface="Courier New" panose="02070309020205020404" pitchFamily="49" charset="0"/>
              </a:rPr>
              <a:t>    defaults:</a:t>
            </a:r>
          </a:p>
          <a:p>
            <a:r>
              <a:rPr lang="en-US" dirty="0">
                <a:latin typeface="Courier New" panose="02070309020205020404" pitchFamily="49" charset="0"/>
                <a:cs typeface="Courier New" panose="02070309020205020404" pitchFamily="49" charset="0"/>
              </a:rPr>
              <a:t>        _controller: </a:t>
            </a:r>
            <a:r>
              <a:rPr lang="en-US" dirty="0" err="1">
                <a:latin typeface="Courier New" panose="02070309020205020404" pitchFamily="49" charset="0"/>
                <a:cs typeface="Courier New" panose="02070309020205020404" pitchFamily="49" charset="0"/>
              </a:rPr>
              <a:t>OCPlatformBundle:Advert:add</a:t>
            </a:r>
            <a:endParaRPr lang="en-US" dirty="0">
              <a:latin typeface="Courier New" panose="02070309020205020404" pitchFamily="49" charset="0"/>
              <a:cs typeface="Courier New" panose="02070309020205020404" pitchFamily="49" charset="0"/>
            </a:endParaRPr>
          </a:p>
        </p:txBody>
      </p:sp>
      <p:sp>
        <p:nvSpPr>
          <p:cNvPr id="3" name="Rectangle 2"/>
          <p:cNvSpPr/>
          <p:nvPr/>
        </p:nvSpPr>
        <p:spPr>
          <a:xfrm>
            <a:off x="304800" y="1296378"/>
            <a:ext cx="3376245" cy="307777"/>
          </a:xfrm>
          <a:prstGeom prst="rect">
            <a:avLst/>
          </a:prstGeom>
          <a:solidFill>
            <a:schemeClr val="bg1">
              <a:lumMod val="95000"/>
            </a:schemeClr>
          </a:solidFill>
        </p:spPr>
        <p:txBody>
          <a:bodyPr wrap="none">
            <a:spAutoFit/>
          </a:bodyPr>
          <a:lstStyle/>
          <a:p>
            <a:r>
              <a:rPr lang="fr-FR" sz="1400" dirty="0">
                <a:latin typeface="Arial" panose="020B0604020202020204" pitchFamily="34" charset="0"/>
                <a:cs typeface="Arial" panose="020B0604020202020204" pitchFamily="34" charset="0"/>
              </a:rPr>
              <a:t> </a:t>
            </a:r>
            <a:r>
              <a:rPr lang="fr-FR" sz="1400" dirty="0" smtClean="0">
                <a:latin typeface="Arial" panose="020B0604020202020204" pitchFamily="34" charset="0"/>
                <a:cs typeface="Arial" panose="020B0604020202020204" pitchFamily="34" charset="0"/>
              </a:rPr>
              <a:t>3 blocs: chacun </a:t>
            </a:r>
            <a:r>
              <a:rPr lang="fr-FR" sz="1400" dirty="0">
                <a:latin typeface="Arial" panose="020B0604020202020204" pitchFamily="34" charset="0"/>
                <a:cs typeface="Arial" panose="020B0604020202020204" pitchFamily="34" charset="0"/>
              </a:rPr>
              <a:t>correspond à une route</a:t>
            </a:r>
            <a:endParaRPr lang="en-US" sz="1400" dirty="0">
              <a:latin typeface="Arial" panose="020B0604020202020204" pitchFamily="34" charset="0"/>
              <a:cs typeface="Arial" panose="020B0604020202020204" pitchFamily="34" charset="0"/>
            </a:endParaRPr>
          </a:p>
        </p:txBody>
      </p:sp>
      <p:sp>
        <p:nvSpPr>
          <p:cNvPr id="4" name="Rectangle 3"/>
          <p:cNvSpPr/>
          <p:nvPr/>
        </p:nvSpPr>
        <p:spPr>
          <a:xfrm>
            <a:off x="4836542" y="987072"/>
            <a:ext cx="3428180" cy="954107"/>
          </a:xfrm>
          <a:prstGeom prst="rect">
            <a:avLst/>
          </a:prstGeom>
          <a:solidFill>
            <a:schemeClr val="bg2"/>
          </a:solidFill>
        </p:spPr>
        <p:txBody>
          <a:bodyPr wrap="square">
            <a:spAutoFit/>
          </a:bodyPr>
          <a:lstStyle/>
          <a:p>
            <a:r>
              <a:rPr lang="fr-FR" sz="1400" dirty="0">
                <a:latin typeface="Arial" panose="020B0604020202020204" pitchFamily="34" charset="0"/>
                <a:cs typeface="Arial" panose="020B0604020202020204" pitchFamily="34" charset="0"/>
              </a:rPr>
              <a:t>Pour trouver la bonne route, le routeur va les parcourir une par une, dans l'ordre du fichier, et s'arrêter à la première route qui fonctionne</a:t>
            </a:r>
            <a:endParaRPr lang="en-US" sz="1400" dirty="0">
              <a:latin typeface="Arial" panose="020B0604020202020204" pitchFamily="34" charset="0"/>
              <a:cs typeface="Arial" panose="020B0604020202020204" pitchFamily="34" charset="0"/>
            </a:endParaRPr>
          </a:p>
        </p:txBody>
      </p:sp>
      <p:sp>
        <p:nvSpPr>
          <p:cNvPr id="6" name="Flèche droite 5"/>
          <p:cNvSpPr/>
          <p:nvPr/>
        </p:nvSpPr>
        <p:spPr>
          <a:xfrm>
            <a:off x="3945587" y="1218384"/>
            <a:ext cx="626413" cy="46376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4971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Parcours d'une requête dans le routeur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Par exemple une requête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/5 </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8434" name="Picture 2" descr="Cheminement du rou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1530521"/>
            <a:ext cx="8180720" cy="50514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72743" y="5274036"/>
            <a:ext cx="4184994" cy="769441"/>
          </a:xfrm>
          <a:prstGeom prst="rect">
            <a:avLst/>
          </a:prstGeom>
          <a:solidFill>
            <a:schemeClr val="bg2"/>
          </a:solidFill>
        </p:spPr>
        <p:txBody>
          <a:bodyPr wrap="square">
            <a:spAutoFit/>
          </a:bodyPr>
          <a:lstStyle/>
          <a:p>
            <a:r>
              <a:rPr lang="en-US" sz="1100" b="1" dirty="0" err="1">
                <a:solidFill>
                  <a:srgbClr val="7030A0"/>
                </a:solidFill>
                <a:latin typeface="Courier New" panose="02070309020205020404" pitchFamily="49" charset="0"/>
                <a:cs typeface="Courier New" panose="02070309020205020404" pitchFamily="49" charset="0"/>
              </a:rPr>
              <a:t>oc_platform_view</a:t>
            </a:r>
            <a:r>
              <a:rPr lang="en-US" sz="1100" b="1" dirty="0">
                <a:solidFill>
                  <a:srgbClr val="7030A0"/>
                </a:solidFill>
                <a:latin typeface="Courier New" panose="02070309020205020404" pitchFamily="49" charset="0"/>
                <a:cs typeface="Courier New" panose="02070309020205020404" pitchFamily="49" charset="0"/>
              </a:rPr>
              <a:t>:</a:t>
            </a:r>
          </a:p>
          <a:p>
            <a:r>
              <a:rPr lang="en-US" sz="1100" b="1" dirty="0">
                <a:solidFill>
                  <a:srgbClr val="7030A0"/>
                </a:solidFill>
                <a:latin typeface="Courier New" panose="02070309020205020404" pitchFamily="49" charset="0"/>
                <a:cs typeface="Courier New" panose="02070309020205020404" pitchFamily="49" charset="0"/>
              </a:rPr>
              <a:t>    path:      /platform/advert/{id}</a:t>
            </a:r>
          </a:p>
          <a:p>
            <a:r>
              <a:rPr lang="en-US" sz="1100" b="1" dirty="0">
                <a:solidFill>
                  <a:srgbClr val="7030A0"/>
                </a:solidFill>
                <a:latin typeface="Courier New" panose="02070309020205020404" pitchFamily="49" charset="0"/>
                <a:cs typeface="Courier New" panose="02070309020205020404" pitchFamily="49" charset="0"/>
              </a:rPr>
              <a:t>    defaults:</a:t>
            </a:r>
          </a:p>
          <a:p>
            <a:r>
              <a:rPr lang="en-US" sz="1100" b="1" dirty="0">
                <a:solidFill>
                  <a:srgbClr val="7030A0"/>
                </a:solidFill>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_</a:t>
            </a:r>
            <a:r>
              <a:rPr lang="en-US" sz="1100" b="1" dirty="0">
                <a:solidFill>
                  <a:srgbClr val="7030A0"/>
                </a:solidFill>
                <a:latin typeface="Courier New" panose="02070309020205020404" pitchFamily="49" charset="0"/>
                <a:cs typeface="Courier New" panose="02070309020205020404" pitchFamily="49" charset="0"/>
              </a:rPr>
              <a:t>controller: </a:t>
            </a:r>
            <a:r>
              <a:rPr lang="en-US" sz="1100" b="1" dirty="0" err="1">
                <a:solidFill>
                  <a:srgbClr val="7030A0"/>
                </a:solidFill>
                <a:latin typeface="Courier New" panose="02070309020205020404" pitchFamily="49" charset="0"/>
                <a:cs typeface="Courier New" panose="02070309020205020404" pitchFamily="49" charset="0"/>
              </a:rPr>
              <a:t>OCPlatformBundle:Advert:view</a:t>
            </a:r>
            <a:endParaRPr lang="en-US" sz="1100" b="1"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8920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Profiler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En cliquant dans la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toolbar</a:t>
            </a:r>
            <a:r>
              <a:rPr lang="fr-FR" sz="2400" dirty="0" smtClean="0">
                <a:solidFill>
                  <a:schemeClr val="tx1">
                    <a:lumMod val="95000"/>
                    <a:lumOff val="5000"/>
                  </a:schemeClr>
                </a:solidFill>
                <a:latin typeface="Arial" panose="020B0604020202020204" pitchFamily="34" charset="0"/>
                <a:cs typeface="Arial" panose="020B0604020202020204" pitchFamily="34" charset="0"/>
              </a:rPr>
              <a:t> on peut accéder au profiler qui indique la route et les paramètres passés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6" name="Objet 5"/>
          <p:cNvGraphicFramePr>
            <a:graphicFrameLocks noChangeAspect="1"/>
          </p:cNvGraphicFramePr>
          <p:nvPr>
            <p:extLst/>
          </p:nvPr>
        </p:nvGraphicFramePr>
        <p:xfrm>
          <a:off x="508959" y="4652618"/>
          <a:ext cx="7966494" cy="1966728"/>
        </p:xfrm>
        <a:graphic>
          <a:graphicData uri="http://schemas.openxmlformats.org/presentationml/2006/ole">
            <mc:AlternateContent xmlns:mc="http://schemas.openxmlformats.org/markup-compatibility/2006">
              <mc:Choice xmlns:v="urn:schemas-microsoft-com:vml" Requires="v">
                <p:oleObj spid="_x0000_s45244" r:id="rId4" imgW="18768240" imgH="4634640" progId="">
                  <p:embed/>
                </p:oleObj>
              </mc:Choice>
              <mc:Fallback>
                <p:oleObj r:id="rId4" imgW="18768240" imgH="4634640" progId="">
                  <p:embed/>
                  <p:pic>
                    <p:nvPicPr>
                      <p:cNvPr id="0" name=""/>
                      <p:cNvPicPr/>
                      <p:nvPr/>
                    </p:nvPicPr>
                    <p:blipFill>
                      <a:blip r:embed="rId5"/>
                      <a:stretch>
                        <a:fillRect/>
                      </a:stretch>
                    </p:blipFill>
                    <p:spPr>
                      <a:xfrm>
                        <a:off x="508959" y="4652618"/>
                        <a:ext cx="7966494" cy="1966728"/>
                      </a:xfrm>
                      <a:prstGeom prst="rect">
                        <a:avLst/>
                      </a:prstGeom>
                    </p:spPr>
                  </p:pic>
                </p:oleObj>
              </mc:Fallback>
            </mc:AlternateContent>
          </a:graphicData>
        </a:graphic>
      </p:graphicFrame>
      <p:sp>
        <p:nvSpPr>
          <p:cNvPr id="7" name="Rectangle 6"/>
          <p:cNvSpPr/>
          <p:nvPr/>
        </p:nvSpPr>
        <p:spPr>
          <a:xfrm>
            <a:off x="393934" y="1994767"/>
            <a:ext cx="8428007" cy="369332"/>
          </a:xfrm>
          <a:prstGeom prst="rect">
            <a:avLst/>
          </a:prstGeom>
        </p:spPr>
        <p:txBody>
          <a:bodyPr wrap="square">
            <a:spAutoFit/>
          </a:bodyPr>
          <a:lstStyle/>
          <a:p>
            <a:r>
              <a:rPr lang="en-US" u="sng" dirty="0">
                <a:latin typeface="Courier New" panose="02070309020205020404" pitchFamily="49" charset="0"/>
                <a:cs typeface="Courier New" panose="02070309020205020404" pitchFamily="49" charset="0"/>
                <a:hlinkClick r:id="rId6"/>
              </a:rPr>
              <a:t>http://localhost/Symfony/web/app_dev.php/platform/advert/5</a:t>
            </a:r>
            <a:endParaRPr lang="en-US" dirty="0">
              <a:latin typeface="Courier New" panose="02070309020205020404" pitchFamily="49" charset="0"/>
              <a:cs typeface="Courier New" panose="02070309020205020404" pitchFamily="49" charset="0"/>
            </a:endParaRPr>
          </a:p>
        </p:txBody>
      </p:sp>
      <p:graphicFrame>
        <p:nvGraphicFramePr>
          <p:cNvPr id="11" name="Objet 10"/>
          <p:cNvGraphicFramePr>
            <a:graphicFrameLocks noChangeAspect="1"/>
          </p:cNvGraphicFramePr>
          <p:nvPr>
            <p:extLst/>
          </p:nvPr>
        </p:nvGraphicFramePr>
        <p:xfrm>
          <a:off x="2536165" y="3254594"/>
          <a:ext cx="3842498" cy="740198"/>
        </p:xfrm>
        <a:graphic>
          <a:graphicData uri="http://schemas.openxmlformats.org/presentationml/2006/ole">
            <mc:AlternateContent xmlns:mc="http://schemas.openxmlformats.org/markup-compatibility/2006">
              <mc:Choice xmlns:v="urn:schemas-microsoft-com:vml" Requires="v">
                <p:oleObj spid="_x0000_s45245" r:id="rId7" imgW="4482360" imgH="863280" progId="">
                  <p:embed/>
                </p:oleObj>
              </mc:Choice>
              <mc:Fallback>
                <p:oleObj r:id="rId7" imgW="4482360" imgH="863280" progId="">
                  <p:embed/>
                  <p:pic>
                    <p:nvPicPr>
                      <p:cNvPr id="0" name=""/>
                      <p:cNvPicPr/>
                      <p:nvPr/>
                    </p:nvPicPr>
                    <p:blipFill>
                      <a:blip r:embed="rId8"/>
                      <a:stretch>
                        <a:fillRect/>
                      </a:stretch>
                    </p:blipFill>
                    <p:spPr>
                      <a:xfrm>
                        <a:off x="2536165" y="3254594"/>
                        <a:ext cx="3842498" cy="740198"/>
                      </a:xfrm>
                      <a:prstGeom prst="rect">
                        <a:avLst/>
                      </a:prstGeom>
                    </p:spPr>
                  </p:pic>
                </p:oleObj>
              </mc:Fallback>
            </mc:AlternateContent>
          </a:graphicData>
        </a:graphic>
      </p:graphicFrame>
      <p:sp>
        <p:nvSpPr>
          <p:cNvPr id="12" name="Flèche vers le bas 11"/>
          <p:cNvSpPr/>
          <p:nvPr/>
        </p:nvSpPr>
        <p:spPr>
          <a:xfrm>
            <a:off x="4065808" y="2415863"/>
            <a:ext cx="681487" cy="405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450132" y="2866032"/>
            <a:ext cx="5912837" cy="369332"/>
          </a:xfrm>
          <a:prstGeom prst="rect">
            <a:avLst/>
          </a:prstGeom>
          <a:noFill/>
        </p:spPr>
        <p:txBody>
          <a:bodyPr wrap="none" rtlCol="0">
            <a:spAutoFit/>
          </a:bodyPr>
          <a:lstStyle/>
          <a:p>
            <a:r>
              <a:rPr lang="fr-FR" dirty="0" smtClean="0"/>
              <a:t>Erreur 500 : </a:t>
            </a:r>
            <a:r>
              <a:rPr lang="fr-FR" dirty="0"/>
              <a:t> </a:t>
            </a:r>
            <a:r>
              <a:rPr lang="fr-FR" b="1" dirty="0" err="1"/>
              <a:t>Internal</a:t>
            </a:r>
            <a:r>
              <a:rPr lang="fr-FR" b="1" dirty="0"/>
              <a:t> Server </a:t>
            </a:r>
            <a:r>
              <a:rPr lang="fr-FR" b="1" dirty="0" err="1"/>
              <a:t>Error</a:t>
            </a:r>
            <a:r>
              <a:rPr lang="fr-FR" dirty="0"/>
              <a:t> (Erreur interne du serveur)</a:t>
            </a:r>
          </a:p>
        </p:txBody>
      </p:sp>
      <p:sp>
        <p:nvSpPr>
          <p:cNvPr id="10" name="Flèche vers le bas 9"/>
          <p:cNvSpPr/>
          <p:nvPr/>
        </p:nvSpPr>
        <p:spPr>
          <a:xfrm>
            <a:off x="4073911" y="4186867"/>
            <a:ext cx="681487" cy="405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912900" y="4151671"/>
            <a:ext cx="3246530" cy="369332"/>
          </a:xfrm>
          <a:prstGeom prst="rect">
            <a:avLst/>
          </a:prstGeom>
          <a:noFill/>
        </p:spPr>
        <p:txBody>
          <a:bodyPr wrap="none" rtlCol="0">
            <a:spAutoFit/>
          </a:bodyPr>
          <a:lstStyle/>
          <a:p>
            <a:r>
              <a:rPr lang="fr-FR" dirty="0" smtClean="0"/>
              <a:t>En cliquant sur </a:t>
            </a:r>
            <a:r>
              <a:rPr lang="fr-FR" dirty="0" err="1" smtClean="0"/>
              <a:t>oc_plaform_view</a:t>
            </a:r>
            <a:endParaRPr lang="fr-FR" dirty="0"/>
          </a:p>
        </p:txBody>
      </p:sp>
    </p:spTree>
    <p:extLst>
      <p:ext uri="{BB962C8B-B14F-4D97-AF65-F5344CB8AC3E}">
        <p14:creationId xmlns:p14="http://schemas.microsoft.com/office/powerpoint/2010/main" val="1511829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Profiler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Dans le cas d'un fonctionnement sans erreur (lorsque le contrôleur sera renseigné) on aura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6" name="Objet 5"/>
          <p:cNvGraphicFramePr>
            <a:graphicFrameLocks noChangeAspect="1"/>
          </p:cNvGraphicFramePr>
          <p:nvPr>
            <p:extLst/>
          </p:nvPr>
        </p:nvGraphicFramePr>
        <p:xfrm>
          <a:off x="248884" y="1947575"/>
          <a:ext cx="1574800" cy="3467100"/>
        </p:xfrm>
        <a:graphic>
          <a:graphicData uri="http://schemas.openxmlformats.org/presentationml/2006/ole">
            <mc:AlternateContent xmlns:mc="http://schemas.openxmlformats.org/markup-compatibility/2006">
              <mc:Choice xmlns:v="urn:schemas-microsoft-com:vml" Requires="v">
                <p:oleObj spid="_x0000_s46361" r:id="rId4" imgW="3148920" imgH="6933240" progId="">
                  <p:embed/>
                </p:oleObj>
              </mc:Choice>
              <mc:Fallback>
                <p:oleObj r:id="rId4" imgW="3148920" imgH="6933240" progId="">
                  <p:embed/>
                  <p:pic>
                    <p:nvPicPr>
                      <p:cNvPr id="0" name=""/>
                      <p:cNvPicPr/>
                      <p:nvPr/>
                    </p:nvPicPr>
                    <p:blipFill>
                      <a:blip r:embed="rId5"/>
                      <a:stretch>
                        <a:fillRect/>
                      </a:stretch>
                    </p:blipFill>
                    <p:spPr>
                      <a:xfrm>
                        <a:off x="248884" y="1947575"/>
                        <a:ext cx="1574800" cy="3467100"/>
                      </a:xfrm>
                      <a:prstGeom prst="rect">
                        <a:avLst/>
                      </a:prstGeom>
                    </p:spPr>
                  </p:pic>
                </p:oleObj>
              </mc:Fallback>
            </mc:AlternateContent>
          </a:graphicData>
        </a:graphic>
      </p:graphicFrame>
      <p:grpSp>
        <p:nvGrpSpPr>
          <p:cNvPr id="7" name="Groupe 6"/>
          <p:cNvGrpSpPr/>
          <p:nvPr/>
        </p:nvGrpSpPr>
        <p:grpSpPr>
          <a:xfrm>
            <a:off x="1970348" y="1947575"/>
            <a:ext cx="6096000" cy="4618121"/>
            <a:chOff x="1970348" y="1947575"/>
            <a:chExt cx="6096000" cy="4618121"/>
          </a:xfrm>
        </p:grpSpPr>
        <p:graphicFrame>
          <p:nvGraphicFramePr>
            <p:cNvPr id="2" name="Objet 1"/>
            <p:cNvGraphicFramePr>
              <a:graphicFrameLocks noChangeAspect="1"/>
            </p:cNvGraphicFramePr>
            <p:nvPr>
              <p:extLst/>
            </p:nvPr>
          </p:nvGraphicFramePr>
          <p:xfrm>
            <a:off x="1970348" y="1947575"/>
            <a:ext cx="6096000" cy="3175000"/>
          </p:xfrm>
          <a:graphic>
            <a:graphicData uri="http://schemas.openxmlformats.org/presentationml/2006/ole">
              <mc:AlternateContent xmlns:mc="http://schemas.openxmlformats.org/markup-compatibility/2006">
                <mc:Choice xmlns:v="urn:schemas-microsoft-com:vml" Requires="v">
                  <p:oleObj spid="_x0000_s46362" r:id="rId6" imgW="12215520" imgH="6361560" progId="">
                    <p:embed/>
                  </p:oleObj>
                </mc:Choice>
                <mc:Fallback>
                  <p:oleObj r:id="rId6" imgW="12215520" imgH="6361560" progId="">
                    <p:embed/>
                    <p:pic>
                      <p:nvPicPr>
                        <p:cNvPr id="0" name=""/>
                        <p:cNvPicPr/>
                        <p:nvPr/>
                      </p:nvPicPr>
                      <p:blipFill>
                        <a:blip r:embed="rId7"/>
                        <a:stretch>
                          <a:fillRect/>
                        </a:stretch>
                      </p:blipFill>
                      <p:spPr>
                        <a:xfrm>
                          <a:off x="1970348" y="1947575"/>
                          <a:ext cx="6096000" cy="3175000"/>
                        </a:xfrm>
                        <a:prstGeom prst="rect">
                          <a:avLst/>
                        </a:prstGeom>
                      </p:spPr>
                    </p:pic>
                  </p:oleObj>
                </mc:Fallback>
              </mc:AlternateContent>
            </a:graphicData>
          </a:graphic>
        </p:graphicFrame>
        <p:graphicFrame>
          <p:nvGraphicFramePr>
            <p:cNvPr id="3" name="Objet 2"/>
            <p:cNvGraphicFramePr>
              <a:graphicFrameLocks noChangeAspect="1"/>
            </p:cNvGraphicFramePr>
            <p:nvPr>
              <p:extLst/>
            </p:nvPr>
          </p:nvGraphicFramePr>
          <p:xfrm>
            <a:off x="1970348" y="5768771"/>
            <a:ext cx="6096000" cy="796925"/>
          </p:xfrm>
          <a:graphic>
            <a:graphicData uri="http://schemas.openxmlformats.org/presentationml/2006/ole">
              <mc:AlternateContent xmlns:mc="http://schemas.openxmlformats.org/markup-compatibility/2006">
                <mc:Choice xmlns:v="urn:schemas-microsoft-com:vml" Requires="v">
                  <p:oleObj spid="_x0000_s46363" r:id="rId8" imgW="12634920" imgH="1650600" progId="">
                    <p:embed/>
                  </p:oleObj>
                </mc:Choice>
                <mc:Fallback>
                  <p:oleObj r:id="rId8" imgW="12634920" imgH="1650600" progId="">
                    <p:embed/>
                    <p:pic>
                      <p:nvPicPr>
                        <p:cNvPr id="0" name=""/>
                        <p:cNvPicPr/>
                        <p:nvPr/>
                      </p:nvPicPr>
                      <p:blipFill>
                        <a:blip r:embed="rId9"/>
                        <a:stretch>
                          <a:fillRect/>
                        </a:stretch>
                      </p:blipFill>
                      <p:spPr>
                        <a:xfrm>
                          <a:off x="1970348" y="5768771"/>
                          <a:ext cx="6096000" cy="796925"/>
                        </a:xfrm>
                        <a:prstGeom prst="rect">
                          <a:avLst/>
                        </a:prstGeom>
                      </p:spPr>
                    </p:pic>
                  </p:oleObj>
                </mc:Fallback>
              </mc:AlternateContent>
            </a:graphicData>
          </a:graphic>
        </p:graphicFrame>
        <p:sp>
          <p:nvSpPr>
            <p:cNvPr id="4" name="ZoneTexte 3"/>
            <p:cNvSpPr txBox="1"/>
            <p:nvPr/>
          </p:nvSpPr>
          <p:spPr>
            <a:xfrm>
              <a:off x="4452416" y="4984236"/>
              <a:ext cx="239168" cy="830997"/>
            </a:xfrm>
            <a:prstGeom prst="rect">
              <a:avLst/>
            </a:prstGeom>
            <a:noFill/>
          </p:spPr>
          <p:txBody>
            <a:bodyPr wrap="none" rtlCol="0">
              <a:spAutoFit/>
            </a:bodyPr>
            <a:lstStyle/>
            <a:p>
              <a:r>
                <a:rPr lang="fr-FR" sz="1600" b="1" dirty="0" smtClean="0"/>
                <a:t>.</a:t>
              </a:r>
            </a:p>
            <a:p>
              <a:r>
                <a:rPr lang="fr-FR" sz="1600" b="1" dirty="0" smtClean="0"/>
                <a:t>.</a:t>
              </a:r>
            </a:p>
            <a:p>
              <a:r>
                <a:rPr lang="fr-FR" sz="1600" b="1" dirty="0"/>
                <a:t>.</a:t>
              </a:r>
              <a:endParaRPr lang="en-US" sz="1600" b="1" dirty="0"/>
            </a:p>
          </p:txBody>
        </p:sp>
        <p:sp>
          <p:nvSpPr>
            <p:cNvPr id="8" name="ZoneTexte 7"/>
            <p:cNvSpPr txBox="1"/>
            <p:nvPr/>
          </p:nvSpPr>
          <p:spPr>
            <a:xfrm>
              <a:off x="6934484" y="4966581"/>
              <a:ext cx="239168" cy="830997"/>
            </a:xfrm>
            <a:prstGeom prst="rect">
              <a:avLst/>
            </a:prstGeom>
            <a:noFill/>
          </p:spPr>
          <p:txBody>
            <a:bodyPr wrap="none" rtlCol="0">
              <a:spAutoFit/>
            </a:bodyPr>
            <a:lstStyle/>
            <a:p>
              <a:r>
                <a:rPr lang="fr-FR" sz="1600" b="1" dirty="0" smtClean="0"/>
                <a:t>.</a:t>
              </a:r>
            </a:p>
            <a:p>
              <a:r>
                <a:rPr lang="fr-FR" sz="1600" b="1" dirty="0" smtClean="0"/>
                <a:t>.</a:t>
              </a:r>
            </a:p>
            <a:p>
              <a:r>
                <a:rPr lang="fr-FR" sz="1600" b="1" dirty="0"/>
                <a:t>.</a:t>
              </a:r>
              <a:endParaRPr lang="en-US" sz="1600" b="1" dirty="0"/>
            </a:p>
          </p:txBody>
        </p:sp>
        <p:sp>
          <p:nvSpPr>
            <p:cNvPr id="10" name="ZoneTexte 9"/>
            <p:cNvSpPr txBox="1"/>
            <p:nvPr/>
          </p:nvSpPr>
          <p:spPr>
            <a:xfrm>
              <a:off x="2556612" y="4960999"/>
              <a:ext cx="239168" cy="830997"/>
            </a:xfrm>
            <a:prstGeom prst="rect">
              <a:avLst/>
            </a:prstGeom>
            <a:noFill/>
          </p:spPr>
          <p:txBody>
            <a:bodyPr wrap="none" rtlCol="0">
              <a:spAutoFit/>
            </a:bodyPr>
            <a:lstStyle/>
            <a:p>
              <a:r>
                <a:rPr lang="fr-FR" sz="1600" b="1" dirty="0" smtClean="0"/>
                <a:t>.</a:t>
              </a:r>
            </a:p>
            <a:p>
              <a:r>
                <a:rPr lang="fr-FR" sz="1600" b="1" dirty="0" smtClean="0"/>
                <a:t>.</a:t>
              </a:r>
            </a:p>
            <a:p>
              <a:r>
                <a:rPr lang="fr-FR" sz="1600" b="1" dirty="0"/>
                <a:t>.</a:t>
              </a:r>
              <a:endParaRPr lang="en-US" sz="1600" b="1" dirty="0"/>
            </a:p>
          </p:txBody>
        </p:sp>
      </p:grpSp>
    </p:spTree>
    <p:extLst>
      <p:ext uri="{BB962C8B-B14F-4D97-AF65-F5344CB8AC3E}">
        <p14:creationId xmlns:p14="http://schemas.microsoft.com/office/powerpoint/2010/main" val="1411277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Passage de paramètres </a:t>
            </a:r>
            <a:r>
              <a:rPr lang="fr-FR" b="1" dirty="0"/>
              <a:t>au </a:t>
            </a:r>
            <a:r>
              <a:rPr lang="fr-FR" b="1" dirty="0" smtClean="0"/>
              <a:t>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Les paramètres passés via une route sont transmis au contrôleur </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Exemple : </a:t>
            </a:r>
            <a:r>
              <a:rPr lang="fr-FR" sz="2000" dirty="0" smtClean="0">
                <a:solidFill>
                  <a:schemeClr val="tx1">
                    <a:lumMod val="95000"/>
                    <a:lumOff val="5000"/>
                  </a:schemeClr>
                </a:solidFill>
                <a:latin typeface="Arial" panose="020B0604020202020204" pitchFamily="34" charset="0"/>
                <a:cs typeface="Arial" panose="020B0604020202020204" pitchFamily="34" charset="0"/>
              </a:rPr>
              <a:t>avec l'URL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/5</a:t>
            </a:r>
            <a:r>
              <a:rPr lang="fr-FR" sz="2000" dirty="0" smtClean="0">
                <a:solidFill>
                  <a:schemeClr val="tx1">
                    <a:lumMod val="95000"/>
                    <a:lumOff val="5000"/>
                  </a:schemeClr>
                </a:solidFill>
                <a:latin typeface="Arial" panose="020B0604020202020204" pitchFamily="34" charset="0"/>
                <a:cs typeface="Arial" panose="020B0604020202020204" pitchFamily="34" charset="0"/>
              </a:rPr>
              <a:t> le contrôleur disposera de </a:t>
            </a:r>
            <a:r>
              <a:rPr lang="fr-FR" sz="2000" dirty="0">
                <a:solidFill>
                  <a:schemeClr val="tx1">
                    <a:lumMod val="95000"/>
                    <a:lumOff val="5000"/>
                  </a:schemeClr>
                </a:solidFill>
                <a:latin typeface="Arial" panose="020B0604020202020204" pitchFamily="34" charset="0"/>
                <a:cs typeface="Arial" panose="020B0604020202020204" pitchFamily="34" charset="0"/>
              </a:rPr>
              <a:t>la variable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000" dirty="0" smtClean="0">
                <a:solidFill>
                  <a:schemeClr val="tx1">
                    <a:lumMod val="95000"/>
                    <a:lumOff val="5000"/>
                  </a:schemeClr>
                </a:solidFill>
                <a:latin typeface="Arial" panose="020B0604020202020204" pitchFamily="34" charset="0"/>
                <a:cs typeface="Arial" panose="020B0604020202020204" pitchFamily="34" charset="0"/>
              </a:rPr>
              <a:t>(du </a:t>
            </a:r>
            <a:r>
              <a:rPr lang="fr-FR" sz="2000" dirty="0">
                <a:solidFill>
                  <a:schemeClr val="tx1">
                    <a:lumMod val="95000"/>
                    <a:lumOff val="5000"/>
                  </a:schemeClr>
                </a:solidFill>
                <a:latin typeface="Arial" panose="020B0604020202020204" pitchFamily="34" charset="0"/>
                <a:cs typeface="Arial" panose="020B0604020202020204" pitchFamily="34" charset="0"/>
              </a:rPr>
              <a:t>nom du paramètre)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valant 5 en </a:t>
            </a:r>
            <a:r>
              <a:rPr lang="fr-FR" sz="2000" dirty="0">
                <a:solidFill>
                  <a:schemeClr val="tx1">
                    <a:lumMod val="95000"/>
                    <a:lumOff val="5000"/>
                  </a:schemeClr>
                </a:solidFill>
                <a:latin typeface="Arial" panose="020B0604020202020204" pitchFamily="34" charset="0"/>
                <a:cs typeface="Arial" panose="020B0604020202020204" pitchFamily="34" charset="0"/>
              </a:rPr>
              <a:t>argument de 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méthode</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620823" y="2973000"/>
            <a:ext cx="8023122" cy="17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viewAction</a:t>
            </a:r>
            <a:r>
              <a:rPr lang="en-US" sz="1400" dirty="0">
                <a:solidFill>
                  <a:srgbClr val="FF0000"/>
                </a:solidFill>
                <a:latin typeface="Courier New" panose="02070309020205020404" pitchFamily="49" charset="0"/>
                <a:cs typeface="Courier New" panose="02070309020205020404" pitchFamily="49" charset="0"/>
              </a:rPr>
              <a:t>($id)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return </a:t>
            </a:r>
            <a:r>
              <a:rPr lang="en-US" sz="1400" dirty="0">
                <a:latin typeface="Courier New" panose="02070309020205020404" pitchFamily="49" charset="0"/>
                <a:cs typeface="Courier New" panose="02070309020205020404" pitchFamily="49" charset="0"/>
              </a:rPr>
              <a:t>new Response("</a:t>
            </a:r>
            <a:r>
              <a:rPr lang="en-US" sz="1400" dirty="0" err="1">
                <a:latin typeface="Courier New" panose="02070309020205020404" pitchFamily="49" charset="0"/>
                <a:cs typeface="Courier New" panose="02070309020205020404" pitchFamily="49" charset="0"/>
              </a:rPr>
              <a:t>Affichage</a:t>
            </a:r>
            <a:r>
              <a:rPr lang="en-US" sz="1400" dirty="0">
                <a:latin typeface="Courier New" panose="02070309020205020404" pitchFamily="49" charset="0"/>
                <a:cs typeface="Courier New" panose="02070309020205020404" pitchFamily="49" charset="0"/>
              </a:rPr>
              <a:t>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 ".$id);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p:txBody>
      </p:sp>
      <p:sp>
        <p:nvSpPr>
          <p:cNvPr id="2" name="Rectangle 1"/>
          <p:cNvSpPr/>
          <p:nvPr/>
        </p:nvSpPr>
        <p:spPr>
          <a:xfrm>
            <a:off x="507938" y="4771411"/>
            <a:ext cx="8386915" cy="369332"/>
          </a:xfrm>
          <a:prstGeom prst="rect">
            <a:avLst/>
          </a:prstGeom>
        </p:spPr>
        <p:txBody>
          <a:bodyPr wrap="square">
            <a:spAutoFit/>
          </a:bodyPr>
          <a:lstStyle/>
          <a:p>
            <a:r>
              <a:rPr lang="en-US" u="sng" dirty="0">
                <a:latin typeface="Courier New" panose="02070309020205020404" pitchFamily="49" charset="0"/>
                <a:cs typeface="Courier New" panose="02070309020205020404" pitchFamily="49" charset="0"/>
                <a:hlinkClick r:id="rId4"/>
              </a:rPr>
              <a:t>http://localhost/Symfony/web/app_dev.php/platform/advert/5</a:t>
            </a:r>
            <a:endParaRPr lang="en-US" dirty="0">
              <a:latin typeface="Courier New" panose="02070309020205020404" pitchFamily="49" charset="0"/>
              <a:cs typeface="Courier New" panose="02070309020205020404" pitchFamily="49" charset="0"/>
            </a:endParaRPr>
          </a:p>
        </p:txBody>
      </p:sp>
      <p:graphicFrame>
        <p:nvGraphicFramePr>
          <p:cNvPr id="3" name="Objet 2"/>
          <p:cNvGraphicFramePr>
            <a:graphicFrameLocks noChangeAspect="1"/>
          </p:cNvGraphicFramePr>
          <p:nvPr>
            <p:extLst>
              <p:ext uri="{D42A27DB-BD31-4B8C-83A1-F6EECF244321}">
                <p14:modId xmlns:p14="http://schemas.microsoft.com/office/powerpoint/2010/main" val="2013581198"/>
              </p:ext>
            </p:extLst>
          </p:nvPr>
        </p:nvGraphicFramePr>
        <p:xfrm>
          <a:off x="1794294" y="5603504"/>
          <a:ext cx="6026674" cy="1011399"/>
        </p:xfrm>
        <a:graphic>
          <a:graphicData uri="http://schemas.openxmlformats.org/presentationml/2006/ole">
            <mc:AlternateContent xmlns:mc="http://schemas.openxmlformats.org/markup-compatibility/2006">
              <mc:Choice xmlns:v="urn:schemas-microsoft-com:vml" Requires="v">
                <p:oleObj spid="_x0000_s47199" r:id="rId5" imgW="7567920" imgH="1269720" progId="">
                  <p:embed/>
                </p:oleObj>
              </mc:Choice>
              <mc:Fallback>
                <p:oleObj r:id="rId5" imgW="7567920" imgH="1269720" progId="">
                  <p:embed/>
                  <p:pic>
                    <p:nvPicPr>
                      <p:cNvPr id="0" name=""/>
                      <p:cNvPicPr/>
                      <p:nvPr/>
                    </p:nvPicPr>
                    <p:blipFill>
                      <a:blip r:embed="rId6"/>
                      <a:stretch>
                        <a:fillRect/>
                      </a:stretch>
                    </p:blipFill>
                    <p:spPr>
                      <a:xfrm>
                        <a:off x="1794294" y="5603504"/>
                        <a:ext cx="6026674" cy="1011399"/>
                      </a:xfrm>
                      <a:prstGeom prst="rect">
                        <a:avLst/>
                      </a:prstGeom>
                    </p:spPr>
                  </p:pic>
                </p:oleObj>
              </mc:Fallback>
            </mc:AlternateContent>
          </a:graphicData>
        </a:graphic>
      </p:graphicFrame>
      <p:sp>
        <p:nvSpPr>
          <p:cNvPr id="4" name="Flèche vers le bas 3"/>
          <p:cNvSpPr/>
          <p:nvPr/>
        </p:nvSpPr>
        <p:spPr>
          <a:xfrm>
            <a:off x="4127739" y="5152079"/>
            <a:ext cx="888521" cy="440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5314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Passage de plusieurs paramètres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est également possible de passer plusieurs paramètres</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Cette </a:t>
            </a:r>
            <a:r>
              <a:rPr lang="fr-FR" sz="2000" dirty="0">
                <a:solidFill>
                  <a:schemeClr val="tx1">
                    <a:lumMod val="95000"/>
                    <a:lumOff val="5000"/>
                  </a:schemeClr>
                </a:solidFill>
                <a:latin typeface="Arial" panose="020B0604020202020204" pitchFamily="34" charset="0"/>
                <a:cs typeface="Arial" panose="020B0604020202020204" pitchFamily="34" charset="0"/>
              </a:rPr>
              <a:t>route </a:t>
            </a:r>
            <a:r>
              <a:rPr lang="fr-FR" sz="2000" dirty="0" smtClean="0">
                <a:solidFill>
                  <a:schemeClr val="tx1">
                    <a:lumMod val="95000"/>
                    <a:lumOff val="5000"/>
                  </a:schemeClr>
                </a:solidFill>
                <a:latin typeface="Arial" panose="020B0604020202020204" pitchFamily="34" charset="0"/>
                <a:cs typeface="Arial" panose="020B0604020202020204" pitchFamily="34" charset="0"/>
              </a:rPr>
              <a:t>intercepterait </a:t>
            </a:r>
            <a:r>
              <a:rPr lang="fr-FR" sz="2000" dirty="0">
                <a:solidFill>
                  <a:schemeClr val="tx1">
                    <a:lumMod val="95000"/>
                    <a:lumOff val="5000"/>
                  </a:schemeClr>
                </a:solidFill>
                <a:latin typeface="Arial" panose="020B0604020202020204" pitchFamily="34" charset="0"/>
                <a:cs typeface="Arial" panose="020B0604020202020204" pitchFamily="34" charset="0"/>
              </a:rPr>
              <a:t>par exemple les URL suivantes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/2015/webmaster-expert.html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/2016/symfony.xml</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classe correspondante serait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8" name="Rectangle 7"/>
          <p:cNvSpPr/>
          <p:nvPr/>
        </p:nvSpPr>
        <p:spPr>
          <a:xfrm>
            <a:off x="506360" y="1523999"/>
            <a:ext cx="8131279" cy="1553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oc_platform_view_slug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path:      /platform/{year}/{slug}.{format}</a:t>
            </a:r>
          </a:p>
          <a:p>
            <a:r>
              <a:rPr lang="en-US" sz="1400" dirty="0">
                <a:latin typeface="Courier New" panose="02070309020205020404" pitchFamily="49" charset="0"/>
                <a:cs typeface="Courier New" panose="02070309020205020404" pitchFamily="49" charset="0"/>
              </a:rPr>
              <a:t>    defaults:</a:t>
            </a:r>
          </a:p>
          <a:p>
            <a:r>
              <a:rPr lang="en-US" sz="1400" dirty="0">
                <a:latin typeface="Courier New" panose="02070309020205020404" pitchFamily="49" charset="0"/>
                <a:cs typeface="Courier New" panose="02070309020205020404" pitchFamily="49" charset="0"/>
              </a:rPr>
              <a:t>        _controller: </a:t>
            </a:r>
            <a:r>
              <a:rPr lang="en-US" sz="1400" dirty="0" err="1">
                <a:latin typeface="Courier New" panose="02070309020205020404" pitchFamily="49" charset="0"/>
                <a:cs typeface="Courier New" panose="02070309020205020404" pitchFamily="49" charset="0"/>
              </a:rPr>
              <a:t>OCPlatformBundle:Advert:viewSlug</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334297" y="4562169"/>
            <a:ext cx="8377084" cy="217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viewSlugAction</a:t>
            </a:r>
            <a:r>
              <a:rPr lang="en-US" sz="1400" dirty="0">
                <a:solidFill>
                  <a:srgbClr val="FF0000"/>
                </a:solidFill>
                <a:latin typeface="Courier New" panose="02070309020205020404" pitchFamily="49" charset="0"/>
                <a:cs typeface="Courier New" panose="02070309020205020404" pitchFamily="49" charset="0"/>
              </a:rPr>
              <a:t>($slug, $year, $format)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Response(</a:t>
            </a:r>
          </a:p>
          <a:p>
            <a:r>
              <a:rPr lang="en-US" sz="1400" dirty="0" smtClean="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"On pourrait afficher l'annonce correspondant au</a:t>
            </a:r>
          </a:p>
          <a:p>
            <a:r>
              <a:rPr lang="fr-FR" sz="1400" dirty="0">
                <a:latin typeface="Courier New" panose="02070309020205020404" pitchFamily="49" charset="0"/>
                <a:cs typeface="Courier New" panose="02070309020205020404" pitchFamily="49" charset="0"/>
              </a:rPr>
              <a:t>            slug '$slug', créée en $</a:t>
            </a:r>
            <a:r>
              <a:rPr lang="fr-FR" sz="1400" dirty="0" err="1">
                <a:latin typeface="Courier New" panose="02070309020205020404" pitchFamily="49" charset="0"/>
                <a:cs typeface="Courier New" panose="02070309020205020404" pitchFamily="49" charset="0"/>
              </a:rPr>
              <a:t>year</a:t>
            </a:r>
            <a:r>
              <a:rPr lang="fr-FR" sz="1400" dirty="0">
                <a:latin typeface="Courier New" panose="02070309020205020404" pitchFamily="49" charset="0"/>
                <a:cs typeface="Courier New" panose="02070309020205020404" pitchFamily="49" charset="0"/>
              </a:rPr>
              <a:t> et au format $format."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3" name="ZoneTexte 2"/>
          <p:cNvSpPr txBox="1"/>
          <p:nvPr/>
        </p:nvSpPr>
        <p:spPr>
          <a:xfrm>
            <a:off x="5603260" y="4562169"/>
            <a:ext cx="3442417" cy="307777"/>
          </a:xfrm>
          <a:prstGeom prst="rect">
            <a:avLst/>
          </a:prstGeom>
          <a:solidFill>
            <a:schemeClr val="bg2"/>
          </a:solidFill>
        </p:spPr>
        <p:txBody>
          <a:bodyPr wrap="none" rtlCol="0">
            <a:spAutoFit/>
          </a:bodyPr>
          <a:lstStyle/>
          <a:p>
            <a:r>
              <a:rPr lang="fr-FR" sz="1400" dirty="0" smtClean="0"/>
              <a:t>L'ordre des paramètres n'a pas d'importance</a:t>
            </a:r>
            <a:endParaRPr lang="en-US" sz="1400" dirty="0"/>
          </a:p>
        </p:txBody>
      </p:sp>
      <p:cxnSp>
        <p:nvCxnSpPr>
          <p:cNvPr id="7" name="Connecteur droit avec flèche 6"/>
          <p:cNvCxnSpPr/>
          <p:nvPr/>
        </p:nvCxnSpPr>
        <p:spPr>
          <a:xfrm flipH="1">
            <a:off x="5083277" y="4869946"/>
            <a:ext cx="1750142" cy="242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8843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Contraintes sur paramètres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est également possible de fournir des contraintes pour les paramètres, en les contrôlant avec une expression régulière</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383458" y="2254424"/>
            <a:ext cx="8377084" cy="217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oc_platform_view_slug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path:      /platform/{year}/{slug}.{format}</a:t>
            </a:r>
          </a:p>
          <a:p>
            <a:r>
              <a:rPr lang="en-US" sz="1400" dirty="0">
                <a:latin typeface="Courier New" panose="02070309020205020404" pitchFamily="49" charset="0"/>
                <a:cs typeface="Courier New" panose="02070309020205020404" pitchFamily="49" charset="0"/>
              </a:rPr>
              <a:t>    defaults:</a:t>
            </a:r>
          </a:p>
          <a:p>
            <a:r>
              <a:rPr lang="en-US" sz="1400" dirty="0">
                <a:latin typeface="Courier New" panose="02070309020205020404" pitchFamily="49" charset="0"/>
                <a:cs typeface="Courier New" panose="02070309020205020404" pitchFamily="49" charset="0"/>
              </a:rPr>
              <a:t>        _controller: </a:t>
            </a:r>
            <a:r>
              <a:rPr lang="en-US" sz="1400" dirty="0" err="1">
                <a:latin typeface="Courier New" panose="02070309020205020404" pitchFamily="49" charset="0"/>
                <a:cs typeface="Courier New" panose="02070309020205020404" pitchFamily="49" charset="0"/>
              </a:rPr>
              <a:t>OCPlatformBundle:Advert:viewSlug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requirements:</a:t>
            </a:r>
          </a:p>
          <a:p>
            <a:r>
              <a:rPr lang="en-US" sz="1400" dirty="0">
                <a:solidFill>
                  <a:srgbClr val="FF0000"/>
                </a:solidFill>
                <a:latin typeface="Courier New" panose="02070309020205020404" pitchFamily="49" charset="0"/>
                <a:cs typeface="Courier New" panose="02070309020205020404" pitchFamily="49" charset="0"/>
              </a:rPr>
              <a:t>        year:   '</a:t>
            </a:r>
            <a:r>
              <a:rPr lang="en-US" sz="1400" dirty="0" smtClean="0">
                <a:solidFill>
                  <a:srgbClr val="FF0000"/>
                </a:solidFill>
                <a:latin typeface="Courier New" panose="02070309020205020404" pitchFamily="49" charset="0"/>
                <a:cs typeface="Courier New" panose="02070309020205020404" pitchFamily="49" charset="0"/>
              </a:rPr>
              <a:t>\d{4}'</a:t>
            </a:r>
          </a:p>
          <a:p>
            <a:r>
              <a:rPr lang="en-US" sz="1400" dirty="0" smtClean="0">
                <a:solidFill>
                  <a:srgbClr val="FF000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format: </a:t>
            </a:r>
            <a:r>
              <a:rPr lang="en-US" sz="1400" dirty="0" err="1">
                <a:solidFill>
                  <a:srgbClr val="FF0000"/>
                </a:solidFill>
                <a:latin typeface="Courier New" panose="02070309020205020404" pitchFamily="49" charset="0"/>
                <a:cs typeface="Courier New" panose="02070309020205020404" pitchFamily="49" charset="0"/>
              </a:rPr>
              <a:t>html|xml</a:t>
            </a:r>
            <a:endParaRPr lang="en-US" sz="1400" dirty="0">
              <a:solidFill>
                <a:srgbClr val="FF0000"/>
              </a:solidFill>
              <a:latin typeface="Courier New" panose="02070309020205020404" pitchFamily="49" charset="0"/>
              <a:cs typeface="Courier New" panose="02070309020205020404" pitchFamily="49" charset="0"/>
            </a:endParaRPr>
          </a:p>
        </p:txBody>
      </p:sp>
      <p:sp>
        <p:nvSpPr>
          <p:cNvPr id="2" name="ZoneTexte 1"/>
          <p:cNvSpPr txBox="1"/>
          <p:nvPr/>
        </p:nvSpPr>
        <p:spPr>
          <a:xfrm>
            <a:off x="760251" y="4605751"/>
            <a:ext cx="7623497" cy="1477328"/>
          </a:xfrm>
          <a:prstGeom prst="rect">
            <a:avLst/>
          </a:prstGeom>
          <a:noFill/>
        </p:spPr>
        <p:txBody>
          <a:bodyPr wrap="none" rtlCol="0">
            <a:spAutoFit/>
          </a:bodyPr>
          <a:lstStyle/>
          <a:p>
            <a:r>
              <a:rPr lang="fr-FR" dirty="0" smtClean="0"/>
              <a:t>Ici </a:t>
            </a:r>
            <a:r>
              <a:rPr lang="fr-FR" dirty="0" err="1" smtClean="0">
                <a:latin typeface="Courier New" panose="02070309020205020404" pitchFamily="49" charset="0"/>
                <a:cs typeface="Courier New" panose="02070309020205020404" pitchFamily="49" charset="0"/>
              </a:rPr>
              <a:t>year</a:t>
            </a:r>
            <a:r>
              <a:rPr lang="fr-FR" dirty="0" smtClean="0"/>
              <a:t> doit être une suite de 4 digits et </a:t>
            </a:r>
            <a:r>
              <a:rPr lang="fr-FR" dirty="0" smtClean="0">
                <a:latin typeface="Courier New" panose="02070309020205020404" pitchFamily="49" charset="0"/>
                <a:cs typeface="Courier New" panose="02070309020205020404" pitchFamily="49" charset="0"/>
              </a:rPr>
              <a:t>format</a:t>
            </a:r>
            <a:r>
              <a:rPr lang="fr-FR" dirty="0" smtClean="0"/>
              <a:t> doit être </a:t>
            </a:r>
            <a:r>
              <a:rPr lang="fr-FR" dirty="0" smtClean="0">
                <a:latin typeface="Courier New" panose="02070309020205020404" pitchFamily="49" charset="0"/>
                <a:cs typeface="Courier New" panose="02070309020205020404" pitchFamily="49" charset="0"/>
              </a:rPr>
              <a:t>html</a:t>
            </a:r>
            <a:r>
              <a:rPr lang="fr-FR" dirty="0" smtClean="0"/>
              <a:t> ou </a:t>
            </a:r>
            <a:r>
              <a:rPr lang="fr-FR" dirty="0" err="1" smtClean="0">
                <a:latin typeface="Courier New" panose="02070309020205020404" pitchFamily="49" charset="0"/>
                <a:cs typeface="Courier New" panose="02070309020205020404" pitchFamily="49" charset="0"/>
              </a:rPr>
              <a:t>xml</a:t>
            </a:r>
            <a:r>
              <a:rPr lang="fr-FR" dirty="0" smtClean="0"/>
              <a:t>  </a:t>
            </a:r>
          </a:p>
          <a:p>
            <a:endParaRPr lang="fr-FR" dirty="0" smtClean="0"/>
          </a:p>
          <a:p>
            <a:r>
              <a:rPr lang="fr-FR" dirty="0" smtClean="0"/>
              <a:t>Notes : </a:t>
            </a:r>
          </a:p>
          <a:p>
            <a:pPr marL="342900" indent="-342900">
              <a:buFont typeface="Arial" panose="020B0604020202020204" pitchFamily="34" charset="0"/>
              <a:buChar char="•"/>
            </a:pPr>
            <a:r>
              <a:rPr lang="fr-FR" dirty="0" smtClean="0">
                <a:latin typeface="Courier New" panose="02070309020205020404" pitchFamily="49" charset="0"/>
                <a:cs typeface="Courier New" panose="02070309020205020404" pitchFamily="49" charset="0"/>
              </a:rPr>
              <a:t>\d </a:t>
            </a:r>
            <a:r>
              <a:rPr lang="fr-FR" dirty="0" smtClean="0"/>
              <a:t>peut aussi s’écrire </a:t>
            </a:r>
            <a:r>
              <a:rPr lang="fr-FR" dirty="0" smtClean="0">
                <a:latin typeface="Courier New" panose="02070309020205020404" pitchFamily="49" charset="0"/>
                <a:cs typeface="Courier New" panose="02070309020205020404" pitchFamily="49" charset="0"/>
              </a:rPr>
              <a:t>[0-9] </a:t>
            </a:r>
            <a:r>
              <a:rPr lang="fr-FR" dirty="0" smtClean="0"/>
              <a:t>:  donc la contrainte </a:t>
            </a:r>
            <a:r>
              <a:rPr lang="fr-FR" dirty="0" err="1" smtClean="0">
                <a:latin typeface="Courier New" panose="02070309020205020404" pitchFamily="49" charset="0"/>
                <a:cs typeface="Courier New" panose="02070309020205020404" pitchFamily="49" charset="0"/>
              </a:rPr>
              <a:t>year</a:t>
            </a:r>
            <a:r>
              <a:rPr lang="fr-FR" dirty="0" smtClean="0">
                <a:latin typeface="Courier New" panose="02070309020205020404" pitchFamily="49" charset="0"/>
                <a:cs typeface="Courier New" panose="02070309020205020404" pitchFamily="49" charset="0"/>
              </a:rPr>
              <a:t>: '[0-9]{4}'</a:t>
            </a:r>
          </a:p>
          <a:p>
            <a:pPr marL="342900" indent="-342900">
              <a:buFont typeface="Arial" panose="020B0604020202020204" pitchFamily="34" charset="0"/>
              <a:buChar char="•"/>
            </a:pPr>
            <a:r>
              <a:rPr lang="fr-FR" dirty="0"/>
              <a:t>Autre raccourci intéressant </a:t>
            </a:r>
            <a:r>
              <a:rPr lang="fr-FR" dirty="0" smtClean="0"/>
              <a:t> : </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w</a:t>
            </a:r>
            <a:r>
              <a:rPr lang="fr-FR" dirty="0" smtClean="0"/>
              <a:t> à la place de </a:t>
            </a:r>
            <a:r>
              <a:rPr lang="fr-FR" dirty="0">
                <a:latin typeface="Courier New" panose="02070309020205020404" pitchFamily="49" charset="0"/>
                <a:cs typeface="Courier New" panose="02070309020205020404" pitchFamily="49" charset="0"/>
              </a:rPr>
              <a:t>[A-Za-z0-9_]</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8376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Utiliser des paramètres facultatifs</a:t>
            </a:r>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peut placer certains paramètres par défaut pour les rendre facultatifs :</a:t>
            </a:r>
            <a:endParaRPr lang="fr-FR" sz="2400" i="1"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383458" y="2156287"/>
            <a:ext cx="8377084" cy="2429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oc_platform_view_slug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path:      /platform/{year}/{slug}.{format}</a:t>
            </a:r>
          </a:p>
          <a:p>
            <a:r>
              <a:rPr lang="en-US" sz="1400" dirty="0">
                <a:latin typeface="Courier New" panose="02070309020205020404" pitchFamily="49" charset="0"/>
                <a:cs typeface="Courier New" panose="02070309020205020404" pitchFamily="49" charset="0"/>
              </a:rPr>
              <a:t>    defaults:</a:t>
            </a:r>
          </a:p>
          <a:p>
            <a:r>
              <a:rPr lang="en-US" sz="1400" dirty="0">
                <a:latin typeface="Courier New" panose="02070309020205020404" pitchFamily="49" charset="0"/>
                <a:cs typeface="Courier New" panose="02070309020205020404" pitchFamily="49" charset="0"/>
              </a:rPr>
              <a:t>        _controller: </a:t>
            </a:r>
            <a:r>
              <a:rPr lang="en-US" sz="1400" dirty="0" err="1">
                <a:latin typeface="Courier New" panose="02070309020205020404" pitchFamily="49" charset="0"/>
                <a:cs typeface="Courier New" panose="02070309020205020404" pitchFamily="49" charset="0"/>
              </a:rPr>
              <a:t>OCPlatformBundle:Advert:viewSlug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format:      html</a:t>
            </a:r>
          </a:p>
          <a:p>
            <a:r>
              <a:rPr lang="en-US" sz="1400" dirty="0">
                <a:latin typeface="Courier New" panose="02070309020205020404" pitchFamily="49" charset="0"/>
                <a:cs typeface="Courier New" panose="02070309020205020404" pitchFamily="49" charset="0"/>
              </a:rPr>
              <a:t>    requirements:</a:t>
            </a:r>
          </a:p>
          <a:p>
            <a:r>
              <a:rPr lang="en-US" sz="1400" dirty="0">
                <a:latin typeface="Courier New" panose="02070309020205020404" pitchFamily="49" charset="0"/>
                <a:cs typeface="Courier New" panose="02070309020205020404" pitchFamily="49" charset="0"/>
              </a:rPr>
              <a:t>        year: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d{4</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format: </a:t>
            </a:r>
            <a:r>
              <a:rPr lang="en-US" sz="1400" dirty="0" err="1">
                <a:latin typeface="Courier New" panose="02070309020205020404" pitchFamily="49" charset="0"/>
                <a:cs typeface="Courier New" panose="02070309020205020404" pitchFamily="49" charset="0"/>
              </a:rPr>
              <a:t>html|xml</a:t>
            </a:r>
            <a:endParaRPr lang="en-US" sz="1400" dirty="0">
              <a:solidFill>
                <a:srgbClr val="7030A0"/>
              </a:solidFill>
              <a:latin typeface="Courier New" panose="02070309020205020404" pitchFamily="49" charset="0"/>
              <a:cs typeface="Courier New" panose="02070309020205020404" pitchFamily="49" charset="0"/>
            </a:endParaRPr>
          </a:p>
        </p:txBody>
      </p:sp>
      <p:sp>
        <p:nvSpPr>
          <p:cNvPr id="2" name="ZoneTexte 1"/>
          <p:cNvSpPr txBox="1"/>
          <p:nvPr/>
        </p:nvSpPr>
        <p:spPr>
          <a:xfrm>
            <a:off x="934157" y="5088045"/>
            <a:ext cx="7140168" cy="646331"/>
          </a:xfrm>
          <a:prstGeom prst="rect">
            <a:avLst/>
          </a:prstGeom>
          <a:noFill/>
        </p:spPr>
        <p:txBody>
          <a:bodyPr wrap="square" rtlCol="0">
            <a:spAutoFit/>
          </a:bodyPr>
          <a:lstStyle/>
          <a:p>
            <a:r>
              <a:rPr lang="fr-FR" dirty="0" smtClean="0"/>
              <a:t>L'URL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platform</a:t>
            </a:r>
            <a:r>
              <a:rPr lang="fr-FR" dirty="0">
                <a:latin typeface="Courier New" panose="02070309020205020404" pitchFamily="49" charset="0"/>
                <a:cs typeface="Courier New" panose="02070309020205020404" pitchFamily="49" charset="0"/>
              </a:rPr>
              <a:t>/2014/webmaster </a:t>
            </a:r>
            <a:r>
              <a:rPr lang="fr-FR" dirty="0"/>
              <a:t>sera bien interceptée et le paramètre </a:t>
            </a:r>
            <a:r>
              <a:rPr lang="fr-FR" dirty="0">
                <a:latin typeface="Courier New" panose="02070309020205020404" pitchFamily="49" charset="0"/>
                <a:cs typeface="Courier New" panose="02070309020205020404" pitchFamily="49" charset="0"/>
              </a:rPr>
              <a:t>format</a:t>
            </a:r>
            <a:r>
              <a:rPr lang="fr-FR" dirty="0"/>
              <a:t> sera mis à sa valeur par défaut, à savoir </a:t>
            </a:r>
            <a:r>
              <a:rPr lang="fr-FR" dirty="0" smtClean="0"/>
              <a:t>"html"</a:t>
            </a:r>
            <a:endParaRPr lang="en-US" dirty="0"/>
          </a:p>
        </p:txBody>
      </p:sp>
      <p:graphicFrame>
        <p:nvGraphicFramePr>
          <p:cNvPr id="3" name="Objet 2"/>
          <p:cNvGraphicFramePr>
            <a:graphicFrameLocks noChangeAspect="1"/>
          </p:cNvGraphicFramePr>
          <p:nvPr>
            <p:extLst>
              <p:ext uri="{D42A27DB-BD31-4B8C-83A1-F6EECF244321}">
                <p14:modId xmlns:p14="http://schemas.microsoft.com/office/powerpoint/2010/main" val="1891983684"/>
              </p:ext>
            </p:extLst>
          </p:nvPr>
        </p:nvGraphicFramePr>
        <p:xfrm>
          <a:off x="1727858" y="6011375"/>
          <a:ext cx="6175718" cy="415746"/>
        </p:xfrm>
        <a:graphic>
          <a:graphicData uri="http://schemas.openxmlformats.org/presentationml/2006/ole">
            <mc:AlternateContent xmlns:mc="http://schemas.openxmlformats.org/markup-compatibility/2006">
              <mc:Choice xmlns:v="urn:schemas-microsoft-com:vml" Requires="v">
                <p:oleObj spid="_x0000_s41125" r:id="rId4" imgW="10374480" imgH="698400" progId="">
                  <p:embed/>
                </p:oleObj>
              </mc:Choice>
              <mc:Fallback>
                <p:oleObj r:id="rId4" imgW="10374480" imgH="698400" progId="">
                  <p:embed/>
                  <p:pic>
                    <p:nvPicPr>
                      <p:cNvPr id="0" name=""/>
                      <p:cNvPicPr/>
                      <p:nvPr/>
                    </p:nvPicPr>
                    <p:blipFill>
                      <a:blip r:embed="rId5"/>
                      <a:stretch>
                        <a:fillRect/>
                      </a:stretch>
                    </p:blipFill>
                    <p:spPr>
                      <a:xfrm>
                        <a:off x="1727858" y="6011375"/>
                        <a:ext cx="6175718" cy="415746"/>
                      </a:xfrm>
                      <a:prstGeom prst="rect">
                        <a:avLst/>
                      </a:prstGeom>
                    </p:spPr>
                  </p:pic>
                </p:oleObj>
              </mc:Fallback>
            </mc:AlternateContent>
          </a:graphicData>
        </a:graphic>
      </p:graphicFrame>
      <p:sp>
        <p:nvSpPr>
          <p:cNvPr id="4" name="Flèche droite 3"/>
          <p:cNvSpPr/>
          <p:nvPr/>
        </p:nvSpPr>
        <p:spPr>
          <a:xfrm>
            <a:off x="1138687" y="6011375"/>
            <a:ext cx="517585" cy="415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43860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Plan</a:t>
            </a:r>
            <a:endParaRPr lang="fr-FR" b="1" dirty="0"/>
          </a:p>
        </p:txBody>
      </p:sp>
      <p:pic>
        <p:nvPicPr>
          <p:cNvPr id="8" name="Image 7"/>
          <p:cNvPicPr>
            <a:picLocks noChangeAspect="1"/>
          </p:cNvPicPr>
          <p:nvPr/>
        </p:nvPicPr>
        <p:blipFill>
          <a:blip r:embed="rId2"/>
          <a:stretch>
            <a:fillRect/>
          </a:stretch>
        </p:blipFill>
        <p:spPr>
          <a:xfrm>
            <a:off x="8358866" y="6137256"/>
            <a:ext cx="785134" cy="720744"/>
          </a:xfrm>
          <a:prstGeom prst="rect">
            <a:avLst/>
          </a:prstGeom>
        </p:spPr>
      </p:pic>
      <p:sp>
        <p:nvSpPr>
          <p:cNvPr id="9" name="Rectangle 8"/>
          <p:cNvSpPr/>
          <p:nvPr/>
        </p:nvSpPr>
        <p:spPr>
          <a:xfrm>
            <a:off x="170121" y="980118"/>
            <a:ext cx="8973879" cy="4952603"/>
          </a:xfrm>
          <a:prstGeom prst="rect">
            <a:avLst/>
          </a:prstGeom>
        </p:spPr>
        <p:txBody>
          <a:bodyPr wrap="square">
            <a:noAutofit/>
          </a:bodyPr>
          <a:lstStyle/>
          <a:p>
            <a:pPr marL="457200"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PARTIE 2 </a:t>
            </a:r>
            <a:r>
              <a:rPr lang="fr-FR" sz="2800" dirty="0">
                <a:solidFill>
                  <a:prstClr val="black"/>
                </a:solidFill>
                <a:latin typeface="Arial" panose="020B0604020202020204" pitchFamily="34" charset="0"/>
              </a:rPr>
              <a:t>– </a:t>
            </a:r>
            <a:r>
              <a:rPr lang="fr-FR" sz="2800" dirty="0" smtClean="0">
                <a:solidFill>
                  <a:prstClr val="black"/>
                </a:solidFill>
                <a:latin typeface="Arial" panose="020B0604020202020204" pitchFamily="34" charset="0"/>
              </a:rPr>
              <a:t>Les bases de </a:t>
            </a:r>
            <a:r>
              <a:rPr lang="fr-FR" sz="2800" dirty="0" err="1" smtClean="0">
                <a:solidFill>
                  <a:prstClr val="black"/>
                </a:solidFill>
                <a:latin typeface="Arial" panose="020B0604020202020204" pitchFamily="34" charset="0"/>
              </a:rPr>
              <a:t>Symfony</a:t>
            </a:r>
            <a:endParaRPr lang="fr-FR" sz="2800" dirty="0" smtClean="0">
              <a:solidFill>
                <a:prstClr val="black"/>
              </a:solidFill>
              <a:latin typeface="Arial" panose="020B0604020202020204" pitchFamily="34" charset="0"/>
            </a:endParaRPr>
          </a:p>
          <a:p>
            <a:pPr marL="914400" lvl="1"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Un premier exemple : Hello World</a:t>
            </a:r>
          </a:p>
          <a:p>
            <a:pPr marL="914400" lvl="1"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Le routeur</a:t>
            </a:r>
          </a:p>
          <a:p>
            <a:pPr marL="914400" lvl="1"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Le contrôleur</a:t>
            </a:r>
          </a:p>
          <a:p>
            <a:pPr marL="914400" lvl="1"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Le moteur de </a:t>
            </a:r>
            <a:r>
              <a:rPr lang="fr-FR" sz="2800" dirty="0" err="1" smtClean="0">
                <a:solidFill>
                  <a:prstClr val="black"/>
                </a:solidFill>
                <a:latin typeface="Arial" panose="020B0604020202020204" pitchFamily="34" charset="0"/>
              </a:rPr>
              <a:t>templates</a:t>
            </a:r>
            <a:r>
              <a:rPr lang="fr-FR" sz="2800" dirty="0" smtClean="0">
                <a:solidFill>
                  <a:prstClr val="black"/>
                </a:solidFill>
                <a:latin typeface="Arial" panose="020B0604020202020204" pitchFamily="34" charset="0"/>
              </a:rPr>
              <a:t> </a:t>
            </a:r>
            <a:r>
              <a:rPr lang="fr-FR" sz="2800" dirty="0" err="1" smtClean="0">
                <a:solidFill>
                  <a:prstClr val="black"/>
                </a:solidFill>
                <a:latin typeface="Arial" panose="020B0604020202020204" pitchFamily="34" charset="0"/>
              </a:rPr>
              <a:t>Twig</a:t>
            </a:r>
            <a:endParaRPr lang="fr-FR" sz="2800" dirty="0" smtClean="0">
              <a:solidFill>
                <a:prstClr val="black"/>
              </a:solidFill>
              <a:latin typeface="Arial" panose="020B0604020202020204" pitchFamily="34" charset="0"/>
            </a:endParaRPr>
          </a:p>
          <a:p>
            <a:pPr marL="914400" lvl="1" indent="-276225" algn="just">
              <a:spcBef>
                <a:spcPts val="1200"/>
              </a:spcBef>
              <a:buClr>
                <a:srgbClr val="C00000"/>
              </a:buClr>
              <a:buFont typeface="Wingdings" panose="05000000000000000000" pitchFamily="2" charset="2"/>
              <a:buChar char="§"/>
            </a:pPr>
            <a:r>
              <a:rPr lang="fr-FR" sz="2800" dirty="0" smtClean="0">
                <a:solidFill>
                  <a:prstClr val="black"/>
                </a:solidFill>
                <a:latin typeface="Arial" panose="020B0604020202020204" pitchFamily="34" charset="0"/>
              </a:rPr>
              <a:t>Les services</a:t>
            </a:r>
          </a:p>
        </p:txBody>
      </p:sp>
    </p:spTree>
    <p:extLst>
      <p:ext uri="{BB962C8B-B14F-4D97-AF65-F5344CB8AC3E}">
        <p14:creationId xmlns:p14="http://schemas.microsoft.com/office/powerpoint/2010/main" val="4221427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Remarque sur le paramètre _</a:t>
            </a:r>
            <a:r>
              <a:rPr lang="fr-FR" b="1" dirty="0" err="1" smtClean="0"/>
              <a:t>controlleur</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 contrôleur est également un paramètre de route, c'est pour cela qu'il est dans les paramètres par défaut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On pourrait donc écrire </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r>
              <a:rPr lang="fr-FR" sz="2400" dirty="0" smtClean="0">
                <a:solidFill>
                  <a:srgbClr val="FF0000"/>
                </a:solidFill>
                <a:latin typeface="Arial" panose="020B0604020202020204" pitchFamily="34" charset="0"/>
                <a:cs typeface="Arial" panose="020B0604020202020204" pitchFamily="34" charset="0"/>
              </a:rPr>
              <a:t>mais très mauvais</a:t>
            </a:r>
            <a:r>
              <a:rPr lang="fr-FR" sz="2400" dirty="0" smtClean="0">
                <a:solidFill>
                  <a:schemeClr val="tx1">
                    <a:lumMod val="95000"/>
                    <a:lumOff val="5000"/>
                  </a:schemeClr>
                </a:solidFill>
                <a:latin typeface="Arial" panose="020B0604020202020204" pitchFamily="34" charset="0"/>
                <a:cs typeface="Arial" panose="020B0604020202020204" pitchFamily="34" charset="0"/>
              </a:rPr>
              <a:t>) : </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Et passer le contrôleur à utiliser dans l'URL : </a:t>
            </a:r>
          </a:p>
          <a:p>
            <a:pPr marL="180975">
              <a:spcBef>
                <a:spcPts val="1200"/>
              </a:spcBef>
              <a:buClr>
                <a:srgbClr val="C00000"/>
              </a:buClr>
            </a:pPr>
            <a:r>
              <a:rPr lang="fr-FR" dirty="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platform</a:t>
            </a:r>
            <a:r>
              <a:rPr lang="fr-FR" dirty="0" smtClean="0">
                <a:latin typeface="Courier New" panose="02070309020205020404" pitchFamily="49" charset="0"/>
                <a:cs typeface="Courier New" panose="02070309020205020404" pitchFamily="49" charset="0"/>
              </a:rPr>
              <a:t>/2014/webmaster/</a:t>
            </a:r>
            <a:r>
              <a:rPr lang="en-US" dirty="0" err="1" smtClean="0">
                <a:latin typeface="Courier New" panose="02070309020205020404" pitchFamily="49" charset="0"/>
                <a:cs typeface="Courier New" panose="02070309020205020404" pitchFamily="49" charset="0"/>
              </a:rPr>
              <a:t>OCPlatformBundle:Advert:viewSlug</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495602" y="2458212"/>
            <a:ext cx="8377084" cy="2429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oc_platform_view_slug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path:      /platform/{year}/{slug}.{format</a:t>
            </a:r>
            <a:r>
              <a:rPr lang="en-US" sz="1400" dirty="0" smtClean="0">
                <a:latin typeface="Courier New" panose="02070309020205020404" pitchFamily="49" charset="0"/>
                <a:cs typeface="Courier New" panose="02070309020205020404" pitchFamily="49" charset="0"/>
              </a:rPr>
              <a:t>}/{_</a:t>
            </a:r>
            <a:r>
              <a:rPr lang="en-US" sz="1400" dirty="0" err="1" smtClean="0">
                <a:latin typeface="Courier New" panose="02070309020205020404" pitchFamily="49" charset="0"/>
                <a:cs typeface="Courier New" panose="02070309020205020404" pitchFamily="49" charset="0"/>
              </a:rPr>
              <a:t>controlleur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defaults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format:      html</a:t>
            </a:r>
          </a:p>
          <a:p>
            <a:r>
              <a:rPr lang="en-US" sz="1400" dirty="0">
                <a:latin typeface="Courier New" panose="02070309020205020404" pitchFamily="49" charset="0"/>
                <a:cs typeface="Courier New" panose="02070309020205020404" pitchFamily="49" charset="0"/>
              </a:rPr>
              <a:t>    requirements:</a:t>
            </a:r>
          </a:p>
          <a:p>
            <a:r>
              <a:rPr lang="en-US" sz="1400" dirty="0">
                <a:latin typeface="Courier New" panose="02070309020205020404" pitchFamily="49" charset="0"/>
                <a:cs typeface="Courier New" panose="02070309020205020404" pitchFamily="49" charset="0"/>
              </a:rPr>
              <a:t>        year:   '\d{4}'</a:t>
            </a:r>
          </a:p>
          <a:p>
            <a:r>
              <a:rPr lang="en-US" sz="1400" dirty="0">
                <a:latin typeface="Courier New" panose="02070309020205020404" pitchFamily="49" charset="0"/>
                <a:cs typeface="Courier New" panose="02070309020205020404" pitchFamily="49" charset="0"/>
              </a:rPr>
              <a:t>        format: </a:t>
            </a:r>
            <a:r>
              <a:rPr lang="en-US" sz="1400" dirty="0" err="1">
                <a:latin typeface="Courier New" panose="02070309020205020404" pitchFamily="49" charset="0"/>
                <a:cs typeface="Courier New" panose="02070309020205020404" pitchFamily="49" charset="0"/>
              </a:rPr>
              <a:t>html|xml</a:t>
            </a:r>
            <a:endParaRPr lang="en-US"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0556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Utiliser des paramètres </a:t>
            </a:r>
            <a:r>
              <a:rPr lang="fr-FR" b="1" dirty="0" smtClean="0"/>
              <a:t>systèmes</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400" dirty="0">
                <a:solidFill>
                  <a:schemeClr val="tx1">
                    <a:lumMod val="95000"/>
                    <a:lumOff val="5000"/>
                  </a:schemeClr>
                </a:solidFill>
                <a:latin typeface="Arial" panose="020B0604020202020204" pitchFamily="34" charset="0"/>
                <a:cs typeface="Arial" panose="020B0604020202020204" pitchFamily="34" charset="0"/>
              </a:rPr>
              <a:t>paramètres systèmes s'utilisent exactement comme des paramètres classiques, mais 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noyau (</a:t>
            </a:r>
            <a:r>
              <a:rPr lang="fr-FR" sz="2400" i="1" dirty="0" err="1" smtClean="0">
                <a:solidFill>
                  <a:schemeClr val="tx1">
                    <a:lumMod val="95000"/>
                    <a:lumOff val="5000"/>
                  </a:schemeClr>
                </a:solidFill>
                <a:latin typeface="Arial" panose="020B0604020202020204" pitchFamily="34" charset="0"/>
                <a:cs typeface="Arial" panose="020B0604020202020204" pitchFamily="34" charset="0"/>
              </a:rPr>
              <a:t>kernel</a:t>
            </a:r>
            <a:r>
              <a:rPr lang="fr-FR" sz="2400" dirty="0" smtClean="0">
                <a:solidFill>
                  <a:schemeClr val="tx1">
                    <a:lumMod val="95000"/>
                    <a:lumOff val="5000"/>
                  </a:schemeClr>
                </a:solidFill>
                <a:latin typeface="Arial" panose="020B0604020202020204" pitchFamily="34" charset="0"/>
                <a:cs typeface="Arial" panose="020B0604020202020204" pitchFamily="34" charset="0"/>
              </a:rPr>
              <a:t>) de </a:t>
            </a: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va effectuer automatiquement des actions supplémentaires lorsqu'il les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détecte :</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{_format}</a:t>
            </a:r>
            <a:r>
              <a:rPr lang="fr-FR" sz="2000" dirty="0">
                <a:solidFill>
                  <a:schemeClr val="tx1">
                    <a:lumMod val="95000"/>
                    <a:lumOff val="5000"/>
                  </a:schemeClr>
                </a:solidFill>
                <a:latin typeface="Arial" panose="020B0604020202020204" pitchFamily="34" charset="0"/>
                <a:cs typeface="Arial" panose="020B0604020202020204" pitchFamily="34" charset="0"/>
              </a:rPr>
              <a:t> : Lorsqu'il est utilisé (comme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{format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 mais avec un </a:t>
            </a:r>
            <a:r>
              <a:rPr lang="fr-FR" sz="2000" dirty="0" err="1">
                <a:solidFill>
                  <a:schemeClr val="tx1">
                    <a:lumMod val="95000"/>
                    <a:lumOff val="5000"/>
                  </a:schemeClr>
                </a:solidFill>
                <a:latin typeface="Arial" panose="020B0604020202020204" pitchFamily="34" charset="0"/>
                <a:cs typeface="Arial" panose="020B0604020202020204" pitchFamily="34" charset="0"/>
              </a:rPr>
              <a:t>underscore</a:t>
            </a:r>
            <a:r>
              <a:rPr lang="fr-FR" sz="2000" dirty="0" smtClean="0">
                <a:solidFill>
                  <a:schemeClr val="tx1">
                    <a:lumMod val="95000"/>
                    <a:lumOff val="5000"/>
                  </a:schemeClr>
                </a:solidFill>
                <a:latin typeface="Arial" panose="020B0604020202020204" pitchFamily="34" charset="0"/>
                <a:cs typeface="Arial" panose="020B0604020202020204" pitchFamily="34" charset="0"/>
              </a:rPr>
              <a:t>) un entête (</a:t>
            </a:r>
            <a:r>
              <a:rPr lang="fr-FR" sz="2000" i="1" dirty="0" smtClean="0">
                <a:solidFill>
                  <a:schemeClr val="tx1">
                    <a:lumMod val="95000"/>
                    <a:lumOff val="5000"/>
                  </a:schemeClr>
                </a:solidFill>
                <a:latin typeface="Arial" panose="020B0604020202020204" pitchFamily="34" charset="0"/>
                <a:cs typeface="Arial" panose="020B0604020202020204" pitchFamily="34" charset="0"/>
              </a:rPr>
              <a:t>header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avec le Content-type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correspondant, </a:t>
            </a:r>
            <a:r>
              <a:rPr lang="fr-FR" sz="2000" dirty="0">
                <a:solidFill>
                  <a:schemeClr val="tx1">
                    <a:lumMod val="95000"/>
                    <a:lumOff val="5000"/>
                  </a:schemeClr>
                </a:solidFill>
                <a:latin typeface="Arial" panose="020B0604020202020204" pitchFamily="34" charset="0"/>
                <a:cs typeface="Arial" panose="020B0604020202020204" pitchFamily="34" charset="0"/>
              </a:rPr>
              <a:t>est ajouté à la réponse retournée </a:t>
            </a:r>
            <a:r>
              <a:rPr lang="fr-FR" dirty="0">
                <a:solidFill>
                  <a:schemeClr val="tx1">
                    <a:lumMod val="95000"/>
                    <a:lumOff val="5000"/>
                  </a:schemeClr>
                </a:solidFill>
                <a:latin typeface="Arial" panose="020B0604020202020204" pitchFamily="34" charset="0"/>
                <a:cs typeface="Arial" panose="020B0604020202020204" pitchFamily="34" charset="0"/>
              </a:rPr>
              <a:t>(ex: </a:t>
            </a:r>
            <a:r>
              <a:rPr lang="fr-FR" dirty="0">
                <a:solidFill>
                  <a:schemeClr val="tx1">
                    <a:lumMod val="95000"/>
                    <a:lumOff val="5000"/>
                  </a:schemeClr>
                </a:solidFill>
                <a:latin typeface="Courier New" panose="02070309020205020404" pitchFamily="49" charset="0"/>
                <a:cs typeface="Courier New" panose="02070309020205020404" pitchFamily="49" charset="0"/>
              </a:rPr>
              <a:t>Content-type: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application/</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xml</a:t>
            </a:r>
            <a:r>
              <a:rPr lang="fr-FR" dirty="0" smtClean="0">
                <a:solidFill>
                  <a:schemeClr val="tx1">
                    <a:lumMod val="95000"/>
                    <a:lumOff val="5000"/>
                  </a:schemeClr>
                </a:solidFill>
                <a:latin typeface="Arial" panose="020B0604020202020204" pitchFamily="34" charset="0"/>
                <a:cs typeface="Arial" panose="020B0604020202020204" pitchFamily="34" charset="0"/>
              </a:rPr>
              <a:t>).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{_locale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Lorsqu'il est utilisé, </a:t>
            </a:r>
            <a:r>
              <a:rPr lang="fr-FR" sz="2000" dirty="0" smtClean="0">
                <a:solidFill>
                  <a:schemeClr val="tx1">
                    <a:lumMod val="95000"/>
                    <a:lumOff val="5000"/>
                  </a:schemeClr>
                </a:solidFill>
                <a:latin typeface="Arial" panose="020B0604020202020204" pitchFamily="34" charset="0"/>
                <a:cs typeface="Arial" panose="020B0604020202020204" pitchFamily="34" charset="0"/>
              </a:rPr>
              <a:t>définit </a:t>
            </a:r>
            <a:r>
              <a:rPr lang="fr-FR" sz="2000" dirty="0">
                <a:solidFill>
                  <a:schemeClr val="tx1">
                    <a:lumMod val="95000"/>
                    <a:lumOff val="5000"/>
                  </a:schemeClr>
                </a:solidFill>
                <a:latin typeface="Arial" panose="020B0604020202020204" pitchFamily="34" charset="0"/>
                <a:cs typeface="Arial" panose="020B0604020202020204" pitchFamily="34" charset="0"/>
              </a:rPr>
              <a:t>la langue dans laquelle l'utilisateur souhaite obtenir la </a:t>
            </a:r>
            <a:r>
              <a:rPr lang="fr-FR" sz="2000" dirty="0" smtClean="0">
                <a:solidFill>
                  <a:schemeClr val="tx1">
                    <a:lumMod val="95000"/>
                    <a:lumOff val="5000"/>
                  </a:schemeClr>
                </a:solidFill>
                <a:latin typeface="Arial" panose="020B0604020202020204" pitchFamily="34" charset="0"/>
                <a:cs typeface="Arial" panose="020B0604020202020204" pitchFamily="34" charset="0"/>
              </a:rPr>
              <a:t>page. Peut-être limité grâce au paramètre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requirements</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{_</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controller</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 c'est également un paramètre de route (comme on a vu précédemment : à ne jamais mettre dans le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path</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8134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Utiliser des paramètres </a:t>
            </a:r>
            <a:r>
              <a:rPr lang="fr-FR" b="1" dirty="0" smtClean="0"/>
              <a:t>systèmes</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Exemple de réponse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xml</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(l'erreur provient du fait que dans notre exemple on ne renvoie pas du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xml</a:t>
            </a:r>
            <a:r>
              <a:rPr lang="fr-FR" sz="2000" dirty="0" smtClean="0">
                <a:solidFill>
                  <a:schemeClr val="tx1">
                    <a:lumMod val="95000"/>
                    <a:lumOff val="5000"/>
                  </a:schemeClr>
                </a:solidFill>
                <a:latin typeface="Arial" panose="020B0604020202020204" pitchFamily="34" charset="0"/>
                <a:cs typeface="Arial" panose="020B0604020202020204" pitchFamily="34" charset="0"/>
              </a:rPr>
              <a:t> correctement formaté)</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3"/>
          <a:stretch>
            <a:fillRect/>
          </a:stretch>
        </p:blipFill>
        <p:spPr>
          <a:xfrm>
            <a:off x="221005" y="2249729"/>
            <a:ext cx="8701989" cy="3575382"/>
          </a:xfrm>
          <a:prstGeom prst="rect">
            <a:avLst/>
          </a:prstGeom>
        </p:spPr>
      </p:pic>
      <p:sp>
        <p:nvSpPr>
          <p:cNvPr id="3" name="Rectangle 2"/>
          <p:cNvSpPr/>
          <p:nvPr/>
        </p:nvSpPr>
        <p:spPr>
          <a:xfrm>
            <a:off x="5334000" y="5266267"/>
            <a:ext cx="1744133" cy="10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24330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Préfixe de route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Pour éviter les répétitions au début de chaque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path</a:t>
            </a:r>
            <a:r>
              <a:rPr lang="fr-FR" sz="2400" dirty="0" smtClean="0">
                <a:solidFill>
                  <a:schemeClr val="tx1">
                    <a:lumMod val="95000"/>
                    <a:lumOff val="5000"/>
                  </a:schemeClr>
                </a:solidFill>
                <a:latin typeface="Arial" panose="020B0604020202020204" pitchFamily="34" charset="0"/>
                <a:cs typeface="Arial" panose="020B0604020202020204" pitchFamily="34" charset="0"/>
              </a:rPr>
              <a:t>, il est possible d'ajout un préfixe dans le fichier </a:t>
            </a:r>
            <a:r>
              <a:rPr lang="en-US" sz="2400" dirty="0" smtClean="0">
                <a:latin typeface="Courier New" panose="02070309020205020404" pitchFamily="49" charset="0"/>
                <a:cs typeface="Courier New" panose="02070309020205020404" pitchFamily="49" charset="0"/>
              </a:rPr>
              <a:t>app/</a:t>
            </a:r>
            <a:r>
              <a:rPr lang="en-US" sz="2400" dirty="0" err="1" smtClean="0">
                <a:latin typeface="Courier New" panose="02070309020205020404" pitchFamily="49" charset="0"/>
                <a:cs typeface="Courier New" panose="02070309020205020404" pitchFamily="49" charset="0"/>
              </a:rPr>
              <a:t>config</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routing.yml</a:t>
            </a:r>
            <a:r>
              <a:rPr lang="en-US" sz="2400" dirty="0" smtClean="0">
                <a:latin typeface="Courier New" panose="02070309020205020404" pitchFamily="49" charset="0"/>
                <a:cs typeface="Courier New" panose="02070309020205020404" pitchFamily="49" charset="0"/>
              </a:rPr>
              <a:t> </a:t>
            </a:r>
            <a:r>
              <a:rPr lang="fr-FR" sz="2400" dirty="0" smtClean="0">
                <a:solidFill>
                  <a:schemeClr val="tx1">
                    <a:lumMod val="95000"/>
                    <a:lumOff val="5000"/>
                  </a:schemeClr>
                </a:solidFill>
                <a:latin typeface="Arial" panose="020B0604020202020204" pitchFamily="34" charset="0"/>
                <a:cs typeface="Arial" panose="020B0604020202020204" pitchFamily="34" charset="0"/>
              </a:rPr>
              <a:t>qui sera ajouté automatiquement en début de chaque route</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lvl="1">
              <a:spcBef>
                <a:spcPts val="1200"/>
              </a:spcBef>
              <a:buClr>
                <a:srgbClr val="C00000"/>
              </a:buCl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Autre intérêt : si l'on décide de modifier le préfixe des routes cela se fera à un seul endroit dans le fichier</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504228" y="2724684"/>
            <a:ext cx="8377084" cy="1810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app/</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oc_platform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resource: "@</a:t>
            </a:r>
            <a:r>
              <a:rPr lang="en-US" sz="1400" dirty="0" err="1">
                <a:latin typeface="Courier New" panose="02070309020205020404" pitchFamily="49" charset="0"/>
                <a:cs typeface="Courier New" panose="02070309020205020404" pitchFamily="49" charset="0"/>
              </a:rPr>
              <a:t>OCPlatformBundle</a:t>
            </a:r>
            <a:r>
              <a:rPr lang="en-US" sz="1400" dirty="0">
                <a:latin typeface="Courier New" panose="02070309020205020404" pitchFamily="49" charset="0"/>
                <a:cs typeface="Courier New" panose="02070309020205020404" pitchFamily="49" charset="0"/>
              </a:rPr>
              <a:t>/Resources/</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routing.yml</a:t>
            </a:r>
            <a:r>
              <a:rPr lang="en-US" sz="1400" dirty="0">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prefix:   /platform</a:t>
            </a:r>
          </a:p>
        </p:txBody>
      </p:sp>
    </p:spTree>
    <p:extLst>
      <p:ext uri="{BB962C8B-B14F-4D97-AF65-F5344CB8AC3E}">
        <p14:creationId xmlns:p14="http://schemas.microsoft.com/office/powerpoint/2010/main" val="250427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Préfixe de route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Et il faut modifier en conséquence </a:t>
            </a:r>
            <a:r>
              <a:rPr lang="fr-FR" sz="2400" dirty="0">
                <a:solidFill>
                  <a:schemeClr val="tx1">
                    <a:lumMod val="95000"/>
                    <a:lumOff val="5000"/>
                  </a:schemeClr>
                </a:solidFill>
                <a:latin typeface="Arial" panose="020B0604020202020204" pitchFamily="34" charset="0"/>
                <a:cs typeface="Arial" panose="020B0604020202020204" pitchFamily="34" charset="0"/>
              </a:rPr>
              <a:t>le fichier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383458" y="1829782"/>
            <a:ext cx="8377084" cy="48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/Resources/</a:t>
            </a:r>
            <a:r>
              <a:rPr lang="en-US" sz="1200" dirty="0" err="1">
                <a:latin typeface="Courier New" panose="02070309020205020404" pitchFamily="49" charset="0"/>
                <a:cs typeface="Courier New" panose="02070309020205020404" pitchFamily="49" charset="0"/>
              </a:rPr>
              <a:t>config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routing.yml</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oc_platform_home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path:      </a:t>
            </a:r>
            <a:r>
              <a:rPr lang="en-US" sz="1200" dirty="0">
                <a:solidFill>
                  <a:srgbClr val="FF0000"/>
                </a:solidFill>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defaults:</a:t>
            </a:r>
          </a:p>
          <a:p>
            <a:r>
              <a:rPr lang="en-US" sz="1200" dirty="0">
                <a:latin typeface="Courier New" panose="02070309020205020404" pitchFamily="49" charset="0"/>
                <a:cs typeface="Courier New" panose="02070309020205020404" pitchFamily="49" charset="0"/>
              </a:rPr>
              <a:t>        _controller: </a:t>
            </a:r>
            <a:r>
              <a:rPr lang="en-US" sz="1200" dirty="0" err="1">
                <a:latin typeface="Courier New" panose="02070309020205020404" pitchFamily="49" charset="0"/>
                <a:cs typeface="Courier New" panose="02070309020205020404" pitchFamily="49" charset="0"/>
              </a:rPr>
              <a:t>OCPlatformBundle:Advert:index</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err="1">
                <a:latin typeface="Courier New" panose="02070309020205020404" pitchFamily="49" charset="0"/>
                <a:cs typeface="Courier New" panose="02070309020205020404" pitchFamily="49" charset="0"/>
              </a:rPr>
              <a:t>oc_platform_view</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path:      </a:t>
            </a:r>
            <a:r>
              <a:rPr lang="en-US" sz="1200" dirty="0">
                <a:solidFill>
                  <a:srgbClr val="FF0000"/>
                </a:solidFill>
                <a:latin typeface="Courier New" panose="02070309020205020404" pitchFamily="49" charset="0"/>
                <a:cs typeface="Courier New" panose="02070309020205020404" pitchFamily="49" charset="0"/>
              </a:rPr>
              <a:t>/advert/{id}</a:t>
            </a:r>
          </a:p>
          <a:p>
            <a:r>
              <a:rPr lang="en-US" sz="1200" dirty="0">
                <a:latin typeface="Courier New" panose="02070309020205020404" pitchFamily="49" charset="0"/>
                <a:cs typeface="Courier New" panose="02070309020205020404" pitchFamily="49" charset="0"/>
              </a:rPr>
              <a:t>    defaults:</a:t>
            </a:r>
          </a:p>
          <a:p>
            <a:r>
              <a:rPr lang="en-US" sz="1200" dirty="0">
                <a:latin typeface="Courier New" panose="02070309020205020404" pitchFamily="49" charset="0"/>
                <a:cs typeface="Courier New" panose="02070309020205020404" pitchFamily="49" charset="0"/>
              </a:rPr>
              <a:t>        _controller: </a:t>
            </a:r>
            <a:r>
              <a:rPr lang="en-US" sz="1200" dirty="0" err="1">
                <a:latin typeface="Courier New" panose="02070309020205020404" pitchFamily="49" charset="0"/>
                <a:cs typeface="Courier New" panose="02070309020205020404" pitchFamily="49" charset="0"/>
              </a:rPr>
              <a:t>OCPlatformBundle:Advert:view</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err="1">
                <a:latin typeface="Courier New" panose="02070309020205020404" pitchFamily="49" charset="0"/>
                <a:cs typeface="Courier New" panose="02070309020205020404" pitchFamily="49" charset="0"/>
              </a:rPr>
              <a:t>oc_platform_add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path:      </a:t>
            </a:r>
            <a:r>
              <a:rPr lang="en-US" sz="1200" dirty="0">
                <a:solidFill>
                  <a:srgbClr val="FF0000"/>
                </a:solidFill>
                <a:latin typeface="Courier New" panose="02070309020205020404" pitchFamily="49" charset="0"/>
                <a:cs typeface="Courier New" panose="02070309020205020404" pitchFamily="49" charset="0"/>
              </a:rPr>
              <a:t>/add</a:t>
            </a:r>
          </a:p>
          <a:p>
            <a:r>
              <a:rPr lang="en-US" sz="1200" dirty="0">
                <a:latin typeface="Courier New" panose="02070309020205020404" pitchFamily="49" charset="0"/>
                <a:cs typeface="Courier New" panose="02070309020205020404" pitchFamily="49" charset="0"/>
              </a:rPr>
              <a:t>    defaults:</a:t>
            </a:r>
          </a:p>
          <a:p>
            <a:r>
              <a:rPr lang="en-US" sz="1200" dirty="0">
                <a:latin typeface="Courier New" panose="02070309020205020404" pitchFamily="49" charset="0"/>
                <a:cs typeface="Courier New" panose="02070309020205020404" pitchFamily="49" charset="0"/>
              </a:rPr>
              <a:t>        _controller: </a:t>
            </a:r>
            <a:r>
              <a:rPr lang="en-US" sz="1200" dirty="0" err="1">
                <a:latin typeface="Courier New" panose="02070309020205020404" pitchFamily="49" charset="0"/>
                <a:cs typeface="Courier New" panose="02070309020205020404" pitchFamily="49" charset="0"/>
              </a:rPr>
              <a:t>OCPlatformBundle:Advert:add</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oc_platform_view_slug</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path:      </a:t>
            </a:r>
            <a:r>
              <a:rPr lang="en-US" sz="1200" dirty="0">
                <a:solidFill>
                  <a:srgbClr val="FF0000"/>
                </a:solidFill>
                <a:latin typeface="Courier New" panose="02070309020205020404" pitchFamily="49" charset="0"/>
                <a:cs typeface="Courier New" panose="02070309020205020404" pitchFamily="49" charset="0"/>
              </a:rPr>
              <a:t>/{year}/{slug}.{format}</a:t>
            </a:r>
          </a:p>
          <a:p>
            <a:r>
              <a:rPr lang="en-US" sz="1200" dirty="0">
                <a:latin typeface="Courier New" panose="02070309020205020404" pitchFamily="49" charset="0"/>
                <a:cs typeface="Courier New" panose="02070309020205020404" pitchFamily="49" charset="0"/>
              </a:rPr>
              <a:t>    defaults:</a:t>
            </a:r>
          </a:p>
          <a:p>
            <a:r>
              <a:rPr lang="en-US" sz="1200" dirty="0">
                <a:latin typeface="Courier New" panose="02070309020205020404" pitchFamily="49" charset="0"/>
                <a:cs typeface="Courier New" panose="02070309020205020404" pitchFamily="49" charset="0"/>
              </a:rPr>
              <a:t>        _controller: </a:t>
            </a:r>
            <a:r>
              <a:rPr lang="en-US" sz="1200" dirty="0" err="1">
                <a:latin typeface="Courier New" panose="02070309020205020404" pitchFamily="49" charset="0"/>
                <a:cs typeface="Courier New" panose="02070309020205020404" pitchFamily="49" charset="0"/>
              </a:rPr>
              <a:t>OCPlatformBundle:Advert:viewSlug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format:      html</a:t>
            </a:r>
          </a:p>
          <a:p>
            <a:r>
              <a:rPr lang="en-US" sz="1200" dirty="0">
                <a:latin typeface="Courier New" panose="02070309020205020404" pitchFamily="49" charset="0"/>
                <a:cs typeface="Courier New" panose="02070309020205020404" pitchFamily="49" charset="0"/>
              </a:rPr>
              <a:t>    requirements:</a:t>
            </a:r>
          </a:p>
          <a:p>
            <a:r>
              <a:rPr lang="en-US" sz="1200" dirty="0">
                <a:latin typeface="Courier New" panose="02070309020205020404" pitchFamily="49" charset="0"/>
                <a:cs typeface="Courier New" panose="02070309020205020404" pitchFamily="49" charset="0"/>
              </a:rPr>
              <a:t>        year:   '\d{4}'</a:t>
            </a:r>
          </a:p>
          <a:p>
            <a:r>
              <a:rPr lang="en-US" sz="1200" dirty="0">
                <a:latin typeface="Courier New" panose="02070309020205020404" pitchFamily="49" charset="0"/>
                <a:cs typeface="Courier New" panose="02070309020205020404" pitchFamily="49" charset="0"/>
              </a:rPr>
              <a:t>        format: </a:t>
            </a:r>
            <a:r>
              <a:rPr lang="en-US" sz="1200" dirty="0" err="1">
                <a:latin typeface="Courier New" panose="02070309020205020404" pitchFamily="49" charset="0"/>
                <a:cs typeface="Courier New" panose="02070309020205020404" pitchFamily="49" charset="0"/>
              </a:rPr>
              <a:t>html|xml</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9946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Générer des URL</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 </a:t>
            </a:r>
            <a:r>
              <a:rPr lang="fr-FR" sz="2400" dirty="0">
                <a:solidFill>
                  <a:schemeClr val="tx1">
                    <a:lumMod val="95000"/>
                    <a:lumOff val="5000"/>
                  </a:schemeClr>
                </a:solidFill>
                <a:latin typeface="Arial" panose="020B0604020202020204" pitchFamily="34" charset="0"/>
                <a:cs typeface="Arial" panose="020B0604020202020204" pitchFamily="34" charset="0"/>
              </a:rPr>
              <a:t>routeur a toutes les routes à sa disposition, il est capable d'associer une route à une certaine URL, mais également de reconstruire l'URL correspondant à une certaine </a:t>
            </a:r>
            <a:r>
              <a:rPr lang="fr-FR" sz="2400" dirty="0" smtClean="0">
                <a:solidFill>
                  <a:schemeClr val="tx1">
                    <a:lumMod val="95000"/>
                    <a:lumOff val="5000"/>
                  </a:schemeClr>
                </a:solidFill>
                <a:latin typeface="Arial" panose="020B0604020202020204" pitchFamily="34" charset="0"/>
                <a:cs typeface="Arial" panose="020B0604020202020204" pitchFamily="34" charset="0"/>
              </a:rPr>
              <a:t>route, pour pouvoir, par exemple, stocker l'URL dans une variable ou simplement l'afficher</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Pour </a:t>
            </a:r>
            <a:r>
              <a:rPr lang="fr-FR" sz="2400" dirty="0">
                <a:solidFill>
                  <a:schemeClr val="tx1">
                    <a:lumMod val="95000"/>
                    <a:lumOff val="5000"/>
                  </a:schemeClr>
                </a:solidFill>
                <a:latin typeface="Arial" panose="020B0604020202020204" pitchFamily="34" charset="0"/>
                <a:cs typeface="Arial" panose="020B0604020202020204" pitchFamily="34" charset="0"/>
              </a:rPr>
              <a:t>générer une URL, vous devez le demander au routeur en lui donnant deux arguments : le nom de la route ainsi que les éventuels paramètres de cette route</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2 approches : </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Depuis le contrôleur</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Depuis une vue</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36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Générer des URL depuis le contrôleur</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Depuis </a:t>
            </a:r>
            <a:r>
              <a:rPr lang="fr-FR" sz="2400" dirty="0">
                <a:solidFill>
                  <a:schemeClr val="tx1">
                    <a:lumMod val="95000"/>
                    <a:lumOff val="5000"/>
                  </a:schemeClr>
                </a:solidFill>
                <a:latin typeface="Arial" panose="020B0604020202020204" pitchFamily="34" charset="0"/>
                <a:cs typeface="Arial" panose="020B0604020202020204" pitchFamily="34" charset="0"/>
              </a:rPr>
              <a:t>un contrôleur, </a:t>
            </a:r>
            <a:r>
              <a:rPr lang="fr-FR" sz="2400" dirty="0" smtClean="0">
                <a:solidFill>
                  <a:schemeClr val="tx1">
                    <a:lumMod val="95000"/>
                    <a:lumOff val="5000"/>
                  </a:schemeClr>
                </a:solidFill>
                <a:latin typeface="Arial" panose="020B0604020202020204" pitchFamily="34" charset="0"/>
                <a:cs typeface="Arial" panose="020B0604020202020204" pitchFamily="34" charset="0"/>
              </a:rPr>
              <a:t>il faut appeler </a:t>
            </a:r>
            <a:r>
              <a:rPr lang="fr-FR" sz="2400" dirty="0">
                <a:solidFill>
                  <a:schemeClr val="tx1">
                    <a:lumMod val="95000"/>
                    <a:lumOff val="5000"/>
                  </a:schemeClr>
                </a:solidFill>
                <a:latin typeface="Arial" panose="020B0604020202020204" pitchFamily="34" charset="0"/>
                <a:cs typeface="Arial" panose="020B0604020202020204" pitchFamily="34" charset="0"/>
              </a:rPr>
              <a:t>la méthode </a:t>
            </a: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r>
              <a:rPr lang="fr-FR" sz="2400" dirty="0">
                <a:solidFill>
                  <a:schemeClr val="tx1">
                    <a:lumMod val="95000"/>
                    <a:lumOff val="5000"/>
                  </a:schemeClr>
                </a:solidFill>
                <a:latin typeface="Arial" panose="020B0604020202020204" pitchFamily="34" charset="0"/>
                <a:cs typeface="Arial" panose="020B0604020202020204" pitchFamily="34" charset="0"/>
              </a:rPr>
              <a:t>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this</a:t>
            </a:r>
            <a:r>
              <a:rPr lang="fr-FR" sz="2400" dirty="0">
                <a:solidFill>
                  <a:schemeClr val="tx1">
                    <a:lumMod val="95000"/>
                    <a:lumOff val="5000"/>
                  </a:schemeClr>
                </a:solidFill>
                <a:latin typeface="Courier New" panose="02070309020205020404" pitchFamily="49" charset="0"/>
                <a:cs typeface="Courier New" panose="02070309020205020404" pitchFamily="49" charset="0"/>
              </a:rPr>
              <a:t>-&gt;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get</a:t>
            </a:r>
            <a:r>
              <a:rPr lang="fr-FR" sz="2400" dirty="0">
                <a:solidFill>
                  <a:schemeClr val="tx1">
                    <a:lumMod val="95000"/>
                    <a:lumOff val="5000"/>
                  </a:schemeClr>
                </a:solidFill>
                <a:latin typeface="Courier New" panose="02070309020205020404" pitchFamily="49" charset="0"/>
                <a:cs typeface="Courier New" panose="02070309020205020404" pitchFamily="49" charset="0"/>
              </a:rPr>
              <a:t>('router')-&gt;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generate</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331700" y="2018713"/>
            <a:ext cx="8377084" cy="3755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function </a:t>
            </a:r>
            <a:r>
              <a:rPr lang="en-US" sz="1400" dirty="0" err="1" smtClean="0">
                <a:latin typeface="Courier New" panose="02070309020205020404" pitchFamily="49" charset="0"/>
                <a:cs typeface="Courier New" panose="02070309020205020404" pitchFamily="49" charset="0"/>
              </a:rPr>
              <a:t>viewAction</a:t>
            </a:r>
            <a:r>
              <a:rPr lang="en-US" sz="1400" dirty="0" smtClean="0">
                <a:latin typeface="Courier New" panose="02070309020205020404" pitchFamily="49" charset="0"/>
                <a:cs typeface="Courier New" panose="02070309020205020404" pitchFamily="49" charset="0"/>
              </a:rPr>
              <a:t>(</a:t>
            </a:r>
            <a:r>
              <a:rPr lang="en-US" sz="1400" dirty="0" smtClean="0">
                <a:solidFill>
                  <a:srgbClr val="FF0000"/>
                </a:solidFill>
                <a:latin typeface="Courier New" panose="02070309020205020404" pitchFamily="49" charset="0"/>
                <a:cs typeface="Courier New" panose="02070309020205020404" pitchFamily="49" charset="0"/>
              </a:rPr>
              <a:t>$id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On </a:t>
            </a:r>
            <a:r>
              <a:rPr lang="en-US" sz="1400" dirty="0" err="1">
                <a:latin typeface="Courier New" panose="02070309020205020404" pitchFamily="49" charset="0"/>
                <a:cs typeface="Courier New" panose="02070309020205020404" pitchFamily="49" charset="0"/>
              </a:rPr>
              <a:t>veut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avoir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l'URL</a:t>
            </a:r>
            <a:r>
              <a:rPr lang="en-US" sz="1400" dirty="0">
                <a:latin typeface="Courier New" panose="02070309020205020404" pitchFamily="49" charset="0"/>
                <a:cs typeface="Courier New" panose="02070309020205020404" pitchFamily="49" charset="0"/>
              </a:rPr>
              <a:t>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a:t>
            </a:r>
            <a:r>
              <a:rPr lang="en-US" sz="1400" dirty="0">
                <a:solidFill>
                  <a:srgbClr val="FF0000"/>
                </a:solidFill>
                <a:latin typeface="Courier New" panose="02070309020205020404" pitchFamily="49" charset="0"/>
                <a:cs typeface="Courier New" panose="02070309020205020404" pitchFamily="49" charset="0"/>
              </a:rPr>
              <a:t>$this-&gt;get('router')-&gt;generate(</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oc_platform_view</a:t>
            </a:r>
            <a:r>
              <a:rPr lang="en-US" sz="1400" dirty="0">
                <a:solidFill>
                  <a:srgbClr val="FF0000"/>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 1er argument : le nom de la route</a:t>
            </a:r>
          </a:p>
          <a:p>
            <a:r>
              <a:rPr lang="en-US" sz="1400" dirty="0">
                <a:solidFill>
                  <a:srgbClr val="7030A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array('id' =&gt; </a:t>
            </a:r>
            <a:r>
              <a:rPr lang="en-US" sz="1400" dirty="0" smtClean="0">
                <a:solidFill>
                  <a:srgbClr val="FF0000"/>
                </a:solidFill>
                <a:latin typeface="Courier New" panose="02070309020205020404" pitchFamily="49" charset="0"/>
                <a:cs typeface="Courier New" panose="02070309020205020404" pitchFamily="49" charset="0"/>
              </a:rPr>
              <a:t>$id)  </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2e argument : les </a:t>
            </a:r>
            <a:r>
              <a:rPr lang="en-US" sz="1400" dirty="0" err="1">
                <a:solidFill>
                  <a:schemeClr val="bg1"/>
                </a:solidFill>
                <a:latin typeface="Courier New" panose="02070309020205020404" pitchFamily="49" charset="0"/>
                <a:cs typeface="Courier New" panose="02070309020205020404" pitchFamily="49" charset="0"/>
              </a:rPr>
              <a:t>valeurs</a:t>
            </a:r>
            <a:r>
              <a:rPr lang="en-US" sz="1400" dirty="0">
                <a:solidFill>
                  <a:schemeClr val="bg1"/>
                </a:solidFill>
                <a:latin typeface="Courier New" panose="02070309020205020404" pitchFamily="49" charset="0"/>
                <a:cs typeface="Courier New" panose="02070309020205020404" pitchFamily="49" charset="0"/>
              </a:rPr>
              <a:t> des </a:t>
            </a:r>
            <a:r>
              <a:rPr lang="en-US" sz="1400" dirty="0" err="1" smtClean="0">
                <a:solidFill>
                  <a:schemeClr val="bg1"/>
                </a:solidFill>
                <a:latin typeface="Courier New" panose="02070309020205020404" pitchFamily="49" charset="0"/>
                <a:cs typeface="Courier New" panose="02070309020205020404" pitchFamily="49" charset="0"/>
              </a:rPr>
              <a:t>paramètres</a:t>
            </a:r>
            <a:endParaRPr lang="en-US" sz="1400" dirty="0" smtClean="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smtClean="0">
                <a:solidFill>
                  <a:schemeClr val="bg1"/>
                </a:solidFill>
                <a:latin typeface="Courier New" panose="02070309020205020404" pitchFamily="49" charset="0"/>
                <a:cs typeface="Courier New" panose="02070309020205020404" pitchFamily="49" charset="0"/>
              </a:rPr>
              <a:t>                               // (optionnel si pas de paramètre)</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     </a:t>
            </a:r>
            <a:r>
              <a:rPr lang="en-US" sz="1400" dirty="0" smtClean="0">
                <a:solidFill>
                  <a:srgbClr val="FF0000"/>
                </a:solidFill>
                <a:latin typeface="Courier New" panose="02070309020205020404" pitchFamily="49" charset="0"/>
                <a:cs typeface="Courier New" panose="02070309020205020404" pitchFamily="49" charset="0"/>
              </a:rPr>
              <a:t>);                      </a:t>
            </a:r>
            <a:endParaRPr lang="en-US" sz="1400"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vaut</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Symfony</a:t>
            </a:r>
            <a:r>
              <a:rPr lang="en-US" sz="1400" dirty="0" smtClean="0">
                <a:latin typeface="Courier New" panose="02070309020205020404" pitchFamily="49" charset="0"/>
                <a:cs typeface="Courier New" panose="02070309020205020404" pitchFamily="49" charset="0"/>
              </a:rPr>
              <a:t>/web/</a:t>
            </a:r>
            <a:r>
              <a:rPr lang="en-US" sz="1400" dirty="0" err="1" smtClean="0">
                <a:latin typeface="Courier New" panose="02070309020205020404" pitchFamily="49" charset="0"/>
                <a:cs typeface="Courier New" panose="02070309020205020404" pitchFamily="49" charset="0"/>
              </a:rPr>
              <a:t>app_dev.php</a:t>
            </a:r>
            <a:r>
              <a:rPr lang="en-US" sz="1400" dirty="0" smtClean="0">
                <a:latin typeface="Courier New" panose="02070309020205020404" pitchFamily="49" charset="0"/>
                <a:cs typeface="Courier New" panose="02070309020205020404" pitchFamily="49" charset="0"/>
              </a:rPr>
              <a:t>/platform/advert/$id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new Response("L'URL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$id </a:t>
            </a:r>
            <a:r>
              <a:rPr lang="en-US" sz="1400" dirty="0" err="1">
                <a:latin typeface="Courier New" panose="02070309020205020404" pitchFamily="49" charset="0"/>
                <a:cs typeface="Courier New" panose="02070309020205020404" pitchFamily="49" charset="0"/>
              </a:rPr>
              <a:t>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400" dirty="0">
              <a:solidFill>
                <a:srgbClr val="7030A0"/>
              </a:solidFill>
              <a:latin typeface="Courier New" panose="02070309020205020404" pitchFamily="49" charset="0"/>
              <a:cs typeface="Courier New" panose="02070309020205020404" pitchFamily="49" charset="0"/>
            </a:endParaRPr>
          </a:p>
        </p:txBody>
      </p:sp>
      <p:graphicFrame>
        <p:nvGraphicFramePr>
          <p:cNvPr id="2" name="Objet 1"/>
          <p:cNvGraphicFramePr>
            <a:graphicFrameLocks noChangeAspect="1"/>
          </p:cNvGraphicFramePr>
          <p:nvPr>
            <p:extLst>
              <p:ext uri="{D42A27DB-BD31-4B8C-83A1-F6EECF244321}">
                <p14:modId xmlns:p14="http://schemas.microsoft.com/office/powerpoint/2010/main" val="3160902930"/>
              </p:ext>
            </p:extLst>
          </p:nvPr>
        </p:nvGraphicFramePr>
        <p:xfrm>
          <a:off x="1920568" y="6143968"/>
          <a:ext cx="5891213" cy="342900"/>
        </p:xfrm>
        <a:graphic>
          <a:graphicData uri="http://schemas.openxmlformats.org/presentationml/2006/ole">
            <mc:AlternateContent xmlns:mc="http://schemas.openxmlformats.org/markup-compatibility/2006">
              <mc:Choice xmlns:v="urn:schemas-microsoft-com:vml" Requires="v">
                <p:oleObj spid="_x0000_s25938" r:id="rId4" imgW="5891760" imgH="342720" progId="">
                  <p:embed/>
                </p:oleObj>
              </mc:Choice>
              <mc:Fallback>
                <p:oleObj r:id="rId4" imgW="5891760" imgH="342720" progId="">
                  <p:embed/>
                  <p:pic>
                    <p:nvPicPr>
                      <p:cNvPr id="0" name=""/>
                      <p:cNvPicPr/>
                      <p:nvPr/>
                    </p:nvPicPr>
                    <p:blipFill>
                      <a:blip r:embed="rId5"/>
                      <a:stretch>
                        <a:fillRect/>
                      </a:stretch>
                    </p:blipFill>
                    <p:spPr>
                      <a:xfrm>
                        <a:off x="1920568" y="6143968"/>
                        <a:ext cx="5891213" cy="342900"/>
                      </a:xfrm>
                      <a:prstGeom prst="rect">
                        <a:avLst/>
                      </a:prstGeom>
                    </p:spPr>
                  </p:pic>
                </p:oleObj>
              </mc:Fallback>
            </mc:AlternateContent>
          </a:graphicData>
        </a:graphic>
      </p:graphicFrame>
      <p:sp>
        <p:nvSpPr>
          <p:cNvPr id="3" name="Rectangle 2"/>
          <p:cNvSpPr/>
          <p:nvPr/>
        </p:nvSpPr>
        <p:spPr>
          <a:xfrm>
            <a:off x="331700" y="5774636"/>
            <a:ext cx="8377084"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hlinkClick r:id="rId6"/>
              </a:rPr>
              <a:t>http://</a:t>
            </a:r>
            <a:r>
              <a:rPr lang="en-US" dirty="0" smtClean="0">
                <a:latin typeface="Courier New" panose="02070309020205020404" pitchFamily="49" charset="0"/>
                <a:cs typeface="Courier New" panose="02070309020205020404" pitchFamily="49" charset="0"/>
                <a:hlinkClick r:id="rId6"/>
              </a:rPr>
              <a:t>localhost/Symfony/web/app_dev.php/platform/advert/5</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cxnSp>
        <p:nvCxnSpPr>
          <p:cNvPr id="10" name="Connecteur droit avec flèche 9"/>
          <p:cNvCxnSpPr/>
          <p:nvPr/>
        </p:nvCxnSpPr>
        <p:spPr>
          <a:xfrm flipH="1">
            <a:off x="5503654" y="3407434"/>
            <a:ext cx="1302588" cy="276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6596237" y="3064533"/>
            <a:ext cx="2332690" cy="523220"/>
          </a:xfrm>
          <a:prstGeom prst="rect">
            <a:avLst/>
          </a:prstGeom>
          <a:solidFill>
            <a:schemeClr val="bg2">
              <a:lumMod val="90000"/>
            </a:schemeClr>
          </a:solidFill>
        </p:spPr>
        <p:txBody>
          <a:bodyPr wrap="none">
            <a:spAutoFit/>
          </a:bodyPr>
          <a:lstStyle/>
          <a:p>
            <a:r>
              <a:rPr lang="fr-FR" sz="1400" dirty="0" smtClean="0"/>
              <a:t>Il existe aussi un raccourci : </a:t>
            </a:r>
          </a:p>
          <a:p>
            <a:r>
              <a:rPr lang="fr-FR" sz="1400" dirty="0" smtClean="0">
                <a:latin typeface="Courier New" panose="02070309020205020404" pitchFamily="49" charset="0"/>
                <a:cs typeface="Courier New" panose="02070309020205020404" pitchFamily="49" charset="0"/>
              </a:rPr>
              <a:t>$</a:t>
            </a:r>
            <a:r>
              <a:rPr lang="fr-FR" sz="1400" dirty="0" err="1" smtClean="0">
                <a:latin typeface="Courier New" panose="02070309020205020404" pitchFamily="49" charset="0"/>
                <a:cs typeface="Courier New" panose="02070309020205020404" pitchFamily="49" charset="0"/>
              </a:rPr>
              <a:t>this</a:t>
            </a:r>
            <a:r>
              <a:rPr lang="fr-FR" sz="1400" dirty="0" smtClean="0">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&gt;</a:t>
            </a:r>
            <a:r>
              <a:rPr lang="fr-FR" sz="1400" dirty="0" err="1" smtClean="0">
                <a:latin typeface="Courier New" panose="02070309020205020404" pitchFamily="49" charset="0"/>
                <a:cs typeface="Courier New" panose="02070309020205020404" pitchFamily="49" charset="0"/>
              </a:rPr>
              <a:t>generateURL</a:t>
            </a:r>
            <a:r>
              <a:rPr lang="fr-FR" sz="1400" dirty="0" smtClean="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8710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URL absolue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est possible de générer une URL absolue (utile par exemple pour envoyer dans un email)</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62657" y="1932195"/>
            <a:ext cx="9003705" cy="3706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Courier New" panose="02070309020205020404" pitchFamily="49" charset="0"/>
                <a:cs typeface="Courier New" panose="02070309020205020404" pitchFamily="49" charset="0"/>
              </a:rPr>
              <a:t>use </a:t>
            </a:r>
            <a:r>
              <a:rPr lang="en-US" sz="1400" dirty="0" err="1">
                <a:solidFill>
                  <a:srgbClr val="FF0000"/>
                </a:solidFill>
                <a:latin typeface="Courier New" panose="02070309020205020404" pitchFamily="49" charset="0"/>
                <a:cs typeface="Courier New" panose="02070309020205020404" pitchFamily="49" charset="0"/>
              </a:rPr>
              <a:t>Symfony</a:t>
            </a:r>
            <a:r>
              <a:rPr lang="en-US" sz="1400" dirty="0">
                <a:solidFill>
                  <a:srgbClr val="FF0000"/>
                </a:solidFill>
                <a:latin typeface="Courier New" panose="02070309020205020404" pitchFamily="49" charset="0"/>
                <a:cs typeface="Courier New" panose="02070309020205020404" pitchFamily="49" charset="0"/>
              </a:rPr>
              <a:t>\Component\Routing\Generator\</a:t>
            </a:r>
            <a:r>
              <a:rPr lang="en-US" sz="1400" dirty="0" err="1">
                <a:solidFill>
                  <a:srgbClr val="FF0000"/>
                </a:solidFill>
                <a:latin typeface="Courier New" panose="02070309020205020404" pitchFamily="49" charset="0"/>
                <a:cs typeface="Courier New" panose="02070309020205020404" pitchFamily="49" charset="0"/>
              </a:rPr>
              <a:t>UrlGeneratorInterface</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function </a:t>
            </a:r>
            <a:r>
              <a:rPr lang="en-US" sz="1400" dirty="0" err="1" smtClean="0">
                <a:latin typeface="Courier New" panose="02070309020205020404" pitchFamily="49" charset="0"/>
                <a:cs typeface="Courier New" panose="02070309020205020404" pitchFamily="49" charset="0"/>
              </a:rPr>
              <a:t>viewAction</a:t>
            </a:r>
            <a:r>
              <a:rPr lang="en-US" sz="1400" dirty="0" smtClean="0">
                <a:latin typeface="Courier New" panose="02070309020205020404" pitchFamily="49" charset="0"/>
                <a:cs typeface="Courier New" panose="02070309020205020404" pitchFamily="49" charset="0"/>
              </a:rPr>
              <a:t>($id)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On </a:t>
            </a:r>
            <a:r>
              <a:rPr lang="en-US" sz="1400" dirty="0" err="1">
                <a:latin typeface="Courier New" panose="02070309020205020404" pitchFamily="49" charset="0"/>
                <a:cs typeface="Courier New" panose="02070309020205020404" pitchFamily="49" charset="0"/>
              </a:rPr>
              <a:t>veut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avoir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l'URL</a:t>
            </a:r>
            <a:r>
              <a:rPr lang="en-US" sz="1400" dirty="0">
                <a:latin typeface="Courier New" panose="02070309020205020404" pitchFamily="49" charset="0"/>
                <a:cs typeface="Courier New" panose="02070309020205020404" pitchFamily="49" charset="0"/>
              </a:rPr>
              <a:t>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a:t>
            </a:r>
            <a:r>
              <a:rPr lang="en-US" sz="1400" dirty="0">
                <a:solidFill>
                  <a:schemeClr val="bg1"/>
                </a:solidFill>
                <a:latin typeface="Courier New" panose="02070309020205020404" pitchFamily="49" charset="0"/>
                <a:cs typeface="Courier New" panose="02070309020205020404" pitchFamily="49" charset="0"/>
              </a:rPr>
              <a:t>$this-&gt;get('router')-&gt;generate(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oc_platform_view</a:t>
            </a:r>
            <a:r>
              <a:rPr lang="en-US" sz="1400" dirty="0">
                <a:solidFill>
                  <a:schemeClr val="bg1"/>
                </a:solidFill>
                <a:latin typeface="Courier New" panose="02070309020205020404" pitchFamily="49" charset="0"/>
                <a:cs typeface="Courier New" panose="02070309020205020404" pitchFamily="49" charset="0"/>
              </a:rPr>
              <a:t>', // 1er argument : le nom de la route</a:t>
            </a:r>
          </a:p>
          <a:p>
            <a:r>
              <a:rPr lang="en-US" sz="1400" dirty="0">
                <a:solidFill>
                  <a:schemeClr val="bg1"/>
                </a:solidFill>
                <a:latin typeface="Courier New" panose="02070309020205020404" pitchFamily="49" charset="0"/>
                <a:cs typeface="Courier New" panose="02070309020205020404" pitchFamily="49" charset="0"/>
              </a:rPr>
              <a:t>            array('id' =&gt; </a:t>
            </a:r>
            <a:r>
              <a:rPr lang="en-US" sz="1400" dirty="0" smtClean="0">
                <a:solidFill>
                  <a:schemeClr val="bg1"/>
                </a:solidFill>
                <a:latin typeface="Courier New" panose="02070309020205020404" pitchFamily="49" charset="0"/>
                <a:cs typeface="Courier New" panose="02070309020205020404" pitchFamily="49" charset="0"/>
              </a:rPr>
              <a:t>$id), // </a:t>
            </a:r>
            <a:r>
              <a:rPr lang="en-US" sz="1400" dirty="0">
                <a:solidFill>
                  <a:schemeClr val="bg1"/>
                </a:solidFill>
                <a:latin typeface="Courier New" panose="02070309020205020404" pitchFamily="49" charset="0"/>
                <a:cs typeface="Courier New" panose="02070309020205020404" pitchFamily="49" charset="0"/>
              </a:rPr>
              <a:t>2e argument : les </a:t>
            </a:r>
            <a:r>
              <a:rPr lang="en-US" sz="1400" dirty="0" err="1">
                <a:solidFill>
                  <a:schemeClr val="bg1"/>
                </a:solidFill>
                <a:latin typeface="Courier New" panose="02070309020205020404" pitchFamily="49" charset="0"/>
                <a:cs typeface="Courier New" panose="02070309020205020404" pitchFamily="49" charset="0"/>
              </a:rPr>
              <a:t>valeurs</a:t>
            </a:r>
            <a:r>
              <a:rPr lang="en-US" sz="1400" dirty="0">
                <a:solidFill>
                  <a:schemeClr val="bg1"/>
                </a:solidFill>
                <a:latin typeface="Courier New" panose="02070309020205020404" pitchFamily="49" charset="0"/>
                <a:cs typeface="Courier New" panose="02070309020205020404" pitchFamily="49" charset="0"/>
              </a:rPr>
              <a:t> des </a:t>
            </a:r>
            <a:r>
              <a:rPr lang="en-US" sz="1400" dirty="0" err="1" smtClean="0">
                <a:solidFill>
                  <a:schemeClr val="bg1"/>
                </a:solidFill>
                <a:latin typeface="Courier New" panose="02070309020205020404" pitchFamily="49" charset="0"/>
                <a:cs typeface="Courier New" panose="02070309020205020404" pitchFamily="49" charset="0"/>
              </a:rPr>
              <a:t>paramètres</a:t>
            </a:r>
            <a:endParaRPr lang="en-US" sz="1400" dirty="0" smtClean="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rgbClr val="FF0000"/>
                </a:solidFill>
                <a:latin typeface="Courier New" panose="02070309020205020404" pitchFamily="49" charset="0"/>
                <a:cs typeface="Courier New" panose="02070309020205020404" pitchFamily="49" charset="0"/>
              </a:rPr>
              <a:t>UrlGeneratorInterface</a:t>
            </a:r>
            <a:r>
              <a:rPr lang="fr-FR" sz="1400" dirty="0">
                <a:solidFill>
                  <a:srgbClr val="FF0000"/>
                </a:solidFill>
                <a:latin typeface="Courier New" panose="02070309020205020404" pitchFamily="49" charset="0"/>
                <a:cs typeface="Courier New" panose="02070309020205020404" pitchFamily="49" charset="0"/>
              </a:rPr>
              <a:t>::ABSOLUTE_URL                    </a:t>
            </a:r>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a:t>
            </a:r>
            <a:r>
              <a:rPr lang="en-US" sz="1400" dirty="0" smtClean="0">
                <a:solidFill>
                  <a:schemeClr val="bg1"/>
                </a:solidFill>
                <a:latin typeface="Courier New" panose="02070309020205020404" pitchFamily="49" charset="0"/>
                <a:cs typeface="Courier New" panose="02070309020205020404" pitchFamily="49" charset="0"/>
              </a:rPr>
              <a:t>   );</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vaut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http://localhost/Symfony/web/app_dev.php/platform/advert/$id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Response("L'URL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$id </a:t>
            </a:r>
            <a:r>
              <a:rPr lang="en-US" sz="1400" dirty="0" err="1">
                <a:latin typeface="Courier New" panose="02070309020205020404" pitchFamily="49" charset="0"/>
                <a:cs typeface="Courier New" panose="02070309020205020404" pitchFamily="49" charset="0"/>
              </a:rPr>
              <a:t>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400" dirty="0">
              <a:solidFill>
                <a:srgbClr val="7030A0"/>
              </a:solidFill>
              <a:latin typeface="Courier New" panose="02070309020205020404" pitchFamily="49" charset="0"/>
              <a:cs typeface="Courier New" panose="02070309020205020404" pitchFamily="49" charset="0"/>
            </a:endParaRPr>
          </a:p>
        </p:txBody>
      </p:sp>
      <p:sp>
        <p:nvSpPr>
          <p:cNvPr id="3" name="Rectangle 2"/>
          <p:cNvSpPr/>
          <p:nvPr/>
        </p:nvSpPr>
        <p:spPr>
          <a:xfrm>
            <a:off x="491613" y="5710659"/>
            <a:ext cx="8377084"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hlinkClick r:id="rId4"/>
              </a:rPr>
              <a:t>http://</a:t>
            </a:r>
            <a:r>
              <a:rPr lang="en-US" dirty="0" smtClean="0">
                <a:latin typeface="Courier New" panose="02070309020205020404" pitchFamily="49" charset="0"/>
                <a:cs typeface="Courier New" panose="02070309020205020404" pitchFamily="49" charset="0"/>
                <a:hlinkClick r:id="rId4"/>
              </a:rPr>
              <a:t>localhost/Symfony/web/app_dev.php/platform/advert/5</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graphicFrame>
        <p:nvGraphicFramePr>
          <p:cNvPr id="7" name="Objet 6"/>
          <p:cNvGraphicFramePr>
            <a:graphicFrameLocks noChangeAspect="1"/>
          </p:cNvGraphicFramePr>
          <p:nvPr>
            <p:extLst>
              <p:ext uri="{D42A27DB-BD31-4B8C-83A1-F6EECF244321}">
                <p14:modId xmlns:p14="http://schemas.microsoft.com/office/powerpoint/2010/main" val="1197897905"/>
              </p:ext>
            </p:extLst>
          </p:nvPr>
        </p:nvGraphicFramePr>
        <p:xfrm>
          <a:off x="1251949" y="6098290"/>
          <a:ext cx="6856412" cy="431800"/>
        </p:xfrm>
        <a:graphic>
          <a:graphicData uri="http://schemas.openxmlformats.org/presentationml/2006/ole">
            <mc:AlternateContent xmlns:mc="http://schemas.openxmlformats.org/markup-compatibility/2006">
              <mc:Choice xmlns:v="urn:schemas-microsoft-com:vml" Requires="v">
                <p:oleObj spid="_x0000_s26956" r:id="rId5" imgW="6856920" imgH="431640" progId="">
                  <p:embed/>
                </p:oleObj>
              </mc:Choice>
              <mc:Fallback>
                <p:oleObj r:id="rId5" imgW="6856920" imgH="431640" progId="">
                  <p:embed/>
                  <p:pic>
                    <p:nvPicPr>
                      <p:cNvPr id="0" name=""/>
                      <p:cNvPicPr/>
                      <p:nvPr/>
                    </p:nvPicPr>
                    <p:blipFill>
                      <a:blip r:embed="rId6"/>
                      <a:stretch>
                        <a:fillRect/>
                      </a:stretch>
                    </p:blipFill>
                    <p:spPr>
                      <a:xfrm>
                        <a:off x="1251949" y="6098290"/>
                        <a:ext cx="6856412" cy="431800"/>
                      </a:xfrm>
                      <a:prstGeom prst="rect">
                        <a:avLst/>
                      </a:prstGeom>
                    </p:spPr>
                  </p:pic>
                </p:oleObj>
              </mc:Fallback>
            </mc:AlternateContent>
          </a:graphicData>
        </a:graphic>
      </p:graphicFrame>
    </p:spTree>
    <p:extLst>
      <p:ext uri="{BB962C8B-B14F-4D97-AF65-F5344CB8AC3E}">
        <p14:creationId xmlns:p14="http://schemas.microsoft.com/office/powerpoint/2010/main" val="401729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Générer des URL depuis une vue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Depuis une </a:t>
            </a:r>
            <a:r>
              <a:rPr lang="fr-FR" sz="2400" dirty="0" smtClean="0">
                <a:solidFill>
                  <a:schemeClr val="tx1">
                    <a:lumMod val="95000"/>
                    <a:lumOff val="5000"/>
                  </a:schemeClr>
                </a:solidFill>
                <a:latin typeface="Arial" panose="020B0604020202020204" pitchFamily="34" charset="0"/>
                <a:cs typeface="Arial" panose="020B0604020202020204" pitchFamily="34" charset="0"/>
              </a:rPr>
              <a:t>vue (c’est-à-dire depuis un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il faut utiliser la </a:t>
            </a:r>
            <a:r>
              <a:rPr lang="fr-FR" sz="2400" dirty="0">
                <a:solidFill>
                  <a:schemeClr val="tx1">
                    <a:lumMod val="95000"/>
                    <a:lumOff val="5000"/>
                  </a:schemeClr>
                </a:solidFill>
                <a:latin typeface="Arial" panose="020B0604020202020204" pitchFamily="34" charset="0"/>
                <a:cs typeface="Arial" panose="020B0604020202020204" pitchFamily="34" charset="0"/>
              </a:rPr>
              <a:t>fonction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path</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pour générer une URL absolue depuis </a:t>
            </a:r>
            <a:r>
              <a:rPr lang="fr-FR" sz="2400" dirty="0" err="1">
                <a:solidFill>
                  <a:schemeClr val="tx1">
                    <a:lumMod val="95000"/>
                    <a:lumOff val="5000"/>
                  </a:schemeClr>
                </a:solidFill>
                <a:latin typeface="Arial" panose="020B0604020202020204" pitchFamily="34" charset="0"/>
                <a:cs typeface="Arial" panose="020B0604020202020204" pitchFamily="34" charset="0"/>
              </a:rPr>
              <a:t>Twig</a:t>
            </a:r>
            <a:r>
              <a:rPr lang="fr-FR" sz="2400" dirty="0">
                <a:solidFill>
                  <a:schemeClr val="tx1">
                    <a:lumMod val="95000"/>
                    <a:lumOff val="5000"/>
                  </a:schemeClr>
                </a:solidFill>
                <a:latin typeface="Arial" panose="020B0604020202020204" pitchFamily="34" charset="0"/>
                <a:cs typeface="Arial" panose="020B0604020202020204" pitchFamily="34" charset="0"/>
              </a:rPr>
              <a:t>, pas de troisième argument, mais on utilise la fonction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url() </a:t>
            </a:r>
            <a:r>
              <a:rPr lang="fr-FR" sz="2400" dirty="0">
                <a:solidFill>
                  <a:schemeClr val="tx1">
                    <a:lumMod val="95000"/>
                    <a:lumOff val="5000"/>
                  </a:schemeClr>
                </a:solidFill>
                <a:latin typeface="Arial" panose="020B0604020202020204" pitchFamily="34" charset="0"/>
                <a:cs typeface="Arial" panose="020B0604020202020204" pitchFamily="34" charset="0"/>
              </a:rPr>
              <a:t>au lieu de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path</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779500" y="1866136"/>
            <a:ext cx="7944465" cy="1602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vue</a:t>
            </a:r>
            <a:r>
              <a:rPr lang="en-US" sz="1400" dirty="0">
                <a:latin typeface="Courier New" panose="02070309020205020404" pitchFamily="49" charset="0"/>
                <a:cs typeface="Courier New" panose="02070309020205020404" pitchFamily="49" charset="0"/>
              </a:rPr>
              <a:t> Twig, </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considérant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bien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sûr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que </a:t>
            </a:r>
            <a:r>
              <a:rPr lang="en-US" sz="1400" dirty="0">
                <a:latin typeface="Courier New" panose="02070309020205020404" pitchFamily="49" charset="0"/>
                <a:cs typeface="Courier New" panose="02070309020205020404" pitchFamily="49" charset="0"/>
              </a:rPr>
              <a:t>la variable </a:t>
            </a:r>
            <a:r>
              <a:rPr lang="en-US" sz="1400" dirty="0" err="1">
                <a:latin typeface="Courier New" panose="02070309020205020404" pitchFamily="49" charset="0"/>
                <a:cs typeface="Courier New" panose="02070309020205020404" pitchFamily="49" charset="0"/>
              </a:rPr>
              <a:t>advert_id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disponible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path</a:t>
            </a:r>
            <a:r>
              <a:rPr lang="en-US" sz="1400" dirty="0">
                <a:latin typeface="Courier New" panose="02070309020205020404" pitchFamily="49" charset="0"/>
                <a:cs typeface="Courier New" panose="02070309020205020404" pitchFamily="49" charset="0"/>
              </a:rPr>
              <a:t>(</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oc_platform_view</a:t>
            </a:r>
            <a:r>
              <a:rPr lang="en-US" sz="1400" dirty="0">
                <a:latin typeface="Courier New" panose="02070309020205020404" pitchFamily="49" charset="0"/>
                <a:cs typeface="Courier New" panose="02070309020205020404" pitchFamily="49" charset="0"/>
              </a:rPr>
              <a:t>', { </a:t>
            </a:r>
            <a:r>
              <a:rPr lang="en-US" sz="1400" dirty="0">
                <a:solidFill>
                  <a:srgbClr val="FF0000"/>
                </a:solidFill>
                <a:latin typeface="Courier New" panose="02070309020205020404" pitchFamily="49" charset="0"/>
                <a:cs typeface="Courier New" panose="02070309020205020404" pitchFamily="49" charset="0"/>
              </a:rPr>
              <a:t>'id': </a:t>
            </a:r>
            <a:r>
              <a:rPr lang="en-US" sz="1400" dirty="0" err="1">
                <a:solidFill>
                  <a:srgbClr val="FF0000"/>
                </a:solidFill>
                <a:latin typeface="Courier New" panose="02070309020205020404" pitchFamily="49" charset="0"/>
                <a:cs typeface="Courier New" panose="02070309020205020404" pitchFamily="49" charset="0"/>
              </a:rPr>
              <a:t>advert_id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Lien </a:t>
            </a:r>
            <a:r>
              <a:rPr lang="en-US" sz="1400" dirty="0" err="1">
                <a:latin typeface="Courier New" panose="02070309020205020404" pitchFamily="49" charset="0"/>
                <a:cs typeface="Courier New" panose="02070309020205020404" pitchFamily="49" charset="0"/>
              </a:rPr>
              <a:t>vers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advert_id</a:t>
            </a:r>
            <a:r>
              <a:rPr lang="en-US" sz="1400" dirty="0">
                <a:solidFill>
                  <a:srgbClr val="FF0000"/>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&lt;/a&gt;</a:t>
            </a:r>
            <a:endParaRPr lang="en-US" sz="1400" dirty="0">
              <a:solidFill>
                <a:srgbClr val="7030A0"/>
              </a:solidFill>
              <a:latin typeface="Courier New" panose="02070309020205020404" pitchFamily="49" charset="0"/>
              <a:cs typeface="Courier New" panose="02070309020205020404" pitchFamily="49" charset="0"/>
            </a:endParaRPr>
          </a:p>
        </p:txBody>
      </p:sp>
      <p:sp>
        <p:nvSpPr>
          <p:cNvPr id="6" name="Rectangle 5"/>
          <p:cNvSpPr/>
          <p:nvPr/>
        </p:nvSpPr>
        <p:spPr>
          <a:xfrm>
            <a:off x="779499" y="4659252"/>
            <a:ext cx="7944465" cy="1602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Dans</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une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vue</a:t>
            </a:r>
            <a:r>
              <a:rPr lang="en-US" sz="1400" dirty="0" smtClean="0">
                <a:latin typeface="Courier New" panose="02070309020205020404" pitchFamily="49" charset="0"/>
                <a:cs typeface="Courier New" panose="02070309020205020404" pitchFamily="49" charset="0"/>
              </a:rPr>
              <a:t> Twig, </a:t>
            </a:r>
            <a:r>
              <a:rPr lang="en-US" sz="1400" dirty="0" err="1" smtClean="0">
                <a:latin typeface="Courier New" panose="02070309020205020404" pitchFamily="49" charset="0"/>
                <a:cs typeface="Courier New" panose="02070309020205020404" pitchFamily="49" charset="0"/>
              </a:rPr>
              <a:t>en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considérant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bien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sûr</a:t>
            </a:r>
            <a:r>
              <a:rPr lang="en-US" sz="1400" dirty="0" smtClean="0">
                <a:latin typeface="Courier New" panose="02070309020205020404" pitchFamily="49" charset="0"/>
                <a:cs typeface="Courier New" panose="02070309020205020404" pitchFamily="49" charset="0"/>
              </a:rPr>
              <a:t> que la variable </a:t>
            </a:r>
            <a:r>
              <a:rPr lang="en-US" sz="1400" dirty="0" err="1" smtClean="0">
                <a:latin typeface="Courier New" panose="02070309020205020404" pitchFamily="49" charset="0"/>
                <a:cs typeface="Courier New" panose="02070309020205020404" pitchFamily="49" charset="0"/>
              </a:rPr>
              <a:t>advert_id</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disponible</a:t>
            </a:r>
            <a:r>
              <a:rPr lang="en-US" sz="1400" dirty="0" smtClean="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 </a:t>
            </a:r>
            <a:r>
              <a:rPr lang="en-US" sz="1400" dirty="0" err="1" smtClean="0">
                <a:solidFill>
                  <a:srgbClr val="FF0000"/>
                </a:solidFill>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oc_platform_view</a:t>
            </a:r>
            <a:r>
              <a:rPr lang="en-US" sz="1400" dirty="0">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 </a:t>
            </a:r>
            <a:r>
              <a:rPr lang="en-US" sz="1400" dirty="0" smtClean="0">
                <a:solidFill>
                  <a:schemeClr val="bg1"/>
                </a:solidFill>
                <a:latin typeface="Courier New" panose="02070309020205020404" pitchFamily="49" charset="0"/>
                <a:cs typeface="Courier New" panose="02070309020205020404" pitchFamily="49" charset="0"/>
              </a:rPr>
              <a:t>'id': </a:t>
            </a:r>
            <a:r>
              <a:rPr lang="en-US" sz="1400" dirty="0" err="1" smtClean="0">
                <a:solidFill>
                  <a:schemeClr val="bg1"/>
                </a:solidFill>
                <a:latin typeface="Courier New" panose="02070309020205020404" pitchFamily="49" charset="0"/>
                <a:cs typeface="Courier New" panose="02070309020205020404" pitchFamily="49" charset="0"/>
              </a:rPr>
              <a:t>advert_id</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}}"&gt;</a:t>
            </a:r>
          </a:p>
          <a:p>
            <a:r>
              <a:rPr lang="en-US" sz="1400" dirty="0">
                <a:solidFill>
                  <a:schemeClr val="bg1"/>
                </a:solidFill>
                <a:latin typeface="Courier New" panose="02070309020205020404" pitchFamily="49" charset="0"/>
                <a:cs typeface="Courier New" panose="02070309020205020404" pitchFamily="49" charset="0"/>
              </a:rPr>
              <a:t>    Lien </a:t>
            </a:r>
            <a:r>
              <a:rPr lang="en-US" sz="1400" dirty="0" err="1">
                <a:solidFill>
                  <a:schemeClr val="bg1"/>
                </a:solidFill>
                <a:latin typeface="Courier New" panose="02070309020205020404" pitchFamily="49" charset="0"/>
                <a:cs typeface="Courier New" panose="02070309020205020404" pitchFamily="49" charset="0"/>
              </a:rPr>
              <a:t>vers</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l'annonce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d'id</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advert_id</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&lt;/a&gt;</a:t>
            </a:r>
            <a:endParaRPr lang="en-US"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4417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Testez la génération de vue (relative et absolu) depuis le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de la page d'accueil</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4" name="Objet 3"/>
          <p:cNvGraphicFramePr>
            <a:graphicFrameLocks noChangeAspect="1"/>
          </p:cNvGraphicFramePr>
          <p:nvPr>
            <p:extLst>
              <p:ext uri="{D42A27DB-BD31-4B8C-83A1-F6EECF244321}">
                <p14:modId xmlns:p14="http://schemas.microsoft.com/office/powerpoint/2010/main" val="1247895128"/>
              </p:ext>
            </p:extLst>
          </p:nvPr>
        </p:nvGraphicFramePr>
        <p:xfrm>
          <a:off x="1538527" y="2413000"/>
          <a:ext cx="6551612" cy="2032000"/>
        </p:xfrm>
        <a:graphic>
          <a:graphicData uri="http://schemas.openxmlformats.org/presentationml/2006/ole">
            <mc:AlternateContent xmlns:mc="http://schemas.openxmlformats.org/markup-compatibility/2006">
              <mc:Choice xmlns:v="urn:schemas-microsoft-com:vml" Requires="v">
                <p:oleObj spid="_x0000_s56342" r:id="rId4" imgW="6552360" imgH="2031480" progId="">
                  <p:embed/>
                </p:oleObj>
              </mc:Choice>
              <mc:Fallback>
                <p:oleObj r:id="rId4" imgW="6552360" imgH="2031480" progId="">
                  <p:embed/>
                  <p:pic>
                    <p:nvPicPr>
                      <p:cNvPr id="0" name=""/>
                      <p:cNvPicPr/>
                      <p:nvPr/>
                    </p:nvPicPr>
                    <p:blipFill>
                      <a:blip r:embed="rId5"/>
                      <a:stretch>
                        <a:fillRect/>
                      </a:stretch>
                    </p:blipFill>
                    <p:spPr>
                      <a:xfrm>
                        <a:off x="1538527" y="2413000"/>
                        <a:ext cx="6551612" cy="2032000"/>
                      </a:xfrm>
                      <a:prstGeom prst="rect">
                        <a:avLst/>
                      </a:prstGeom>
                    </p:spPr>
                  </p:pic>
                </p:oleObj>
              </mc:Fallback>
            </mc:AlternateContent>
          </a:graphicData>
        </a:graphic>
      </p:graphicFrame>
    </p:spTree>
    <p:extLst>
      <p:ext uri="{BB962C8B-B14F-4D97-AF65-F5344CB8AC3E}">
        <p14:creationId xmlns:p14="http://schemas.microsoft.com/office/powerpoint/2010/main" val="244601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19452" y="3438903"/>
            <a:ext cx="9126204"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r-FR" dirty="0"/>
              <a:t>PARTIE </a:t>
            </a:r>
            <a:r>
              <a:rPr lang="fr-FR" dirty="0" smtClean="0"/>
              <a:t>2 </a:t>
            </a:r>
            <a:r>
              <a:rPr lang="fr-FR" dirty="0"/>
              <a:t>– </a:t>
            </a:r>
            <a:r>
              <a:rPr lang="fr-FR" dirty="0" smtClean="0"/>
              <a:t>Les bases de </a:t>
            </a:r>
            <a:r>
              <a:rPr lang="fr-FR" dirty="0" err="1" smtClean="0"/>
              <a:t>Symfony</a:t>
            </a:r>
            <a:endParaRPr lang="fr-FR"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12144384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Testez </a:t>
            </a:r>
            <a:r>
              <a:rPr lang="fr-FR" sz="2400" dirty="0">
                <a:solidFill>
                  <a:schemeClr val="tx1">
                    <a:lumMod val="95000"/>
                    <a:lumOff val="5000"/>
                  </a:schemeClr>
                </a:solidFill>
                <a:latin typeface="Arial" panose="020B0604020202020204" pitchFamily="34" charset="0"/>
                <a:cs typeface="Arial" panose="020B0604020202020204" pitchFamily="34" charset="0"/>
              </a:rPr>
              <a:t>le cas avec une URL relative </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Créez le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comme indiqué page 40</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Modifiez le contrôleur associé à la route pour utiliser le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(voir méthode exercice précédent)</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Vous pouvez passer le tableau </a:t>
            </a:r>
            <a:r>
              <a:rPr lang="fr-FR" sz="2400" dirty="0">
                <a:solidFill>
                  <a:schemeClr val="tx1">
                    <a:lumMod val="95000"/>
                    <a:lumOff val="5000"/>
                  </a:schemeClr>
                </a:solidFill>
                <a:latin typeface="Arial" panose="020B0604020202020204" pitchFamily="34" charset="0"/>
                <a:cs typeface="Arial" panose="020B0604020202020204" pitchFamily="34" charset="0"/>
              </a:rPr>
              <a:t>associatif </a:t>
            </a:r>
            <a:r>
              <a:rPr lang="fr-FR" sz="2400" dirty="0" err="1">
                <a:solidFill>
                  <a:schemeClr val="tx1">
                    <a:lumMod val="95000"/>
                    <a:lumOff val="5000"/>
                  </a:schemeClr>
                </a:solidFill>
                <a:latin typeface="Arial" panose="020B0604020202020204" pitchFamily="34" charset="0"/>
                <a:cs typeface="Arial" panose="020B0604020202020204" pitchFamily="34" charset="0"/>
              </a:rPr>
              <a:t>array</a:t>
            </a:r>
            <a:r>
              <a:rPr lang="fr-FR" sz="2400" dirty="0">
                <a:solidFill>
                  <a:schemeClr val="tx1">
                    <a:lumMod val="95000"/>
                    <a:lumOff val="5000"/>
                  </a:schemeClr>
                </a:solidFill>
                <a:latin typeface="Arial" panose="020B0604020202020204" pitchFamily="34" charset="0"/>
                <a:cs typeface="Arial" panose="020B0604020202020204" pitchFamily="34" charset="0"/>
              </a:rPr>
              <a:t>('</a:t>
            </a:r>
            <a:r>
              <a:rPr lang="fr-FR" sz="2400" dirty="0" err="1">
                <a:solidFill>
                  <a:schemeClr val="tx1">
                    <a:lumMod val="95000"/>
                    <a:lumOff val="5000"/>
                  </a:schemeClr>
                </a:solidFill>
                <a:latin typeface="Arial" panose="020B0604020202020204" pitchFamily="34" charset="0"/>
                <a:cs typeface="Arial" panose="020B0604020202020204" pitchFamily="34" charset="0"/>
              </a:rPr>
              <a:t>advert_id</a:t>
            </a:r>
            <a:r>
              <a:rPr lang="fr-FR" sz="2400" dirty="0">
                <a:solidFill>
                  <a:schemeClr val="tx1">
                    <a:lumMod val="95000"/>
                    <a:lumOff val="5000"/>
                  </a:schemeClr>
                </a:solidFill>
                <a:latin typeface="Arial" panose="020B0604020202020204" pitchFamily="34" charset="0"/>
                <a:cs typeface="Arial" panose="020B0604020202020204" pitchFamily="34" charset="0"/>
              </a:rPr>
              <a:t>' =&gt; $id</a:t>
            </a:r>
            <a:r>
              <a:rPr lang="fr-FR" sz="2400" dirty="0" smtClean="0">
                <a:solidFill>
                  <a:schemeClr val="tx1">
                    <a:lumMod val="95000"/>
                    <a:lumOff val="5000"/>
                  </a:schemeClr>
                </a:solidFill>
                <a:latin typeface="Arial" panose="020B0604020202020204" pitchFamily="34" charset="0"/>
                <a:cs typeface="Arial" panose="020B0604020202020204" pitchFamily="34" charset="0"/>
              </a:rPr>
              <a:t>) au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via la méthode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render</a:t>
            </a:r>
            <a:r>
              <a:rPr lang="fr-FR" sz="2400" dirty="0" smtClean="0">
                <a:solidFill>
                  <a:schemeClr val="tx1">
                    <a:lumMod val="95000"/>
                    <a:lumOff val="5000"/>
                  </a:schemeClr>
                </a:solidFill>
                <a:latin typeface="Arial" panose="020B0604020202020204" pitchFamily="34" charset="0"/>
                <a:cs typeface="Arial" panose="020B0604020202020204" pitchFamily="34" charset="0"/>
              </a:rPr>
              <a:t>() du service </a:t>
            </a:r>
            <a:r>
              <a:rPr lang="fr-FR" sz="2400" i="1" dirty="0" err="1" smtClean="0">
                <a:solidFill>
                  <a:schemeClr val="tx1">
                    <a:lumMod val="95000"/>
                    <a:lumOff val="5000"/>
                  </a:schemeClr>
                </a:solidFill>
                <a:latin typeface="Arial" panose="020B0604020202020204" pitchFamily="34" charset="0"/>
                <a:cs typeface="Arial" panose="020B0604020202020204" pitchFamily="34" charset="0"/>
              </a:rPr>
              <a:t>templating</a:t>
            </a:r>
            <a:endParaRPr lang="fr-FR" sz="2400" i="1" dirty="0" smtClean="0">
              <a:solidFill>
                <a:schemeClr val="tx1">
                  <a:lumMod val="95000"/>
                  <a:lumOff val="5000"/>
                </a:schemeClr>
              </a:solidFill>
              <a:latin typeface="Arial" panose="020B0604020202020204" pitchFamily="34" charset="0"/>
              <a:cs typeface="Arial" panose="020B0604020202020204" pitchFamily="34" charset="0"/>
            </a:endParaRPr>
          </a:p>
          <a:p>
            <a:pPr marL="638175" lvl="1">
              <a:spcBef>
                <a:spcPts val="1200"/>
              </a:spcBef>
              <a:buClr>
                <a:srgbClr val="C00000"/>
              </a:buClr>
            </a:pPr>
            <a:r>
              <a:rPr lang="fr-FR" sz="2400" dirty="0" smtClean="0">
                <a:solidFill>
                  <a:schemeClr val="tx1">
                    <a:lumMod val="95000"/>
                    <a:lumOff val="5000"/>
                  </a:schemeClr>
                </a:solidFill>
                <a:latin typeface="Arial" panose="020B0604020202020204" pitchFamily="34" charset="0"/>
                <a:cs typeface="Arial" panose="020B0604020202020204" pitchFamily="34" charset="0"/>
              </a:rPr>
              <a:t>Testez avec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405441" y="4810711"/>
            <a:ext cx="8505646"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hlinkClick r:id="rId4"/>
              </a:rPr>
              <a:t>http://localhost/Symfony/web/app_dev.php/platform/advert/5</a:t>
            </a:r>
            <a:r>
              <a:rPr lang="en-US" dirty="0">
                <a:latin typeface="Courier New" panose="02070309020205020404" pitchFamily="49" charset="0"/>
                <a:cs typeface="Courier New" panose="02070309020205020404" pitchFamily="49" charset="0"/>
              </a:rPr>
              <a:t> </a:t>
            </a:r>
          </a:p>
        </p:txBody>
      </p:sp>
      <p:graphicFrame>
        <p:nvGraphicFramePr>
          <p:cNvPr id="3" name="Objet 2"/>
          <p:cNvGraphicFramePr>
            <a:graphicFrameLocks noChangeAspect="1"/>
          </p:cNvGraphicFramePr>
          <p:nvPr>
            <p:extLst>
              <p:ext uri="{D42A27DB-BD31-4B8C-83A1-F6EECF244321}">
                <p14:modId xmlns:p14="http://schemas.microsoft.com/office/powerpoint/2010/main" val="59433687"/>
              </p:ext>
            </p:extLst>
          </p:nvPr>
        </p:nvGraphicFramePr>
        <p:xfrm>
          <a:off x="762794" y="5503377"/>
          <a:ext cx="7618412" cy="1016000"/>
        </p:xfrm>
        <a:graphic>
          <a:graphicData uri="http://schemas.openxmlformats.org/presentationml/2006/ole">
            <mc:AlternateContent xmlns:mc="http://schemas.openxmlformats.org/markup-compatibility/2006">
              <mc:Choice xmlns:v="urn:schemas-microsoft-com:vml" Requires="v">
                <p:oleObj spid="_x0000_s48215" r:id="rId5" imgW="7619040" imgH="1015560" progId="">
                  <p:embed/>
                </p:oleObj>
              </mc:Choice>
              <mc:Fallback>
                <p:oleObj r:id="rId5" imgW="7619040" imgH="1015560" progId="">
                  <p:embed/>
                  <p:pic>
                    <p:nvPicPr>
                      <p:cNvPr id="0" name=""/>
                      <p:cNvPicPr/>
                      <p:nvPr/>
                    </p:nvPicPr>
                    <p:blipFill>
                      <a:blip r:embed="rId6"/>
                      <a:stretch>
                        <a:fillRect/>
                      </a:stretch>
                    </p:blipFill>
                    <p:spPr>
                      <a:xfrm>
                        <a:off x="762794" y="5503377"/>
                        <a:ext cx="7618412" cy="1016000"/>
                      </a:xfrm>
                      <a:prstGeom prst="rect">
                        <a:avLst/>
                      </a:prstGeom>
                    </p:spPr>
                  </p:pic>
                </p:oleObj>
              </mc:Fallback>
            </mc:AlternateContent>
          </a:graphicData>
        </a:graphic>
      </p:graphicFrame>
    </p:spTree>
    <p:extLst>
      <p:ext uri="{BB962C8B-B14F-4D97-AF65-F5344CB8AC3E}">
        <p14:creationId xmlns:p14="http://schemas.microsoft.com/office/powerpoint/2010/main" val="2243476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Exemple applicatif : plateforme d'annonces </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Comme plateforme d'annonces on pourrait avoir :</a:t>
            </a:r>
          </a:p>
          <a:p>
            <a:pPr marL="1080000" lvl="1" indent="-457200">
              <a:spcBef>
                <a:spcPts val="6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Des </a:t>
            </a:r>
            <a:r>
              <a:rPr lang="fr-FR" sz="2000" dirty="0">
                <a:solidFill>
                  <a:schemeClr val="tx1">
                    <a:lumMod val="95000"/>
                    <a:lumOff val="5000"/>
                  </a:schemeClr>
                </a:solidFill>
                <a:latin typeface="Arial" panose="020B0604020202020204" pitchFamily="34" charset="0"/>
                <a:cs typeface="Arial" panose="020B0604020202020204" pitchFamily="34" charset="0"/>
              </a:rPr>
              <a:t>annonces (</a:t>
            </a:r>
            <a:r>
              <a:rPr lang="fr-FR" sz="2000" i="1" dirty="0" err="1">
                <a:solidFill>
                  <a:schemeClr val="tx1">
                    <a:lumMod val="95000"/>
                    <a:lumOff val="5000"/>
                  </a:schemeClr>
                </a:solidFill>
                <a:latin typeface="Arial" panose="020B0604020202020204" pitchFamily="34" charset="0"/>
                <a:cs typeface="Arial" panose="020B0604020202020204" pitchFamily="34" charset="0"/>
              </a:rPr>
              <a:t>advert</a:t>
            </a:r>
            <a:r>
              <a:rPr lang="fr-FR" sz="2000" dirty="0">
                <a:solidFill>
                  <a:schemeClr val="tx1">
                    <a:lumMod val="95000"/>
                    <a:lumOff val="5000"/>
                  </a:schemeClr>
                </a:solidFill>
                <a:latin typeface="Arial" panose="020B0604020202020204" pitchFamily="34" charset="0"/>
                <a:cs typeface="Arial" panose="020B0604020202020204" pitchFamily="34" charset="0"/>
              </a:rPr>
              <a:t> en anglais) de mission : </a:t>
            </a:r>
            <a:r>
              <a:rPr lang="fr-FR" sz="2000" dirty="0" smtClean="0">
                <a:solidFill>
                  <a:schemeClr val="tx1">
                    <a:lumMod val="95000"/>
                    <a:lumOff val="5000"/>
                  </a:schemeClr>
                </a:solidFill>
                <a:latin typeface="Arial" panose="020B0604020202020204" pitchFamily="34" charset="0"/>
                <a:cs typeface="Arial" panose="020B0604020202020204" pitchFamily="34" charset="0"/>
              </a:rPr>
              <a:t>création </a:t>
            </a:r>
            <a:r>
              <a:rPr lang="fr-FR" sz="2000" dirty="0">
                <a:solidFill>
                  <a:schemeClr val="tx1">
                    <a:lumMod val="95000"/>
                    <a:lumOff val="5000"/>
                  </a:schemeClr>
                </a:solidFill>
                <a:latin typeface="Arial" panose="020B0604020202020204" pitchFamily="34" charset="0"/>
                <a:cs typeface="Arial" panose="020B0604020202020204" pitchFamily="34" charset="0"/>
              </a:rPr>
              <a:t>d'une maquette, intégration </a:t>
            </a:r>
            <a:r>
              <a:rPr lang="fr-FR" sz="2000" dirty="0" smtClean="0">
                <a:solidFill>
                  <a:schemeClr val="tx1">
                    <a:lumMod val="95000"/>
                    <a:lumOff val="5000"/>
                  </a:schemeClr>
                </a:solidFill>
                <a:latin typeface="Arial" panose="020B0604020202020204" pitchFamily="34" charset="0"/>
                <a:cs typeface="Arial" panose="020B0604020202020204" pitchFamily="34" charset="0"/>
              </a:rPr>
              <a:t>HTML..</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80000"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pourrions </a:t>
            </a:r>
            <a:r>
              <a:rPr lang="fr-FR" sz="2000" dirty="0">
                <a:solidFill>
                  <a:schemeClr val="tx1">
                    <a:lumMod val="95000"/>
                    <a:lumOff val="5000"/>
                  </a:schemeClr>
                </a:solidFill>
                <a:latin typeface="Arial" panose="020B0604020202020204" pitchFamily="34" charset="0"/>
                <a:cs typeface="Arial" panose="020B0604020202020204" pitchFamily="34" charset="0"/>
              </a:rPr>
              <a:t>consulter, créer, modifier et rechercher des annonces </a:t>
            </a:r>
          </a:p>
          <a:p>
            <a:pPr marL="1080000"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À chaque annonce, 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pourrions </a:t>
            </a:r>
            <a:r>
              <a:rPr lang="fr-FR" sz="2000" dirty="0">
                <a:solidFill>
                  <a:schemeClr val="tx1">
                    <a:lumMod val="95000"/>
                    <a:lumOff val="5000"/>
                  </a:schemeClr>
                </a:solidFill>
                <a:latin typeface="Arial" panose="020B0604020202020204" pitchFamily="34" charset="0"/>
                <a:cs typeface="Arial" panose="020B0604020202020204" pitchFamily="34" charset="0"/>
              </a:rPr>
              <a:t>lier une image d'illustration </a:t>
            </a:r>
          </a:p>
          <a:p>
            <a:pPr marL="1080000"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À chaque annonce, 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pourrions </a:t>
            </a:r>
            <a:r>
              <a:rPr lang="fr-FR" sz="2000" dirty="0">
                <a:solidFill>
                  <a:schemeClr val="tx1">
                    <a:lumMod val="95000"/>
                    <a:lumOff val="5000"/>
                  </a:schemeClr>
                </a:solidFill>
                <a:latin typeface="Arial" panose="020B0604020202020204" pitchFamily="34" charset="0"/>
                <a:cs typeface="Arial" panose="020B0604020202020204" pitchFamily="34" charset="0"/>
              </a:rPr>
              <a:t>lier plusieurs </a:t>
            </a:r>
            <a:r>
              <a:rPr lang="fr-FR" sz="2000" dirty="0" smtClean="0">
                <a:solidFill>
                  <a:schemeClr val="tx1">
                    <a:lumMod val="95000"/>
                    <a:lumOff val="5000"/>
                  </a:schemeClr>
                </a:solidFill>
                <a:latin typeface="Arial" panose="020B0604020202020204" pitchFamily="34" charset="0"/>
                <a:cs typeface="Arial" panose="020B0604020202020204" pitchFamily="34" charset="0"/>
              </a:rPr>
              <a:t>candidatures</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80000"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aurions </a:t>
            </a:r>
            <a:r>
              <a:rPr lang="fr-FR" sz="2000" dirty="0">
                <a:solidFill>
                  <a:schemeClr val="tx1">
                    <a:lumMod val="95000"/>
                    <a:lumOff val="5000"/>
                  </a:schemeClr>
                </a:solidFill>
                <a:latin typeface="Arial" panose="020B0604020202020204" pitchFamily="34" charset="0"/>
                <a:cs typeface="Arial" panose="020B0604020202020204" pitchFamily="34" charset="0"/>
              </a:rPr>
              <a:t>plusieurs catégories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(Développement</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Graphisme</a:t>
            </a:r>
            <a:r>
              <a:rPr lang="fr-FR" sz="2000" dirty="0">
                <a:solidFill>
                  <a:schemeClr val="tx1">
                    <a:lumMod val="95000"/>
                    <a:lumOff val="5000"/>
                  </a:schemeClr>
                </a:solidFill>
                <a:latin typeface="Arial" panose="020B0604020202020204" pitchFamily="34" charset="0"/>
                <a:cs typeface="Arial" panose="020B0604020202020204" pitchFamily="34" charset="0"/>
              </a:rPr>
              <a:t>, etc.) qui seront liées aux annonces. 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pourrions </a:t>
            </a:r>
            <a:r>
              <a:rPr lang="fr-FR" sz="2000" dirty="0">
                <a:solidFill>
                  <a:schemeClr val="tx1">
                    <a:lumMod val="95000"/>
                    <a:lumOff val="5000"/>
                  </a:schemeClr>
                </a:solidFill>
                <a:latin typeface="Arial" panose="020B0604020202020204" pitchFamily="34" charset="0"/>
                <a:cs typeface="Arial" panose="020B0604020202020204" pitchFamily="34" charset="0"/>
              </a:rPr>
              <a:t>créer, modifier et supprimer ces catégories ;</a:t>
            </a:r>
          </a:p>
          <a:p>
            <a:pPr marL="1080000" lvl="1" indent="-457200">
              <a:spcBef>
                <a:spcPts val="6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À chaque annonce, nous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pourrions lier </a:t>
            </a:r>
            <a:r>
              <a:rPr lang="fr-FR" sz="2000" dirty="0">
                <a:solidFill>
                  <a:schemeClr val="tx1">
                    <a:lumMod val="95000"/>
                    <a:lumOff val="5000"/>
                  </a:schemeClr>
                </a:solidFill>
                <a:latin typeface="Arial" panose="020B0604020202020204" pitchFamily="34" charset="0"/>
                <a:cs typeface="Arial" panose="020B0604020202020204" pitchFamily="34" charset="0"/>
              </a:rPr>
              <a:t>des niveaux de compétence requis (Expert en PHP, maîtrise de Photoshop, etc.).</a:t>
            </a:r>
          </a:p>
          <a:p>
            <a:pPr marL="1080000" lvl="1" indent="-457200">
              <a:spcBef>
                <a:spcPts val="6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2787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 : routes page accueil et affichage d'annonce</a:t>
            </a:r>
            <a:endParaRPr lang="fr-FR" b="1" dirty="0"/>
          </a:p>
          <a:p>
            <a:pPr algn="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Fichier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endParaRPr lang="fr-FR"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lgn="just">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Donnez les routes pour les pages :</a:t>
            </a:r>
          </a:p>
          <a:p>
            <a:pPr marL="1095375" lvl="1" indent="-457200" algn="just">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d'accueil : </a:t>
            </a:r>
            <a:r>
              <a:rPr lang="fr-FR" sz="2000" dirty="0" smtClean="0">
                <a:solidFill>
                  <a:schemeClr val="tx1">
                    <a:lumMod val="95000"/>
                    <a:lumOff val="5000"/>
                  </a:schemeClr>
                </a:solidFill>
                <a:latin typeface="Arial" panose="020B0604020202020204" pitchFamily="34" charset="0"/>
                <a:cs typeface="Arial" panose="020B0604020202020204" pitchFamily="34" charset="0"/>
              </a:rPr>
              <a:t>On </a:t>
            </a:r>
            <a:r>
              <a:rPr lang="fr-FR" sz="2000" dirty="0">
                <a:solidFill>
                  <a:schemeClr val="tx1">
                    <a:lumMod val="95000"/>
                    <a:lumOff val="5000"/>
                  </a:schemeClr>
                </a:solidFill>
                <a:latin typeface="Arial" panose="020B0604020202020204" pitchFamily="34" charset="0"/>
                <a:cs typeface="Arial" panose="020B0604020202020204" pitchFamily="34" charset="0"/>
              </a:rPr>
              <a:t>souhaite avoir une URL très simple pour la page d'accueil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On fixera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comme </a:t>
            </a:r>
            <a:r>
              <a:rPr lang="fr-FR" sz="2000" dirty="0">
                <a:solidFill>
                  <a:schemeClr val="tx1">
                    <a:lumMod val="95000"/>
                    <a:lumOff val="5000"/>
                  </a:schemeClr>
                </a:solidFill>
                <a:latin typeface="Arial" panose="020B0604020202020204" pitchFamily="34" charset="0"/>
                <a:cs typeface="Arial" panose="020B0604020202020204" pitchFamily="34" charset="0"/>
              </a:rPr>
              <a:t>préfixe </a:t>
            </a:r>
            <a:r>
              <a:rPr lang="fr-FR" sz="2000" dirty="0" smtClean="0">
                <a:solidFill>
                  <a:schemeClr val="tx1">
                    <a:lumMod val="95000"/>
                    <a:lumOff val="5000"/>
                  </a:schemeClr>
                </a:solidFill>
                <a:latin typeface="Arial" panose="020B0604020202020204" pitchFamily="34" charset="0"/>
                <a:cs typeface="Arial" panose="020B0604020202020204" pitchFamily="34" charset="0"/>
              </a:rPr>
              <a:t>(fichier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r>
              <a:rPr lang="fr-FR" sz="2000" dirty="0" smtClean="0">
                <a:solidFill>
                  <a:schemeClr val="tx1">
                    <a:lumMod val="95000"/>
                    <a:lumOff val="5000"/>
                  </a:schemeClr>
                </a:solidFill>
                <a:latin typeface="Arial" panose="020B0604020202020204" pitchFamily="34" charset="0"/>
                <a:cs typeface="Arial" panose="020B0604020202020204" pitchFamily="34" charset="0"/>
              </a:rPr>
              <a:t>) lors du chargement des routes de notre bundle,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path</a:t>
            </a:r>
            <a:r>
              <a:rPr lang="fr-FR" sz="2000" dirty="0" smtClean="0">
                <a:solidFill>
                  <a:schemeClr val="tx1">
                    <a:lumMod val="95000"/>
                    <a:lumOff val="5000"/>
                  </a:schemeClr>
                </a:solidFill>
                <a:latin typeface="Arial" panose="020B0604020202020204" pitchFamily="34" charset="0"/>
                <a:cs typeface="Arial" panose="020B0604020202020204" pitchFamily="34" charset="0"/>
              </a:rPr>
              <a:t> de la route sera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 Cette </a:t>
            </a:r>
            <a:r>
              <a:rPr lang="fr-FR" sz="2000" dirty="0">
                <a:solidFill>
                  <a:schemeClr val="tx1">
                    <a:lumMod val="95000"/>
                    <a:lumOff val="5000"/>
                  </a:schemeClr>
                </a:solidFill>
                <a:latin typeface="Arial" panose="020B0604020202020204" pitchFamily="34" charset="0"/>
                <a:cs typeface="Arial" panose="020B0604020202020204" pitchFamily="34" charset="0"/>
              </a:rPr>
              <a:t>page va lister les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dernières </a:t>
            </a:r>
            <a:r>
              <a:rPr lang="fr-FR" sz="2000" dirty="0">
                <a:solidFill>
                  <a:schemeClr val="tx1">
                    <a:lumMod val="95000"/>
                    <a:lumOff val="5000"/>
                  </a:schemeClr>
                </a:solidFill>
                <a:latin typeface="Arial" panose="020B0604020202020204" pitchFamily="34" charset="0"/>
                <a:cs typeface="Arial" panose="020B0604020202020204" pitchFamily="34" charset="0"/>
              </a:rPr>
              <a:t>annonces. Mais on veut aussi pouvoir parcourir les annonces plus anciennes, donc il nous faut une notion de </a:t>
            </a:r>
            <a:r>
              <a:rPr lang="fr-FR" sz="2000" dirty="0" smtClean="0">
                <a:solidFill>
                  <a:schemeClr val="tx1">
                    <a:lumMod val="95000"/>
                    <a:lumOff val="5000"/>
                  </a:schemeClr>
                </a:solidFill>
                <a:latin typeface="Arial" panose="020B0604020202020204" pitchFamily="34" charset="0"/>
                <a:cs typeface="Arial" panose="020B0604020202020204" pitchFamily="34" charset="0"/>
              </a:rPr>
              <a:t>page (par défaut valant 1) en </a:t>
            </a:r>
            <a:r>
              <a:rPr lang="fr-FR" sz="2000" dirty="0">
                <a:solidFill>
                  <a:schemeClr val="tx1">
                    <a:lumMod val="95000"/>
                    <a:lumOff val="5000"/>
                  </a:schemeClr>
                </a:solidFill>
                <a:latin typeface="Arial" panose="020B0604020202020204" pitchFamily="34" charset="0"/>
                <a:cs typeface="Arial" panose="020B0604020202020204" pitchFamily="34" charset="0"/>
              </a:rPr>
              <a:t>ajoutant le paramètre facultatif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{page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lgn="just">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de </a:t>
            </a:r>
            <a:r>
              <a:rPr lang="fr-FR" sz="2400" dirty="0">
                <a:solidFill>
                  <a:schemeClr val="tx1">
                    <a:lumMod val="95000"/>
                    <a:lumOff val="5000"/>
                  </a:schemeClr>
                </a:solidFill>
                <a:latin typeface="Arial" panose="020B0604020202020204" pitchFamily="34" charset="0"/>
                <a:cs typeface="Arial" panose="020B0604020202020204" pitchFamily="34" charset="0"/>
              </a:rPr>
              <a:t>visualisation d'une annonce : </a:t>
            </a:r>
            <a:r>
              <a:rPr lang="fr-FR" sz="2000" dirty="0">
                <a:solidFill>
                  <a:schemeClr val="tx1">
                    <a:lumMod val="95000"/>
                    <a:lumOff val="5000"/>
                  </a:schemeClr>
                </a:solidFill>
                <a:latin typeface="Arial" panose="020B0604020202020204" pitchFamily="34" charset="0"/>
                <a:cs typeface="Arial" panose="020B0604020202020204" pitchFamily="34" charset="0"/>
              </a:rPr>
              <a:t>Pour la page de visualisation d'une annonce, la route est très simple. Il suffit juste de bien mettre un paramètre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000" dirty="0">
                <a:solidFill>
                  <a:schemeClr val="tx1">
                    <a:lumMod val="95000"/>
                    <a:lumOff val="5000"/>
                  </a:schemeClr>
                </a:solidFill>
                <a:latin typeface="Arial" panose="020B0604020202020204" pitchFamily="34" charset="0"/>
                <a:cs typeface="Arial" panose="020B0604020202020204" pitchFamily="34" charset="0"/>
              </a:rPr>
              <a:t>qui nous servira à récupérer la bonne annonce côté contrôleur. </a:t>
            </a:r>
          </a:p>
          <a:p>
            <a:pPr marL="638175" indent="-457200" algn="just">
              <a:spcBef>
                <a:spcPts val="1200"/>
              </a:spcBef>
              <a:buClr>
                <a:srgbClr val="C00000"/>
              </a:buClr>
              <a:buFont typeface="Wingdings" panose="05000000000000000000" pitchFamily="2" charset="2"/>
              <a:buChar char="§"/>
            </a:pP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1208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 retenir</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Une </a:t>
            </a:r>
            <a:r>
              <a:rPr lang="fr-FR" sz="2400" b="1" dirty="0">
                <a:solidFill>
                  <a:schemeClr val="tx1">
                    <a:lumMod val="95000"/>
                    <a:lumOff val="5000"/>
                  </a:schemeClr>
                </a:solidFill>
                <a:latin typeface="Arial" panose="020B0604020202020204" pitchFamily="34" charset="0"/>
                <a:cs typeface="Arial" panose="020B0604020202020204" pitchFamily="34" charset="0"/>
              </a:rPr>
              <a:t>route</a:t>
            </a:r>
            <a:r>
              <a:rPr lang="fr-FR" sz="2400" dirty="0">
                <a:solidFill>
                  <a:schemeClr val="tx1">
                    <a:lumMod val="95000"/>
                    <a:lumOff val="5000"/>
                  </a:schemeClr>
                </a:solidFill>
                <a:latin typeface="Arial" panose="020B0604020202020204" pitchFamily="34" charset="0"/>
                <a:cs typeface="Arial" panose="020B0604020202020204" pitchFamily="34" charset="0"/>
              </a:rPr>
              <a:t> est composée au </a:t>
            </a:r>
            <a:r>
              <a:rPr lang="fr-FR" sz="2400" b="1" dirty="0">
                <a:solidFill>
                  <a:schemeClr val="tx1">
                    <a:lumMod val="95000"/>
                    <a:lumOff val="5000"/>
                  </a:schemeClr>
                </a:solidFill>
                <a:latin typeface="Arial" panose="020B0604020202020204" pitchFamily="34" charset="0"/>
                <a:cs typeface="Arial" panose="020B0604020202020204" pitchFamily="34" charset="0"/>
              </a:rPr>
              <a:t>minimum</a:t>
            </a:r>
            <a:r>
              <a:rPr lang="fr-FR" sz="2400" dirty="0">
                <a:solidFill>
                  <a:schemeClr val="tx1">
                    <a:lumMod val="95000"/>
                    <a:lumOff val="5000"/>
                  </a:schemeClr>
                </a:solidFill>
                <a:latin typeface="Arial" panose="020B0604020202020204" pitchFamily="34" charset="0"/>
                <a:cs typeface="Arial" panose="020B0604020202020204" pitchFamily="34" charset="0"/>
              </a:rPr>
              <a:t> de </a:t>
            </a:r>
            <a:r>
              <a:rPr lang="fr-FR" sz="2400" b="1" dirty="0">
                <a:solidFill>
                  <a:schemeClr val="tx1">
                    <a:lumMod val="95000"/>
                    <a:lumOff val="5000"/>
                  </a:schemeClr>
                </a:solidFill>
                <a:latin typeface="Arial" panose="020B0604020202020204" pitchFamily="34" charset="0"/>
                <a:cs typeface="Arial" panose="020B0604020202020204" pitchFamily="34" charset="0"/>
              </a:rPr>
              <a:t>deux éléments </a:t>
            </a:r>
            <a:r>
              <a:rPr lang="fr-FR" sz="2400" dirty="0">
                <a:solidFill>
                  <a:schemeClr val="tx1">
                    <a:lumMod val="95000"/>
                    <a:lumOff val="5000"/>
                  </a:schemeClr>
                </a:solidFill>
                <a:latin typeface="Arial" panose="020B0604020202020204" pitchFamily="34" charset="0"/>
                <a:cs typeface="Arial" panose="020B0604020202020204" pitchFamily="34" charset="0"/>
              </a:rPr>
              <a:t>: l'</a:t>
            </a:r>
            <a:r>
              <a:rPr lang="fr-FR" sz="2400" b="1" dirty="0">
                <a:solidFill>
                  <a:schemeClr val="tx1">
                    <a:lumMod val="95000"/>
                    <a:lumOff val="5000"/>
                  </a:schemeClr>
                </a:solidFill>
                <a:latin typeface="Arial" panose="020B0604020202020204" pitchFamily="34" charset="0"/>
                <a:cs typeface="Arial" panose="020B0604020202020204" pitchFamily="34" charset="0"/>
              </a:rPr>
              <a:t>URL</a:t>
            </a:r>
            <a:r>
              <a:rPr lang="fr-FR" sz="2400" dirty="0">
                <a:solidFill>
                  <a:schemeClr val="tx1">
                    <a:lumMod val="95000"/>
                    <a:lumOff val="5000"/>
                  </a:schemeClr>
                </a:solidFill>
                <a:latin typeface="Arial" panose="020B0604020202020204" pitchFamily="34" charset="0"/>
                <a:cs typeface="Arial" panose="020B0604020202020204" pitchFamily="34" charset="0"/>
              </a:rPr>
              <a:t> à faire correspondre (son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path</a:t>
            </a:r>
            <a:r>
              <a:rPr lang="fr-FR" sz="2400" dirty="0">
                <a:solidFill>
                  <a:schemeClr val="tx1">
                    <a:lumMod val="95000"/>
                    <a:lumOff val="5000"/>
                  </a:schemeClr>
                </a:solidFill>
                <a:latin typeface="Arial" panose="020B0604020202020204" pitchFamily="34" charset="0"/>
                <a:cs typeface="Arial" panose="020B0604020202020204" pitchFamily="34" charset="0"/>
              </a:rPr>
              <a:t>), et le </a:t>
            </a:r>
            <a:r>
              <a:rPr lang="fr-FR" sz="2400" b="1" dirty="0">
                <a:solidFill>
                  <a:schemeClr val="tx1">
                    <a:lumMod val="95000"/>
                    <a:lumOff val="5000"/>
                  </a:schemeClr>
                </a:solidFill>
                <a:latin typeface="Arial" panose="020B0604020202020204" pitchFamily="34" charset="0"/>
                <a:cs typeface="Arial" panose="020B0604020202020204" pitchFamily="34" charset="0"/>
              </a:rPr>
              <a:t>contrôleur</a:t>
            </a:r>
            <a:r>
              <a:rPr lang="fr-FR" sz="2400" dirty="0">
                <a:solidFill>
                  <a:schemeClr val="tx1">
                    <a:lumMod val="95000"/>
                    <a:lumOff val="5000"/>
                  </a:schemeClr>
                </a:solidFill>
                <a:latin typeface="Arial" panose="020B0604020202020204" pitchFamily="34" charset="0"/>
                <a:cs typeface="Arial" panose="020B0604020202020204" pitchFamily="34" charset="0"/>
              </a:rPr>
              <a:t> à exécuter (paramètre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_</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controller</a:t>
            </a:r>
            <a:r>
              <a:rPr lang="fr-FR" sz="24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a:t>
            </a:r>
            <a:r>
              <a:rPr lang="fr-FR" sz="2400" b="1" dirty="0">
                <a:solidFill>
                  <a:schemeClr val="tx1">
                    <a:lumMod val="95000"/>
                    <a:lumOff val="5000"/>
                  </a:schemeClr>
                </a:solidFill>
                <a:latin typeface="Arial" panose="020B0604020202020204" pitchFamily="34" charset="0"/>
                <a:cs typeface="Arial" panose="020B0604020202020204" pitchFamily="34" charset="0"/>
              </a:rPr>
              <a:t>routeur</a:t>
            </a:r>
            <a:r>
              <a:rPr lang="fr-FR" sz="2400" dirty="0">
                <a:solidFill>
                  <a:schemeClr val="tx1">
                    <a:lumMod val="95000"/>
                    <a:lumOff val="5000"/>
                  </a:schemeClr>
                </a:solidFill>
                <a:latin typeface="Arial" panose="020B0604020202020204" pitchFamily="34" charset="0"/>
                <a:cs typeface="Arial" panose="020B0604020202020204" pitchFamily="34" charset="0"/>
              </a:rPr>
              <a:t> essaie de faire correspondre chaque route à l'URL appelée par l'internaute, et ce dans l'ordre d'apparition des routes : </a:t>
            </a:r>
            <a:r>
              <a:rPr lang="fr-FR" sz="2400" b="1" dirty="0">
                <a:solidFill>
                  <a:schemeClr val="tx1">
                    <a:lumMod val="95000"/>
                    <a:lumOff val="5000"/>
                  </a:schemeClr>
                </a:solidFill>
                <a:latin typeface="Arial" panose="020B0604020202020204" pitchFamily="34" charset="0"/>
                <a:cs typeface="Arial" panose="020B0604020202020204" pitchFamily="34" charset="0"/>
              </a:rPr>
              <a:t>la première route qui correspond est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sélectionnée</a:t>
            </a:r>
            <a:endParaRPr lang="fr-FR" sz="2400" b="1"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Une </a:t>
            </a:r>
            <a:r>
              <a:rPr lang="fr-FR" sz="2400" b="1" dirty="0">
                <a:solidFill>
                  <a:schemeClr val="tx1">
                    <a:lumMod val="95000"/>
                    <a:lumOff val="5000"/>
                  </a:schemeClr>
                </a:solidFill>
                <a:latin typeface="Arial" panose="020B0604020202020204" pitchFamily="34" charset="0"/>
                <a:cs typeface="Arial" panose="020B0604020202020204" pitchFamily="34" charset="0"/>
              </a:rPr>
              <a:t>route</a:t>
            </a:r>
            <a:r>
              <a:rPr lang="fr-FR" sz="2400" dirty="0">
                <a:solidFill>
                  <a:schemeClr val="tx1">
                    <a:lumMod val="95000"/>
                    <a:lumOff val="5000"/>
                  </a:schemeClr>
                </a:solidFill>
                <a:latin typeface="Arial" panose="020B0604020202020204" pitchFamily="34" charset="0"/>
                <a:cs typeface="Arial" panose="020B0604020202020204" pitchFamily="34" charset="0"/>
              </a:rPr>
              <a:t> peut contenir des </a:t>
            </a:r>
            <a:r>
              <a:rPr lang="fr-FR" sz="2400" b="1" dirty="0">
                <a:solidFill>
                  <a:schemeClr val="tx1">
                    <a:lumMod val="95000"/>
                    <a:lumOff val="5000"/>
                  </a:schemeClr>
                </a:solidFill>
                <a:latin typeface="Arial" panose="020B0604020202020204" pitchFamily="34" charset="0"/>
                <a:cs typeface="Arial" panose="020B0604020202020204" pitchFamily="34" charset="0"/>
              </a:rPr>
              <a:t>paramètres</a:t>
            </a:r>
            <a:r>
              <a:rPr lang="fr-FR" sz="2400" dirty="0">
                <a:solidFill>
                  <a:schemeClr val="tx1">
                    <a:lumMod val="95000"/>
                    <a:lumOff val="5000"/>
                  </a:schemeClr>
                </a:solidFill>
                <a:latin typeface="Arial" panose="020B0604020202020204" pitchFamily="34" charset="0"/>
                <a:cs typeface="Arial" panose="020B0604020202020204" pitchFamily="34" charset="0"/>
              </a:rPr>
              <a:t>, facultatifs ou </a:t>
            </a:r>
            <a:r>
              <a:rPr lang="fr-FR" sz="2400" dirty="0" smtClean="0">
                <a:solidFill>
                  <a:schemeClr val="tx1">
                    <a:lumMod val="95000"/>
                    <a:lumOff val="5000"/>
                  </a:schemeClr>
                </a:solidFill>
                <a:latin typeface="Arial" panose="020B0604020202020204" pitchFamily="34" charset="0"/>
                <a:cs typeface="Arial" panose="020B0604020202020204" pitchFamily="34" charset="0"/>
              </a:rPr>
              <a:t>non (selon valeur par défaut ou pas), </a:t>
            </a:r>
            <a:r>
              <a:rPr lang="fr-FR" sz="2400" dirty="0">
                <a:solidFill>
                  <a:schemeClr val="tx1">
                    <a:lumMod val="95000"/>
                    <a:lumOff val="5000"/>
                  </a:schemeClr>
                </a:solidFill>
                <a:latin typeface="Arial" panose="020B0604020202020204" pitchFamily="34" charset="0"/>
                <a:cs typeface="Arial" panose="020B0604020202020204" pitchFamily="34" charset="0"/>
              </a:rPr>
              <a:t>représentés par les accolades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{paramètre}</a:t>
            </a:r>
            <a:r>
              <a:rPr lang="fr-FR" sz="2400" dirty="0">
                <a:solidFill>
                  <a:schemeClr val="tx1">
                    <a:lumMod val="95000"/>
                    <a:lumOff val="5000"/>
                  </a:schemeClr>
                </a:solidFill>
                <a:latin typeface="Arial" panose="020B0604020202020204" pitchFamily="34" charset="0"/>
                <a:cs typeface="Arial" panose="020B0604020202020204" pitchFamily="34" charset="0"/>
              </a:rPr>
              <a:t>, et dont la valeur peut être soumise à des </a:t>
            </a:r>
            <a:r>
              <a:rPr lang="fr-FR" sz="2400" b="1" dirty="0">
                <a:solidFill>
                  <a:schemeClr val="tx1">
                    <a:lumMod val="95000"/>
                    <a:lumOff val="5000"/>
                  </a:schemeClr>
                </a:solidFill>
                <a:latin typeface="Arial" panose="020B0604020202020204" pitchFamily="34" charset="0"/>
                <a:cs typeface="Arial" panose="020B0604020202020204" pitchFamily="34" charset="0"/>
              </a:rPr>
              <a:t>contraintes</a:t>
            </a:r>
            <a:r>
              <a:rPr lang="fr-FR" sz="2400" dirty="0">
                <a:solidFill>
                  <a:schemeClr val="tx1">
                    <a:lumMod val="95000"/>
                    <a:lumOff val="5000"/>
                  </a:schemeClr>
                </a:solidFill>
                <a:latin typeface="Arial" panose="020B0604020202020204" pitchFamily="34" charset="0"/>
                <a:cs typeface="Arial" panose="020B0604020202020204" pitchFamily="34" charset="0"/>
              </a:rPr>
              <a:t> via la section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requirements</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a:t>
            </a:r>
            <a:r>
              <a:rPr lang="fr-FR" sz="2400" b="1" dirty="0">
                <a:solidFill>
                  <a:schemeClr val="tx1">
                    <a:lumMod val="95000"/>
                    <a:lumOff val="5000"/>
                  </a:schemeClr>
                </a:solidFill>
                <a:latin typeface="Arial" panose="020B0604020202020204" pitchFamily="34" charset="0"/>
                <a:cs typeface="Arial" panose="020B0604020202020204" pitchFamily="34" charset="0"/>
              </a:rPr>
              <a:t>routeur</a:t>
            </a:r>
            <a:r>
              <a:rPr lang="fr-FR" sz="2400" dirty="0">
                <a:solidFill>
                  <a:schemeClr val="tx1">
                    <a:lumMod val="95000"/>
                    <a:lumOff val="5000"/>
                  </a:schemeClr>
                </a:solidFill>
                <a:latin typeface="Arial" panose="020B0604020202020204" pitchFamily="34" charset="0"/>
                <a:cs typeface="Arial" panose="020B0604020202020204" pitchFamily="34" charset="0"/>
              </a:rPr>
              <a:t> est également capable de </a:t>
            </a:r>
            <a:r>
              <a:rPr lang="fr-FR" sz="2400" b="1" dirty="0">
                <a:solidFill>
                  <a:schemeClr val="tx1">
                    <a:lumMod val="95000"/>
                    <a:lumOff val="5000"/>
                  </a:schemeClr>
                </a:solidFill>
                <a:latin typeface="Arial" panose="020B0604020202020204" pitchFamily="34" charset="0"/>
                <a:cs typeface="Arial" panose="020B0604020202020204" pitchFamily="34" charset="0"/>
              </a:rPr>
              <a:t>générer des URL </a:t>
            </a:r>
            <a:r>
              <a:rPr lang="fr-FR" sz="2400" dirty="0">
                <a:solidFill>
                  <a:schemeClr val="tx1">
                    <a:lumMod val="95000"/>
                    <a:lumOff val="5000"/>
                  </a:schemeClr>
                </a:solidFill>
                <a:latin typeface="Arial" panose="020B0604020202020204" pitchFamily="34" charset="0"/>
                <a:cs typeface="Arial" panose="020B0604020202020204" pitchFamily="34" charset="0"/>
              </a:rPr>
              <a:t>à partir du nom d'une route, et de ses paramètres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éventuels</a:t>
            </a:r>
          </a:p>
        </p:txBody>
      </p:sp>
    </p:spTree>
    <p:extLst>
      <p:ext uri="{BB962C8B-B14F-4D97-AF65-F5344CB8AC3E}">
        <p14:creationId xmlns:p14="http://schemas.microsoft.com/office/powerpoint/2010/main" val="1617687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4507840" y="3438903"/>
            <a:ext cx="4443265"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r-FR" dirty="0" smtClean="0"/>
              <a:t>Le contrôleur</a:t>
            </a:r>
            <a:endParaRPr lang="en-US"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2808733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Requête </a:t>
            </a:r>
            <a:r>
              <a:rPr lang="fr-FR" b="1" dirty="0"/>
              <a:t>et réponse HTTP</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s'est inspiré des concepts du protocole HTTP. Il existe dans </a:t>
            </a: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les classes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Request</a:t>
            </a:r>
            <a:r>
              <a:rPr lang="fr-FR" sz="2400" dirty="0">
                <a:solidFill>
                  <a:schemeClr val="tx1">
                    <a:lumMod val="95000"/>
                    <a:lumOff val="5000"/>
                  </a:schemeClr>
                </a:solidFill>
                <a:latin typeface="Arial" panose="020B0604020202020204" pitchFamily="34" charset="0"/>
                <a:cs typeface="Arial" panose="020B0604020202020204" pitchFamily="34" charset="0"/>
              </a:rPr>
              <a:t> et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Response</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Visualisation sous Chrome de la requête et sa réponse (onglet Network)</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pic>
        <p:nvPicPr>
          <p:cNvPr id="27650" name="Picture 2" descr="Visualisation d'une requête HTTP et sa réponse sous Chr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40" y="2641966"/>
            <a:ext cx="7784485" cy="392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16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Rôle du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 rôle du contrôleur </a:t>
            </a:r>
            <a:r>
              <a:rPr lang="fr-FR" sz="2400" dirty="0">
                <a:solidFill>
                  <a:schemeClr val="tx1">
                    <a:lumMod val="95000"/>
                    <a:lumOff val="5000"/>
                  </a:schemeClr>
                </a:solidFill>
                <a:latin typeface="Arial" panose="020B0604020202020204" pitchFamily="34" charset="0"/>
                <a:cs typeface="Arial" panose="020B0604020202020204" pitchFamily="34" charset="0"/>
              </a:rPr>
              <a:t>va être d'utiliser des services, les modèles et appeler la </a:t>
            </a:r>
            <a:r>
              <a:rPr lang="fr-FR" sz="2400" dirty="0" smtClean="0">
                <a:solidFill>
                  <a:schemeClr val="tx1">
                    <a:lumMod val="95000"/>
                    <a:lumOff val="5000"/>
                  </a:schemeClr>
                </a:solidFill>
                <a:latin typeface="Arial" panose="020B0604020202020204" pitchFamily="34" charset="0"/>
                <a:cs typeface="Arial" panose="020B0604020202020204" pitchFamily="34" charset="0"/>
              </a:rPr>
              <a:t>vue.</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Concrètement, on l'a vu précédemment, il va avoir en charge de retourner une instance de la classe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Response</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Exemple de contrôleur </a:t>
            </a:r>
            <a:r>
              <a:rPr lang="fr-FR" sz="2000" dirty="0" smtClean="0">
                <a:solidFill>
                  <a:schemeClr val="tx1">
                    <a:lumMod val="95000"/>
                    <a:lumOff val="5000"/>
                  </a:schemeClr>
                </a:solidFill>
                <a:latin typeface="Arial" panose="020B0604020202020204" pitchFamily="34" charset="0"/>
                <a:cs typeface="Arial" panose="020B0604020202020204" pitchFamily="34" charset="0"/>
              </a:rPr>
              <a:t>simple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462116" y="3234813"/>
            <a:ext cx="8377084" cy="3411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&lt;?</a:t>
            </a:r>
            <a:r>
              <a:rPr lang="en-US" sz="1400" dirty="0" err="1">
                <a:solidFill>
                  <a:schemeClr val="bg1"/>
                </a:solidFill>
                <a:latin typeface="Courier New" panose="02070309020205020404" pitchFamily="49" charset="0"/>
                <a:cs typeface="Courier New" panose="02070309020205020404" pitchFamily="49" charset="0"/>
              </a:rPr>
              <a:t>php</a:t>
            </a:r>
            <a:endParaRPr lang="en-US" sz="1400" dirty="0">
              <a:solidFill>
                <a:schemeClr val="bg1"/>
              </a:solidFill>
              <a:latin typeface="Courier New" panose="02070309020205020404" pitchFamily="49" charset="0"/>
              <a:cs typeface="Courier New" panose="02070309020205020404" pitchFamily="49" charset="0"/>
            </a:endParaRP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src</a:t>
            </a:r>
            <a:r>
              <a:rPr lang="en-US" sz="1400" dirty="0">
                <a:solidFill>
                  <a:schemeClr val="bg1"/>
                </a:solidFill>
                <a:latin typeface="Courier New" panose="02070309020205020404" pitchFamily="49" charset="0"/>
                <a:cs typeface="Courier New" panose="02070309020205020404" pitchFamily="49" charset="0"/>
              </a:rPr>
              <a:t>/OC/</a:t>
            </a:r>
            <a:r>
              <a:rPr lang="en-US" sz="1400" dirty="0" err="1">
                <a:solidFill>
                  <a:schemeClr val="bg1"/>
                </a:solidFill>
                <a:latin typeface="Courier New" panose="02070309020205020404" pitchFamily="49" charset="0"/>
                <a:cs typeface="Courier New" panose="02070309020205020404" pitchFamily="49" charset="0"/>
              </a:rPr>
              <a:t>PlatformBundle</a:t>
            </a:r>
            <a:r>
              <a:rPr lang="en-US" sz="1400" dirty="0">
                <a:solidFill>
                  <a:schemeClr val="bg1"/>
                </a:solidFill>
                <a:latin typeface="Courier New" panose="02070309020205020404" pitchFamily="49" charset="0"/>
                <a:cs typeface="Courier New" panose="02070309020205020404" pitchFamily="49" charset="0"/>
              </a:rPr>
              <a:t>/Controller/</a:t>
            </a:r>
            <a:r>
              <a:rPr lang="en-US" sz="1400" dirty="0" err="1">
                <a:solidFill>
                  <a:schemeClr val="bg1"/>
                </a:solidFill>
                <a:latin typeface="Courier New" panose="02070309020205020404" pitchFamily="49" charset="0"/>
                <a:cs typeface="Courier New" panose="02070309020205020404" pitchFamily="49" charset="0"/>
              </a:rPr>
              <a:t>AdvertController.php</a:t>
            </a:r>
            <a:endParaRPr lang="en-US" sz="1400" dirty="0">
              <a:solidFill>
                <a:schemeClr val="bg1"/>
              </a:solidFill>
              <a:latin typeface="Courier New" panose="02070309020205020404" pitchFamily="49" charset="0"/>
              <a:cs typeface="Courier New" panose="02070309020205020404" pitchFamily="49" charset="0"/>
            </a:endParaRP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namespace OC\</a:t>
            </a:r>
            <a:r>
              <a:rPr lang="en-US" sz="1400" dirty="0" err="1">
                <a:solidFill>
                  <a:schemeClr val="bg1"/>
                </a:solidFill>
                <a:latin typeface="Courier New" panose="02070309020205020404" pitchFamily="49" charset="0"/>
                <a:cs typeface="Courier New" panose="02070309020205020404" pitchFamily="49" charset="0"/>
              </a:rPr>
              <a:t>PlatformBundle</a:t>
            </a:r>
            <a:r>
              <a:rPr lang="en-US" sz="1400" dirty="0">
                <a:solidFill>
                  <a:schemeClr val="bg1"/>
                </a:solidFill>
                <a:latin typeface="Courier New" panose="02070309020205020404" pitchFamily="49" charset="0"/>
                <a:cs typeface="Courier New" panose="02070309020205020404" pitchFamily="49" charset="0"/>
              </a:rPr>
              <a:t>\Controller;</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use </a:t>
            </a:r>
            <a:r>
              <a:rPr lang="en-US" sz="1400" dirty="0" err="1">
                <a:solidFill>
                  <a:schemeClr val="bg1"/>
                </a:solidFill>
                <a:latin typeface="Courier New" panose="02070309020205020404" pitchFamily="49" charset="0"/>
                <a:cs typeface="Courier New" panose="02070309020205020404" pitchFamily="49" charset="0"/>
              </a:rPr>
              <a:t>Symfony</a:t>
            </a:r>
            <a:r>
              <a:rPr lang="en-US" sz="1400" dirty="0">
                <a:solidFill>
                  <a:schemeClr val="bg1"/>
                </a:solidFill>
                <a:latin typeface="Courier New" panose="02070309020205020404" pitchFamily="49" charset="0"/>
                <a:cs typeface="Courier New" panose="02070309020205020404" pitchFamily="49" charset="0"/>
              </a:rPr>
              <a:t>\Bundle\</a:t>
            </a:r>
            <a:r>
              <a:rPr lang="en-US" sz="1400" dirty="0" err="1">
                <a:solidFill>
                  <a:schemeClr val="bg1"/>
                </a:solidFill>
                <a:latin typeface="Courier New" panose="02070309020205020404" pitchFamily="49" charset="0"/>
                <a:cs typeface="Courier New" panose="02070309020205020404" pitchFamily="49" charset="0"/>
              </a:rPr>
              <a:t>FrameworkBundle</a:t>
            </a:r>
            <a:r>
              <a:rPr lang="en-US" sz="1400" dirty="0">
                <a:solidFill>
                  <a:schemeClr val="bg1"/>
                </a:solidFill>
                <a:latin typeface="Courier New" panose="02070309020205020404" pitchFamily="49" charset="0"/>
                <a:cs typeface="Courier New" panose="02070309020205020404" pitchFamily="49" charset="0"/>
              </a:rPr>
              <a:t>\Controller\Controller;</a:t>
            </a:r>
          </a:p>
          <a:p>
            <a:r>
              <a:rPr lang="en-US" sz="1400" dirty="0">
                <a:solidFill>
                  <a:srgbClr val="FF0000"/>
                </a:solidFill>
                <a:latin typeface="Courier New" panose="02070309020205020404" pitchFamily="49" charset="0"/>
                <a:cs typeface="Courier New" panose="02070309020205020404" pitchFamily="49" charset="0"/>
              </a:rPr>
              <a:t>use </a:t>
            </a:r>
            <a:r>
              <a:rPr lang="en-US" sz="1400" dirty="0" err="1">
                <a:solidFill>
                  <a:srgbClr val="FF0000"/>
                </a:solidFill>
                <a:latin typeface="Courier New" panose="02070309020205020404" pitchFamily="49" charset="0"/>
                <a:cs typeface="Courier New" panose="02070309020205020404" pitchFamily="49" charset="0"/>
              </a:rPr>
              <a:t>Symfony</a:t>
            </a:r>
            <a:r>
              <a:rPr lang="en-US" sz="1400" dirty="0">
                <a:solidFill>
                  <a:srgbClr val="FF0000"/>
                </a:solidFill>
                <a:latin typeface="Courier New" panose="02070309020205020404" pitchFamily="49" charset="0"/>
                <a:cs typeface="Courier New" panose="02070309020205020404" pitchFamily="49" charset="0"/>
              </a:rPr>
              <a:t>\Component\</a:t>
            </a:r>
            <a:r>
              <a:rPr lang="en-US" sz="1400" dirty="0" err="1">
                <a:solidFill>
                  <a:srgbClr val="FF0000"/>
                </a:solidFill>
                <a:latin typeface="Courier New" panose="02070309020205020404" pitchFamily="49" charset="0"/>
                <a:cs typeface="Courier New" panose="02070309020205020404" pitchFamily="49" charset="0"/>
              </a:rPr>
              <a:t>HttpFoundation</a:t>
            </a:r>
            <a:r>
              <a:rPr lang="en-US" sz="1400" dirty="0">
                <a:solidFill>
                  <a:srgbClr val="FF0000"/>
                </a:solidFill>
                <a:latin typeface="Courier New" panose="02070309020205020404" pitchFamily="49" charset="0"/>
                <a:cs typeface="Courier New" panose="02070309020205020404" pitchFamily="49" charset="0"/>
              </a:rPr>
              <a:t>\Response;</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class </a:t>
            </a:r>
            <a:r>
              <a:rPr lang="en-US" sz="1400" dirty="0" err="1">
                <a:solidFill>
                  <a:schemeClr val="bg1"/>
                </a:solidFill>
                <a:latin typeface="Courier New" panose="02070309020205020404" pitchFamily="49" charset="0"/>
                <a:cs typeface="Courier New" panose="02070309020205020404" pitchFamily="49" charset="0"/>
              </a:rPr>
              <a:t>AdvertController</a:t>
            </a:r>
            <a:r>
              <a:rPr lang="en-US" sz="1400" dirty="0">
                <a:solidFill>
                  <a:schemeClr val="bg1"/>
                </a:solidFill>
                <a:latin typeface="Courier New" panose="02070309020205020404" pitchFamily="49" charset="0"/>
                <a:cs typeface="Courier New" panose="02070309020205020404" pitchFamily="49" charset="0"/>
              </a:rPr>
              <a:t> extends Controller</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public function </a:t>
            </a:r>
            <a:r>
              <a:rPr lang="en-US" sz="1400" dirty="0" err="1">
                <a:solidFill>
                  <a:schemeClr val="bg1"/>
                </a:solidFill>
                <a:latin typeface="Courier New" panose="02070309020205020404" pitchFamily="49" charset="0"/>
                <a:cs typeface="Courier New" panose="02070309020205020404" pitchFamily="49" charset="0"/>
              </a:rPr>
              <a:t>indexAction</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rgbClr val="7030A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return new Response("Hello World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2" name="Arc 1"/>
          <p:cNvSpPr/>
          <p:nvPr/>
        </p:nvSpPr>
        <p:spPr>
          <a:xfrm>
            <a:off x="5167222" y="4839419"/>
            <a:ext cx="1061049" cy="1345721"/>
          </a:xfrm>
          <a:prstGeom prst="arc">
            <a:avLst>
              <a:gd name="adj1" fmla="val 16200000"/>
              <a:gd name="adj2" fmla="val 5287461"/>
            </a:avLst>
          </a:prstGeom>
          <a:ln w="28575">
            <a:solidFill>
              <a:srgbClr val="FF0000"/>
            </a:solidFill>
            <a:headEnd type="arrow"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275196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Manipuler l'objet </a:t>
            </a:r>
            <a:r>
              <a:rPr lang="fr-FR" b="1" dirty="0" err="1"/>
              <a:t>R</a:t>
            </a:r>
            <a:r>
              <a:rPr lang="fr-FR" b="1" dirty="0" err="1" smtClean="0"/>
              <a:t>equest</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y deux types de paramètres dans une requête : </a:t>
            </a:r>
          </a:p>
          <a:p>
            <a:pPr marL="1095375" lvl="1"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Les </a:t>
            </a:r>
            <a:r>
              <a:rPr lang="fr-FR" sz="2400" b="1" dirty="0">
                <a:solidFill>
                  <a:schemeClr val="tx1">
                    <a:lumMod val="95000"/>
                    <a:lumOff val="5000"/>
                  </a:schemeClr>
                </a:solidFill>
                <a:latin typeface="Arial" panose="020B0604020202020204" pitchFamily="34" charset="0"/>
                <a:cs typeface="Arial" panose="020B0604020202020204" pitchFamily="34" charset="0"/>
              </a:rPr>
              <a:t>paramètres contenus dans les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routes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 Ces paramètres seront récupérés par la route et transmis au contrôleur sous la forme d'arguments </a:t>
            </a:r>
          </a:p>
          <a:p>
            <a:pPr marL="1552575" lvl="2"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Exemple requête </a:t>
            </a:r>
            <a:r>
              <a:rPr lang="fr-FR" sz="2400" dirty="0">
                <a:solidFill>
                  <a:schemeClr val="tx1">
                    <a:lumMod val="95000"/>
                    <a:lumOff val="5000"/>
                  </a:schemeClr>
                </a:solidFill>
                <a:latin typeface="Arial" panose="020B0604020202020204" pitchFamily="34" charset="0"/>
                <a:cs typeface="Arial" panose="020B0604020202020204" pitchFamily="34" charset="0"/>
              </a:rPr>
              <a:t>du type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/5 </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paramètres hors route </a:t>
            </a:r>
          </a:p>
          <a:p>
            <a:pPr marL="1552575" lvl="2"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Par exemple sur une </a:t>
            </a:r>
            <a:r>
              <a:rPr lang="fr-FR" sz="2400" dirty="0">
                <a:solidFill>
                  <a:schemeClr val="tx1">
                    <a:lumMod val="95000"/>
                    <a:lumOff val="5000"/>
                  </a:schemeClr>
                </a:solidFill>
                <a:latin typeface="Arial" panose="020B0604020202020204" pitchFamily="34" charset="0"/>
                <a:cs typeface="Arial" panose="020B0604020202020204" pitchFamily="34" charset="0"/>
              </a:rPr>
              <a:t>requête de la forme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platform</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advert</a:t>
            </a:r>
            <a:r>
              <a:rPr lang="fr-FR" sz="2400" dirty="0">
                <a:solidFill>
                  <a:schemeClr val="tx1">
                    <a:lumMod val="95000"/>
                    <a:lumOff val="5000"/>
                  </a:schemeClr>
                </a:solidFill>
                <a:latin typeface="Courier New" panose="02070309020205020404" pitchFamily="49" charset="0"/>
                <a:cs typeface="Courier New" panose="02070309020205020404" pitchFamily="49" charset="0"/>
              </a:rPr>
              <a:t>/5?tag=</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developer</a:t>
            </a:r>
            <a:r>
              <a:rPr lang="fr-FR" sz="2400" dirty="0">
                <a:solidFill>
                  <a:schemeClr val="tx1">
                    <a:lumMod val="95000"/>
                    <a:lumOff val="5000"/>
                  </a:schemeClr>
                </a:solidFill>
                <a:latin typeface="Arial" panose="020B0604020202020204" pitchFamily="34" charset="0"/>
                <a:cs typeface="Arial" panose="020B0604020202020204" pitchFamily="34" charset="0"/>
              </a:rPr>
              <a:t>, il </a:t>
            </a:r>
            <a:r>
              <a:rPr lang="fr-FR" sz="2400" dirty="0" smtClean="0">
                <a:solidFill>
                  <a:schemeClr val="tx1">
                    <a:lumMod val="95000"/>
                    <a:lumOff val="5000"/>
                  </a:schemeClr>
                </a:solidFill>
                <a:latin typeface="Arial" panose="020B0604020202020204" pitchFamily="34" charset="0"/>
                <a:cs typeface="Arial" panose="020B0604020202020204" pitchFamily="34" charset="0"/>
              </a:rPr>
              <a:t>faut un </a:t>
            </a:r>
            <a:r>
              <a:rPr lang="fr-FR" sz="2400" dirty="0">
                <a:solidFill>
                  <a:schemeClr val="tx1">
                    <a:lumMod val="95000"/>
                    <a:lumOff val="5000"/>
                  </a:schemeClr>
                </a:solidFill>
                <a:latin typeface="Arial" panose="020B0604020202020204" pitchFamily="34" charset="0"/>
                <a:cs typeface="Arial" panose="020B0604020202020204" pitchFamily="34" charset="0"/>
              </a:rPr>
              <a:t>moyen pour récupérer ce paramètre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tag</a:t>
            </a:r>
            <a:r>
              <a:rPr lang="fr-FR" sz="2400" dirty="0">
                <a:solidFill>
                  <a:schemeClr val="tx1">
                    <a:lumMod val="95000"/>
                    <a:lumOff val="5000"/>
                  </a:schemeClr>
                </a:solidFill>
                <a:latin typeface="Arial" panose="020B0604020202020204" pitchFamily="34" charset="0"/>
                <a:cs typeface="Arial" panose="020B0604020202020204" pitchFamily="34" charset="0"/>
              </a:rPr>
              <a:t> </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C'est ici qu'intervient l'objet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Request</a:t>
            </a: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644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Paramètres contenus dans une route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Reprenons </a:t>
            </a:r>
            <a:r>
              <a:rPr lang="fr-FR" sz="2400" dirty="0">
                <a:solidFill>
                  <a:schemeClr val="tx1">
                    <a:lumMod val="95000"/>
                    <a:lumOff val="5000"/>
                  </a:schemeClr>
                </a:solidFill>
                <a:latin typeface="Arial" panose="020B0604020202020204" pitchFamily="34" charset="0"/>
                <a:cs typeface="Arial" panose="020B0604020202020204" pitchFamily="34" charset="0"/>
              </a:rPr>
              <a:t>la route </a:t>
            </a:r>
            <a:r>
              <a:rPr lang="fr-FR" sz="2400" dirty="0" err="1" smtClean="0">
                <a:solidFill>
                  <a:schemeClr val="tx1">
                    <a:lumMod val="95000"/>
                    <a:lumOff val="5000"/>
                  </a:schemeClr>
                </a:solidFill>
                <a:latin typeface="Courier New" panose="02070309020205020404" pitchFamily="49" charset="0"/>
                <a:cs typeface="Courier New" panose="02070309020205020404" pitchFamily="49" charset="0"/>
              </a:rPr>
              <a:t>oc_platform_view</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Ici, le paramètre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400" dirty="0">
                <a:solidFill>
                  <a:schemeClr val="tx1">
                    <a:lumMod val="95000"/>
                    <a:lumOff val="5000"/>
                  </a:schemeClr>
                </a:solidFill>
                <a:latin typeface="Arial" panose="020B0604020202020204" pitchFamily="34" charset="0"/>
                <a:cs typeface="Arial" panose="020B0604020202020204" pitchFamily="34" charset="0"/>
              </a:rPr>
              <a:t>de la requête est récupéré par la route, qui le transforme en argument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$id </a:t>
            </a:r>
            <a:r>
              <a:rPr lang="fr-FR" sz="2400" dirty="0">
                <a:solidFill>
                  <a:schemeClr val="tx1">
                    <a:lumMod val="95000"/>
                    <a:lumOff val="5000"/>
                  </a:schemeClr>
                </a:solidFill>
                <a:latin typeface="Arial" panose="020B0604020202020204" pitchFamily="34" charset="0"/>
                <a:cs typeface="Arial" panose="020B0604020202020204" pitchFamily="34" charset="0"/>
              </a:rPr>
              <a:t>pour 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contrôleur</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383458" y="1514167"/>
            <a:ext cx="8377084" cy="1976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src</a:t>
            </a:r>
            <a:r>
              <a:rPr lang="en-US" sz="1400" dirty="0">
                <a:solidFill>
                  <a:schemeClr val="bg1"/>
                </a:solidFill>
                <a:latin typeface="Courier New" panose="02070309020205020404" pitchFamily="49" charset="0"/>
                <a:cs typeface="Courier New" panose="02070309020205020404" pitchFamily="49" charset="0"/>
              </a:rPr>
              <a:t>/OC/</a:t>
            </a:r>
            <a:r>
              <a:rPr lang="en-US" sz="1400" dirty="0" err="1">
                <a:solidFill>
                  <a:schemeClr val="bg1"/>
                </a:solidFill>
                <a:latin typeface="Courier New" panose="02070309020205020404" pitchFamily="49" charset="0"/>
                <a:cs typeface="Courier New" panose="02070309020205020404" pitchFamily="49" charset="0"/>
              </a:rPr>
              <a:t>PlatformBundle</a:t>
            </a:r>
            <a:r>
              <a:rPr lang="en-US" sz="1400" dirty="0">
                <a:solidFill>
                  <a:schemeClr val="bg1"/>
                </a:solidFill>
                <a:latin typeface="Courier New" panose="02070309020205020404" pitchFamily="49" charset="0"/>
                <a:cs typeface="Courier New" panose="02070309020205020404" pitchFamily="49" charset="0"/>
              </a:rPr>
              <a:t>/Resources/</a:t>
            </a:r>
            <a:r>
              <a:rPr lang="en-US" sz="1400" dirty="0" err="1">
                <a:solidFill>
                  <a:schemeClr val="bg1"/>
                </a:solidFill>
                <a:latin typeface="Courier New" panose="02070309020205020404" pitchFamily="49" charset="0"/>
                <a:cs typeface="Courier New" panose="02070309020205020404" pitchFamily="49" charset="0"/>
              </a:rPr>
              <a:t>config</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routing.yml</a:t>
            </a:r>
            <a:endParaRPr lang="en-US" sz="1400" dirty="0">
              <a:solidFill>
                <a:schemeClr val="bg1"/>
              </a:solidFill>
              <a:latin typeface="Courier New" panose="02070309020205020404" pitchFamily="49" charset="0"/>
              <a:cs typeface="Courier New" panose="02070309020205020404" pitchFamily="49" charset="0"/>
            </a:endParaRP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err="1">
                <a:solidFill>
                  <a:schemeClr val="bg1"/>
                </a:solidFill>
                <a:latin typeface="Courier New" panose="02070309020205020404" pitchFamily="49" charset="0"/>
                <a:cs typeface="Courier New" panose="02070309020205020404" pitchFamily="49" charset="0"/>
              </a:rPr>
              <a:t>oc_platform_view</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path:      /advert/</a:t>
            </a:r>
            <a:r>
              <a:rPr lang="en-US" sz="1400" dirty="0">
                <a:solidFill>
                  <a:srgbClr val="FF0000"/>
                </a:solidFill>
                <a:latin typeface="Courier New" panose="02070309020205020404" pitchFamily="49" charset="0"/>
                <a:cs typeface="Courier New" panose="02070309020205020404" pitchFamily="49" charset="0"/>
              </a:rPr>
              <a:t>{id</a:t>
            </a:r>
            <a:r>
              <a:rPr lang="en-US" sz="1400" dirty="0" smtClean="0">
                <a:solidFill>
                  <a:srgbClr val="FF0000"/>
                </a:solidFill>
                <a:latin typeface="Courier New" panose="02070309020205020404" pitchFamily="49" charset="0"/>
                <a:cs typeface="Courier New" panose="02070309020205020404" pitchFamily="49" charset="0"/>
              </a:rPr>
              <a:t>}</a:t>
            </a:r>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defaults:</a:t>
            </a:r>
          </a:p>
          <a:p>
            <a:r>
              <a:rPr lang="en-US" sz="1400" dirty="0">
                <a:solidFill>
                  <a:schemeClr val="bg1"/>
                </a:solidFill>
                <a:latin typeface="Courier New" panose="02070309020205020404" pitchFamily="49" charset="0"/>
                <a:cs typeface="Courier New" panose="02070309020205020404" pitchFamily="49" charset="0"/>
              </a:rPr>
              <a:t>        _controller: </a:t>
            </a:r>
            <a:r>
              <a:rPr lang="en-US" sz="1400" dirty="0" err="1">
                <a:solidFill>
                  <a:schemeClr val="bg1"/>
                </a:solidFill>
                <a:latin typeface="Courier New" panose="02070309020205020404" pitchFamily="49" charset="0"/>
                <a:cs typeface="Courier New" panose="02070309020205020404" pitchFamily="49" charset="0"/>
              </a:rPr>
              <a:t>OCPlatformBundle:Advert:view</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requirements:</a:t>
            </a:r>
          </a:p>
          <a:p>
            <a:r>
              <a:rPr lang="en-US" sz="1400" dirty="0">
                <a:solidFill>
                  <a:schemeClr val="bg1"/>
                </a:solidFill>
                <a:latin typeface="Courier New" panose="02070309020205020404" pitchFamily="49" charset="0"/>
                <a:cs typeface="Courier New" panose="02070309020205020404" pitchFamily="49" charset="0"/>
              </a:rPr>
              <a:t>        id: \d+</a:t>
            </a:r>
          </a:p>
        </p:txBody>
      </p:sp>
      <p:sp>
        <p:nvSpPr>
          <p:cNvPr id="6" name="Rectangle 5"/>
          <p:cNvSpPr/>
          <p:nvPr/>
        </p:nvSpPr>
        <p:spPr>
          <a:xfrm>
            <a:off x="383458" y="4490485"/>
            <a:ext cx="8377084" cy="1976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class </a:t>
            </a:r>
            <a:r>
              <a:rPr lang="en-US" sz="1400" dirty="0" err="1">
                <a:solidFill>
                  <a:schemeClr val="bg1"/>
                </a:solidFill>
                <a:latin typeface="Courier New" panose="02070309020205020404" pitchFamily="49" charset="0"/>
                <a:cs typeface="Courier New" panose="02070309020205020404" pitchFamily="49" charset="0"/>
              </a:rPr>
              <a:t>AdvertController</a:t>
            </a:r>
            <a:r>
              <a:rPr lang="en-US" sz="1400" dirty="0">
                <a:solidFill>
                  <a:schemeClr val="bg1"/>
                </a:solidFill>
                <a:latin typeface="Courier New" panose="02070309020205020404" pitchFamily="49" charset="0"/>
                <a:cs typeface="Courier New" panose="02070309020205020404" pitchFamily="49" charset="0"/>
              </a:rPr>
              <a:t> extends Controller</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 …</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public function </a:t>
            </a:r>
            <a:r>
              <a:rPr lang="en-US" sz="1400" dirty="0" err="1">
                <a:solidFill>
                  <a:schemeClr val="bg1"/>
                </a:solidFill>
                <a:latin typeface="Courier New" panose="02070309020205020404" pitchFamily="49" charset="0"/>
                <a:cs typeface="Courier New" panose="02070309020205020404" pitchFamily="49" charset="0"/>
              </a:rPr>
              <a:t>viewAction</a:t>
            </a:r>
            <a:r>
              <a:rPr lang="en-US" sz="1400" dirty="0">
                <a:solidFill>
                  <a:schemeClr val="bg1"/>
                </a:solidFill>
                <a:latin typeface="Courier New" panose="02070309020205020404" pitchFamily="49" charset="0"/>
                <a:cs typeface="Courier New" panose="02070309020205020404" pitchFamily="49" charset="0"/>
              </a:rPr>
              <a:t>(</a:t>
            </a:r>
            <a:r>
              <a:rPr lang="en-US" sz="1400" dirty="0">
                <a:ln>
                  <a:solidFill>
                    <a:srgbClr val="FF0000"/>
                  </a:solidFill>
                </a:ln>
                <a:solidFill>
                  <a:schemeClr val="bg1"/>
                </a:solidFill>
                <a:latin typeface="Courier New" panose="02070309020205020404" pitchFamily="49" charset="0"/>
                <a:cs typeface="Courier New" panose="02070309020205020404" pitchFamily="49" charset="0"/>
              </a:rPr>
              <a:t>$id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new Response("</a:t>
            </a:r>
            <a:r>
              <a:rPr lang="en-US" sz="1400" dirty="0" err="1">
                <a:solidFill>
                  <a:schemeClr val="bg1"/>
                </a:solidFill>
                <a:latin typeface="Courier New" panose="02070309020205020404" pitchFamily="49" charset="0"/>
                <a:cs typeface="Courier New" panose="02070309020205020404" pitchFamily="49" charset="0"/>
              </a:rPr>
              <a:t>Affichage</a:t>
            </a:r>
            <a:r>
              <a:rPr lang="en-US" sz="1400" dirty="0">
                <a:solidFill>
                  <a:schemeClr val="bg1"/>
                </a:solidFill>
                <a:latin typeface="Courier New" panose="02070309020205020404" pitchFamily="49" charset="0"/>
                <a:cs typeface="Courier New" panose="02070309020205020404" pitchFamily="49" charset="0"/>
              </a:rPr>
              <a:t> de </a:t>
            </a:r>
            <a:r>
              <a:rPr lang="en-US" sz="1400" dirty="0" err="1">
                <a:solidFill>
                  <a:schemeClr val="bg1"/>
                </a:solidFill>
                <a:latin typeface="Courier New" panose="02070309020205020404" pitchFamily="49" charset="0"/>
                <a:cs typeface="Courier New" panose="02070309020205020404" pitchFamily="49" charset="0"/>
              </a:rPr>
              <a:t>l'annonce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d'id</a:t>
            </a:r>
            <a:r>
              <a:rPr lang="en-US" sz="1400" dirty="0">
                <a:solidFill>
                  <a:schemeClr val="bg1"/>
                </a:solidFill>
                <a:latin typeface="Courier New" panose="02070309020205020404" pitchFamily="49" charset="0"/>
                <a:cs typeface="Courier New" panose="02070309020205020404" pitchFamily="49" charset="0"/>
              </a:rPr>
              <a:t> : ".</a:t>
            </a:r>
            <a:r>
              <a:rPr lang="en-US" sz="1400" dirty="0">
                <a:solidFill>
                  <a:srgbClr val="FF0000"/>
                </a:solidFill>
                <a:latin typeface="Courier New" panose="02070309020205020404" pitchFamily="49" charset="0"/>
                <a:cs typeface="Courier New" panose="02070309020205020404" pitchFamily="49" charset="0"/>
              </a:rPr>
              <a:t>$id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cxnSp>
        <p:nvCxnSpPr>
          <p:cNvPr id="3" name="Connecteur droit avec flèche 2"/>
          <p:cNvCxnSpPr/>
          <p:nvPr/>
        </p:nvCxnSpPr>
        <p:spPr>
          <a:xfrm flipH="1">
            <a:off x="4045791" y="4416725"/>
            <a:ext cx="1975447" cy="99203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2754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Paramètres hors route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Il faut dans ce cas ajouter un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use</a:t>
            </a:r>
            <a:r>
              <a:rPr lang="fr-FR" sz="2000" dirty="0" smtClean="0">
                <a:solidFill>
                  <a:schemeClr val="tx1">
                    <a:lumMod val="95000"/>
                    <a:lumOff val="5000"/>
                  </a:schemeClr>
                </a:solidFill>
                <a:latin typeface="Arial" panose="020B0604020202020204" pitchFamily="34" charset="0"/>
                <a:cs typeface="Arial" panose="020B0604020202020204" pitchFamily="34" charset="0"/>
              </a:rPr>
              <a:t> pour accéder à la classe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Request</a:t>
            </a:r>
            <a:r>
              <a:rPr lang="fr-FR" sz="2000" dirty="0" smtClean="0">
                <a:solidFill>
                  <a:schemeClr val="tx1">
                    <a:lumMod val="95000"/>
                    <a:lumOff val="5000"/>
                  </a:schemeClr>
                </a:solidFill>
                <a:latin typeface="Arial" panose="020B0604020202020204" pitchFamily="34" charset="0"/>
                <a:cs typeface="Arial" panose="020B0604020202020204" pitchFamily="34" charset="0"/>
              </a:rPr>
              <a:t> et l'ajouter à la méthode du contrôleur comme argument supplémentaire :</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Après </a:t>
            </a:r>
            <a:r>
              <a:rPr lang="fr-FR" sz="2000" dirty="0">
                <a:solidFill>
                  <a:schemeClr val="tx1">
                    <a:lumMod val="95000"/>
                    <a:lumOff val="5000"/>
                  </a:schemeClr>
                </a:solidFill>
                <a:latin typeface="Arial" panose="020B0604020202020204" pitchFamily="34" charset="0"/>
                <a:cs typeface="Arial" panose="020B0604020202020204" pitchFamily="34" charset="0"/>
              </a:rPr>
              <a:t>avoir demandé au routeur quel contrôleur exécuter, et avant de l'exécuter effectivement, le </a:t>
            </a:r>
            <a:r>
              <a:rPr lang="fr-FR" sz="2000" dirty="0" err="1">
                <a:solidFill>
                  <a:schemeClr val="tx1">
                    <a:lumMod val="95000"/>
                    <a:lumOff val="5000"/>
                  </a:schemeClr>
                </a:solidFill>
                <a:latin typeface="Arial" panose="020B0604020202020204" pitchFamily="34" charset="0"/>
                <a:cs typeface="Arial" panose="020B0604020202020204" pitchFamily="34" charset="0"/>
              </a:rPr>
              <a:t>Kernel</a:t>
            </a:r>
            <a:r>
              <a:rPr lang="fr-FR" sz="2000" dirty="0">
                <a:solidFill>
                  <a:schemeClr val="tx1">
                    <a:lumMod val="95000"/>
                    <a:lumOff val="5000"/>
                  </a:schemeClr>
                </a:solidFill>
                <a:latin typeface="Arial" panose="020B0604020202020204" pitchFamily="34" charset="0"/>
                <a:cs typeface="Arial" panose="020B0604020202020204" pitchFamily="34" charset="0"/>
              </a:rPr>
              <a:t> regarde si l'un des arguments de la méthode est typé avec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Request</a:t>
            </a:r>
            <a:r>
              <a:rPr lang="fr-FR" sz="2000" dirty="0">
                <a:solidFill>
                  <a:schemeClr val="tx1">
                    <a:lumMod val="95000"/>
                    <a:lumOff val="5000"/>
                  </a:schemeClr>
                </a:solidFill>
                <a:latin typeface="Arial" panose="020B0604020202020204" pitchFamily="34" charset="0"/>
                <a:cs typeface="Arial" panose="020B0604020202020204" pitchFamily="34" charset="0"/>
              </a:rPr>
              <a:t> . Si c'est le cas, il ajoute la requête aux arguments avant d'exécuter le contrôleur</a:t>
            </a:r>
          </a:p>
          <a:p>
            <a:pPr marL="180975">
              <a:spcBef>
                <a:spcPts val="1200"/>
              </a:spcBef>
              <a:buClr>
                <a:srgbClr val="C00000"/>
              </a:buCl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383458" y="1750247"/>
            <a:ext cx="8377084" cy="32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&lt;?</a:t>
            </a:r>
            <a:r>
              <a:rPr lang="en-US" sz="1200" dirty="0" err="1">
                <a:solidFill>
                  <a:schemeClr val="bg1"/>
                </a:solidFill>
                <a:latin typeface="Courier New" panose="02070309020205020404" pitchFamily="49" charset="0"/>
                <a:cs typeface="Courier New" panose="02070309020205020404" pitchFamily="49" charset="0"/>
              </a:rPr>
              <a:t>php</a:t>
            </a:r>
            <a:endParaRPr lang="en-US" sz="1200" dirty="0">
              <a:solidFill>
                <a:schemeClr val="bg1"/>
              </a:solidFill>
              <a:latin typeface="Courier New" panose="02070309020205020404" pitchFamily="49" charset="0"/>
              <a:cs typeface="Courier New" panose="02070309020205020404" pitchFamily="49" charset="0"/>
            </a:endParaRP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src</a:t>
            </a:r>
            <a:r>
              <a:rPr lang="en-US" sz="1200" dirty="0">
                <a:solidFill>
                  <a:schemeClr val="bg1"/>
                </a:solidFill>
                <a:latin typeface="Courier New" panose="02070309020205020404" pitchFamily="49" charset="0"/>
                <a:cs typeface="Courier New" panose="02070309020205020404" pitchFamily="49" charset="0"/>
              </a:rPr>
              <a:t>/OC/</a:t>
            </a:r>
            <a:r>
              <a:rPr lang="en-US" sz="1200" dirty="0" err="1">
                <a:solidFill>
                  <a:schemeClr val="bg1"/>
                </a:solidFill>
                <a:latin typeface="Courier New" panose="02070309020205020404" pitchFamily="49" charset="0"/>
                <a:cs typeface="Courier New" panose="02070309020205020404" pitchFamily="49" charset="0"/>
              </a:rPr>
              <a:t>PlatformBundle</a:t>
            </a:r>
            <a:r>
              <a:rPr lang="en-US" sz="1200" dirty="0">
                <a:solidFill>
                  <a:schemeClr val="bg1"/>
                </a:solidFill>
                <a:latin typeface="Courier New" panose="02070309020205020404" pitchFamily="49" charset="0"/>
                <a:cs typeface="Courier New" panose="02070309020205020404" pitchFamily="49" charset="0"/>
              </a:rPr>
              <a:t>/Controller/</a:t>
            </a:r>
            <a:r>
              <a:rPr lang="en-US" sz="1200" dirty="0" err="1">
                <a:solidFill>
                  <a:schemeClr val="bg1"/>
                </a:solidFill>
                <a:latin typeface="Courier New" panose="02070309020205020404" pitchFamily="49" charset="0"/>
                <a:cs typeface="Courier New" panose="02070309020205020404" pitchFamily="49" charset="0"/>
              </a:rPr>
              <a:t>AdvertController.php</a:t>
            </a:r>
            <a:endParaRPr lang="en-US" sz="1200" dirty="0">
              <a:solidFill>
                <a:schemeClr val="bg1"/>
              </a:solidFill>
              <a:latin typeface="Courier New" panose="02070309020205020404" pitchFamily="49" charset="0"/>
              <a:cs typeface="Courier New" panose="02070309020205020404" pitchFamily="49" charset="0"/>
            </a:endParaRP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namespace OC\</a:t>
            </a:r>
            <a:r>
              <a:rPr lang="en-US" sz="1200" dirty="0" err="1">
                <a:solidFill>
                  <a:schemeClr val="bg1"/>
                </a:solidFill>
                <a:latin typeface="Courier New" panose="02070309020205020404" pitchFamily="49" charset="0"/>
                <a:cs typeface="Courier New" panose="02070309020205020404" pitchFamily="49" charset="0"/>
              </a:rPr>
              <a:t>PlatformBundle</a:t>
            </a:r>
            <a:r>
              <a:rPr lang="en-US" sz="1200" dirty="0">
                <a:solidFill>
                  <a:schemeClr val="bg1"/>
                </a:solidFill>
                <a:latin typeface="Courier New" panose="02070309020205020404" pitchFamily="49" charset="0"/>
                <a:cs typeface="Courier New" panose="02070309020205020404" pitchFamily="49" charset="0"/>
              </a:rPr>
              <a:t>\Controller;</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use </a:t>
            </a:r>
            <a:r>
              <a:rPr lang="en-US" sz="1200" dirty="0" err="1">
                <a:solidFill>
                  <a:schemeClr val="bg1"/>
                </a:solidFill>
                <a:latin typeface="Courier New" panose="02070309020205020404" pitchFamily="49" charset="0"/>
                <a:cs typeface="Courier New" panose="02070309020205020404" pitchFamily="49" charset="0"/>
              </a:rPr>
              <a:t>Symfony</a:t>
            </a:r>
            <a:r>
              <a:rPr lang="en-US" sz="1200" dirty="0">
                <a:solidFill>
                  <a:schemeClr val="bg1"/>
                </a:solidFill>
                <a:latin typeface="Courier New" panose="02070309020205020404" pitchFamily="49" charset="0"/>
                <a:cs typeface="Courier New" panose="02070309020205020404" pitchFamily="49" charset="0"/>
              </a:rPr>
              <a:t>\Bundle\</a:t>
            </a:r>
            <a:r>
              <a:rPr lang="en-US" sz="1200" dirty="0" err="1">
                <a:solidFill>
                  <a:schemeClr val="bg1"/>
                </a:solidFill>
                <a:latin typeface="Courier New" panose="02070309020205020404" pitchFamily="49" charset="0"/>
                <a:cs typeface="Courier New" panose="02070309020205020404" pitchFamily="49" charset="0"/>
              </a:rPr>
              <a:t>FrameworkBundle</a:t>
            </a:r>
            <a:r>
              <a:rPr lang="en-US" sz="1200" dirty="0">
                <a:solidFill>
                  <a:schemeClr val="bg1"/>
                </a:solidFill>
                <a:latin typeface="Courier New" panose="02070309020205020404" pitchFamily="49" charset="0"/>
                <a:cs typeface="Courier New" panose="02070309020205020404" pitchFamily="49" charset="0"/>
              </a:rPr>
              <a:t>\Controller\Controller;</a:t>
            </a:r>
          </a:p>
          <a:p>
            <a:r>
              <a:rPr lang="en-US" sz="1200" dirty="0">
                <a:solidFill>
                  <a:srgbClr val="FF0000"/>
                </a:solidFill>
                <a:latin typeface="Courier New" panose="02070309020205020404" pitchFamily="49" charset="0"/>
                <a:cs typeface="Courier New" panose="02070309020205020404" pitchFamily="49" charset="0"/>
              </a:rPr>
              <a:t>use </a:t>
            </a:r>
            <a:r>
              <a:rPr lang="en-US" sz="1200" dirty="0" err="1">
                <a:solidFill>
                  <a:srgbClr val="FF0000"/>
                </a:solidFill>
                <a:latin typeface="Courier New" panose="02070309020205020404" pitchFamily="49" charset="0"/>
                <a:cs typeface="Courier New" panose="02070309020205020404" pitchFamily="49" charset="0"/>
              </a:rPr>
              <a:t>Symfony</a:t>
            </a:r>
            <a:r>
              <a:rPr lang="en-US" sz="1200" dirty="0">
                <a:solidFill>
                  <a:srgbClr val="FF0000"/>
                </a:solidFill>
                <a:latin typeface="Courier New" panose="02070309020205020404" pitchFamily="49" charset="0"/>
                <a:cs typeface="Courier New" panose="02070309020205020404" pitchFamily="49" charset="0"/>
              </a:rPr>
              <a:t>\Component\</a:t>
            </a:r>
            <a:r>
              <a:rPr lang="en-US" sz="1200" dirty="0" err="1">
                <a:solidFill>
                  <a:srgbClr val="FF0000"/>
                </a:solidFill>
                <a:latin typeface="Courier New" panose="02070309020205020404" pitchFamily="49" charset="0"/>
                <a:cs typeface="Courier New" panose="02070309020205020404" pitchFamily="49" charset="0"/>
              </a:rPr>
              <a:t>HttpFoundation</a:t>
            </a:r>
            <a:r>
              <a:rPr lang="en-US" sz="1200" dirty="0">
                <a:solidFill>
                  <a:srgbClr val="FF0000"/>
                </a:solidFill>
                <a:latin typeface="Courier New" panose="02070309020205020404" pitchFamily="49" charset="0"/>
                <a:cs typeface="Courier New" panose="02070309020205020404" pitchFamily="49" charset="0"/>
              </a:rPr>
              <a:t>\Request; </a:t>
            </a:r>
          </a:p>
          <a:p>
            <a:r>
              <a:rPr lang="en-US" sz="1200" dirty="0">
                <a:solidFill>
                  <a:schemeClr val="bg1"/>
                </a:solidFill>
                <a:latin typeface="Courier New" panose="02070309020205020404" pitchFamily="49" charset="0"/>
                <a:cs typeface="Courier New" panose="02070309020205020404" pitchFamily="49" charset="0"/>
              </a:rPr>
              <a:t>use </a:t>
            </a:r>
            <a:r>
              <a:rPr lang="en-US" sz="1200" dirty="0" err="1">
                <a:solidFill>
                  <a:schemeClr val="bg1"/>
                </a:solidFill>
                <a:latin typeface="Courier New" panose="02070309020205020404" pitchFamily="49" charset="0"/>
                <a:cs typeface="Courier New" panose="02070309020205020404" pitchFamily="49" charset="0"/>
              </a:rPr>
              <a:t>Symfony</a:t>
            </a:r>
            <a:r>
              <a:rPr lang="en-US" sz="1200" dirty="0">
                <a:solidFill>
                  <a:schemeClr val="bg1"/>
                </a:solidFill>
                <a:latin typeface="Courier New" panose="02070309020205020404" pitchFamily="49" charset="0"/>
                <a:cs typeface="Courier New" panose="02070309020205020404" pitchFamily="49" charset="0"/>
              </a:rPr>
              <a:t>\Component\</a:t>
            </a:r>
            <a:r>
              <a:rPr lang="en-US" sz="1200" dirty="0" err="1">
                <a:solidFill>
                  <a:schemeClr val="bg1"/>
                </a:solidFill>
                <a:latin typeface="Courier New" panose="02070309020205020404" pitchFamily="49" charset="0"/>
                <a:cs typeface="Courier New" panose="02070309020205020404" pitchFamily="49" charset="0"/>
              </a:rPr>
              <a:t>HttpFoundation</a:t>
            </a:r>
            <a:r>
              <a:rPr lang="en-US" sz="1200" dirty="0">
                <a:solidFill>
                  <a:schemeClr val="bg1"/>
                </a:solidFill>
                <a:latin typeface="Courier New" panose="02070309020205020404" pitchFamily="49" charset="0"/>
                <a:cs typeface="Courier New" panose="02070309020205020404" pitchFamily="49" charset="0"/>
              </a:rPr>
              <a:t>\Response;</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class </a:t>
            </a:r>
            <a:r>
              <a:rPr lang="en-US" sz="1200" dirty="0" err="1">
                <a:solidFill>
                  <a:schemeClr val="bg1"/>
                </a:solidFill>
                <a:latin typeface="Courier New" panose="02070309020205020404" pitchFamily="49" charset="0"/>
                <a:cs typeface="Courier New" panose="02070309020205020404" pitchFamily="49" charset="0"/>
              </a:rPr>
              <a:t>AdvertController</a:t>
            </a:r>
            <a:r>
              <a:rPr lang="en-US" sz="1200" dirty="0">
                <a:solidFill>
                  <a:schemeClr val="bg1"/>
                </a:solidFill>
                <a:latin typeface="Courier New" panose="02070309020205020404" pitchFamily="49" charset="0"/>
                <a:cs typeface="Courier New" panose="02070309020205020404" pitchFamily="49" charset="0"/>
              </a:rPr>
              <a:t> extends Controller</a:t>
            </a: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public function </a:t>
            </a:r>
            <a:r>
              <a:rPr lang="en-US" sz="1200" dirty="0" err="1">
                <a:solidFill>
                  <a:schemeClr val="bg1"/>
                </a:solidFill>
                <a:latin typeface="Courier New" panose="02070309020205020404" pitchFamily="49" charset="0"/>
                <a:cs typeface="Courier New" panose="02070309020205020404" pitchFamily="49" charset="0"/>
              </a:rPr>
              <a:t>viewAction</a:t>
            </a:r>
            <a:r>
              <a:rPr lang="en-US" sz="1200" dirty="0">
                <a:solidFill>
                  <a:schemeClr val="bg1"/>
                </a:solidFill>
                <a:latin typeface="Courier New" panose="02070309020205020404" pitchFamily="49" charset="0"/>
                <a:cs typeface="Courier New" panose="02070309020205020404" pitchFamily="49" charset="0"/>
              </a:rPr>
              <a:t>($id, </a:t>
            </a:r>
            <a:r>
              <a:rPr lang="en-US" sz="1200" dirty="0">
                <a:solidFill>
                  <a:srgbClr val="FF0000"/>
                </a:solidFill>
                <a:latin typeface="Courier New" panose="02070309020205020404" pitchFamily="49" charset="0"/>
                <a:cs typeface="Courier New" panose="02070309020205020404" pitchFamily="49" charset="0"/>
              </a:rPr>
              <a:t>Request $request</a:t>
            </a:r>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 </a:t>
            </a:r>
            <a:r>
              <a:rPr lang="en-US" sz="1200" dirty="0" err="1">
                <a:solidFill>
                  <a:schemeClr val="bg1"/>
                </a:solidFill>
                <a:latin typeface="Courier New" panose="02070309020205020404" pitchFamily="49" charset="0"/>
                <a:cs typeface="Courier New" panose="02070309020205020404" pitchFamily="49" charset="0"/>
              </a:rPr>
              <a:t>Vous</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avez</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accès</a:t>
            </a:r>
            <a:r>
              <a:rPr lang="en-US" sz="1200" dirty="0">
                <a:solidFill>
                  <a:schemeClr val="bg1"/>
                </a:solidFill>
                <a:latin typeface="Courier New" panose="02070309020205020404" pitchFamily="49" charset="0"/>
                <a:cs typeface="Courier New" panose="02070309020205020404" pitchFamily="49" charset="0"/>
              </a:rPr>
              <a:t> à la </a:t>
            </a:r>
            <a:r>
              <a:rPr lang="en-US" sz="1200" dirty="0" err="1">
                <a:solidFill>
                  <a:schemeClr val="bg1"/>
                </a:solidFill>
                <a:latin typeface="Courier New" panose="02070309020205020404" pitchFamily="49" charset="0"/>
                <a:cs typeface="Courier New" panose="02070309020205020404" pitchFamily="49" charset="0"/>
              </a:rPr>
              <a:t>requête</a:t>
            </a:r>
            <a:r>
              <a:rPr lang="en-US" sz="1200" dirty="0">
                <a:solidFill>
                  <a:schemeClr val="bg1"/>
                </a:solidFill>
                <a:latin typeface="Courier New" panose="02070309020205020404" pitchFamily="49" charset="0"/>
                <a:cs typeface="Courier New" panose="02070309020205020404" pitchFamily="49" charset="0"/>
              </a:rPr>
              <a:t> HTTP via $request</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a:t>
            </a:r>
          </a:p>
        </p:txBody>
      </p:sp>
      <p:sp>
        <p:nvSpPr>
          <p:cNvPr id="8" name="Arc 7"/>
          <p:cNvSpPr/>
          <p:nvPr/>
        </p:nvSpPr>
        <p:spPr>
          <a:xfrm>
            <a:off x="4875758" y="3249520"/>
            <a:ext cx="1189504" cy="919547"/>
          </a:xfrm>
          <a:prstGeom prst="arc">
            <a:avLst>
              <a:gd name="adj1" fmla="val 16200000"/>
              <a:gd name="adj2" fmla="val 5360406"/>
            </a:avLst>
          </a:prstGeom>
          <a:ln w="28575">
            <a:solidFill>
              <a:srgbClr val="FF0000"/>
            </a:solidFill>
            <a:headEnd type="arrow"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428398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835742" y="3438903"/>
            <a:ext cx="8115364"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r-FR" dirty="0" smtClean="0"/>
              <a:t>Un premier exemple : Hello World</a:t>
            </a:r>
            <a:endParaRPr lang="en-US"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2725265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Paramètres hors route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Récupération des paramètres </a:t>
            </a:r>
            <a:r>
              <a:rPr lang="fr-FR" sz="2000" dirty="0">
                <a:solidFill>
                  <a:schemeClr val="tx1">
                    <a:lumMod val="95000"/>
                    <a:lumOff val="5000"/>
                  </a:schemeClr>
                </a:solidFill>
                <a:latin typeface="Arial" panose="020B0604020202020204" pitchFamily="34" charset="0"/>
                <a:cs typeface="Arial" panose="020B0604020202020204" pitchFamily="34" charset="0"/>
              </a:rPr>
              <a:t>contenus dans </a:t>
            </a:r>
            <a:r>
              <a:rPr lang="fr-FR" sz="2000" dirty="0" smtClean="0">
                <a:solidFill>
                  <a:schemeClr val="tx1">
                    <a:lumMod val="95000"/>
                    <a:lumOff val="5000"/>
                  </a:schemeClr>
                </a:solidFill>
                <a:latin typeface="Arial" panose="020B0604020202020204" pitchFamily="34" charset="0"/>
                <a:cs typeface="Arial" panose="020B0604020202020204" pitchFamily="34" charset="0"/>
              </a:rPr>
              <a:t>l'URL (méthode GET)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16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383458" y="1412886"/>
            <a:ext cx="8377084" cy="4592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&lt;?</a:t>
            </a:r>
            <a:r>
              <a:rPr lang="en-US" sz="1200" dirty="0" err="1">
                <a:solidFill>
                  <a:schemeClr val="bg1"/>
                </a:solidFill>
                <a:latin typeface="Courier New" panose="02070309020205020404" pitchFamily="49" charset="0"/>
                <a:cs typeface="Courier New" panose="02070309020205020404" pitchFamily="49" charset="0"/>
              </a:rPr>
              <a:t>php</a:t>
            </a:r>
            <a:endParaRPr lang="en-US" sz="1200" dirty="0">
              <a:solidFill>
                <a:schemeClr val="bg1"/>
              </a:solidFill>
              <a:latin typeface="Courier New" panose="02070309020205020404" pitchFamily="49" charset="0"/>
              <a:cs typeface="Courier New" panose="02070309020205020404" pitchFamily="49" charset="0"/>
            </a:endParaRP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src</a:t>
            </a:r>
            <a:r>
              <a:rPr lang="en-US" sz="1200" dirty="0">
                <a:solidFill>
                  <a:schemeClr val="bg1"/>
                </a:solidFill>
                <a:latin typeface="Courier New" panose="02070309020205020404" pitchFamily="49" charset="0"/>
                <a:cs typeface="Courier New" panose="02070309020205020404" pitchFamily="49" charset="0"/>
              </a:rPr>
              <a:t>/OC/</a:t>
            </a:r>
            <a:r>
              <a:rPr lang="en-US" sz="1200" dirty="0" err="1">
                <a:solidFill>
                  <a:schemeClr val="bg1"/>
                </a:solidFill>
                <a:latin typeface="Courier New" panose="02070309020205020404" pitchFamily="49" charset="0"/>
                <a:cs typeface="Courier New" panose="02070309020205020404" pitchFamily="49" charset="0"/>
              </a:rPr>
              <a:t>PlatformBundle</a:t>
            </a:r>
            <a:r>
              <a:rPr lang="en-US" sz="1200" dirty="0">
                <a:solidFill>
                  <a:schemeClr val="bg1"/>
                </a:solidFill>
                <a:latin typeface="Courier New" panose="02070309020205020404" pitchFamily="49" charset="0"/>
                <a:cs typeface="Courier New" panose="02070309020205020404" pitchFamily="49" charset="0"/>
              </a:rPr>
              <a:t>/Controller/</a:t>
            </a:r>
            <a:r>
              <a:rPr lang="en-US" sz="1200" dirty="0" err="1">
                <a:solidFill>
                  <a:schemeClr val="bg1"/>
                </a:solidFill>
                <a:latin typeface="Courier New" panose="02070309020205020404" pitchFamily="49" charset="0"/>
                <a:cs typeface="Courier New" panose="02070309020205020404" pitchFamily="49" charset="0"/>
              </a:rPr>
              <a:t>AdvertController.php</a:t>
            </a:r>
            <a:endParaRPr lang="en-US" sz="1200" dirty="0">
              <a:solidFill>
                <a:schemeClr val="bg1"/>
              </a:solidFill>
              <a:latin typeface="Courier New" panose="02070309020205020404" pitchFamily="49" charset="0"/>
              <a:cs typeface="Courier New" panose="02070309020205020404" pitchFamily="49" charset="0"/>
            </a:endParaRP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namespace OC\</a:t>
            </a:r>
            <a:r>
              <a:rPr lang="en-US" sz="1200" dirty="0" err="1">
                <a:solidFill>
                  <a:schemeClr val="bg1"/>
                </a:solidFill>
                <a:latin typeface="Courier New" panose="02070309020205020404" pitchFamily="49" charset="0"/>
                <a:cs typeface="Courier New" panose="02070309020205020404" pitchFamily="49" charset="0"/>
              </a:rPr>
              <a:t>PlatformBundle</a:t>
            </a:r>
            <a:r>
              <a:rPr lang="en-US" sz="1200" dirty="0">
                <a:solidFill>
                  <a:schemeClr val="bg1"/>
                </a:solidFill>
                <a:latin typeface="Courier New" panose="02070309020205020404" pitchFamily="49" charset="0"/>
                <a:cs typeface="Courier New" panose="02070309020205020404" pitchFamily="49" charset="0"/>
              </a:rPr>
              <a:t>\Controller;</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use </a:t>
            </a:r>
            <a:r>
              <a:rPr lang="en-US" sz="1200" dirty="0" err="1">
                <a:solidFill>
                  <a:schemeClr val="bg1"/>
                </a:solidFill>
                <a:latin typeface="Courier New" panose="02070309020205020404" pitchFamily="49" charset="0"/>
                <a:cs typeface="Courier New" panose="02070309020205020404" pitchFamily="49" charset="0"/>
              </a:rPr>
              <a:t>Symfony</a:t>
            </a:r>
            <a:r>
              <a:rPr lang="en-US" sz="1200" dirty="0">
                <a:solidFill>
                  <a:schemeClr val="bg1"/>
                </a:solidFill>
                <a:latin typeface="Courier New" panose="02070309020205020404" pitchFamily="49" charset="0"/>
                <a:cs typeface="Courier New" panose="02070309020205020404" pitchFamily="49" charset="0"/>
              </a:rPr>
              <a:t>\Bundle\</a:t>
            </a:r>
            <a:r>
              <a:rPr lang="en-US" sz="1200" dirty="0" err="1">
                <a:solidFill>
                  <a:schemeClr val="bg1"/>
                </a:solidFill>
                <a:latin typeface="Courier New" panose="02070309020205020404" pitchFamily="49" charset="0"/>
                <a:cs typeface="Courier New" panose="02070309020205020404" pitchFamily="49" charset="0"/>
              </a:rPr>
              <a:t>FrameworkBundle</a:t>
            </a:r>
            <a:r>
              <a:rPr lang="en-US" sz="1200" dirty="0">
                <a:solidFill>
                  <a:schemeClr val="bg1"/>
                </a:solidFill>
                <a:latin typeface="Courier New" panose="02070309020205020404" pitchFamily="49" charset="0"/>
                <a:cs typeface="Courier New" panose="02070309020205020404" pitchFamily="49" charset="0"/>
              </a:rPr>
              <a:t>\Controller\Controller;</a:t>
            </a:r>
          </a:p>
          <a:p>
            <a:r>
              <a:rPr lang="en-US" sz="1200" dirty="0">
                <a:solidFill>
                  <a:srgbClr val="FF0000"/>
                </a:solidFill>
                <a:latin typeface="Courier New" panose="02070309020205020404" pitchFamily="49" charset="0"/>
                <a:cs typeface="Courier New" panose="02070309020205020404" pitchFamily="49" charset="0"/>
              </a:rPr>
              <a:t>use </a:t>
            </a:r>
            <a:r>
              <a:rPr lang="en-US" sz="1200" dirty="0" err="1">
                <a:solidFill>
                  <a:srgbClr val="FF0000"/>
                </a:solidFill>
                <a:latin typeface="Courier New" panose="02070309020205020404" pitchFamily="49" charset="0"/>
                <a:cs typeface="Courier New" panose="02070309020205020404" pitchFamily="49" charset="0"/>
              </a:rPr>
              <a:t>Symfony</a:t>
            </a:r>
            <a:r>
              <a:rPr lang="en-US" sz="1200" dirty="0">
                <a:solidFill>
                  <a:srgbClr val="FF0000"/>
                </a:solidFill>
                <a:latin typeface="Courier New" panose="02070309020205020404" pitchFamily="49" charset="0"/>
                <a:cs typeface="Courier New" panose="02070309020205020404" pitchFamily="49" charset="0"/>
              </a:rPr>
              <a:t>\Component\</a:t>
            </a:r>
            <a:r>
              <a:rPr lang="en-US" sz="1200" dirty="0" err="1">
                <a:solidFill>
                  <a:srgbClr val="FF0000"/>
                </a:solidFill>
                <a:latin typeface="Courier New" panose="02070309020205020404" pitchFamily="49" charset="0"/>
                <a:cs typeface="Courier New" panose="02070309020205020404" pitchFamily="49" charset="0"/>
              </a:rPr>
              <a:t>HttpFoundation</a:t>
            </a:r>
            <a:r>
              <a:rPr lang="en-US" sz="1200" dirty="0">
                <a:solidFill>
                  <a:srgbClr val="FF0000"/>
                </a:solidFill>
                <a:latin typeface="Courier New" panose="02070309020205020404" pitchFamily="49" charset="0"/>
                <a:cs typeface="Courier New" panose="02070309020205020404" pitchFamily="49" charset="0"/>
              </a:rPr>
              <a:t>\Request;</a:t>
            </a:r>
          </a:p>
          <a:p>
            <a:r>
              <a:rPr lang="en-US" sz="1200" dirty="0">
                <a:solidFill>
                  <a:schemeClr val="bg1"/>
                </a:solidFill>
                <a:latin typeface="Courier New" panose="02070309020205020404" pitchFamily="49" charset="0"/>
                <a:cs typeface="Courier New" panose="02070309020205020404" pitchFamily="49" charset="0"/>
              </a:rPr>
              <a:t>use </a:t>
            </a:r>
            <a:r>
              <a:rPr lang="en-US" sz="1200" dirty="0" err="1">
                <a:solidFill>
                  <a:schemeClr val="bg1"/>
                </a:solidFill>
                <a:latin typeface="Courier New" panose="02070309020205020404" pitchFamily="49" charset="0"/>
                <a:cs typeface="Courier New" panose="02070309020205020404" pitchFamily="49" charset="0"/>
              </a:rPr>
              <a:t>Symfony</a:t>
            </a:r>
            <a:r>
              <a:rPr lang="en-US" sz="1200" dirty="0">
                <a:solidFill>
                  <a:schemeClr val="bg1"/>
                </a:solidFill>
                <a:latin typeface="Courier New" panose="02070309020205020404" pitchFamily="49" charset="0"/>
                <a:cs typeface="Courier New" panose="02070309020205020404" pitchFamily="49" charset="0"/>
              </a:rPr>
              <a:t>\Component\</a:t>
            </a:r>
            <a:r>
              <a:rPr lang="en-US" sz="1200" dirty="0" err="1">
                <a:solidFill>
                  <a:schemeClr val="bg1"/>
                </a:solidFill>
                <a:latin typeface="Courier New" panose="02070309020205020404" pitchFamily="49" charset="0"/>
                <a:cs typeface="Courier New" panose="02070309020205020404" pitchFamily="49" charset="0"/>
              </a:rPr>
              <a:t>HttpFoundation</a:t>
            </a:r>
            <a:r>
              <a:rPr lang="en-US" sz="1200" dirty="0">
                <a:solidFill>
                  <a:schemeClr val="bg1"/>
                </a:solidFill>
                <a:latin typeface="Courier New" panose="02070309020205020404" pitchFamily="49" charset="0"/>
                <a:cs typeface="Courier New" panose="02070309020205020404" pitchFamily="49" charset="0"/>
              </a:rPr>
              <a:t>\Response;</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class </a:t>
            </a:r>
            <a:r>
              <a:rPr lang="en-US" sz="1200" dirty="0" err="1">
                <a:solidFill>
                  <a:schemeClr val="bg1"/>
                </a:solidFill>
                <a:latin typeface="Courier New" panose="02070309020205020404" pitchFamily="49" charset="0"/>
                <a:cs typeface="Courier New" panose="02070309020205020404" pitchFamily="49" charset="0"/>
              </a:rPr>
              <a:t>AdvertController</a:t>
            </a:r>
            <a:r>
              <a:rPr lang="en-US" sz="1200" dirty="0">
                <a:solidFill>
                  <a:schemeClr val="bg1"/>
                </a:solidFill>
                <a:latin typeface="Courier New" panose="02070309020205020404" pitchFamily="49" charset="0"/>
                <a:cs typeface="Courier New" panose="02070309020205020404" pitchFamily="49" charset="0"/>
              </a:rPr>
              <a:t> extends Controller</a:t>
            </a: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 …</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 On </a:t>
            </a:r>
            <a:r>
              <a:rPr lang="en-US" sz="1200" dirty="0" err="1">
                <a:solidFill>
                  <a:schemeClr val="bg1"/>
                </a:solidFill>
                <a:latin typeface="Courier New" panose="02070309020205020404" pitchFamily="49" charset="0"/>
                <a:cs typeface="Courier New" panose="02070309020205020404" pitchFamily="49" charset="0"/>
              </a:rPr>
              <a:t>injecte</a:t>
            </a:r>
            <a:r>
              <a:rPr lang="en-US" sz="1200" dirty="0">
                <a:solidFill>
                  <a:schemeClr val="bg1"/>
                </a:solidFill>
                <a:latin typeface="Courier New" panose="02070309020205020404" pitchFamily="49" charset="0"/>
                <a:cs typeface="Courier New" panose="02070309020205020404" pitchFamily="49" charset="0"/>
              </a:rPr>
              <a:t> la </a:t>
            </a:r>
            <a:r>
              <a:rPr lang="en-US" sz="1200" dirty="0" err="1">
                <a:solidFill>
                  <a:schemeClr val="bg1"/>
                </a:solidFill>
                <a:latin typeface="Courier New" panose="02070309020205020404" pitchFamily="49" charset="0"/>
                <a:cs typeface="Courier New" panose="02070309020205020404" pitchFamily="49" charset="0"/>
              </a:rPr>
              <a:t>requête</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dans</a:t>
            </a:r>
            <a:r>
              <a:rPr lang="en-US" sz="1200" dirty="0">
                <a:solidFill>
                  <a:schemeClr val="bg1"/>
                </a:solidFill>
                <a:latin typeface="Courier New" panose="02070309020205020404" pitchFamily="49" charset="0"/>
                <a:cs typeface="Courier New" panose="02070309020205020404" pitchFamily="49" charset="0"/>
              </a:rPr>
              <a:t> les arguments de la </a:t>
            </a:r>
            <a:r>
              <a:rPr lang="en-US" sz="1200" dirty="0" err="1">
                <a:solidFill>
                  <a:schemeClr val="bg1"/>
                </a:solidFill>
                <a:latin typeface="Courier New" panose="02070309020205020404" pitchFamily="49" charset="0"/>
                <a:cs typeface="Courier New" panose="02070309020205020404" pitchFamily="49" charset="0"/>
              </a:rPr>
              <a:t>méthode</a:t>
            </a:r>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public function </a:t>
            </a:r>
            <a:r>
              <a:rPr lang="en-US" sz="1200" dirty="0" err="1">
                <a:solidFill>
                  <a:schemeClr val="bg1"/>
                </a:solidFill>
                <a:latin typeface="Courier New" panose="02070309020205020404" pitchFamily="49" charset="0"/>
                <a:cs typeface="Courier New" panose="02070309020205020404" pitchFamily="49" charset="0"/>
              </a:rPr>
              <a:t>viewAction</a:t>
            </a:r>
            <a:r>
              <a:rPr lang="en-US" sz="1200" dirty="0">
                <a:solidFill>
                  <a:schemeClr val="bg1"/>
                </a:solidFill>
                <a:latin typeface="Courier New" panose="02070309020205020404" pitchFamily="49" charset="0"/>
                <a:cs typeface="Courier New" panose="02070309020205020404" pitchFamily="49" charset="0"/>
              </a:rPr>
              <a:t>($id, </a:t>
            </a:r>
            <a:r>
              <a:rPr lang="en-US" sz="1200" dirty="0">
                <a:solidFill>
                  <a:srgbClr val="FF0000"/>
                </a:solidFill>
                <a:latin typeface="Courier New" panose="02070309020205020404" pitchFamily="49" charset="0"/>
                <a:cs typeface="Courier New" panose="02070309020205020404" pitchFamily="49" charset="0"/>
              </a:rPr>
              <a:t>Request $request</a:t>
            </a:r>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 On </a:t>
            </a:r>
            <a:r>
              <a:rPr lang="en-US" sz="1200" dirty="0" err="1">
                <a:solidFill>
                  <a:schemeClr val="bg1"/>
                </a:solidFill>
                <a:latin typeface="Courier New" panose="02070309020205020404" pitchFamily="49" charset="0"/>
                <a:cs typeface="Courier New" panose="02070309020205020404" pitchFamily="49" charset="0"/>
              </a:rPr>
              <a:t>récupère</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le </a:t>
            </a:r>
            <a:r>
              <a:rPr lang="en-US" sz="1200" dirty="0" err="1" smtClean="0">
                <a:solidFill>
                  <a:schemeClr val="bg1"/>
                </a:solidFill>
                <a:latin typeface="Courier New" panose="02070309020205020404" pitchFamily="49" charset="0"/>
                <a:cs typeface="Courier New" panose="02070309020205020404" pitchFamily="49" charset="0"/>
              </a:rPr>
              <a:t>paramètre</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tag</a:t>
            </a:r>
          </a:p>
          <a:p>
            <a:r>
              <a:rPr lang="en-US" sz="1200" dirty="0">
                <a:solidFill>
                  <a:srgbClr val="7030A0"/>
                </a:solidFill>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$tag = $request-&gt;query-&gt;get('tag');</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return new Response(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Affichage</a:t>
            </a:r>
            <a:r>
              <a:rPr lang="en-US" sz="1200" dirty="0">
                <a:solidFill>
                  <a:schemeClr val="bg1"/>
                </a:solidFill>
                <a:latin typeface="Courier New" panose="02070309020205020404" pitchFamily="49" charset="0"/>
                <a:cs typeface="Courier New" panose="02070309020205020404" pitchFamily="49" charset="0"/>
              </a:rPr>
              <a:t> de </a:t>
            </a:r>
            <a:r>
              <a:rPr lang="en-US" sz="1200" dirty="0" err="1">
                <a:solidFill>
                  <a:schemeClr val="bg1"/>
                </a:solidFill>
                <a:latin typeface="Courier New" panose="02070309020205020404" pitchFamily="49" charset="0"/>
                <a:cs typeface="Courier New" panose="02070309020205020404" pitchFamily="49" charset="0"/>
              </a:rPr>
              <a:t>l'annonce</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d'id</a:t>
            </a:r>
            <a:r>
              <a:rPr lang="en-US" sz="1200" dirty="0">
                <a:solidFill>
                  <a:schemeClr val="bg1"/>
                </a:solidFill>
                <a:latin typeface="Courier New" panose="02070309020205020404" pitchFamily="49" charset="0"/>
                <a:cs typeface="Courier New" panose="02070309020205020404" pitchFamily="49" charset="0"/>
              </a:rPr>
              <a:t> : ".$id.", avec le tag : ".</a:t>
            </a:r>
            <a:r>
              <a:rPr lang="en-US" sz="1200" dirty="0">
                <a:solidFill>
                  <a:srgbClr val="FF0000"/>
                </a:solidFill>
                <a:latin typeface="Courier New" panose="02070309020205020404" pitchFamily="49" charset="0"/>
                <a:cs typeface="Courier New" panose="02070309020205020404" pitchFamily="49" charset="0"/>
              </a:rPr>
              <a:t>$tag</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a:t>
            </a:r>
          </a:p>
        </p:txBody>
      </p:sp>
      <p:sp>
        <p:nvSpPr>
          <p:cNvPr id="3" name="Rectangle 2"/>
          <p:cNvSpPr/>
          <p:nvPr/>
        </p:nvSpPr>
        <p:spPr>
          <a:xfrm>
            <a:off x="145977" y="6030476"/>
            <a:ext cx="8577989" cy="338554"/>
          </a:xfrm>
          <a:prstGeom prst="rect">
            <a:avLst/>
          </a:prstGeom>
          <a:solidFill>
            <a:schemeClr val="bg1">
              <a:lumMod val="85000"/>
            </a:schemeClr>
          </a:solidFill>
        </p:spPr>
        <p:txBody>
          <a:bodyPr wrap="none">
            <a:spAutoFit/>
          </a:bodyPr>
          <a:lstStyle/>
          <a:p>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localhost</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Symfony</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/web/</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app_dev.php</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platform</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/5?tag=</a:t>
            </a:r>
            <a:r>
              <a:rPr lang="fr-FR" sz="1600" dirty="0" err="1" smtClean="0">
                <a:solidFill>
                  <a:schemeClr val="tx1">
                    <a:lumMod val="95000"/>
                    <a:lumOff val="5000"/>
                  </a:schemeClr>
                </a:solidFill>
                <a:latin typeface="Courier New" panose="02070309020205020404" pitchFamily="49" charset="0"/>
                <a:cs typeface="Courier New" panose="02070309020205020404" pitchFamily="49" charset="0"/>
              </a:rPr>
              <a:t>developer</a:t>
            </a:r>
            <a:r>
              <a:rPr lang="fr-FR" sz="1600" dirty="0" smtClean="0">
                <a:solidFill>
                  <a:schemeClr val="tx1">
                    <a:lumMod val="95000"/>
                    <a:lumOff val="5000"/>
                  </a:schemeClr>
                </a:solidFill>
                <a:latin typeface="Courier New" panose="02070309020205020404" pitchFamily="49" charset="0"/>
                <a:cs typeface="Courier New" panose="02070309020205020404" pitchFamily="49" charset="0"/>
              </a:rPr>
              <a:t> </a:t>
            </a:r>
            <a:endParaRPr lang="en-US" sz="1600" dirty="0"/>
          </a:p>
        </p:txBody>
      </p:sp>
      <p:graphicFrame>
        <p:nvGraphicFramePr>
          <p:cNvPr id="6" name="Objet 5"/>
          <p:cNvGraphicFramePr>
            <a:graphicFrameLocks noChangeAspect="1"/>
          </p:cNvGraphicFramePr>
          <p:nvPr>
            <p:extLst>
              <p:ext uri="{D42A27DB-BD31-4B8C-83A1-F6EECF244321}">
                <p14:modId xmlns:p14="http://schemas.microsoft.com/office/powerpoint/2010/main" val="3670565378"/>
              </p:ext>
            </p:extLst>
          </p:nvPr>
        </p:nvGraphicFramePr>
        <p:xfrm>
          <a:off x="2284899" y="6372724"/>
          <a:ext cx="4176713" cy="342900"/>
        </p:xfrm>
        <a:graphic>
          <a:graphicData uri="http://schemas.openxmlformats.org/presentationml/2006/ole">
            <mc:AlternateContent xmlns:mc="http://schemas.openxmlformats.org/markup-compatibility/2006">
              <mc:Choice xmlns:v="urn:schemas-microsoft-com:vml" Requires="v">
                <p:oleObj spid="_x0000_s29000" r:id="rId4" imgW="4177440" imgH="342720" progId="">
                  <p:embed/>
                </p:oleObj>
              </mc:Choice>
              <mc:Fallback>
                <p:oleObj r:id="rId4" imgW="4177440" imgH="342720" progId="">
                  <p:embed/>
                  <p:pic>
                    <p:nvPicPr>
                      <p:cNvPr id="0" name=""/>
                      <p:cNvPicPr/>
                      <p:nvPr/>
                    </p:nvPicPr>
                    <p:blipFill>
                      <a:blip r:embed="rId5"/>
                      <a:stretch>
                        <a:fillRect/>
                      </a:stretch>
                    </p:blipFill>
                    <p:spPr>
                      <a:xfrm>
                        <a:off x="2284899" y="6372724"/>
                        <a:ext cx="4176713" cy="342900"/>
                      </a:xfrm>
                      <a:prstGeom prst="rect">
                        <a:avLst/>
                      </a:prstGeom>
                    </p:spPr>
                  </p:pic>
                </p:oleObj>
              </mc:Fallback>
            </mc:AlternateContent>
          </a:graphicData>
        </a:graphic>
      </p:graphicFrame>
      <p:sp>
        <p:nvSpPr>
          <p:cNvPr id="2" name="ZoneTexte 1"/>
          <p:cNvSpPr txBox="1"/>
          <p:nvPr/>
        </p:nvSpPr>
        <p:spPr>
          <a:xfrm>
            <a:off x="6047117" y="4188116"/>
            <a:ext cx="3027872" cy="954107"/>
          </a:xfrm>
          <a:prstGeom prst="rect">
            <a:avLst/>
          </a:prstGeom>
          <a:solidFill>
            <a:schemeClr val="bg1">
              <a:lumMod val="85000"/>
            </a:schemeClr>
          </a:solidFill>
        </p:spPr>
        <p:txBody>
          <a:bodyPr wrap="square" rtlCol="0">
            <a:spAutoFit/>
          </a:bodyPr>
          <a:lstStyle/>
          <a:p>
            <a:r>
              <a:rPr lang="fr-FR" sz="1400" dirty="0" smtClean="0"/>
              <a:t>On récupère la donnée hors route avec la méthode </a:t>
            </a:r>
            <a:r>
              <a:rPr lang="fr-FR" sz="1400" dirty="0" err="1" smtClean="0">
                <a:latin typeface="Courier New" panose="02070309020205020404" pitchFamily="49" charset="0"/>
                <a:cs typeface="Courier New" panose="02070309020205020404" pitchFamily="49" charset="0"/>
              </a:rPr>
              <a:t>query</a:t>
            </a:r>
            <a:r>
              <a:rPr lang="fr-FR" sz="1400" dirty="0" smtClean="0">
                <a:latin typeface="Courier New" panose="02070309020205020404" pitchFamily="49" charset="0"/>
                <a:cs typeface="Courier New" panose="02070309020205020404" pitchFamily="49" charset="0"/>
              </a:rPr>
              <a:t>-&gt;</a:t>
            </a:r>
            <a:r>
              <a:rPr lang="fr-FR" sz="1400" dirty="0" err="1" smtClean="0">
                <a:latin typeface="Courier New" panose="02070309020205020404" pitchFamily="49" charset="0"/>
                <a:cs typeface="Courier New" panose="02070309020205020404" pitchFamily="49" charset="0"/>
              </a:rPr>
              <a:t>get</a:t>
            </a:r>
            <a:r>
              <a:rPr lang="fr-FR" sz="1400" dirty="0" smtClean="0">
                <a:latin typeface="Courier New" panose="02070309020205020404" pitchFamily="49" charset="0"/>
                <a:cs typeface="Courier New" panose="02070309020205020404" pitchFamily="49" charset="0"/>
              </a:rPr>
              <a:t>()</a:t>
            </a:r>
          </a:p>
          <a:p>
            <a:r>
              <a:rPr lang="fr-FR" sz="1400" dirty="0" smtClean="0"/>
              <a:t>Note : </a:t>
            </a:r>
            <a:r>
              <a:rPr lang="fr-FR" sz="1400" dirty="0" err="1" smtClean="0">
                <a:latin typeface="Courier New" panose="02070309020205020404" pitchFamily="49" charset="0"/>
                <a:cs typeface="Courier New" panose="02070309020205020404" pitchFamily="49" charset="0"/>
              </a:rPr>
              <a:t>query</a:t>
            </a:r>
            <a:r>
              <a:rPr lang="fr-FR" sz="1400" dirty="0" smtClean="0"/>
              <a:t> est un attribut de type Object de l'objet </a:t>
            </a:r>
            <a:r>
              <a:rPr lang="fr-FR" sz="1400" dirty="0" smtClean="0">
                <a:latin typeface="Courier New" panose="02070309020205020404" pitchFamily="49" charset="0"/>
                <a:cs typeface="Courier New" panose="02070309020205020404" pitchFamily="49" charset="0"/>
              </a:rPr>
              <a:t>$</a:t>
            </a:r>
            <a:r>
              <a:rPr lang="fr-FR" sz="1400" dirty="0" err="1" smtClean="0">
                <a:latin typeface="Courier New" panose="02070309020205020404" pitchFamily="49" charset="0"/>
                <a:cs typeface="Courier New" panose="02070309020205020404" pitchFamily="49" charset="0"/>
              </a:rPr>
              <a:t>request</a:t>
            </a:r>
            <a:endParaRPr lang="fr-FR" sz="1400" dirty="0">
              <a:latin typeface="Courier New" panose="02070309020205020404" pitchFamily="49" charset="0"/>
              <a:cs typeface="Courier New" panose="02070309020205020404" pitchFamily="49" charset="0"/>
            </a:endParaRPr>
          </a:p>
        </p:txBody>
      </p:sp>
      <p:cxnSp>
        <p:nvCxnSpPr>
          <p:cNvPr id="8" name="Connecteur droit avec flèche 7"/>
          <p:cNvCxnSpPr/>
          <p:nvPr/>
        </p:nvCxnSpPr>
        <p:spPr>
          <a:xfrm flipH="1" flipV="1">
            <a:off x="4123427" y="4839419"/>
            <a:ext cx="1923690" cy="3450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1394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Types de paramètres récupérables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1600" dirty="0" smtClean="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1164428767"/>
              </p:ext>
            </p:extLst>
          </p:nvPr>
        </p:nvGraphicFramePr>
        <p:xfrm>
          <a:off x="334296" y="1335490"/>
          <a:ext cx="8554067" cy="4710306"/>
        </p:xfrm>
        <a:graphic>
          <a:graphicData uri="http://schemas.openxmlformats.org/drawingml/2006/table">
            <a:tbl>
              <a:tblPr/>
              <a:tblGrid>
                <a:gridCol w="1781100"/>
                <a:gridCol w="1549476"/>
                <a:gridCol w="1964800"/>
                <a:gridCol w="3258691"/>
              </a:tblGrid>
              <a:tr h="482206">
                <a:tc>
                  <a:txBody>
                    <a:bodyPr/>
                    <a:lstStyle/>
                    <a:p>
                      <a:pPr algn="ctr"/>
                      <a:r>
                        <a:rPr lang="en-US" sz="1400" b="1" dirty="0">
                          <a:solidFill>
                            <a:srgbClr val="FFFFFF"/>
                          </a:solidFill>
                          <a:effectLst/>
                          <a:latin typeface="Arial Black" panose="020B0A04020102020204" pitchFamily="34" charset="0"/>
                          <a:cs typeface="Arial" panose="020B0604020202020204" pitchFamily="34" charset="0"/>
                        </a:rPr>
                        <a:t>Type de </a:t>
                      </a:r>
                      <a:r>
                        <a:rPr lang="en-US" sz="1400" b="1" dirty="0" err="1">
                          <a:solidFill>
                            <a:srgbClr val="FFFFFF"/>
                          </a:solidFill>
                          <a:effectLst/>
                          <a:latin typeface="Arial Black" panose="020B0A04020102020204" pitchFamily="34" charset="0"/>
                          <a:cs typeface="Arial" panose="020B0604020202020204" pitchFamily="34" charset="0"/>
                        </a:rPr>
                        <a:t>paramètres</a:t>
                      </a:r>
                      <a:endParaRPr lang="en-US" sz="1400" b="1" dirty="0">
                        <a:solidFill>
                          <a:srgbClr val="FFFFFF"/>
                        </a:solidFill>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chemeClr val="accent1">
                        <a:lumMod val="75000"/>
                      </a:schemeClr>
                    </a:solidFill>
                  </a:tcPr>
                </a:tc>
                <a:tc>
                  <a:txBody>
                    <a:bodyPr/>
                    <a:lstStyle/>
                    <a:p>
                      <a:pPr algn="ctr"/>
                      <a:r>
                        <a:rPr lang="en-US" sz="1400" b="1" dirty="0" err="1">
                          <a:solidFill>
                            <a:srgbClr val="FFFFFF"/>
                          </a:solidFill>
                          <a:effectLst/>
                          <a:latin typeface="Arial Black" panose="020B0A04020102020204" pitchFamily="34" charset="0"/>
                          <a:cs typeface="Arial" panose="020B0604020202020204" pitchFamily="34" charset="0"/>
                        </a:rPr>
                        <a:t>Méthode</a:t>
                      </a:r>
                      <a:r>
                        <a:rPr lang="en-US" sz="1400" b="1" dirty="0">
                          <a:solidFill>
                            <a:srgbClr val="FFFFFF"/>
                          </a:solidFill>
                          <a:effectLst/>
                          <a:latin typeface="Arial Black" panose="020B0A04020102020204" pitchFamily="34" charset="0"/>
                          <a:cs typeface="Arial" panose="020B0604020202020204" pitchFamily="34" charset="0"/>
                        </a:rPr>
                        <a:t> </a:t>
                      </a:r>
                      <a:r>
                        <a:rPr lang="en-US" sz="1400" b="1" dirty="0" err="1">
                          <a:solidFill>
                            <a:srgbClr val="FFFFFF"/>
                          </a:solidFill>
                          <a:effectLst/>
                          <a:latin typeface="Arial Black" panose="020B0A04020102020204" pitchFamily="34" charset="0"/>
                          <a:cs typeface="Arial" panose="020B0604020202020204" pitchFamily="34" charset="0"/>
                        </a:rPr>
                        <a:t>Symfony</a:t>
                      </a:r>
                      <a:endParaRPr lang="en-US" sz="1400" b="1" dirty="0">
                        <a:solidFill>
                          <a:srgbClr val="FFFFFF"/>
                        </a:solidFill>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chemeClr val="accent1">
                        <a:lumMod val="75000"/>
                      </a:schemeClr>
                    </a:solidFill>
                  </a:tcPr>
                </a:tc>
                <a:tc>
                  <a:txBody>
                    <a:bodyPr/>
                    <a:lstStyle/>
                    <a:p>
                      <a:pPr algn="ctr"/>
                      <a:r>
                        <a:rPr lang="en-US" sz="1400" b="1" dirty="0" err="1">
                          <a:solidFill>
                            <a:srgbClr val="FFFFFF"/>
                          </a:solidFill>
                          <a:effectLst/>
                          <a:latin typeface="Arial Black" panose="020B0A04020102020204" pitchFamily="34" charset="0"/>
                          <a:cs typeface="Arial" panose="020B0604020202020204" pitchFamily="34" charset="0"/>
                        </a:rPr>
                        <a:t>Méthode</a:t>
                      </a:r>
                      <a:r>
                        <a:rPr lang="en-US" sz="1400" b="1" dirty="0">
                          <a:solidFill>
                            <a:srgbClr val="FFFFFF"/>
                          </a:solidFill>
                          <a:effectLst/>
                          <a:latin typeface="Arial Black" panose="020B0A04020102020204" pitchFamily="34" charset="0"/>
                          <a:cs typeface="Arial" panose="020B0604020202020204" pitchFamily="34" charset="0"/>
                        </a:rPr>
                        <a:t> </a:t>
                      </a:r>
                      <a:r>
                        <a:rPr lang="en-US" sz="1400" b="1" dirty="0" err="1">
                          <a:solidFill>
                            <a:srgbClr val="FFFFFF"/>
                          </a:solidFill>
                          <a:effectLst/>
                          <a:latin typeface="Arial Black" panose="020B0A04020102020204" pitchFamily="34" charset="0"/>
                          <a:cs typeface="Arial" panose="020B0604020202020204" pitchFamily="34" charset="0"/>
                        </a:rPr>
                        <a:t>traditionnelle</a:t>
                      </a:r>
                      <a:endParaRPr lang="en-US" sz="1400" b="1" dirty="0">
                        <a:solidFill>
                          <a:srgbClr val="FFFFFF"/>
                        </a:solidFill>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chemeClr val="accent1">
                        <a:lumMod val="75000"/>
                      </a:schemeClr>
                    </a:solidFill>
                  </a:tcPr>
                </a:tc>
                <a:tc>
                  <a:txBody>
                    <a:bodyPr/>
                    <a:lstStyle/>
                    <a:p>
                      <a:pPr algn="ctr"/>
                      <a:r>
                        <a:rPr lang="en-US" sz="1400" b="1" dirty="0" err="1">
                          <a:solidFill>
                            <a:srgbClr val="FFFFFF"/>
                          </a:solidFill>
                          <a:effectLst/>
                          <a:latin typeface="Arial Black" panose="020B0A04020102020204" pitchFamily="34" charset="0"/>
                          <a:cs typeface="Arial" panose="020B0604020202020204" pitchFamily="34" charset="0"/>
                        </a:rPr>
                        <a:t>Exemple</a:t>
                      </a:r>
                      <a:endParaRPr lang="en-US" sz="1400" b="1" dirty="0">
                        <a:solidFill>
                          <a:srgbClr val="FFFFFF"/>
                        </a:solidFill>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chemeClr val="accent1">
                        <a:lumMod val="75000"/>
                      </a:schemeClr>
                    </a:solidFill>
                  </a:tcPr>
                </a:tc>
              </a:tr>
              <a:tr h="405694">
                <a:tc>
                  <a:txBody>
                    <a:bodyPr/>
                    <a:lstStyle/>
                    <a:p>
                      <a:pPr algn="ctr" fontAlgn="t"/>
                      <a:r>
                        <a:rPr lang="en-US" sz="1100" dirty="0">
                          <a:effectLst/>
                          <a:latin typeface="Arial Black" panose="020B0A04020102020204" pitchFamily="34" charset="0"/>
                          <a:cs typeface="Arial" panose="020B0604020202020204" pitchFamily="34" charset="0"/>
                        </a:rPr>
                        <a:t>Variables </a:t>
                      </a:r>
                      <a:r>
                        <a:rPr lang="en-US" sz="1100" dirty="0" err="1">
                          <a:effectLst/>
                          <a:latin typeface="Arial Black" panose="020B0A04020102020204" pitchFamily="34" charset="0"/>
                          <a:cs typeface="Arial" panose="020B0604020202020204" pitchFamily="34" charset="0"/>
                        </a:rPr>
                        <a:t>d'URL</a:t>
                      </a:r>
                      <a:endParaRPr lang="en-US" sz="1100" dirty="0">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$request-&gt;query</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$_GET</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$request-&gt;query-&gt;get('tag')</a:t>
                      </a:r>
                    </a:p>
                  </a:txBody>
                  <a:tcPr marL="44952" marR="44952" marT="44952" marB="44952" anchor="ctr">
                    <a:lnL>
                      <a:noFill/>
                    </a:lnL>
                    <a:lnR>
                      <a:noFill/>
                    </a:lnR>
                    <a:lnT>
                      <a:noFill/>
                    </a:lnT>
                    <a:lnB>
                      <a:noFill/>
                    </a:lnB>
                    <a:solidFill>
                      <a:srgbClr val="FBFBFB"/>
                    </a:solidFill>
                  </a:tcPr>
                </a:tc>
              </a:tr>
              <a:tr h="565651">
                <a:tc>
                  <a:txBody>
                    <a:bodyPr/>
                    <a:lstStyle/>
                    <a:p>
                      <a:pPr algn="ctr" fontAlgn="t"/>
                      <a:r>
                        <a:rPr lang="en-US" sz="1100" dirty="0">
                          <a:effectLst/>
                          <a:latin typeface="Arial Black" panose="020B0A04020102020204" pitchFamily="34" charset="0"/>
                          <a:cs typeface="Arial" panose="020B0604020202020204" pitchFamily="34" charset="0"/>
                        </a:rPr>
                        <a:t>Variables de formulaire</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$request-&gt;request</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$_POST</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$request-&gt;request-&gt;get('tag')</a:t>
                      </a:r>
                    </a:p>
                  </a:txBody>
                  <a:tcPr marL="44952" marR="44952" marT="44952" marB="44952" anchor="ctr">
                    <a:lnL>
                      <a:noFill/>
                    </a:lnL>
                    <a:lnR>
                      <a:noFill/>
                    </a:lnR>
                    <a:lnT>
                      <a:noFill/>
                    </a:lnT>
                    <a:lnB>
                      <a:noFill/>
                    </a:lnB>
                    <a:solidFill>
                      <a:srgbClr val="ECECEC"/>
                    </a:solidFill>
                  </a:tcPr>
                </a:tc>
              </a:tr>
              <a:tr h="565651">
                <a:tc>
                  <a:txBody>
                    <a:bodyPr/>
                    <a:lstStyle/>
                    <a:p>
                      <a:pPr algn="ctr" fontAlgn="t"/>
                      <a:r>
                        <a:rPr lang="en-US" sz="1100" dirty="0">
                          <a:effectLst/>
                          <a:latin typeface="Arial Black" panose="020B0A04020102020204" pitchFamily="34" charset="0"/>
                          <a:cs typeface="Arial" panose="020B0604020202020204" pitchFamily="34" charset="0"/>
                        </a:rPr>
                        <a:t>Variables de cookie</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$request-&gt;cookies</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$_COOKIE</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$request-&gt;cookies-&gt;get('tag')</a:t>
                      </a:r>
                    </a:p>
                  </a:txBody>
                  <a:tcPr marL="44952" marR="44952" marT="44952" marB="44952" anchor="ctr">
                    <a:lnL>
                      <a:noFill/>
                    </a:lnL>
                    <a:lnR>
                      <a:noFill/>
                    </a:lnR>
                    <a:lnT>
                      <a:noFill/>
                    </a:lnT>
                    <a:lnB>
                      <a:noFill/>
                    </a:lnB>
                    <a:solidFill>
                      <a:srgbClr val="FBFBFB"/>
                    </a:solidFill>
                  </a:tcPr>
                </a:tc>
              </a:tr>
              <a:tr h="565651">
                <a:tc>
                  <a:txBody>
                    <a:bodyPr/>
                    <a:lstStyle/>
                    <a:p>
                      <a:pPr algn="ctr" fontAlgn="t"/>
                      <a:r>
                        <a:rPr lang="en-US" sz="1100" dirty="0">
                          <a:effectLst/>
                          <a:latin typeface="Arial Black" panose="020B0A04020102020204" pitchFamily="34" charset="0"/>
                          <a:cs typeface="Arial" panose="020B0604020202020204" pitchFamily="34" charset="0"/>
                        </a:rPr>
                        <a:t>Variables de </a:t>
                      </a:r>
                      <a:r>
                        <a:rPr lang="en-US" sz="1100" dirty="0" err="1">
                          <a:effectLst/>
                          <a:latin typeface="Arial Black" panose="020B0A04020102020204" pitchFamily="34" charset="0"/>
                          <a:cs typeface="Arial" panose="020B0604020202020204" pitchFamily="34" charset="0"/>
                        </a:rPr>
                        <a:t>serveur</a:t>
                      </a:r>
                      <a:endParaRPr lang="en-US" sz="1100" dirty="0">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$request-&gt;server</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$_SERVER</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$request-&gt;server-&gt;get('REQUEST_URI')</a:t>
                      </a:r>
                    </a:p>
                  </a:txBody>
                  <a:tcPr marL="44952" marR="44952" marT="44952" marB="44952" anchor="ctr">
                    <a:lnL>
                      <a:noFill/>
                    </a:lnL>
                    <a:lnR>
                      <a:noFill/>
                    </a:lnR>
                    <a:lnT>
                      <a:noFill/>
                    </a:lnT>
                    <a:lnB>
                      <a:noFill/>
                    </a:lnB>
                    <a:solidFill>
                      <a:srgbClr val="ECECEC"/>
                    </a:solidFill>
                  </a:tcPr>
                </a:tc>
              </a:tr>
              <a:tr h="725606">
                <a:tc>
                  <a:txBody>
                    <a:bodyPr/>
                    <a:lstStyle/>
                    <a:p>
                      <a:pPr algn="ctr" fontAlgn="t"/>
                      <a:r>
                        <a:rPr lang="en-US" sz="1100" dirty="0">
                          <a:effectLst/>
                          <a:latin typeface="Arial Black" panose="020B0A04020102020204" pitchFamily="34" charset="0"/>
                          <a:cs typeface="Arial" panose="020B0604020202020204" pitchFamily="34" charset="0"/>
                        </a:rPr>
                        <a:t>Variables </a:t>
                      </a:r>
                      <a:r>
                        <a:rPr lang="en-US" sz="1100" dirty="0" err="1">
                          <a:effectLst/>
                          <a:latin typeface="Arial Black" panose="020B0A04020102020204" pitchFamily="34" charset="0"/>
                          <a:cs typeface="Arial" panose="020B0604020202020204" pitchFamily="34" charset="0"/>
                        </a:rPr>
                        <a:t>d'entête</a:t>
                      </a:r>
                      <a:endParaRPr lang="en-US" sz="1100" dirty="0">
                        <a:effectLst/>
                        <a:latin typeface="Arial Black" panose="020B0A04020102020204" pitchFamily="34" charset="0"/>
                        <a:cs typeface="Arial" panose="020B0604020202020204" pitchFamily="34" charset="0"/>
                      </a:endParaRP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$request-&gt;headers</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$_SERVER['HTTP_*']</a:t>
                      </a:r>
                    </a:p>
                  </a:txBody>
                  <a:tcPr marL="44952" marR="44952" marT="44952" marB="44952" anchor="ctr">
                    <a:lnL>
                      <a:noFill/>
                    </a:lnL>
                    <a:lnR>
                      <a:noFill/>
                    </a:lnR>
                    <a:lnT>
                      <a:noFill/>
                    </a:lnT>
                    <a:lnB>
                      <a:noFill/>
                    </a:lnB>
                    <a:solidFill>
                      <a:srgbClr val="FBFBFB"/>
                    </a:solidFill>
                  </a:tcPr>
                </a:tc>
                <a:tc>
                  <a:txBody>
                    <a:bodyPr/>
                    <a:lstStyle/>
                    <a:p>
                      <a:pPr algn="ctr" fontAlgn="t"/>
                      <a:r>
                        <a:rPr lang="en-US" sz="1100" dirty="0">
                          <a:effectLst/>
                          <a:latin typeface="Courier New" panose="02070309020205020404" pitchFamily="49" charset="0"/>
                          <a:cs typeface="Courier New" panose="02070309020205020404" pitchFamily="49" charset="0"/>
                        </a:rPr>
                        <a:t>$request-&gt;headers-&gt;get('USER_AGENT')</a:t>
                      </a:r>
                    </a:p>
                  </a:txBody>
                  <a:tcPr marL="44952" marR="44952" marT="44952" marB="44952" anchor="ctr">
                    <a:lnL>
                      <a:noFill/>
                    </a:lnL>
                    <a:lnR>
                      <a:noFill/>
                    </a:lnR>
                    <a:lnT>
                      <a:noFill/>
                    </a:lnT>
                    <a:lnB>
                      <a:noFill/>
                    </a:lnB>
                    <a:solidFill>
                      <a:srgbClr val="FBFBFB"/>
                    </a:solidFill>
                  </a:tcPr>
                </a:tc>
              </a:tr>
              <a:tr h="1365429">
                <a:tc>
                  <a:txBody>
                    <a:bodyPr/>
                    <a:lstStyle/>
                    <a:p>
                      <a:pPr algn="ctr" fontAlgn="t"/>
                      <a:r>
                        <a:rPr lang="en-US" sz="1100" dirty="0" err="1">
                          <a:effectLst/>
                          <a:latin typeface="Arial Black" panose="020B0A04020102020204" pitchFamily="34" charset="0"/>
                          <a:cs typeface="Arial" panose="020B0604020202020204" pitchFamily="34" charset="0"/>
                        </a:rPr>
                        <a:t>Paramètres</a:t>
                      </a:r>
                      <a:r>
                        <a:rPr lang="en-US" sz="1100" dirty="0">
                          <a:effectLst/>
                          <a:latin typeface="Arial Black" panose="020B0A04020102020204" pitchFamily="34" charset="0"/>
                          <a:cs typeface="Arial" panose="020B0604020202020204" pitchFamily="34" charset="0"/>
                        </a:rPr>
                        <a:t> de route</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Arial" panose="020B0604020202020204" pitchFamily="34" charset="0"/>
                          <a:cs typeface="Arial" panose="020B0604020202020204" pitchFamily="34" charset="0"/>
                        </a:rPr>
                        <a:t>$</a:t>
                      </a:r>
                      <a:r>
                        <a:rPr lang="en-US" sz="1100" dirty="0" smtClean="0">
                          <a:effectLst/>
                          <a:latin typeface="Arial" panose="020B0604020202020204" pitchFamily="34" charset="0"/>
                          <a:cs typeface="Arial" panose="020B0604020202020204" pitchFamily="34" charset="0"/>
                        </a:rPr>
                        <a:t>request-</a:t>
                      </a:r>
                      <a:r>
                        <a:rPr lang="en-US" sz="1100" dirty="0">
                          <a:effectLst/>
                          <a:latin typeface="Arial" panose="020B0604020202020204" pitchFamily="34" charset="0"/>
                          <a:cs typeface="Arial" panose="020B0604020202020204" pitchFamily="34" charset="0"/>
                        </a:rPr>
                        <a:t>&gt;attributes</a:t>
                      </a:r>
                    </a:p>
                  </a:txBody>
                  <a:tcPr marL="44952" marR="44952" marT="44952" marB="44952" anchor="ctr">
                    <a:lnL>
                      <a:noFill/>
                    </a:lnL>
                    <a:lnR>
                      <a:noFill/>
                    </a:lnR>
                    <a:lnT>
                      <a:noFill/>
                    </a:lnT>
                    <a:lnB>
                      <a:noFill/>
                    </a:lnB>
                    <a:solidFill>
                      <a:srgbClr val="ECECEC"/>
                    </a:solidFill>
                  </a:tcPr>
                </a:tc>
                <a:tc>
                  <a:txBody>
                    <a:bodyPr/>
                    <a:lstStyle/>
                    <a:p>
                      <a:pPr algn="ctr" fontAlgn="t"/>
                      <a:r>
                        <a:rPr lang="en-US" sz="1100" dirty="0">
                          <a:effectLst/>
                          <a:latin typeface="Arial" panose="020B0604020202020204" pitchFamily="34" charset="0"/>
                          <a:cs typeface="Arial" panose="020B0604020202020204" pitchFamily="34" charset="0"/>
                        </a:rPr>
                        <a:t>n/a</a:t>
                      </a:r>
                    </a:p>
                  </a:txBody>
                  <a:tcPr marL="44952" marR="44952" marT="44952" marB="44952" anchor="ctr">
                    <a:lnL>
                      <a:noFill/>
                    </a:lnL>
                    <a:lnR>
                      <a:noFill/>
                    </a:lnR>
                    <a:lnT>
                      <a:noFill/>
                    </a:lnT>
                    <a:lnB>
                      <a:noFill/>
                    </a:lnB>
                    <a:solidFill>
                      <a:srgbClr val="ECECEC"/>
                    </a:solidFill>
                  </a:tcPr>
                </a:tc>
                <a:tc>
                  <a:txBody>
                    <a:bodyPr/>
                    <a:lstStyle/>
                    <a:p>
                      <a:pPr algn="ctr" fontAlgn="t"/>
                      <a:r>
                        <a:rPr lang="fr-FR" sz="1100" dirty="0">
                          <a:effectLst/>
                          <a:latin typeface="Arial" panose="020B0604020202020204" pitchFamily="34" charset="0"/>
                          <a:cs typeface="Arial" panose="020B0604020202020204" pitchFamily="34" charset="0"/>
                        </a:rPr>
                        <a:t>On utilise </a:t>
                      </a:r>
                      <a:r>
                        <a:rPr lang="fr-FR" sz="1100" dirty="0">
                          <a:effectLst/>
                          <a:latin typeface="Courier New" panose="02070309020205020404" pitchFamily="49" charset="0"/>
                          <a:cs typeface="Courier New" panose="02070309020205020404" pitchFamily="49" charset="0"/>
                        </a:rPr>
                        <a:t>$id</a:t>
                      </a:r>
                      <a:r>
                        <a:rPr lang="fr-FR" sz="1100" dirty="0">
                          <a:effectLst/>
                          <a:latin typeface="Arial" panose="020B0604020202020204" pitchFamily="34" charset="0"/>
                          <a:cs typeface="Arial" panose="020B0604020202020204" pitchFamily="34" charset="0"/>
                        </a:rPr>
                        <a:t> dans les arguments de la méthode, mais vous pourriez également </a:t>
                      </a:r>
                      <a:r>
                        <a:rPr lang="fr-FR" sz="1100" dirty="0" smtClean="0">
                          <a:effectLst/>
                          <a:latin typeface="Arial" panose="020B0604020202020204" pitchFamily="34" charset="0"/>
                          <a:cs typeface="Arial" panose="020B0604020202020204" pitchFamily="34" charset="0"/>
                        </a:rPr>
                        <a:t>écrire :</a:t>
                      </a:r>
                    </a:p>
                    <a:p>
                      <a:pPr algn="ctr" fontAlgn="t"/>
                      <a:r>
                        <a:rPr lang="fr-FR" sz="1100" dirty="0">
                          <a:effectLst/>
                          <a:latin typeface="Arial" panose="020B0604020202020204" pitchFamily="34" charset="0"/>
                          <a:cs typeface="Arial" panose="020B0604020202020204" pitchFamily="34" charset="0"/>
                        </a:rPr>
                        <a:t>  </a:t>
                      </a:r>
                      <a:r>
                        <a:rPr lang="fr-FR" sz="1100" dirty="0">
                          <a:effectLst/>
                          <a:latin typeface="Courier New" panose="02070309020205020404" pitchFamily="49" charset="0"/>
                          <a:cs typeface="Courier New" panose="02070309020205020404" pitchFamily="49" charset="0"/>
                        </a:rPr>
                        <a:t>$</a:t>
                      </a:r>
                      <a:r>
                        <a:rPr lang="fr-FR" sz="1100" dirty="0" err="1">
                          <a:effectLst/>
                          <a:latin typeface="Courier New" panose="02070309020205020404" pitchFamily="49" charset="0"/>
                          <a:cs typeface="Courier New" panose="02070309020205020404" pitchFamily="49" charset="0"/>
                        </a:rPr>
                        <a:t>request</a:t>
                      </a:r>
                      <a:r>
                        <a:rPr lang="fr-FR" sz="1100" dirty="0">
                          <a:effectLst/>
                          <a:latin typeface="Courier New" panose="02070309020205020404" pitchFamily="49" charset="0"/>
                          <a:cs typeface="Courier New" panose="02070309020205020404" pitchFamily="49" charset="0"/>
                        </a:rPr>
                        <a:t>-&gt;</a:t>
                      </a:r>
                      <a:r>
                        <a:rPr lang="fr-FR" sz="1100" dirty="0" err="1">
                          <a:effectLst/>
                          <a:latin typeface="Courier New" panose="02070309020205020404" pitchFamily="49" charset="0"/>
                          <a:cs typeface="Courier New" panose="02070309020205020404" pitchFamily="49" charset="0"/>
                        </a:rPr>
                        <a:t>attributes</a:t>
                      </a:r>
                      <a:r>
                        <a:rPr lang="fr-FR" sz="1100" dirty="0">
                          <a:effectLst/>
                          <a:latin typeface="Courier New" panose="02070309020205020404" pitchFamily="49" charset="0"/>
                          <a:cs typeface="Courier New" panose="02070309020205020404" pitchFamily="49" charset="0"/>
                        </a:rPr>
                        <a:t>-&gt;</a:t>
                      </a:r>
                      <a:r>
                        <a:rPr lang="fr-FR" sz="1100" dirty="0" err="1">
                          <a:effectLst/>
                          <a:latin typeface="Courier New" panose="02070309020205020404" pitchFamily="49" charset="0"/>
                          <a:cs typeface="Courier New" panose="02070309020205020404" pitchFamily="49" charset="0"/>
                        </a:rPr>
                        <a:t>get</a:t>
                      </a:r>
                      <a:r>
                        <a:rPr lang="fr-FR" sz="1100" dirty="0">
                          <a:effectLst/>
                          <a:latin typeface="Courier New" panose="02070309020205020404" pitchFamily="49" charset="0"/>
                          <a:cs typeface="Courier New" panose="02070309020205020404" pitchFamily="49" charset="0"/>
                        </a:rPr>
                        <a:t>('id')</a:t>
                      </a:r>
                    </a:p>
                  </a:txBody>
                  <a:tcPr marL="44952" marR="44952" marT="44952" marB="44952" anchor="ctr">
                    <a:lnL>
                      <a:noFill/>
                    </a:lnL>
                    <a:lnR>
                      <a:noFill/>
                    </a:lnR>
                    <a:lnT>
                      <a:noFill/>
                    </a:lnT>
                    <a:lnB>
                      <a:noFill/>
                    </a:lnB>
                    <a:solidFill>
                      <a:srgbClr val="ECECEC"/>
                    </a:solidFill>
                  </a:tcPr>
                </a:tc>
              </a:tr>
            </a:tbl>
          </a:graphicData>
        </a:graphic>
      </p:graphicFrame>
      <p:sp>
        <p:nvSpPr>
          <p:cNvPr id="7" name="Rectangle 6"/>
          <p:cNvSpPr/>
          <p:nvPr/>
        </p:nvSpPr>
        <p:spPr>
          <a:xfrm>
            <a:off x="955598" y="6083079"/>
            <a:ext cx="6999682" cy="584775"/>
          </a:xfrm>
          <a:prstGeom prst="rect">
            <a:avLst/>
          </a:prstGeom>
        </p:spPr>
        <p:txBody>
          <a:bodyPr wrap="square">
            <a:spAutoFit/>
          </a:bodyPr>
          <a:lstStyle/>
          <a:p>
            <a:r>
              <a:rPr lang="fr-FR" sz="1600" dirty="0" smtClean="0">
                <a:latin typeface="Arial" panose="020B0604020202020204" pitchFamily="34" charset="0"/>
                <a:cs typeface="Arial" panose="020B0604020202020204" pitchFamily="34" charset="0"/>
              </a:rPr>
              <a:t>En cas de paramètre non défini </a:t>
            </a:r>
            <a:r>
              <a:rPr lang="fr-FR" sz="1600" dirty="0">
                <a:latin typeface="Arial" panose="020B0604020202020204" pitchFamily="34" charset="0"/>
                <a:cs typeface="Arial" panose="020B0604020202020204" pitchFamily="34" charset="0"/>
              </a:rPr>
              <a:t>dans l'URL, </a:t>
            </a:r>
            <a:r>
              <a:rPr lang="fr-FR" sz="1600" dirty="0" err="1" smtClean="0">
                <a:latin typeface="Courier New" panose="02070309020205020404" pitchFamily="49" charset="0"/>
                <a:cs typeface="Courier New" panose="02070309020205020404" pitchFamily="49" charset="0"/>
              </a:rPr>
              <a:t>get</a:t>
            </a:r>
            <a:r>
              <a:rPr lang="fr-FR" sz="1600" dirty="0" smtClean="0">
                <a:latin typeface="Courier New" panose="02070309020205020404" pitchFamily="49" charset="0"/>
                <a:cs typeface="Courier New" panose="02070309020205020404" pitchFamily="49" charset="0"/>
              </a:rPr>
              <a:t>()</a:t>
            </a:r>
            <a:r>
              <a:rPr lang="fr-FR" sz="1600" dirty="0" smtClean="0">
                <a:latin typeface="Arial" panose="020B0604020202020204" pitchFamily="34" charset="0"/>
                <a:cs typeface="Arial" panose="020B0604020202020204" pitchFamily="34" charset="0"/>
              </a:rPr>
              <a:t>retournera </a:t>
            </a:r>
            <a:r>
              <a:rPr lang="fr-FR" sz="1600" dirty="0">
                <a:latin typeface="Arial" panose="020B0604020202020204" pitchFamily="34" charset="0"/>
                <a:cs typeface="Arial" panose="020B0604020202020204" pitchFamily="34" charset="0"/>
              </a:rPr>
              <a:t>une chaîne vide, et non une erreur</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168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Autres méthodes de l'objet </a:t>
            </a:r>
            <a:r>
              <a:rPr lang="fr-FR" b="1" dirty="0" err="1" smtClean="0"/>
              <a:t>Request</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L'objet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Request</a:t>
            </a:r>
            <a:r>
              <a:rPr lang="fr-FR" sz="2400" dirty="0">
                <a:solidFill>
                  <a:schemeClr val="tx1">
                    <a:lumMod val="95000"/>
                    <a:lumOff val="5000"/>
                  </a:schemeClr>
                </a:solidFill>
                <a:latin typeface="Arial" panose="020B0604020202020204" pitchFamily="34" charset="0"/>
                <a:cs typeface="Arial" panose="020B0604020202020204" pitchFamily="34" charset="0"/>
              </a:rPr>
              <a:t> ne se limite pas à la récupération de paramètres. Il permet de savoir plusieurs choses intéressantes à propos de la requête en </a:t>
            </a:r>
            <a:r>
              <a:rPr lang="fr-FR" sz="2400" dirty="0" smtClean="0">
                <a:solidFill>
                  <a:schemeClr val="tx1">
                    <a:lumMod val="95000"/>
                    <a:lumOff val="5000"/>
                  </a:schemeClr>
                </a:solidFill>
                <a:latin typeface="Arial" panose="020B0604020202020204" pitchFamily="34" charset="0"/>
                <a:cs typeface="Arial" panose="020B0604020202020204" pitchFamily="34" charset="0"/>
              </a:rPr>
              <a:t>cours :</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Récupérer la méthode de la requête HTTP : Pour savoir si la page a été récupérée via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GET</a:t>
            </a:r>
            <a:r>
              <a:rPr lang="fr-FR" sz="2000" dirty="0">
                <a:solidFill>
                  <a:schemeClr val="tx1">
                    <a:lumMod val="95000"/>
                    <a:lumOff val="5000"/>
                  </a:schemeClr>
                </a:solidFill>
                <a:latin typeface="Arial" panose="020B0604020202020204" pitchFamily="34" charset="0"/>
                <a:cs typeface="Arial" panose="020B0604020202020204" pitchFamily="34" charset="0"/>
              </a:rPr>
              <a:t> (clic sur un lien) ou via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POST</a:t>
            </a:r>
            <a:r>
              <a:rPr lang="fr-FR" sz="2000" dirty="0">
                <a:solidFill>
                  <a:schemeClr val="tx1">
                    <a:lumMod val="95000"/>
                    <a:lumOff val="5000"/>
                  </a:schemeClr>
                </a:solidFill>
                <a:latin typeface="Arial" panose="020B0604020202020204" pitchFamily="34" charset="0"/>
                <a:cs typeface="Arial" panose="020B0604020202020204" pitchFamily="34" charset="0"/>
              </a:rPr>
              <a:t> (envoi d'un formulaire), il existe la méthode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request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-&gt;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isMethod</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Savoir si la requête est une requête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AJAX : </a:t>
            </a:r>
          </a:p>
          <a:p>
            <a:pPr marL="1095375" lvl="2">
              <a:spcBef>
                <a:spcPts val="1200"/>
              </a:spcBef>
              <a:buClr>
                <a:srgbClr val="C00000"/>
              </a:buClr>
            </a:pP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request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&gt;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isXmlHttpRequest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Liste exhaustive : </a:t>
            </a:r>
            <a:r>
              <a:rPr lang="fr-FR" dirty="0">
                <a:solidFill>
                  <a:schemeClr val="tx1">
                    <a:lumMod val="95000"/>
                    <a:lumOff val="5000"/>
                  </a:schemeClr>
                </a:solidFill>
                <a:latin typeface="Arial" panose="020B0604020202020204" pitchFamily="34" charset="0"/>
                <a:cs typeface="Arial" panose="020B0604020202020204" pitchFamily="34" charset="0"/>
                <a:hlinkClick r:id="rId3"/>
              </a:rPr>
              <a:t>http://</a:t>
            </a:r>
            <a:r>
              <a:rPr lang="fr-FR" dirty="0" smtClean="0">
                <a:solidFill>
                  <a:schemeClr val="tx1">
                    <a:lumMod val="95000"/>
                    <a:lumOff val="5000"/>
                  </a:schemeClr>
                </a:solidFill>
                <a:latin typeface="Arial" panose="020B0604020202020204" pitchFamily="34" charset="0"/>
                <a:cs typeface="Arial" panose="020B0604020202020204" pitchFamily="34" charset="0"/>
                <a:hlinkClick r:id="rId3"/>
              </a:rPr>
              <a:t>api.symfony.com/3.0/Symfony/Component/HttpFoundation/Request.html</a:t>
            </a:r>
            <a:r>
              <a:rPr lang="fr-FR" dirty="0" smtClean="0">
                <a:solidFill>
                  <a:schemeClr val="tx1">
                    <a:lumMod val="95000"/>
                    <a:lumOff val="5000"/>
                  </a:schemeClr>
                </a:solidFill>
                <a:latin typeface="Arial" panose="020B0604020202020204" pitchFamily="34" charset="0"/>
                <a:cs typeface="Arial" panose="020B0604020202020204" pitchFamily="34" charset="0"/>
              </a:rPr>
              <a:t> </a:t>
            </a:r>
          </a:p>
          <a:p>
            <a:pPr marL="180975">
              <a:spcBef>
                <a:spcPts val="1200"/>
              </a:spcBef>
              <a:buClr>
                <a:srgbClr val="C00000"/>
              </a:buCl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86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Manipuler l'objet </a:t>
            </a:r>
            <a:r>
              <a:rPr lang="fr-FR" b="1" dirty="0" err="1" smtClean="0"/>
              <a:t>Response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L'architecture MVC préconise que la réponse soit contenue dans une vue</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contrôleur dispose de la </a:t>
            </a:r>
            <a:r>
              <a:rPr lang="fr-FR" sz="2400" dirty="0">
                <a:solidFill>
                  <a:schemeClr val="tx1">
                    <a:lumMod val="95000"/>
                    <a:lumOff val="5000"/>
                  </a:schemeClr>
                </a:solidFill>
                <a:latin typeface="Arial" panose="020B0604020202020204" pitchFamily="34" charset="0"/>
                <a:cs typeface="Arial" panose="020B0604020202020204" pitchFamily="34" charset="0"/>
              </a:rPr>
              <a:t>méthode </a:t>
            </a:r>
            <a:r>
              <a:rPr lang="fr-FR" sz="2400" dirty="0" err="1">
                <a:solidFill>
                  <a:schemeClr val="tx1">
                    <a:lumMod val="95000"/>
                    <a:lumOff val="5000"/>
                  </a:schemeClr>
                </a:solidFill>
                <a:latin typeface="Arial" panose="020B0604020202020204" pitchFamily="34" charset="0"/>
                <a:cs typeface="Arial" panose="020B0604020202020204" pitchFamily="34" charset="0"/>
              </a:rPr>
              <a:t>render</a:t>
            </a:r>
            <a:r>
              <a:rPr lang="fr-FR" sz="2400" dirty="0">
                <a:solidFill>
                  <a:schemeClr val="tx1">
                    <a:lumMod val="95000"/>
                    <a:lumOff val="5000"/>
                  </a:schemeClr>
                </a:solidFill>
                <a:latin typeface="Arial" panose="020B0604020202020204" pitchFamily="34" charset="0"/>
                <a:cs typeface="Arial" panose="020B0604020202020204" pitchFamily="34" charset="0"/>
              </a:rPr>
              <a:t>() qui s’occupe de récupérer le </a:t>
            </a:r>
            <a:r>
              <a:rPr lang="fr-FR" sz="2400" dirty="0" err="1">
                <a:solidFill>
                  <a:schemeClr val="tx1">
                    <a:lumMod val="95000"/>
                    <a:lumOff val="5000"/>
                  </a:schemeClr>
                </a:solidFill>
                <a:latin typeface="Arial" panose="020B0604020202020204" pitchFamily="34" charset="0"/>
                <a:cs typeface="Arial" panose="020B0604020202020204" pitchFamily="34" charset="0"/>
              </a:rPr>
              <a:t>template</a:t>
            </a:r>
            <a:r>
              <a:rPr lang="fr-FR" sz="2400" dirty="0">
                <a:solidFill>
                  <a:schemeClr val="tx1">
                    <a:lumMod val="95000"/>
                    <a:lumOff val="5000"/>
                  </a:schemeClr>
                </a:solidFill>
                <a:latin typeface="Arial" panose="020B0604020202020204" pitchFamily="34" charset="0"/>
                <a:cs typeface="Arial" panose="020B0604020202020204" pitchFamily="34" charset="0"/>
              </a:rPr>
              <a:t> et de créer l’objet </a:t>
            </a:r>
            <a:r>
              <a:rPr lang="fr-FR" sz="2400" dirty="0" err="1">
                <a:solidFill>
                  <a:schemeClr val="tx1">
                    <a:lumMod val="95000"/>
                    <a:lumOff val="5000"/>
                  </a:schemeClr>
                </a:solidFill>
                <a:latin typeface="Arial" panose="020B0604020202020204" pitchFamily="34" charset="0"/>
                <a:cs typeface="Arial" panose="020B0604020202020204" pitchFamily="34" charset="0"/>
              </a:rPr>
              <a:t>Response</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Elle prend en paramètres le nom du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et </a:t>
            </a:r>
            <a:r>
              <a:rPr lang="fr-FR" sz="2400" dirty="0" smtClean="0">
                <a:solidFill>
                  <a:schemeClr val="tx1">
                    <a:lumMod val="95000"/>
                    <a:lumOff val="5000"/>
                  </a:schemeClr>
                </a:solidFill>
                <a:latin typeface="Arial" panose="020B0604020202020204" pitchFamily="34" charset="0"/>
                <a:cs typeface="Arial" panose="020B0604020202020204" pitchFamily="34" charset="0"/>
              </a:rPr>
              <a:t>des variables dans un tableau associatif, </a:t>
            </a:r>
            <a:r>
              <a:rPr lang="fr-FR" sz="2400" dirty="0">
                <a:solidFill>
                  <a:schemeClr val="tx1">
                    <a:lumMod val="95000"/>
                    <a:lumOff val="5000"/>
                  </a:schemeClr>
                </a:solidFill>
                <a:latin typeface="Arial" panose="020B0604020202020204" pitchFamily="34" charset="0"/>
                <a:cs typeface="Arial" panose="020B0604020202020204" pitchFamily="34" charset="0"/>
              </a:rPr>
              <a:t>puis s'occupe de </a:t>
            </a:r>
            <a:r>
              <a:rPr lang="fr-FR" sz="2400" dirty="0" smtClean="0">
                <a:solidFill>
                  <a:schemeClr val="tx1">
                    <a:lumMod val="95000"/>
                    <a:lumOff val="5000"/>
                  </a:schemeClr>
                </a:solidFill>
                <a:latin typeface="Arial" panose="020B0604020202020204" pitchFamily="34" charset="0"/>
                <a:cs typeface="Arial" panose="020B0604020202020204" pitchFamily="34" charset="0"/>
              </a:rPr>
              <a:t>tout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480010" y="3864259"/>
            <a:ext cx="8183979" cy="2518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function </a:t>
            </a:r>
            <a:r>
              <a:rPr lang="en-US" sz="1400" dirty="0" err="1">
                <a:latin typeface="Courier New" panose="02070309020205020404" pitchFamily="49" charset="0"/>
                <a:cs typeface="Courier New" panose="02070309020205020404" pitchFamily="49" charset="0"/>
              </a:rPr>
              <a:t>viewAction</a:t>
            </a:r>
            <a:r>
              <a:rPr lang="en-US" sz="1400" dirty="0">
                <a:latin typeface="Courier New" panose="02070309020205020404" pitchFamily="49" charset="0"/>
                <a:cs typeface="Courier New" panose="02070309020205020404" pitchFamily="49" charset="0"/>
              </a:rPr>
              <a:t>($id, Request $request)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On </a:t>
            </a:r>
            <a:r>
              <a:rPr lang="en-US" sz="1400" dirty="0" err="1">
                <a:latin typeface="Courier New" panose="02070309020205020404" pitchFamily="49" charset="0"/>
                <a:cs typeface="Courier New" panose="02070309020205020404" pitchFamily="49" charset="0"/>
              </a:rPr>
              <a:t>récupère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paramètre</a:t>
            </a:r>
            <a:r>
              <a:rPr lang="en-US" sz="1400" dirty="0">
                <a:latin typeface="Courier New" panose="02070309020205020404" pitchFamily="49" charset="0"/>
                <a:cs typeface="Courier New" panose="02070309020205020404" pitchFamily="49" charset="0"/>
              </a:rPr>
              <a:t> tag</a:t>
            </a:r>
          </a:p>
          <a:p>
            <a:r>
              <a:rPr lang="en-US" sz="1400" dirty="0">
                <a:latin typeface="Courier New" panose="02070309020205020404" pitchFamily="49" charset="0"/>
                <a:cs typeface="Courier New" panose="02070309020205020404" pitchFamily="49" charset="0"/>
              </a:rPr>
              <a:t>    $tag = $request-&gt;query-&gt;get('tag');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return $this-&gt;render('</a:t>
            </a:r>
            <a:r>
              <a:rPr lang="en-US" sz="1400" dirty="0" err="1">
                <a:solidFill>
                  <a:srgbClr val="FF0000"/>
                </a:solidFill>
                <a:latin typeface="Courier New" panose="02070309020205020404" pitchFamily="49" charset="0"/>
                <a:cs typeface="Courier New" panose="02070309020205020404" pitchFamily="49" charset="0"/>
              </a:rPr>
              <a:t>OCPlatformBundle:Advert:view.html.twig</a:t>
            </a:r>
            <a:r>
              <a:rPr lang="en-US" sz="1400" dirty="0">
                <a:solidFill>
                  <a:srgbClr val="FF0000"/>
                </a:solidFill>
                <a:latin typeface="Courier New" panose="02070309020205020404" pitchFamily="49" charset="0"/>
                <a:cs typeface="Courier New" panose="02070309020205020404" pitchFamily="49" charset="0"/>
              </a:rPr>
              <a:t>', array(</a:t>
            </a:r>
          </a:p>
          <a:p>
            <a:r>
              <a:rPr lang="en-US" sz="1400" dirty="0">
                <a:solidFill>
                  <a:srgbClr val="FF0000"/>
                </a:solidFill>
                <a:latin typeface="Courier New" panose="02070309020205020404" pitchFamily="49" charset="0"/>
                <a:cs typeface="Courier New" panose="02070309020205020404" pitchFamily="49" charset="0"/>
              </a:rPr>
              <a:t>      'id'  =&gt; $id,</a:t>
            </a:r>
          </a:p>
          <a:p>
            <a:r>
              <a:rPr lang="en-US" sz="1400" dirty="0">
                <a:solidFill>
                  <a:srgbClr val="FF0000"/>
                </a:solidFill>
                <a:latin typeface="Courier New" panose="02070309020205020404" pitchFamily="49" charset="0"/>
                <a:cs typeface="Courier New" panose="02070309020205020404" pitchFamily="49" charset="0"/>
              </a:rPr>
              <a:t>      'tag' =&gt; $tag,</a:t>
            </a:r>
          </a:p>
          <a:p>
            <a:r>
              <a:rPr lang="en-US" sz="1400" dirty="0">
                <a:solidFill>
                  <a:srgbClr val="FF0000"/>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733466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Manipuler l'objet </a:t>
            </a:r>
            <a:r>
              <a:rPr lang="fr-FR" b="1" dirty="0" err="1" smtClean="0"/>
              <a:t>Response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Exemple de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associé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521109" y="1652113"/>
            <a:ext cx="8101781" cy="2845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/Resources/view/Advert/</a:t>
            </a:r>
            <a:r>
              <a:rPr lang="en-US" sz="1400" dirty="0" err="1">
                <a:latin typeface="Courier New" panose="02070309020205020404" pitchFamily="49" charset="0"/>
                <a:cs typeface="Courier New" panose="02070309020205020404" pitchFamily="49" charset="0"/>
              </a:rPr>
              <a:t>view.html.twig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&lt;!DOCTYPE html&gt;</a:t>
            </a:r>
          </a:p>
          <a:p>
            <a:r>
              <a:rPr lang="en-US" sz="1400" dirty="0">
                <a:latin typeface="Courier New" panose="02070309020205020404" pitchFamily="49" charset="0"/>
                <a:cs typeface="Courier New" panose="02070309020205020404" pitchFamily="49" charset="0"/>
              </a:rPr>
              <a:t>&lt;html&gt;</a:t>
            </a:r>
          </a:p>
          <a:p>
            <a:r>
              <a:rPr lang="en-US" sz="1400" dirty="0">
                <a:latin typeface="Courier New" panose="02070309020205020404" pitchFamily="49" charset="0"/>
                <a:cs typeface="Courier New" panose="02070309020205020404" pitchFamily="49" charset="0"/>
              </a:rPr>
              <a:t>  &lt;head&gt;</a:t>
            </a:r>
          </a:p>
          <a:p>
            <a:r>
              <a:rPr lang="en-US" sz="1400" dirty="0">
                <a:latin typeface="Courier New" panose="02070309020205020404" pitchFamily="49" charset="0"/>
                <a:cs typeface="Courier New" panose="02070309020205020404" pitchFamily="49" charset="0"/>
              </a:rPr>
              <a:t>    &lt;title&gt;</a:t>
            </a:r>
            <a:r>
              <a:rPr lang="en-US" sz="1400" dirty="0" err="1">
                <a:latin typeface="Courier New" panose="02070309020205020404" pitchFamily="49" charset="0"/>
                <a:cs typeface="Courier New" panose="02070309020205020404" pitchFamily="49" charset="0"/>
              </a:rPr>
              <a:t>Affichage</a:t>
            </a:r>
            <a:r>
              <a:rPr lang="en-US" sz="1400" dirty="0">
                <a:latin typeface="Courier New" panose="02070309020205020404" pitchFamily="49" charset="0"/>
                <a:cs typeface="Courier New" panose="02070309020205020404" pitchFamily="49" charset="0"/>
              </a:rPr>
              <a:t> de </a:t>
            </a:r>
            <a:r>
              <a:rPr lang="en-US" sz="1400" dirty="0" err="1">
                <a:latin typeface="Courier New" panose="02070309020205020404" pitchFamily="49" charset="0"/>
                <a:cs typeface="Courier New" panose="02070309020205020404" pitchFamily="49" charset="0"/>
              </a:rPr>
              <a:t>l'annonce</a:t>
            </a:r>
            <a:r>
              <a:rPr lang="en-US" sz="1400" dirty="0">
                <a:latin typeface="Courier New" panose="02070309020205020404" pitchFamily="49" charset="0"/>
                <a:cs typeface="Courier New" panose="02070309020205020404" pitchFamily="49" charset="0"/>
              </a:rPr>
              <a:t> {{ id }}&lt;/title&gt;</a:t>
            </a:r>
          </a:p>
          <a:p>
            <a:r>
              <a:rPr lang="en-US" sz="1400" dirty="0">
                <a:latin typeface="Courier New" panose="02070309020205020404" pitchFamily="49" charset="0"/>
                <a:cs typeface="Courier New" panose="02070309020205020404" pitchFamily="49" charset="0"/>
              </a:rPr>
              <a:t>  &lt;/head&gt;</a:t>
            </a:r>
          </a:p>
          <a:p>
            <a:r>
              <a:rPr lang="en-US" sz="1400" dirty="0">
                <a:latin typeface="Courier New" panose="02070309020205020404" pitchFamily="49" charset="0"/>
                <a:cs typeface="Courier New" panose="02070309020205020404" pitchFamily="49" charset="0"/>
              </a:rPr>
              <a:t>  &lt;body&gt;</a:t>
            </a:r>
          </a:p>
          <a:p>
            <a:r>
              <a:rPr lang="en-US" sz="1400" dirty="0">
                <a:latin typeface="Courier New" panose="02070309020205020404" pitchFamily="49" charset="0"/>
                <a:cs typeface="Courier New" panose="02070309020205020404" pitchFamily="49" charset="0"/>
              </a:rPr>
              <a:t>    &lt;h1&gt;Hello </a:t>
            </a:r>
            <a:r>
              <a:rPr lang="en-US" sz="1400" dirty="0" err="1">
                <a:latin typeface="Courier New" panose="02070309020205020404" pitchFamily="49" charset="0"/>
                <a:cs typeface="Courier New" panose="02070309020205020404" pitchFamily="49" charset="0"/>
              </a:rPr>
              <a:t>Annonce</a:t>
            </a:r>
            <a:r>
              <a:rPr lang="en-US" sz="1400" dirty="0">
                <a:latin typeface="Courier New" panose="02070309020205020404" pitchFamily="49" charset="0"/>
                <a:cs typeface="Courier New" panose="02070309020205020404" pitchFamily="49" charset="0"/>
              </a:rPr>
              <a:t> n°</a:t>
            </a:r>
            <a:r>
              <a:rPr lang="en-US" sz="1400" dirty="0">
                <a:solidFill>
                  <a:srgbClr val="FF0000"/>
                </a:solidFill>
                <a:latin typeface="Courier New" panose="02070309020205020404" pitchFamily="49" charset="0"/>
                <a:cs typeface="Courier New" panose="02070309020205020404" pitchFamily="49" charset="0"/>
              </a:rPr>
              <a:t>{{ id }}</a:t>
            </a:r>
            <a:r>
              <a:rPr lang="en-US" sz="1400" dirty="0">
                <a:latin typeface="Courier New" panose="02070309020205020404" pitchFamily="49" charset="0"/>
                <a:cs typeface="Courier New" panose="02070309020205020404" pitchFamily="49" charset="0"/>
              </a:rPr>
              <a:t> !&lt;/h1&gt;</a:t>
            </a:r>
          </a:p>
          <a:p>
            <a:r>
              <a:rPr lang="en-US" sz="1400" dirty="0">
                <a:latin typeface="Courier New" panose="02070309020205020404" pitchFamily="49" charset="0"/>
                <a:cs typeface="Courier New" panose="02070309020205020404" pitchFamily="49" charset="0"/>
              </a:rPr>
              <a:t>    &lt;p&gt;Tag </a:t>
            </a:r>
            <a:r>
              <a:rPr lang="en-US" sz="1400" dirty="0" err="1">
                <a:latin typeface="Courier New" panose="02070309020205020404" pitchFamily="49" charset="0"/>
                <a:cs typeface="Courier New" panose="02070309020205020404" pitchFamily="49" charset="0"/>
              </a:rPr>
              <a:t>éventuel</a:t>
            </a:r>
            <a:r>
              <a:rPr lang="en-US" sz="1400" dirty="0">
                <a:latin typeface="Courier New" panose="02070309020205020404" pitchFamily="49" charset="0"/>
                <a:cs typeface="Courier New" panose="02070309020205020404" pitchFamily="49" charset="0"/>
              </a:rPr>
              <a:t> : </a:t>
            </a:r>
            <a:r>
              <a:rPr lang="en-US" sz="1400" dirty="0">
                <a:solidFill>
                  <a:srgbClr val="FF0000"/>
                </a:solidFill>
                <a:latin typeface="Courier New" panose="02070309020205020404" pitchFamily="49" charset="0"/>
                <a:cs typeface="Courier New" panose="02070309020205020404" pitchFamily="49" charset="0"/>
              </a:rPr>
              <a:t>{{ tag }}</a:t>
            </a:r>
            <a:r>
              <a:rPr lang="en-US" sz="1400" dirty="0">
                <a:latin typeface="Courier New" panose="02070309020205020404" pitchFamily="49" charset="0"/>
                <a:cs typeface="Courier New" panose="02070309020205020404" pitchFamily="49" charset="0"/>
              </a:rPr>
              <a:t>&lt;/p&gt;</a:t>
            </a:r>
          </a:p>
          <a:p>
            <a:r>
              <a:rPr lang="en-US" sz="1400" dirty="0">
                <a:latin typeface="Courier New" panose="02070309020205020404" pitchFamily="49" charset="0"/>
                <a:cs typeface="Courier New" panose="02070309020205020404" pitchFamily="49" charset="0"/>
              </a:rPr>
              <a:t>  &lt;/body&gt;</a:t>
            </a:r>
          </a:p>
          <a:p>
            <a:r>
              <a:rPr lang="en-US" sz="1400" dirty="0">
                <a:latin typeface="Courier New" panose="02070309020205020404" pitchFamily="49" charset="0"/>
                <a:cs typeface="Courier New" panose="02070309020205020404" pitchFamily="49" charset="0"/>
              </a:rPr>
              <a:t>&lt;/html&gt;</a:t>
            </a:r>
          </a:p>
        </p:txBody>
      </p:sp>
      <p:graphicFrame>
        <p:nvGraphicFramePr>
          <p:cNvPr id="4" name="Objet 3"/>
          <p:cNvGraphicFramePr>
            <a:graphicFrameLocks noChangeAspect="1"/>
          </p:cNvGraphicFramePr>
          <p:nvPr>
            <p:extLst>
              <p:ext uri="{D42A27DB-BD31-4B8C-83A1-F6EECF244321}">
                <p14:modId xmlns:p14="http://schemas.microsoft.com/office/powerpoint/2010/main" val="3901594708"/>
              </p:ext>
            </p:extLst>
          </p:nvPr>
        </p:nvGraphicFramePr>
        <p:xfrm>
          <a:off x="2789443" y="5190457"/>
          <a:ext cx="3263900" cy="1092200"/>
        </p:xfrm>
        <a:graphic>
          <a:graphicData uri="http://schemas.openxmlformats.org/presentationml/2006/ole">
            <mc:AlternateContent xmlns:mc="http://schemas.openxmlformats.org/markup-compatibility/2006">
              <mc:Choice xmlns:v="urn:schemas-microsoft-com:vml" Requires="v">
                <p:oleObj spid="_x0000_s30198" r:id="rId4" imgW="3263400" imgH="1091880" progId="">
                  <p:embed/>
                </p:oleObj>
              </mc:Choice>
              <mc:Fallback>
                <p:oleObj r:id="rId4" imgW="3263400" imgH="1091880" progId="">
                  <p:embed/>
                  <p:pic>
                    <p:nvPicPr>
                      <p:cNvPr id="0" name=""/>
                      <p:cNvPicPr/>
                      <p:nvPr/>
                    </p:nvPicPr>
                    <p:blipFill>
                      <a:blip r:embed="rId5"/>
                      <a:stretch>
                        <a:fillRect/>
                      </a:stretch>
                    </p:blipFill>
                    <p:spPr>
                      <a:xfrm>
                        <a:off x="2789443" y="5190457"/>
                        <a:ext cx="3263900" cy="1092200"/>
                      </a:xfrm>
                      <a:prstGeom prst="rect">
                        <a:avLst/>
                      </a:prstGeom>
                    </p:spPr>
                  </p:pic>
                </p:oleObj>
              </mc:Fallback>
            </mc:AlternateContent>
          </a:graphicData>
        </a:graphic>
      </p:graphicFrame>
      <p:sp>
        <p:nvSpPr>
          <p:cNvPr id="6" name="Rectangle 5"/>
          <p:cNvSpPr/>
          <p:nvPr/>
        </p:nvSpPr>
        <p:spPr>
          <a:xfrm>
            <a:off x="392500" y="4700353"/>
            <a:ext cx="8358997" cy="369332"/>
          </a:xfrm>
          <a:prstGeom prst="rect">
            <a:avLst/>
          </a:prstGeom>
        </p:spPr>
        <p:txBody>
          <a:bodyPr wrap="square">
            <a:spAutoFit/>
          </a:bodyPr>
          <a:lstStyle/>
          <a:p>
            <a:r>
              <a:rPr lang="fr-FR" dirty="0" smtClean="0">
                <a:hlinkClick r:id="rId6"/>
              </a:rPr>
              <a:t>http://localhost/Symfony/web/app_dev.php/platform/advert/5?tag=developpeur</a:t>
            </a:r>
            <a:r>
              <a:rPr lang="fr-FR" dirty="0" smtClean="0"/>
              <a:t> </a:t>
            </a:r>
            <a:endParaRPr lang="fr-FR" dirty="0"/>
          </a:p>
        </p:txBody>
      </p:sp>
    </p:spTree>
    <p:extLst>
      <p:ext uri="{BB962C8B-B14F-4D97-AF65-F5344CB8AC3E}">
        <p14:creationId xmlns:p14="http://schemas.microsoft.com/office/powerpoint/2010/main" val="20647177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Réponse et redirection</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est possible de créer une redirection avec </a:t>
            </a:r>
            <a:r>
              <a:rPr lang="fr-FR" sz="2400" dirty="0">
                <a:solidFill>
                  <a:schemeClr val="tx1">
                    <a:lumMod val="95000"/>
                    <a:lumOff val="5000"/>
                  </a:schemeClr>
                </a:solidFill>
                <a:latin typeface="Arial" panose="020B0604020202020204" pitchFamily="34" charset="0"/>
                <a:cs typeface="Arial" panose="020B0604020202020204" pitchFamily="34" charset="0"/>
              </a:rPr>
              <a:t>la méthode </a:t>
            </a:r>
            <a:r>
              <a:rPr lang="fr-FR" sz="2400" dirty="0" err="1">
                <a:solidFill>
                  <a:schemeClr val="tx1">
                    <a:lumMod val="95000"/>
                    <a:lumOff val="5000"/>
                  </a:schemeClr>
                </a:solidFill>
                <a:latin typeface="Arial" panose="020B0604020202020204" pitchFamily="34" charset="0"/>
                <a:cs typeface="Arial" panose="020B0604020202020204" pitchFamily="34" charset="0"/>
              </a:rPr>
              <a:t>redirectToRoute</a:t>
            </a:r>
            <a:r>
              <a:rPr lang="fr-FR" sz="2400" dirty="0">
                <a:solidFill>
                  <a:schemeClr val="tx1">
                    <a:lumMod val="95000"/>
                    <a:lumOff val="5000"/>
                  </a:schemeClr>
                </a:solidFill>
                <a:latin typeface="Arial" panose="020B0604020202020204" pitchFamily="34" charset="0"/>
                <a:cs typeface="Arial" panose="020B0604020202020204" pitchFamily="34" charset="0"/>
              </a:rPr>
              <a:t> </a:t>
            </a:r>
            <a:r>
              <a:rPr lang="fr-FR" sz="2400" dirty="0" smtClean="0">
                <a:solidFill>
                  <a:schemeClr val="tx1">
                    <a:lumMod val="95000"/>
                    <a:lumOff val="5000"/>
                  </a:schemeClr>
                </a:solidFill>
                <a:latin typeface="Arial" panose="020B0604020202020204" pitchFamily="34" charset="0"/>
                <a:cs typeface="Arial" panose="020B0604020202020204" pitchFamily="34" charset="0"/>
              </a:rPr>
              <a:t>qui prend </a:t>
            </a:r>
            <a:r>
              <a:rPr lang="fr-FR" sz="2400" dirty="0">
                <a:solidFill>
                  <a:schemeClr val="tx1">
                    <a:lumMod val="95000"/>
                    <a:lumOff val="5000"/>
                  </a:schemeClr>
                </a:solidFill>
                <a:latin typeface="Arial" panose="020B0604020202020204" pitchFamily="34" charset="0"/>
                <a:cs typeface="Arial" panose="020B0604020202020204" pitchFamily="34" charset="0"/>
              </a:rPr>
              <a:t>directement en argument la route vers laquelle rediriger </a:t>
            </a:r>
          </a:p>
        </p:txBody>
      </p:sp>
      <p:sp>
        <p:nvSpPr>
          <p:cNvPr id="2" name="Rectangle 1"/>
          <p:cNvSpPr/>
          <p:nvPr/>
        </p:nvSpPr>
        <p:spPr>
          <a:xfrm>
            <a:off x="599767" y="2238402"/>
            <a:ext cx="8101781" cy="365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/Controller/</a:t>
            </a:r>
            <a:r>
              <a:rPr lang="en-US" sz="1400" dirty="0" err="1">
                <a:latin typeface="Courier New" panose="02070309020205020404" pitchFamily="49" charset="0"/>
                <a:cs typeface="Courier New" panose="02070309020205020404" pitchFamily="49" charset="0"/>
              </a:rPr>
              <a:t>AdvertController.php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namespace 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\Controller;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\Bundle\</a:t>
            </a:r>
            <a:r>
              <a:rPr lang="en-US" sz="1400" dirty="0" err="1">
                <a:latin typeface="Courier New" panose="02070309020205020404" pitchFamily="49" charset="0"/>
                <a:cs typeface="Courier New" panose="02070309020205020404" pitchFamily="49" charset="0"/>
              </a:rPr>
              <a:t>FrameworkBundle</a:t>
            </a:r>
            <a:r>
              <a:rPr lang="en-US" sz="1400" dirty="0">
                <a:latin typeface="Courier New" panose="02070309020205020404" pitchFamily="49" charset="0"/>
                <a:cs typeface="Courier New" panose="02070309020205020404" pitchFamily="49" charset="0"/>
              </a:rPr>
              <a:t>\Controller\Controller;</a:t>
            </a:r>
          </a:p>
          <a:p>
            <a:r>
              <a:rPr lang="en-US" sz="1400" dirty="0" smtClean="0">
                <a:latin typeface="Courier New" panose="02070309020205020404" pitchFamily="49" charset="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\Component\</a:t>
            </a:r>
            <a:r>
              <a:rPr lang="en-US" sz="1400" dirty="0" err="1">
                <a:latin typeface="Courier New" panose="02070309020205020404" pitchFamily="49" charset="0"/>
                <a:cs typeface="Courier New" panose="02070309020205020404" pitchFamily="49" charset="0"/>
              </a:rPr>
              <a:t>HttpFoundation</a:t>
            </a:r>
            <a:r>
              <a:rPr lang="en-US" sz="1400" dirty="0">
                <a:latin typeface="Courier New" panose="02070309020205020404" pitchFamily="49" charset="0"/>
                <a:cs typeface="Courier New" panose="02070309020205020404" pitchFamily="49" charset="0"/>
              </a:rPr>
              <a:t>\Response;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function </a:t>
            </a:r>
            <a:r>
              <a:rPr lang="en-US" sz="1400" dirty="0" err="1">
                <a:latin typeface="Courier New" panose="02070309020205020404" pitchFamily="49" charset="0"/>
                <a:cs typeface="Courier New" panose="02070309020205020404" pitchFamily="49" charset="0"/>
              </a:rPr>
              <a:t>viewAction</a:t>
            </a:r>
            <a:r>
              <a:rPr lang="en-US" sz="1400" dirty="0">
                <a:latin typeface="Courier New" panose="02070309020205020404" pitchFamily="49" charset="0"/>
                <a:cs typeface="Courier New" panose="02070309020205020404" pitchFamily="49" charset="0"/>
              </a:rPr>
              <a:t>($id)</a:t>
            </a:r>
          </a:p>
          <a:p>
            <a:r>
              <a:rPr lang="en-US" sz="1400" dirty="0">
                <a:latin typeface="Courier New" panose="02070309020205020404" pitchFamily="49" charset="0"/>
                <a:cs typeface="Courier New" panose="02070309020205020404" pitchFamily="49" charset="0"/>
              </a:rPr>
              <a:t>  {</a:t>
            </a:r>
          </a:p>
          <a:p>
            <a:r>
              <a:rPr lang="en-US" sz="1400" dirty="0">
                <a:solidFill>
                  <a:srgbClr val="FF0000"/>
                </a:solidFill>
                <a:latin typeface="Courier New" panose="02070309020205020404" pitchFamily="49" charset="0"/>
                <a:cs typeface="Courier New" panose="02070309020205020404" pitchFamily="49" charset="0"/>
              </a:rPr>
              <a:t>     return $this-&gt;</a:t>
            </a:r>
            <a:r>
              <a:rPr lang="en-US" sz="1400" dirty="0" err="1">
                <a:solidFill>
                  <a:srgbClr val="FF0000"/>
                </a:solidFill>
                <a:latin typeface="Courier New" panose="02070309020205020404" pitchFamily="49" charset="0"/>
                <a:cs typeface="Courier New" panose="02070309020205020404" pitchFamily="49" charset="0"/>
              </a:rPr>
              <a:t>redirectToRoute</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oc_platform_home</a:t>
            </a:r>
            <a:r>
              <a:rPr lang="en-US" sz="1400" dirty="0" smtClean="0">
                <a:solidFill>
                  <a:srgbClr val="FF0000"/>
                </a:solidFill>
                <a:latin typeface="Courier New" panose="02070309020205020404" pitchFamily="49" charset="0"/>
                <a:cs typeface="Courier New" panose="02070309020205020404" pitchFamily="49" charset="0"/>
              </a:rPr>
              <a:t>');</a:t>
            </a:r>
          </a:p>
          <a:p>
            <a:r>
              <a:rPr lang="en-US" sz="1400" dirty="0">
                <a:solidFill>
                  <a:srgbClr val="7030A0"/>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293020" y="6019472"/>
            <a:ext cx="8023121" cy="584775"/>
          </a:xfrm>
          <a:prstGeom prst="rect">
            <a:avLst/>
          </a:prstGeom>
        </p:spPr>
        <p:txBody>
          <a:bodyPr wrap="square">
            <a:spAutoFit/>
          </a:bodyPr>
          <a:lstStyle/>
          <a:p>
            <a:r>
              <a:rPr lang="fr-FR" sz="1600" dirty="0">
                <a:latin typeface="Arial" panose="020B0604020202020204" pitchFamily="34" charset="0"/>
                <a:cs typeface="Arial" panose="020B0604020202020204" pitchFamily="34" charset="0"/>
              </a:rPr>
              <a:t> </a:t>
            </a:r>
            <a:r>
              <a:rPr lang="fr-FR" sz="1600" u="sng" dirty="0">
                <a:solidFill>
                  <a:srgbClr val="0070C0"/>
                </a:solidFill>
                <a:latin typeface="Courier New" panose="02070309020205020404" pitchFamily="49" charset="0"/>
                <a:cs typeface="Courier New" panose="02070309020205020404" pitchFamily="49" charset="0"/>
              </a:rPr>
              <a:t>http://</a:t>
            </a:r>
            <a:r>
              <a:rPr lang="fr-FR" sz="1600" u="sng" dirty="0" smtClean="0">
                <a:solidFill>
                  <a:srgbClr val="0070C0"/>
                </a:solidFill>
                <a:latin typeface="Courier New" panose="02070309020205020404" pitchFamily="49" charset="0"/>
                <a:cs typeface="Courier New" panose="02070309020205020404" pitchFamily="49" charset="0"/>
              </a:rPr>
              <a:t>localhost/Symfony/web/app_dev.php/platform/advert/5</a:t>
            </a:r>
            <a:r>
              <a:rPr lang="fr-FR" sz="1600" dirty="0">
                <a:latin typeface="Arial" panose="020B0604020202020204" pitchFamily="34" charset="0"/>
                <a:cs typeface="Arial" panose="020B0604020202020204" pitchFamily="34" charset="0"/>
              </a:rPr>
              <a:t> </a:t>
            </a:r>
            <a:r>
              <a:rPr lang="fr-FR" sz="1600" dirty="0" smtClean="0">
                <a:latin typeface="Arial" panose="020B0604020202020204" pitchFamily="34" charset="0"/>
                <a:cs typeface="Arial" panose="020B0604020202020204" pitchFamily="34" charset="0"/>
              </a:rPr>
              <a:t>: vous serez </a:t>
            </a:r>
            <a:r>
              <a:rPr lang="fr-FR" sz="1600" dirty="0">
                <a:latin typeface="Arial" panose="020B0604020202020204" pitchFamily="34" charset="0"/>
                <a:cs typeface="Arial" panose="020B0604020202020204" pitchFamily="34" charset="0"/>
              </a:rPr>
              <a:t>redirigés vers l'accueil </a:t>
            </a:r>
            <a:endParaRPr lang="en-US" sz="1600" dirty="0">
              <a:latin typeface="Arial" panose="020B0604020202020204" pitchFamily="34" charset="0"/>
              <a:cs typeface="Arial" panose="020B0604020202020204" pitchFamily="34" charset="0"/>
            </a:endParaRPr>
          </a:p>
        </p:txBody>
      </p:sp>
      <p:sp>
        <p:nvSpPr>
          <p:cNvPr id="7" name="ZoneTexte 6"/>
          <p:cNvSpPr txBox="1"/>
          <p:nvPr/>
        </p:nvSpPr>
        <p:spPr>
          <a:xfrm>
            <a:off x="6021238" y="4306185"/>
            <a:ext cx="3027872" cy="738664"/>
          </a:xfrm>
          <a:prstGeom prst="rect">
            <a:avLst/>
          </a:prstGeom>
          <a:solidFill>
            <a:schemeClr val="bg1">
              <a:lumMod val="85000"/>
            </a:schemeClr>
          </a:solidFill>
        </p:spPr>
        <p:txBody>
          <a:bodyPr wrap="square" rtlCol="0">
            <a:spAutoFit/>
          </a:bodyPr>
          <a:lstStyle/>
          <a:p>
            <a:r>
              <a:rPr lang="fr-FR" sz="1400" dirty="0" smtClean="0"/>
              <a:t>On verra qu'il est possible de passer des paramètres via un tableau associatif</a:t>
            </a:r>
            <a:endParaRPr lang="fr-FR" sz="1400" dirty="0">
              <a:latin typeface="Courier New" panose="02070309020205020404" pitchFamily="49" charset="0"/>
              <a:cs typeface="Courier New" panose="02070309020205020404" pitchFamily="49" charset="0"/>
            </a:endParaRPr>
          </a:p>
        </p:txBody>
      </p:sp>
      <p:cxnSp>
        <p:nvCxnSpPr>
          <p:cNvPr id="8" name="Connecteur droit avec flèche 7"/>
          <p:cNvCxnSpPr/>
          <p:nvPr/>
        </p:nvCxnSpPr>
        <p:spPr>
          <a:xfrm flipH="1">
            <a:off x="4304581" y="4675517"/>
            <a:ext cx="1716657" cy="43994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0051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Intercepter les redirections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peut demander à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400" dirty="0" smtClean="0">
                <a:solidFill>
                  <a:schemeClr val="tx1">
                    <a:lumMod val="95000"/>
                    <a:lumOff val="5000"/>
                  </a:schemeClr>
                </a:solidFill>
                <a:latin typeface="Arial" panose="020B0604020202020204" pitchFamily="34" charset="0"/>
                <a:cs typeface="Arial" panose="020B0604020202020204" pitchFamily="34" charset="0"/>
              </a:rPr>
              <a:t> d'intercepter les redirections afin d'afficher des informations sur son déroulement. Pour cela modifier la ligne suivante dans le </a:t>
            </a:r>
            <a:r>
              <a:rPr lang="fr-FR" sz="2400" dirty="0">
                <a:solidFill>
                  <a:schemeClr val="tx1">
                    <a:lumMod val="95000"/>
                    <a:lumOff val="5000"/>
                  </a:schemeClr>
                </a:solidFill>
                <a:latin typeface="Arial" panose="020B0604020202020204" pitchFamily="34" charset="0"/>
                <a:cs typeface="Arial" panose="020B0604020202020204" pitchFamily="34" charset="0"/>
              </a:rPr>
              <a:t>fichier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app</a:t>
            </a:r>
            <a:r>
              <a:rPr lang="fr-FR" sz="2400" dirty="0">
                <a:solidFill>
                  <a:schemeClr val="tx1">
                    <a:lumMod val="95000"/>
                    <a:lumOff val="5000"/>
                  </a:schemeClr>
                </a:solidFill>
                <a:latin typeface="Courier New" panose="02070309020205020404" pitchFamily="49" charset="0"/>
                <a:cs typeface="Courier New" panose="02070309020205020404" pitchFamily="49" charset="0"/>
              </a:rPr>
              <a:t>\config\</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config_dev.yml</a:t>
            </a: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560435" y="2787397"/>
            <a:ext cx="8101781" cy="806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latin typeface="Courier New" panose="02070309020205020404" pitchFamily="49" charset="0"/>
                <a:cs typeface="Courier New" panose="02070309020205020404" pitchFamily="49" charset="0"/>
              </a:rPr>
              <a:t>web_profiler</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toolbar</a:t>
            </a:r>
            <a:r>
              <a:rPr lang="en-US" sz="1400" dirty="0">
                <a:latin typeface="Courier New" panose="02070309020205020404" pitchFamily="49" charset="0"/>
                <a:cs typeface="Courier New" panose="02070309020205020404" pitchFamily="49" charset="0"/>
              </a:rPr>
              <a:t>: true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intercept_redirects</a:t>
            </a:r>
            <a:r>
              <a:rPr lang="en-US" sz="1400" dirty="0">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false</a:t>
            </a:r>
          </a:p>
        </p:txBody>
      </p:sp>
      <p:sp>
        <p:nvSpPr>
          <p:cNvPr id="7" name="Rectangle 6"/>
          <p:cNvSpPr/>
          <p:nvPr/>
        </p:nvSpPr>
        <p:spPr>
          <a:xfrm>
            <a:off x="560435" y="4313281"/>
            <a:ext cx="8101781" cy="804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latin typeface="Courier New" panose="02070309020205020404" pitchFamily="49" charset="0"/>
                <a:cs typeface="Courier New" panose="02070309020205020404" pitchFamily="49" charset="0"/>
              </a:rPr>
              <a:t>web_profiler</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toolbar</a:t>
            </a:r>
            <a:r>
              <a:rPr lang="en-US" sz="1400" dirty="0">
                <a:latin typeface="Courier New" panose="02070309020205020404" pitchFamily="49" charset="0"/>
                <a:cs typeface="Courier New" panose="02070309020205020404" pitchFamily="49" charset="0"/>
              </a:rPr>
              <a:t>: true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intercept_redirects</a:t>
            </a:r>
            <a:r>
              <a:rPr lang="en-US" sz="1400" dirty="0">
                <a:latin typeface="Courier New" panose="02070309020205020404" pitchFamily="49" charset="0"/>
                <a:cs typeface="Courier New" panose="02070309020205020404" pitchFamily="49" charset="0"/>
              </a:rPr>
              <a:t>: </a:t>
            </a:r>
            <a:r>
              <a:rPr lang="en-US" sz="1400" dirty="0" smtClean="0">
                <a:solidFill>
                  <a:srgbClr val="FF0000"/>
                </a:solidFill>
                <a:latin typeface="Courier New" panose="02070309020205020404" pitchFamily="49" charset="0"/>
                <a:cs typeface="Courier New" panose="02070309020205020404" pitchFamily="49" charset="0"/>
              </a:rPr>
              <a:t>true</a:t>
            </a:r>
            <a:endParaRPr lang="en-US" sz="1400" dirty="0">
              <a:solidFill>
                <a:srgbClr val="FF0000"/>
              </a:solidFill>
              <a:latin typeface="Courier New" panose="02070309020205020404" pitchFamily="49" charset="0"/>
              <a:cs typeface="Courier New" panose="02070309020205020404" pitchFamily="49" charset="0"/>
            </a:endParaRPr>
          </a:p>
        </p:txBody>
      </p:sp>
      <p:sp>
        <p:nvSpPr>
          <p:cNvPr id="3" name="Flèche vers le bas 2"/>
          <p:cNvSpPr/>
          <p:nvPr/>
        </p:nvSpPr>
        <p:spPr>
          <a:xfrm>
            <a:off x="4058113" y="3724656"/>
            <a:ext cx="1106424" cy="521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stretch>
            <a:fillRect/>
          </a:stretch>
        </p:blipFill>
        <p:spPr>
          <a:xfrm>
            <a:off x="445896" y="5769864"/>
            <a:ext cx="8216320" cy="852637"/>
          </a:xfrm>
          <a:prstGeom prst="rect">
            <a:avLst/>
          </a:prstGeom>
        </p:spPr>
      </p:pic>
      <p:sp>
        <p:nvSpPr>
          <p:cNvPr id="10" name="Flèche vers le bas 9"/>
          <p:cNvSpPr/>
          <p:nvPr/>
        </p:nvSpPr>
        <p:spPr>
          <a:xfrm>
            <a:off x="4000844" y="5212805"/>
            <a:ext cx="1106424" cy="521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89739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Content type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Lorsque vous retournez autre chose que du HTML, il faut que vous changiez l'en-tête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Content-type</a:t>
            </a:r>
            <a:r>
              <a:rPr lang="fr-FR" sz="2400" dirty="0">
                <a:solidFill>
                  <a:schemeClr val="tx1">
                    <a:lumMod val="95000"/>
                    <a:lumOff val="5000"/>
                  </a:schemeClr>
                </a:solidFill>
                <a:latin typeface="Arial" panose="020B0604020202020204" pitchFamily="34" charset="0"/>
                <a:cs typeface="Arial" panose="020B0604020202020204" pitchFamily="34" charset="0"/>
              </a:rPr>
              <a:t> de la réponse</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Exemple : vous recevez une requête AJAX et souhaitez retourner un tableau en JSON</a:t>
            </a:r>
          </a:p>
        </p:txBody>
      </p:sp>
      <p:sp>
        <p:nvSpPr>
          <p:cNvPr id="2" name="Rectangle 1"/>
          <p:cNvSpPr/>
          <p:nvPr/>
        </p:nvSpPr>
        <p:spPr>
          <a:xfrm>
            <a:off x="521109" y="2851354"/>
            <a:ext cx="8101781" cy="362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/Controller/</a:t>
            </a:r>
            <a:r>
              <a:rPr lang="en-US" sz="1400" dirty="0" err="1">
                <a:latin typeface="Courier New" panose="02070309020205020404" pitchFamily="49" charset="0"/>
                <a:cs typeface="Courier New" panose="02070309020205020404" pitchFamily="49" charset="0"/>
              </a:rPr>
              <a:t>AdvertController.php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namespace 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\Controller;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Symfony</a:t>
            </a:r>
            <a:r>
              <a:rPr lang="en-US" sz="1400" dirty="0">
                <a:latin typeface="Courier New" panose="02070309020205020404" pitchFamily="49" charset="0"/>
                <a:cs typeface="Courier New" panose="02070309020205020404" pitchFamily="49" charset="0"/>
              </a:rPr>
              <a:t>\Bundle\</a:t>
            </a:r>
            <a:r>
              <a:rPr lang="en-US" sz="1400" dirty="0" err="1">
                <a:latin typeface="Courier New" panose="02070309020205020404" pitchFamily="49" charset="0"/>
                <a:cs typeface="Courier New" panose="02070309020205020404" pitchFamily="49" charset="0"/>
              </a:rPr>
              <a:t>FrameworkBundle</a:t>
            </a:r>
            <a:r>
              <a:rPr lang="en-US" sz="1400" dirty="0">
                <a:latin typeface="Courier New" panose="02070309020205020404" pitchFamily="49" charset="0"/>
                <a:cs typeface="Courier New" panose="02070309020205020404" pitchFamily="49" charset="0"/>
              </a:rPr>
              <a:t>\Controller\Controller;</a:t>
            </a:r>
          </a:p>
          <a:p>
            <a:r>
              <a:rPr lang="en-US" sz="1400" dirty="0" smtClean="0">
                <a:solidFill>
                  <a:srgbClr val="FF0000"/>
                </a:solidFill>
                <a:latin typeface="Courier New" panose="02070309020205020404" pitchFamily="49" charset="0"/>
                <a:cs typeface="Courier New" panose="02070309020205020404" pitchFamily="49" charset="0"/>
              </a:rPr>
              <a:t>use </a:t>
            </a:r>
            <a:r>
              <a:rPr lang="en-US" sz="1400" dirty="0" err="1">
                <a:solidFill>
                  <a:srgbClr val="FF0000"/>
                </a:solidFill>
                <a:latin typeface="Courier New" panose="02070309020205020404" pitchFamily="49" charset="0"/>
                <a:cs typeface="Courier New" panose="02070309020205020404" pitchFamily="49" charset="0"/>
              </a:rPr>
              <a:t>Symfony</a:t>
            </a:r>
            <a:r>
              <a:rPr lang="en-US" sz="1400" dirty="0">
                <a:solidFill>
                  <a:srgbClr val="FF0000"/>
                </a:solidFill>
                <a:latin typeface="Courier New" panose="02070309020205020404" pitchFamily="49" charset="0"/>
                <a:cs typeface="Courier New" panose="02070309020205020404" pitchFamily="49" charset="0"/>
              </a:rPr>
              <a:t>\Component\</a:t>
            </a:r>
            <a:r>
              <a:rPr lang="en-US" sz="1400" dirty="0" err="1">
                <a:solidFill>
                  <a:srgbClr val="FF0000"/>
                </a:solidFill>
                <a:latin typeface="Courier New" panose="02070309020205020404" pitchFamily="49" charset="0"/>
                <a:cs typeface="Courier New" panose="02070309020205020404" pitchFamily="49" charset="0"/>
              </a:rPr>
              <a:t>HttpFoundation</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JsonResponse</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function </a:t>
            </a:r>
            <a:r>
              <a:rPr lang="en-US" sz="1400" dirty="0" err="1">
                <a:latin typeface="Courier New" panose="02070309020205020404" pitchFamily="49" charset="0"/>
                <a:cs typeface="Courier New" panose="02070309020205020404" pitchFamily="49" charset="0"/>
              </a:rPr>
              <a:t>viewAction</a:t>
            </a:r>
            <a:r>
              <a:rPr lang="en-US" sz="1400" dirty="0">
                <a:latin typeface="Courier New" panose="02070309020205020404" pitchFamily="49" charset="0"/>
                <a:cs typeface="Courier New" panose="02070309020205020404" pitchFamily="49" charset="0"/>
              </a:rPr>
              <a:t>($id)</a:t>
            </a:r>
          </a:p>
          <a:p>
            <a:r>
              <a:rPr lang="en-US" sz="1400" dirty="0">
                <a:latin typeface="Courier New" panose="02070309020205020404" pitchFamily="49" charset="0"/>
                <a:cs typeface="Courier New" panose="02070309020205020404" pitchFamily="49" charset="0"/>
              </a:rPr>
              <a:t>  {</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smtClean="0">
                <a:solidFill>
                  <a:srgbClr val="FF0000"/>
                </a:solidFill>
                <a:latin typeface="Courier New" panose="02070309020205020404" pitchFamily="49" charset="0"/>
                <a:cs typeface="Courier New" panose="02070309020205020404" pitchFamily="49" charset="0"/>
              </a:rPr>
              <a:t>	return </a:t>
            </a:r>
            <a:r>
              <a:rPr lang="en-US" sz="1400" dirty="0">
                <a:solidFill>
                  <a:srgbClr val="FF0000"/>
                </a:solidFill>
                <a:latin typeface="Courier New" panose="02070309020205020404" pitchFamily="49" charset="0"/>
                <a:cs typeface="Courier New" panose="02070309020205020404" pitchFamily="49" charset="0"/>
              </a:rPr>
              <a:t>new </a:t>
            </a:r>
            <a:r>
              <a:rPr lang="en-US" sz="1400" dirty="0" err="1">
                <a:solidFill>
                  <a:srgbClr val="FF0000"/>
                </a:solidFill>
                <a:latin typeface="Courier New" panose="02070309020205020404" pitchFamily="49" charset="0"/>
                <a:cs typeface="Courier New" panose="02070309020205020404" pitchFamily="49" charset="0"/>
              </a:rPr>
              <a:t>JsonResponse</a:t>
            </a:r>
            <a:r>
              <a:rPr lang="en-US" sz="1400" dirty="0">
                <a:solidFill>
                  <a:srgbClr val="FF0000"/>
                </a:solidFill>
                <a:latin typeface="Courier New" panose="02070309020205020404" pitchFamily="49" charset="0"/>
                <a:cs typeface="Courier New" panose="02070309020205020404" pitchFamily="49" charset="0"/>
              </a:rPr>
              <a:t>(array('id' =&gt; $id));</a:t>
            </a:r>
            <a:r>
              <a:rPr lang="en-US" sz="1400" dirty="0" smtClean="0">
                <a:solidFill>
                  <a:srgbClr val="FF0000"/>
                </a:solidFill>
                <a:latin typeface="Courier New" panose="02070309020205020404" pitchFamily="49" charset="0"/>
                <a:cs typeface="Courier New" panose="02070309020205020404" pitchFamily="49" charset="0"/>
              </a:rPr>
              <a:t> </a:t>
            </a:r>
          </a:p>
          <a:p>
            <a:r>
              <a:rPr lang="en-US" sz="1400" dirty="0">
                <a:solidFill>
                  <a:srgbClr val="7030A0"/>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graphicFrame>
        <p:nvGraphicFramePr>
          <p:cNvPr id="3" name="Objet 2"/>
          <p:cNvGraphicFramePr>
            <a:graphicFrameLocks noChangeAspect="1"/>
          </p:cNvGraphicFramePr>
          <p:nvPr>
            <p:extLst>
              <p:ext uri="{D42A27DB-BD31-4B8C-83A1-F6EECF244321}">
                <p14:modId xmlns:p14="http://schemas.microsoft.com/office/powerpoint/2010/main" val="1990459772"/>
              </p:ext>
            </p:extLst>
          </p:nvPr>
        </p:nvGraphicFramePr>
        <p:xfrm>
          <a:off x="6826046" y="4787181"/>
          <a:ext cx="2057400" cy="406400"/>
        </p:xfrm>
        <a:graphic>
          <a:graphicData uri="http://schemas.openxmlformats.org/presentationml/2006/ole">
            <mc:AlternateContent xmlns:mc="http://schemas.openxmlformats.org/markup-compatibility/2006">
              <mc:Choice xmlns:v="urn:schemas-microsoft-com:vml" Requires="v">
                <p:oleObj spid="_x0000_s57378" r:id="rId4" imgW="2057040" imgH="406080" progId="">
                  <p:embed/>
                </p:oleObj>
              </mc:Choice>
              <mc:Fallback>
                <p:oleObj r:id="rId4" imgW="2057040" imgH="406080" progId="">
                  <p:embed/>
                  <p:pic>
                    <p:nvPicPr>
                      <p:cNvPr id="0" name=""/>
                      <p:cNvPicPr/>
                      <p:nvPr/>
                    </p:nvPicPr>
                    <p:blipFill>
                      <a:blip r:embed="rId5"/>
                      <a:stretch>
                        <a:fillRect/>
                      </a:stretch>
                    </p:blipFill>
                    <p:spPr>
                      <a:xfrm>
                        <a:off x="6826046" y="4787181"/>
                        <a:ext cx="2057400" cy="406400"/>
                      </a:xfrm>
                      <a:prstGeom prst="rect">
                        <a:avLst/>
                      </a:prstGeom>
                    </p:spPr>
                  </p:pic>
                </p:oleObj>
              </mc:Fallback>
            </mc:AlternateContent>
          </a:graphicData>
        </a:graphic>
      </p:graphicFrame>
      <p:graphicFrame>
        <p:nvGraphicFramePr>
          <p:cNvPr id="4" name="Objet 3"/>
          <p:cNvGraphicFramePr>
            <a:graphicFrameLocks noChangeAspect="1"/>
          </p:cNvGraphicFramePr>
          <p:nvPr>
            <p:extLst>
              <p:ext uri="{D42A27DB-BD31-4B8C-83A1-F6EECF244321}">
                <p14:modId xmlns:p14="http://schemas.microsoft.com/office/powerpoint/2010/main" val="3182432575"/>
              </p:ext>
            </p:extLst>
          </p:nvPr>
        </p:nvGraphicFramePr>
        <p:xfrm>
          <a:off x="5581446" y="5094479"/>
          <a:ext cx="3302000" cy="508000"/>
        </p:xfrm>
        <a:graphic>
          <a:graphicData uri="http://schemas.openxmlformats.org/presentationml/2006/ole">
            <mc:AlternateContent xmlns:mc="http://schemas.openxmlformats.org/markup-compatibility/2006">
              <mc:Choice xmlns:v="urn:schemas-microsoft-com:vml" Requires="v">
                <p:oleObj spid="_x0000_s57379" r:id="rId6" imgW="3301560" imgH="507600" progId="">
                  <p:embed/>
                </p:oleObj>
              </mc:Choice>
              <mc:Fallback>
                <p:oleObj r:id="rId6" imgW="3301560" imgH="507600" progId="">
                  <p:embed/>
                  <p:pic>
                    <p:nvPicPr>
                      <p:cNvPr id="0" name=""/>
                      <p:cNvPicPr/>
                      <p:nvPr/>
                    </p:nvPicPr>
                    <p:blipFill>
                      <a:blip r:embed="rId7"/>
                      <a:stretch>
                        <a:fillRect/>
                      </a:stretch>
                    </p:blipFill>
                    <p:spPr>
                      <a:xfrm>
                        <a:off x="5581446" y="5094479"/>
                        <a:ext cx="3302000" cy="508000"/>
                      </a:xfrm>
                      <a:prstGeom prst="rect">
                        <a:avLst/>
                      </a:prstGeom>
                    </p:spPr>
                  </p:pic>
                </p:oleObj>
              </mc:Fallback>
            </mc:AlternateContent>
          </a:graphicData>
        </a:graphic>
      </p:graphicFrame>
    </p:spTree>
    <p:extLst>
      <p:ext uri="{BB962C8B-B14F-4D97-AF65-F5344CB8AC3E}">
        <p14:creationId xmlns:p14="http://schemas.microsoft.com/office/powerpoint/2010/main" val="66975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Dans </a:t>
            </a: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il existe un objet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Session</a:t>
            </a:r>
            <a:r>
              <a:rPr lang="fr-FR" sz="2400" dirty="0">
                <a:solidFill>
                  <a:schemeClr val="tx1">
                    <a:lumMod val="95000"/>
                    <a:lumOff val="5000"/>
                  </a:schemeClr>
                </a:solidFill>
                <a:latin typeface="Arial" panose="020B0604020202020204" pitchFamily="34" charset="0"/>
                <a:cs typeface="Arial" panose="020B0604020202020204" pitchFamily="34" charset="0"/>
              </a:rPr>
              <a:t> qui permet de gérer la </a:t>
            </a:r>
            <a:r>
              <a:rPr lang="fr-FR" sz="2400" dirty="0" smtClean="0">
                <a:solidFill>
                  <a:schemeClr val="tx1">
                    <a:lumMod val="95000"/>
                    <a:lumOff val="5000"/>
                  </a:schemeClr>
                </a:solidFill>
                <a:latin typeface="Arial" panose="020B0604020202020204" pitchFamily="34" charset="0"/>
                <a:cs typeface="Arial" panose="020B0604020202020204" pitchFamily="34" charset="0"/>
              </a:rPr>
              <a:t>session (méthodes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get</a:t>
            </a:r>
            <a:r>
              <a:rPr lang="fr-FR" sz="2400" dirty="0">
                <a:solidFill>
                  <a:schemeClr val="tx1">
                    <a:lumMod val="95000"/>
                    <a:lumOff val="5000"/>
                  </a:schemeClr>
                </a:solidFill>
                <a:latin typeface="Courier New" panose="02070309020205020404" pitchFamily="49" charset="0"/>
                <a:cs typeface="Courier New" panose="02070309020205020404" pitchFamily="49" charset="0"/>
              </a:rPr>
              <a:t>()</a:t>
            </a:r>
            <a:r>
              <a:rPr lang="fr-FR" sz="2400" dirty="0">
                <a:solidFill>
                  <a:schemeClr val="tx1">
                    <a:lumMod val="95000"/>
                    <a:lumOff val="5000"/>
                  </a:schemeClr>
                </a:solidFill>
                <a:latin typeface="Arial" panose="020B0604020202020204" pitchFamily="34" charset="0"/>
                <a:cs typeface="Arial" panose="020B0604020202020204" pitchFamily="34" charset="0"/>
              </a:rPr>
              <a:t> et </a:t>
            </a:r>
            <a:r>
              <a:rPr lang="fr-FR" sz="2400" dirty="0">
                <a:solidFill>
                  <a:schemeClr val="tx1">
                    <a:lumMod val="95000"/>
                    <a:lumOff val="5000"/>
                  </a:schemeClr>
                </a:solidFill>
                <a:latin typeface="Courier New" panose="02070309020205020404" pitchFamily="49" charset="0"/>
                <a:cs typeface="Courier New" panose="02070309020205020404" pitchFamily="49" charset="0"/>
              </a:rPr>
              <a:t>set</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521109" y="1799303"/>
            <a:ext cx="7855975" cy="496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New" panose="02070309020205020404" pitchFamily="49" charset="0"/>
                <a:cs typeface="Courier New" panose="02070309020205020404" pitchFamily="49" charset="0"/>
              </a:rPr>
              <a:t>&lt;?</a:t>
            </a:r>
            <a:r>
              <a:rPr lang="en-US" sz="1200" dirty="0" err="1" smtClean="0">
                <a:latin typeface="Courier New" panose="02070309020205020404" pitchFamily="49" charset="0"/>
                <a:cs typeface="Courier New" panose="02070309020205020404" pitchFamily="49" charset="0"/>
              </a:rPr>
              <a:t>php</a:t>
            </a:r>
            <a:r>
              <a:rPr lang="en-US" sz="1200" dirty="0" smtClean="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/Controller/</a:t>
            </a:r>
            <a:r>
              <a:rPr lang="en-US" sz="1200" dirty="0" err="1">
                <a:latin typeface="Courier New" panose="02070309020205020404" pitchFamily="49" charset="0"/>
                <a:cs typeface="Courier New" panose="02070309020205020404" pitchFamily="49" charset="0"/>
              </a:rPr>
              <a:t>AdvertController.php</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namespace OC\</a:t>
            </a:r>
            <a:r>
              <a:rPr lang="en-US" sz="1200" dirty="0" err="1">
                <a:latin typeface="Courier New" panose="02070309020205020404" pitchFamily="49" charset="0"/>
                <a:cs typeface="Courier New" panose="02070309020205020404" pitchFamily="49" charset="0"/>
              </a:rPr>
              <a:t>PlatformBundle</a:t>
            </a:r>
            <a:r>
              <a:rPr lang="en-US" sz="1200" dirty="0">
                <a:latin typeface="Courier New" panose="02070309020205020404" pitchFamily="49" charset="0"/>
                <a:cs typeface="Courier New" panose="02070309020205020404" pitchFamily="49" charset="0"/>
              </a:rPr>
              <a:t>\Controller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use </a:t>
            </a:r>
            <a:r>
              <a:rPr lang="en-US" sz="1200" dirty="0" err="1">
                <a:latin typeface="Courier New" panose="02070309020205020404" pitchFamily="49" charset="0"/>
                <a:cs typeface="Courier New" panose="02070309020205020404" pitchFamily="49" charset="0"/>
              </a:rPr>
              <a:t>Symfony</a:t>
            </a:r>
            <a:r>
              <a:rPr lang="en-US" sz="1200" dirty="0">
                <a:latin typeface="Courier New" panose="02070309020205020404" pitchFamily="49" charset="0"/>
                <a:cs typeface="Courier New" panose="02070309020205020404" pitchFamily="49" charset="0"/>
              </a:rPr>
              <a:t>\Component\</a:t>
            </a:r>
            <a:r>
              <a:rPr lang="en-US" sz="1200" dirty="0" err="1">
                <a:latin typeface="Courier New" panose="02070309020205020404" pitchFamily="49" charset="0"/>
                <a:cs typeface="Courier New" panose="02070309020205020404" pitchFamily="49" charset="0"/>
              </a:rPr>
              <a:t>HttpFoundation</a:t>
            </a:r>
            <a:r>
              <a:rPr lang="en-US" sz="1200" dirty="0">
                <a:latin typeface="Courier New" panose="02070309020205020404" pitchFamily="49" charset="0"/>
                <a:cs typeface="Courier New" panose="02070309020205020404" pitchFamily="49" charset="0"/>
              </a:rPr>
              <a:t>\Request;</a:t>
            </a:r>
          </a:p>
          <a:p>
            <a:r>
              <a:rPr lang="en-US" sz="1200" dirty="0">
                <a:latin typeface="Courier New" panose="02070309020205020404" pitchFamily="49" charset="0"/>
                <a:cs typeface="Courier New" panose="02070309020205020404" pitchFamily="49" charset="0"/>
              </a:rPr>
              <a:t>use </a:t>
            </a:r>
            <a:r>
              <a:rPr lang="en-US" sz="1200" dirty="0" err="1">
                <a:latin typeface="Courier New" panose="02070309020205020404" pitchFamily="49" charset="0"/>
                <a:cs typeface="Courier New" panose="02070309020205020404" pitchFamily="49" charset="0"/>
              </a:rPr>
              <a:t>Symfony</a:t>
            </a:r>
            <a:r>
              <a:rPr lang="en-US" sz="1200" dirty="0">
                <a:latin typeface="Courier New" panose="02070309020205020404" pitchFamily="49" charset="0"/>
                <a:cs typeface="Courier New" panose="02070309020205020404" pitchFamily="49" charset="0"/>
              </a:rPr>
              <a:t>\Component\</a:t>
            </a:r>
            <a:r>
              <a:rPr lang="en-US" sz="1200" dirty="0" err="1">
                <a:latin typeface="Courier New" panose="02070309020205020404" pitchFamily="49" charset="0"/>
                <a:cs typeface="Courier New" panose="02070309020205020404" pitchFamily="49" charset="0"/>
              </a:rPr>
              <a:t>HttpFoundation</a:t>
            </a:r>
            <a:r>
              <a:rPr lang="en-US" sz="1200" dirty="0">
                <a:latin typeface="Courier New" panose="02070309020205020404" pitchFamily="49" charset="0"/>
                <a:cs typeface="Courier New" panose="02070309020205020404" pitchFamily="49" charset="0"/>
              </a:rPr>
              <a:t>\Response;</a:t>
            </a:r>
          </a:p>
          <a:p>
            <a:r>
              <a:rPr lang="en-US" sz="1200" dirty="0">
                <a:latin typeface="Courier New" panose="02070309020205020404" pitchFamily="49" charset="0"/>
                <a:cs typeface="Courier New" panose="02070309020205020404" pitchFamily="49" charset="0"/>
              </a:rPr>
              <a:t>use </a:t>
            </a:r>
            <a:r>
              <a:rPr lang="en-US" sz="1200" dirty="0" err="1">
                <a:latin typeface="Courier New" panose="02070309020205020404" pitchFamily="49" charset="0"/>
                <a:cs typeface="Courier New" panose="02070309020205020404" pitchFamily="49" charset="0"/>
              </a:rPr>
              <a:t>Symfony</a:t>
            </a:r>
            <a:r>
              <a:rPr lang="en-US" sz="1200" dirty="0">
                <a:latin typeface="Courier New" panose="02070309020205020404" pitchFamily="49" charset="0"/>
                <a:cs typeface="Courier New" panose="02070309020205020404" pitchFamily="49" charset="0"/>
              </a:rPr>
              <a:t>\Bundle\</a:t>
            </a:r>
            <a:r>
              <a:rPr lang="en-US" sz="1200" dirty="0" err="1">
                <a:latin typeface="Courier New" panose="02070309020205020404" pitchFamily="49" charset="0"/>
                <a:cs typeface="Courier New" panose="02070309020205020404" pitchFamily="49" charset="0"/>
              </a:rPr>
              <a:t>FrameworkBundle</a:t>
            </a:r>
            <a:r>
              <a:rPr lang="en-US" sz="1200" dirty="0">
                <a:latin typeface="Courier New" panose="02070309020205020404" pitchFamily="49" charset="0"/>
                <a:cs typeface="Courier New" panose="02070309020205020404" pitchFamily="49" charset="0"/>
              </a:rPr>
              <a:t>\Controller\Controller;</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AdvertController</a:t>
            </a:r>
            <a:r>
              <a:rPr lang="en-US" sz="1200" dirty="0">
                <a:latin typeface="Courier New" panose="02070309020205020404" pitchFamily="49" charset="0"/>
                <a:cs typeface="Courier New" panose="02070309020205020404" pitchFamily="49" charset="0"/>
              </a:rPr>
              <a:t> extends Controller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function </a:t>
            </a:r>
            <a:r>
              <a:rPr lang="en-US" sz="1200" dirty="0" err="1">
                <a:latin typeface="Courier New" panose="02070309020205020404" pitchFamily="49" charset="0"/>
                <a:cs typeface="Courier New" panose="02070309020205020404" pitchFamily="49" charset="0"/>
              </a:rPr>
              <a:t>viewAction</a:t>
            </a:r>
            <a:r>
              <a:rPr lang="en-US" sz="1200" dirty="0">
                <a:latin typeface="Courier New" panose="02070309020205020404" pitchFamily="49" charset="0"/>
                <a:cs typeface="Courier New" panose="02070309020205020404" pitchFamily="49" charset="0"/>
              </a:rPr>
              <a:t>($id, Request $request)</a:t>
            </a:r>
          </a:p>
          <a:p>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On </a:t>
            </a:r>
            <a:r>
              <a:rPr lang="en-US" sz="1200" dirty="0" err="1">
                <a:latin typeface="Courier New" panose="02070309020205020404" pitchFamily="49" charset="0"/>
                <a:cs typeface="Courier New" panose="02070309020205020404" pitchFamily="49" charset="0"/>
              </a:rPr>
              <a:t>récupère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notre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paramètre</a:t>
            </a:r>
            <a:r>
              <a:rPr lang="en-US" sz="1200" dirty="0">
                <a:latin typeface="Courier New" panose="02070309020205020404" pitchFamily="49" charset="0"/>
                <a:cs typeface="Courier New" panose="02070309020205020404" pitchFamily="49" charset="0"/>
              </a:rPr>
              <a:t> tag</a:t>
            </a:r>
          </a:p>
          <a:p>
            <a:r>
              <a:rPr lang="en-US" sz="1200" dirty="0">
                <a:latin typeface="Courier New" panose="02070309020205020404" pitchFamily="49" charset="0"/>
                <a:cs typeface="Courier New" panose="02070309020205020404" pitchFamily="49" charset="0"/>
              </a:rPr>
              <a:t>    $tag = $request-&gt;query-&gt;get('tag');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Récupération</a:t>
            </a:r>
            <a:r>
              <a:rPr lang="en-US" sz="1200" dirty="0">
                <a:solidFill>
                  <a:srgbClr val="FF0000"/>
                </a:solidFill>
                <a:latin typeface="Courier New" panose="02070309020205020404" pitchFamily="49" charset="0"/>
                <a:cs typeface="Courier New" panose="02070309020205020404" pitchFamily="49" charset="0"/>
              </a:rPr>
              <a:t> de la session</a:t>
            </a:r>
          </a:p>
          <a:p>
            <a:r>
              <a:rPr lang="en-US" sz="1200" dirty="0">
                <a:solidFill>
                  <a:srgbClr val="FF0000"/>
                </a:solidFill>
                <a:latin typeface="Courier New" panose="02070309020205020404" pitchFamily="49" charset="0"/>
                <a:cs typeface="Courier New" panose="02070309020205020404" pitchFamily="49" charset="0"/>
              </a:rPr>
              <a:t>    $session = $request-&gt;</a:t>
            </a:r>
            <a:r>
              <a:rPr lang="en-US" sz="1200" dirty="0" err="1">
                <a:solidFill>
                  <a:srgbClr val="FF0000"/>
                </a:solidFill>
                <a:latin typeface="Courier New" panose="02070309020205020404" pitchFamily="49" charset="0"/>
                <a:cs typeface="Courier New" panose="02070309020205020404" pitchFamily="49" charset="0"/>
              </a:rPr>
              <a:t>getSession</a:t>
            </a:r>
            <a:r>
              <a:rPr lang="en-US" sz="1200" dirty="0">
                <a:solidFill>
                  <a:srgbClr val="FF0000"/>
                </a:solidFill>
                <a:latin typeface="Courier New" panose="02070309020205020404" pitchFamily="49" charset="0"/>
                <a:cs typeface="Courier New" panose="02070309020205020404" pitchFamily="49" charset="0"/>
              </a:rPr>
              <a:t>();</a:t>
            </a:r>
          </a:p>
          <a:p>
            <a:r>
              <a:rPr lang="en-US" sz="1200" dirty="0">
                <a:solidFill>
                  <a:srgbClr val="FF0000"/>
                </a:solidFill>
                <a:latin typeface="Courier New" panose="02070309020205020404" pitchFamily="49" charset="0"/>
                <a:cs typeface="Courier New" panose="02070309020205020404" pitchFamily="49" charset="0"/>
              </a:rPr>
              <a:t>    </a:t>
            </a:r>
          </a:p>
          <a:p>
            <a:r>
              <a:rPr lang="en-US" sz="1200" dirty="0">
                <a:solidFill>
                  <a:srgbClr val="FF0000"/>
                </a:solidFill>
                <a:latin typeface="Courier New" panose="02070309020205020404" pitchFamily="49" charset="0"/>
                <a:cs typeface="Courier New" panose="02070309020205020404" pitchFamily="49" charset="0"/>
              </a:rPr>
              <a:t>    // On </a:t>
            </a:r>
            <a:r>
              <a:rPr lang="en-US" sz="1200" dirty="0" err="1">
                <a:solidFill>
                  <a:srgbClr val="FF0000"/>
                </a:solidFill>
                <a:latin typeface="Courier New" panose="02070309020205020404" pitchFamily="49" charset="0"/>
                <a:cs typeface="Courier New" panose="02070309020205020404" pitchFamily="49" charset="0"/>
              </a:rPr>
              <a:t>récupère</a:t>
            </a:r>
            <a:r>
              <a:rPr lang="en-US" sz="1200" dirty="0">
                <a:solidFill>
                  <a:srgbClr val="FF0000"/>
                </a:solidFill>
                <a:latin typeface="Courier New" panose="02070309020205020404" pitchFamily="49" charset="0"/>
                <a:cs typeface="Courier New" panose="02070309020205020404" pitchFamily="49" charset="0"/>
              </a:rPr>
              <a:t> le </a:t>
            </a:r>
            <a:r>
              <a:rPr lang="en-US" sz="1200" dirty="0" err="1">
                <a:solidFill>
                  <a:srgbClr val="FF0000"/>
                </a:solidFill>
                <a:latin typeface="Courier New" panose="02070309020205020404" pitchFamily="49" charset="0"/>
                <a:cs typeface="Courier New" panose="02070309020205020404" pitchFamily="49" charset="0"/>
              </a:rPr>
              <a:t>contenu</a:t>
            </a:r>
            <a:r>
              <a:rPr lang="en-US" sz="1200" dirty="0">
                <a:solidFill>
                  <a:srgbClr val="FF0000"/>
                </a:solidFill>
                <a:latin typeface="Courier New" panose="02070309020205020404" pitchFamily="49" charset="0"/>
                <a:cs typeface="Courier New" panose="02070309020205020404" pitchFamily="49" charset="0"/>
              </a:rPr>
              <a:t> de la variable </a:t>
            </a:r>
            <a:r>
              <a:rPr lang="en-US" sz="1200" dirty="0" err="1" smtClean="0">
                <a:solidFill>
                  <a:srgbClr val="FF0000"/>
                </a:solidFill>
                <a:latin typeface="Courier New" panose="02070309020205020404" pitchFamily="49" charset="0"/>
                <a:cs typeface="Courier New" panose="02070309020205020404" pitchFamily="49" charset="0"/>
              </a:rPr>
              <a:t>user_id</a:t>
            </a:r>
            <a:r>
              <a:rPr lang="en-US" sz="1200" dirty="0" smtClean="0">
                <a:solidFill>
                  <a:srgbClr val="FF0000"/>
                </a:solidFill>
                <a:latin typeface="Courier New" panose="02070309020205020404" pitchFamily="49" charset="0"/>
                <a:cs typeface="Courier New" panose="02070309020205020404" pitchFamily="49" charset="0"/>
              </a:rPr>
              <a:t> </a:t>
            </a:r>
            <a:r>
              <a:rPr lang="en-US" sz="1200" dirty="0" err="1" smtClean="0">
                <a:solidFill>
                  <a:srgbClr val="FF0000"/>
                </a:solidFill>
                <a:latin typeface="Courier New" panose="02070309020205020404" pitchFamily="49" charset="0"/>
                <a:cs typeface="Courier New" panose="02070309020205020404" pitchFamily="49" charset="0"/>
              </a:rPr>
              <a:t>si</a:t>
            </a:r>
            <a:r>
              <a:rPr lang="en-US" sz="1200" dirty="0" smtClean="0">
                <a:solidFill>
                  <a:srgbClr val="FF0000"/>
                </a:solidFill>
                <a:latin typeface="Courier New" panose="02070309020205020404" pitchFamily="49" charset="0"/>
                <a:cs typeface="Courier New" panose="02070309020205020404" pitchFamily="49" charset="0"/>
              </a:rPr>
              <a:t> </a:t>
            </a:r>
            <a:r>
              <a:rPr lang="en-US" sz="1200" dirty="0" err="1" smtClean="0">
                <a:solidFill>
                  <a:srgbClr val="FF0000"/>
                </a:solidFill>
                <a:latin typeface="Courier New" panose="02070309020205020404" pitchFamily="49" charset="0"/>
                <a:cs typeface="Courier New" panose="02070309020205020404" pitchFamily="49" charset="0"/>
              </a:rPr>
              <a:t>elle</a:t>
            </a:r>
            <a:r>
              <a:rPr lang="en-US" sz="1200" dirty="0" smtClean="0">
                <a:solidFill>
                  <a:srgbClr val="FF0000"/>
                </a:solidFill>
                <a:latin typeface="Courier New" panose="02070309020205020404" pitchFamily="49" charset="0"/>
                <a:cs typeface="Courier New" panose="02070309020205020404" pitchFamily="49" charset="0"/>
              </a:rPr>
              <a:t> </a:t>
            </a:r>
            <a:r>
              <a:rPr lang="en-US" sz="1200" dirty="0" err="1" smtClean="0">
                <a:solidFill>
                  <a:srgbClr val="FF0000"/>
                </a:solidFill>
                <a:latin typeface="Courier New" panose="02070309020205020404" pitchFamily="49" charset="0"/>
                <a:cs typeface="Courier New" panose="02070309020205020404" pitchFamily="49" charset="0"/>
              </a:rPr>
              <a:t>existe</a:t>
            </a:r>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userId</a:t>
            </a:r>
            <a:r>
              <a:rPr lang="en-US" sz="1200" dirty="0">
                <a:solidFill>
                  <a:srgbClr val="FF0000"/>
                </a:solidFill>
                <a:latin typeface="Courier New" panose="02070309020205020404" pitchFamily="49" charset="0"/>
                <a:cs typeface="Courier New" panose="02070309020205020404" pitchFamily="49" charset="0"/>
              </a:rPr>
              <a:t> = $session-&gt;get('</a:t>
            </a:r>
            <a:r>
              <a:rPr lang="en-US" sz="1200" dirty="0" err="1">
                <a:solidFill>
                  <a:srgbClr val="FF0000"/>
                </a:solidFill>
                <a:latin typeface="Courier New" panose="02070309020205020404" pitchFamily="49" charset="0"/>
                <a:cs typeface="Courier New" panose="02070309020205020404" pitchFamily="49" charset="0"/>
              </a:rPr>
              <a:t>user_id</a:t>
            </a:r>
            <a:r>
              <a:rPr lang="en-US" sz="1200" dirty="0">
                <a:solidFill>
                  <a:srgbClr val="FF0000"/>
                </a:solidFill>
                <a:latin typeface="Courier New" panose="02070309020205020404" pitchFamily="49" charset="0"/>
                <a:cs typeface="Courier New" panose="02070309020205020404" pitchFamily="49" charset="0"/>
              </a:rPr>
              <a:t>');</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 On </a:t>
            </a:r>
            <a:r>
              <a:rPr lang="en-US" sz="1200" dirty="0" err="1">
                <a:solidFill>
                  <a:srgbClr val="FF0000"/>
                </a:solidFill>
                <a:latin typeface="Courier New" panose="02070309020205020404" pitchFamily="49" charset="0"/>
                <a:cs typeface="Courier New" panose="02070309020205020404" pitchFamily="49" charset="0"/>
              </a:rPr>
              <a:t>définit</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une</a:t>
            </a:r>
            <a:r>
              <a:rPr lang="en-US" sz="1200" dirty="0">
                <a:solidFill>
                  <a:srgbClr val="FF0000"/>
                </a:solidFill>
                <a:latin typeface="Courier New" panose="02070309020205020404" pitchFamily="49" charset="0"/>
                <a:cs typeface="Courier New" panose="02070309020205020404" pitchFamily="49" charset="0"/>
              </a:rPr>
              <a:t> nouvelle </a:t>
            </a:r>
            <a:r>
              <a:rPr lang="en-US" sz="1200" dirty="0" err="1">
                <a:solidFill>
                  <a:srgbClr val="FF0000"/>
                </a:solidFill>
                <a:latin typeface="Courier New" panose="02070309020205020404" pitchFamily="49" charset="0"/>
                <a:cs typeface="Courier New" panose="02070309020205020404" pitchFamily="49" charset="0"/>
              </a:rPr>
              <a:t>valeur</a:t>
            </a:r>
            <a:r>
              <a:rPr lang="en-US" sz="1200" dirty="0">
                <a:solidFill>
                  <a:srgbClr val="FF0000"/>
                </a:solidFill>
                <a:latin typeface="Courier New" panose="02070309020205020404" pitchFamily="49" charset="0"/>
                <a:cs typeface="Courier New" panose="02070309020205020404" pitchFamily="49" charset="0"/>
              </a:rPr>
              <a:t> pour </a:t>
            </a:r>
            <a:r>
              <a:rPr lang="en-US" sz="1200" dirty="0" err="1">
                <a:solidFill>
                  <a:srgbClr val="FF0000"/>
                </a:solidFill>
                <a:latin typeface="Courier New" panose="02070309020205020404" pitchFamily="49" charset="0"/>
                <a:cs typeface="Courier New" panose="02070309020205020404" pitchFamily="49" charset="0"/>
              </a:rPr>
              <a:t>cette</a:t>
            </a:r>
            <a:r>
              <a:rPr lang="en-US" sz="1200" dirty="0">
                <a:solidFill>
                  <a:srgbClr val="FF0000"/>
                </a:solidFill>
                <a:latin typeface="Courier New" panose="02070309020205020404" pitchFamily="49" charset="0"/>
                <a:cs typeface="Courier New" panose="02070309020205020404" pitchFamily="49" charset="0"/>
              </a:rPr>
              <a:t> variable </a:t>
            </a:r>
            <a:r>
              <a:rPr lang="en-US" sz="1200" dirty="0" err="1">
                <a:solidFill>
                  <a:srgbClr val="FF0000"/>
                </a:solidFill>
                <a:latin typeface="Courier New" panose="02070309020205020404" pitchFamily="49" charset="0"/>
                <a:cs typeface="Courier New" panose="02070309020205020404" pitchFamily="49" charset="0"/>
              </a:rPr>
              <a:t>user_id</a:t>
            </a:r>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panose="02070309020205020404" pitchFamily="49" charset="0"/>
                <a:cs typeface="Courier New" panose="02070309020205020404" pitchFamily="49" charset="0"/>
              </a:rPr>
              <a:t>    $session-&gt;set('</a:t>
            </a:r>
            <a:r>
              <a:rPr lang="en-US" sz="1200" dirty="0" err="1">
                <a:solidFill>
                  <a:srgbClr val="FF0000"/>
                </a:solidFill>
                <a:latin typeface="Courier New" panose="02070309020205020404" pitchFamily="49" charset="0"/>
                <a:cs typeface="Courier New" panose="02070309020205020404" pitchFamily="49" charset="0"/>
              </a:rPr>
              <a:t>user_id</a:t>
            </a:r>
            <a:r>
              <a:rPr lang="en-US" sz="1200" dirty="0">
                <a:solidFill>
                  <a:srgbClr val="FF0000"/>
                </a:solidFill>
                <a:latin typeface="Courier New" panose="02070309020205020404" pitchFamily="49" charset="0"/>
                <a:cs typeface="Courier New" panose="02070309020205020404" pitchFamily="49" charset="0"/>
              </a:rPr>
              <a:t>', 91);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return $this-&gt;render('</a:t>
            </a:r>
            <a:r>
              <a:rPr lang="en-US" sz="1200" dirty="0" err="1">
                <a:latin typeface="Courier New" panose="02070309020205020404" pitchFamily="49" charset="0"/>
                <a:cs typeface="Courier New" panose="02070309020205020404" pitchFamily="49" charset="0"/>
              </a:rPr>
              <a:t>OCPlatformBundle:Advert:view.html.twig</a:t>
            </a:r>
            <a:r>
              <a:rPr lang="en-US" sz="1200" dirty="0">
                <a:latin typeface="Courier New" panose="02070309020205020404" pitchFamily="49" charset="0"/>
                <a:cs typeface="Courier New" panose="02070309020205020404" pitchFamily="49" charset="0"/>
              </a:rPr>
              <a:t>', array(</a:t>
            </a:r>
          </a:p>
          <a:p>
            <a:r>
              <a:rPr lang="en-US" sz="1200" dirty="0">
                <a:latin typeface="Courier New" panose="02070309020205020404" pitchFamily="49" charset="0"/>
                <a:cs typeface="Courier New" panose="02070309020205020404" pitchFamily="49" charset="0"/>
              </a:rPr>
              <a:t>      'id'  =&gt; $id,</a:t>
            </a:r>
          </a:p>
          <a:p>
            <a:r>
              <a:rPr lang="en-US" sz="1200" dirty="0">
                <a:latin typeface="Courier New" panose="02070309020205020404" pitchFamily="49" charset="0"/>
                <a:cs typeface="Courier New" panose="02070309020205020404" pitchFamily="49" charset="0"/>
              </a:rPr>
              <a:t>      'tag' =&gt; $tag,</a:t>
            </a:r>
          </a:p>
          <a:p>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91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peut voir les variables de sessions dans le </a:t>
            </a:r>
            <a:r>
              <a:rPr lang="fr-FR" sz="2400" i="1" dirty="0" smtClean="0">
                <a:solidFill>
                  <a:schemeClr val="tx1">
                    <a:lumMod val="95000"/>
                    <a:lumOff val="5000"/>
                  </a:schemeClr>
                </a:solidFill>
                <a:latin typeface="Arial" panose="020B0604020202020204" pitchFamily="34" charset="0"/>
                <a:cs typeface="Arial" panose="020B0604020202020204" pitchFamily="34" charset="0"/>
              </a:rPr>
              <a:t>profiler</a:t>
            </a:r>
            <a:endParaRPr lang="fr-FR" sz="2400" i="1"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7" name="Objet 6"/>
          <p:cNvGraphicFramePr>
            <a:graphicFrameLocks noChangeAspect="1"/>
          </p:cNvGraphicFramePr>
          <p:nvPr>
            <p:extLst>
              <p:ext uri="{D42A27DB-BD31-4B8C-83A1-F6EECF244321}">
                <p14:modId xmlns:p14="http://schemas.microsoft.com/office/powerpoint/2010/main" val="2293185403"/>
              </p:ext>
            </p:extLst>
          </p:nvPr>
        </p:nvGraphicFramePr>
        <p:xfrm>
          <a:off x="1989927" y="1692718"/>
          <a:ext cx="4704169" cy="4450746"/>
        </p:xfrm>
        <a:graphic>
          <a:graphicData uri="http://schemas.openxmlformats.org/presentationml/2006/ole">
            <mc:AlternateContent xmlns:mc="http://schemas.openxmlformats.org/markup-compatibility/2006">
              <mc:Choice xmlns:v="urn:schemas-microsoft-com:vml" Requires="v">
                <p:oleObj spid="_x0000_s31036" r:id="rId4" imgW="7542720" imgH="7136280" progId="">
                  <p:embed/>
                </p:oleObj>
              </mc:Choice>
              <mc:Fallback>
                <p:oleObj r:id="rId4" imgW="7542720" imgH="7136280" progId="">
                  <p:embed/>
                  <p:pic>
                    <p:nvPicPr>
                      <p:cNvPr id="0" name=""/>
                      <p:cNvPicPr/>
                      <p:nvPr/>
                    </p:nvPicPr>
                    <p:blipFill>
                      <a:blip r:embed="rId5"/>
                      <a:stretch>
                        <a:fillRect/>
                      </a:stretch>
                    </p:blipFill>
                    <p:spPr>
                      <a:xfrm>
                        <a:off x="1989927" y="1692718"/>
                        <a:ext cx="4704169" cy="4450746"/>
                      </a:xfrm>
                      <a:prstGeom prst="rect">
                        <a:avLst/>
                      </a:prstGeom>
                    </p:spPr>
                  </p:pic>
                </p:oleObj>
              </mc:Fallback>
            </mc:AlternateContent>
          </a:graphicData>
        </a:graphic>
      </p:graphicFrame>
    </p:spTree>
    <p:extLst>
      <p:ext uri="{BB962C8B-B14F-4D97-AF65-F5344CB8AC3E}">
        <p14:creationId xmlns:p14="http://schemas.microsoft.com/office/powerpoint/2010/main" val="947772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Hello World</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L'objectif </a:t>
            </a:r>
            <a:r>
              <a:rPr lang="fr-FR" sz="2400" dirty="0" smtClean="0">
                <a:solidFill>
                  <a:schemeClr val="tx1">
                    <a:lumMod val="95000"/>
                    <a:lumOff val="5000"/>
                  </a:schemeClr>
                </a:solidFill>
                <a:latin typeface="Arial" panose="020B0604020202020204" pitchFamily="34" charset="0"/>
                <a:cs typeface="Arial" panose="020B0604020202020204" pitchFamily="34" charset="0"/>
              </a:rPr>
              <a:t>est de créer un premier exemple sur l'URL : </a:t>
            </a:r>
            <a:r>
              <a:rPr lang="fr-FR" sz="2000" dirty="0">
                <a:solidFill>
                  <a:schemeClr val="tx1">
                    <a:lumMod val="95000"/>
                    <a:lumOff val="5000"/>
                  </a:schemeClr>
                </a:solidFill>
                <a:latin typeface="Courier New" panose="02070309020205020404" pitchFamily="49" charset="0"/>
                <a:cs typeface="Courier New" panose="02070309020205020404" pitchFamily="49" charset="0"/>
                <a:hlinkClick r:id="rId4"/>
              </a:rPr>
              <a:t>http://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4"/>
              </a:rPr>
              <a:t>localhost/Symfony/web/app_dev.php/hello-world</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C’est-à-dire ajouter une nouvelle route à notre bundle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OCPlatformBundle</a:t>
            </a:r>
            <a:endParaRPr lang="fr-FR" sz="24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6" name="Objet 5"/>
          <p:cNvGraphicFramePr>
            <a:graphicFrameLocks noChangeAspect="1"/>
          </p:cNvGraphicFramePr>
          <p:nvPr>
            <p:extLst>
              <p:ext uri="{D42A27DB-BD31-4B8C-83A1-F6EECF244321}">
                <p14:modId xmlns:p14="http://schemas.microsoft.com/office/powerpoint/2010/main" val="1748357337"/>
              </p:ext>
            </p:extLst>
          </p:nvPr>
        </p:nvGraphicFramePr>
        <p:xfrm>
          <a:off x="741738" y="3336681"/>
          <a:ext cx="7275512" cy="2832100"/>
        </p:xfrm>
        <a:graphic>
          <a:graphicData uri="http://schemas.openxmlformats.org/presentationml/2006/ole">
            <mc:AlternateContent xmlns:mc="http://schemas.openxmlformats.org/markup-compatibility/2006">
              <mc:Choice xmlns:v="urn:schemas-microsoft-com:vml" Requires="v">
                <p:oleObj spid="_x0000_s17749" r:id="rId5" imgW="7275960" imgH="2831400" progId="">
                  <p:embed/>
                </p:oleObj>
              </mc:Choice>
              <mc:Fallback>
                <p:oleObj r:id="rId5" imgW="7275960" imgH="2831400" progId="">
                  <p:embed/>
                  <p:pic>
                    <p:nvPicPr>
                      <p:cNvPr id="0" name=""/>
                      <p:cNvPicPr/>
                      <p:nvPr/>
                    </p:nvPicPr>
                    <p:blipFill>
                      <a:blip r:embed="rId6"/>
                      <a:stretch>
                        <a:fillRect/>
                      </a:stretch>
                    </p:blipFill>
                    <p:spPr>
                      <a:xfrm>
                        <a:off x="741738" y="3336681"/>
                        <a:ext cx="7275512" cy="2832100"/>
                      </a:xfrm>
                      <a:prstGeom prst="rect">
                        <a:avLst/>
                      </a:prstGeom>
                    </p:spPr>
                  </p:pic>
                </p:oleObj>
              </mc:Fallback>
            </mc:AlternateContent>
          </a:graphicData>
        </a:graphic>
      </p:graphicFrame>
    </p:spTree>
    <p:extLst>
      <p:ext uri="{BB962C8B-B14F-4D97-AF65-F5344CB8AC3E}">
        <p14:creationId xmlns:p14="http://schemas.microsoft.com/office/powerpoint/2010/main" val="13536582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 – Messages flash</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L'objet </a:t>
            </a:r>
            <a:r>
              <a:rPr lang="fr-FR" sz="2400" dirty="0">
                <a:solidFill>
                  <a:schemeClr val="tx1">
                    <a:lumMod val="95000"/>
                    <a:lumOff val="5000"/>
                  </a:schemeClr>
                </a:solidFill>
                <a:latin typeface="Arial" panose="020B0604020202020204" pitchFamily="34" charset="0"/>
                <a:cs typeface="Arial" panose="020B0604020202020204" pitchFamily="34" charset="0"/>
              </a:rPr>
              <a:t>Session </a:t>
            </a:r>
            <a:r>
              <a:rPr lang="fr-FR" sz="2400" dirty="0" smtClean="0">
                <a:solidFill>
                  <a:schemeClr val="tx1">
                    <a:lumMod val="95000"/>
                    <a:lumOff val="5000"/>
                  </a:schemeClr>
                </a:solidFill>
                <a:latin typeface="Arial" panose="020B0604020202020204" pitchFamily="34" charset="0"/>
                <a:cs typeface="Arial" panose="020B0604020202020204" pitchFamily="34" charset="0"/>
              </a:rPr>
              <a:t>permet de créer </a:t>
            </a:r>
            <a:r>
              <a:rPr lang="fr-FR" sz="2400" dirty="0">
                <a:solidFill>
                  <a:schemeClr val="tx1">
                    <a:lumMod val="95000"/>
                    <a:lumOff val="5000"/>
                  </a:schemeClr>
                </a:solidFill>
                <a:latin typeface="Arial" panose="020B0604020202020204" pitchFamily="34" charset="0"/>
                <a:cs typeface="Arial" panose="020B0604020202020204" pitchFamily="34" charset="0"/>
              </a:rPr>
              <a:t>ce que l'on appelle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messages flash </a:t>
            </a:r>
            <a:r>
              <a:rPr lang="fr-FR" sz="2400" dirty="0" smtClean="0">
                <a:solidFill>
                  <a:schemeClr val="tx1">
                    <a:lumMod val="95000"/>
                    <a:lumOff val="5000"/>
                  </a:schemeClr>
                </a:solidFill>
                <a:latin typeface="Arial" panose="020B0604020202020204" pitchFamily="34" charset="0"/>
                <a:cs typeface="Arial" panose="020B0604020202020204" pitchFamily="34" charset="0"/>
              </a:rPr>
              <a:t>» c'est à dire </a:t>
            </a:r>
            <a:r>
              <a:rPr lang="fr-FR" sz="2400" dirty="0">
                <a:solidFill>
                  <a:schemeClr val="tx1">
                    <a:lumMod val="95000"/>
                    <a:lumOff val="5000"/>
                  </a:schemeClr>
                </a:solidFill>
                <a:latin typeface="Arial" panose="020B0604020202020204" pitchFamily="34" charset="0"/>
                <a:cs typeface="Arial" panose="020B0604020202020204" pitchFamily="34" charset="0"/>
              </a:rPr>
              <a:t>une variable de session qui ne dure que le temps d'une seule </a:t>
            </a:r>
            <a:r>
              <a:rPr lang="fr-FR" sz="2400" dirty="0" smtClean="0">
                <a:solidFill>
                  <a:schemeClr val="tx1">
                    <a:lumMod val="95000"/>
                    <a:lumOff val="5000"/>
                  </a:schemeClr>
                </a:solidFill>
                <a:latin typeface="Arial" panose="020B0604020202020204" pitchFamily="34" charset="0"/>
                <a:cs typeface="Arial" panose="020B0604020202020204" pitchFamily="34" charset="0"/>
              </a:rPr>
              <a:t>page</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Exemple : </a:t>
            </a: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a:t>
            </a:r>
            <a:r>
              <a:rPr lang="fr-FR" sz="2000" dirty="0">
                <a:solidFill>
                  <a:schemeClr val="tx1">
                    <a:lumMod val="95000"/>
                    <a:lumOff val="5000"/>
                  </a:schemeClr>
                </a:solidFill>
                <a:latin typeface="Arial" panose="020B0604020202020204" pitchFamily="34" charset="0"/>
                <a:cs typeface="Arial" panose="020B0604020202020204" pitchFamily="34" charset="0"/>
              </a:rPr>
              <a:t>page qui </a:t>
            </a:r>
            <a:r>
              <a:rPr lang="fr-FR" sz="2000" dirty="0" smtClean="0">
                <a:solidFill>
                  <a:schemeClr val="tx1">
                    <a:lumMod val="95000"/>
                    <a:lumOff val="5000"/>
                  </a:schemeClr>
                </a:solidFill>
                <a:latin typeface="Arial" panose="020B0604020202020204" pitchFamily="34" charset="0"/>
                <a:cs typeface="Arial" panose="020B0604020202020204" pitchFamily="34" charset="0"/>
              </a:rPr>
              <a:t>traite un </a:t>
            </a:r>
            <a:r>
              <a:rPr lang="fr-FR" sz="2000" dirty="0">
                <a:solidFill>
                  <a:schemeClr val="tx1">
                    <a:lumMod val="95000"/>
                    <a:lumOff val="5000"/>
                  </a:schemeClr>
                </a:solidFill>
                <a:latin typeface="Arial" panose="020B0604020202020204" pitchFamily="34" charset="0"/>
                <a:cs typeface="Arial" panose="020B0604020202020204" pitchFamily="34" charset="0"/>
              </a:rPr>
              <a:t>formulaire définit un message flash (« Annonce bien enregistrée » par exemple) puis redirige vers la page de visualisation de l'annonce nouvellement </a:t>
            </a:r>
            <a:r>
              <a:rPr lang="fr-FR" sz="2000" dirty="0" smtClean="0">
                <a:solidFill>
                  <a:schemeClr val="tx1">
                    <a:lumMod val="95000"/>
                    <a:lumOff val="5000"/>
                  </a:schemeClr>
                </a:solidFill>
                <a:latin typeface="Arial" panose="020B0604020202020204" pitchFamily="34" charset="0"/>
                <a:cs typeface="Arial" panose="020B0604020202020204" pitchFamily="34" charset="0"/>
              </a:rPr>
              <a:t>créée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Sur cette page, le message flash s'affiche, et est détruit de la session. Alors si l'on change de page ou qu'on l'actualise, le message flash ne sera plus présent</a:t>
            </a:r>
          </a:p>
        </p:txBody>
      </p:sp>
    </p:spTree>
    <p:extLst>
      <p:ext uri="{BB962C8B-B14F-4D97-AF65-F5344CB8AC3E}">
        <p14:creationId xmlns:p14="http://schemas.microsoft.com/office/powerpoint/2010/main" val="169028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 – Messages flash</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Dans l'action on ajoute des messages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521109" y="1884705"/>
            <a:ext cx="7855975" cy="387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ourier New" panose="02070309020205020404" pitchFamily="49" charset="0"/>
                <a:cs typeface="Courier New" panose="02070309020205020404" pitchFamily="49" charset="0"/>
              </a:rPr>
              <a:t>…/…</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public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addAction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solidFill>
                  <a:srgbClr val="FF0000"/>
                </a:solidFill>
                <a:latin typeface="Courier New" panose="02070309020205020404" pitchFamily="49" charset="0"/>
                <a:cs typeface="Courier New" panose="02070309020205020404" pitchFamily="49" charset="0"/>
              </a:rPr>
              <a:t>    $session = $</a:t>
            </a:r>
            <a:r>
              <a:rPr lang="fr-FR" sz="1200" dirty="0" err="1">
                <a:solidFill>
                  <a:srgbClr val="FF0000"/>
                </a:solidFill>
                <a:latin typeface="Courier New" panose="02070309020205020404" pitchFamily="49" charset="0"/>
                <a:cs typeface="Courier New" panose="02070309020205020404" pitchFamily="49" charset="0"/>
              </a:rPr>
              <a:t>request</a:t>
            </a:r>
            <a:r>
              <a:rPr lang="fr-FR" sz="1200" dirty="0">
                <a:solidFill>
                  <a:srgbClr val="FF0000"/>
                </a:solidFill>
                <a:latin typeface="Courier New" panose="02070309020205020404" pitchFamily="49" charset="0"/>
                <a:cs typeface="Courier New" panose="02070309020205020404" pitchFamily="49" charset="0"/>
              </a:rPr>
              <a:t>-&gt;</a:t>
            </a:r>
            <a:r>
              <a:rPr lang="fr-FR" sz="1200" dirty="0" err="1">
                <a:solidFill>
                  <a:srgbClr val="FF0000"/>
                </a:solidFill>
                <a:latin typeface="Courier New" panose="02070309020205020404" pitchFamily="49" charset="0"/>
                <a:cs typeface="Courier New" panose="02070309020205020404" pitchFamily="49" charset="0"/>
              </a:rPr>
              <a:t>getSession</a:t>
            </a:r>
            <a:r>
              <a:rPr lang="fr-FR" sz="1200" dirty="0">
                <a:solidFill>
                  <a:srgbClr val="FF0000"/>
                </a:solidFill>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Bien sûr, cette méthode devra réellement ajouter l'annonce</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Mais faisons comme si c'était le cas</a:t>
            </a:r>
          </a:p>
          <a:p>
            <a:r>
              <a:rPr lang="fr-FR" sz="1200" dirty="0">
                <a:solidFill>
                  <a:srgbClr val="FF0000"/>
                </a:solidFill>
                <a:latin typeface="Courier New" panose="02070309020205020404" pitchFamily="49" charset="0"/>
                <a:cs typeface="Courier New" panose="02070309020205020404" pitchFamily="49" charset="0"/>
              </a:rPr>
              <a:t>    $session-&gt;</a:t>
            </a:r>
            <a:r>
              <a:rPr lang="fr-FR" sz="1200" dirty="0" err="1">
                <a:solidFill>
                  <a:srgbClr val="FF0000"/>
                </a:solidFill>
                <a:latin typeface="Courier New" panose="02070309020205020404" pitchFamily="49" charset="0"/>
                <a:cs typeface="Courier New" panose="02070309020205020404" pitchFamily="49" charset="0"/>
              </a:rPr>
              <a:t>getFlashBag</a:t>
            </a:r>
            <a:r>
              <a:rPr lang="fr-FR" sz="1200" dirty="0">
                <a:solidFill>
                  <a:srgbClr val="FF0000"/>
                </a:solidFill>
                <a:latin typeface="Courier New" panose="02070309020205020404" pitchFamily="49" charset="0"/>
                <a:cs typeface="Courier New" panose="02070309020205020404" pitchFamily="49" charset="0"/>
              </a:rPr>
              <a:t>()-&gt;</a:t>
            </a:r>
            <a:r>
              <a:rPr lang="fr-FR" sz="1200" dirty="0" err="1">
                <a:solidFill>
                  <a:srgbClr val="FF0000"/>
                </a:solidFill>
                <a:latin typeface="Courier New" panose="02070309020205020404" pitchFamily="49" charset="0"/>
                <a:cs typeface="Courier New" panose="02070309020205020404" pitchFamily="49" charset="0"/>
              </a:rPr>
              <a:t>add</a:t>
            </a:r>
            <a:r>
              <a:rPr lang="fr-FR" sz="1200" dirty="0">
                <a:solidFill>
                  <a:srgbClr val="FF0000"/>
                </a:solidFill>
                <a:latin typeface="Courier New" panose="02070309020205020404" pitchFamily="49" charset="0"/>
                <a:cs typeface="Courier New" panose="02070309020205020404" pitchFamily="49" charset="0"/>
              </a:rPr>
              <a:t>('info', 'Annonce bien enregistrée');</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Le " </a:t>
            </a:r>
            <a:r>
              <a:rPr lang="fr-FR" sz="1200" dirty="0" err="1">
                <a:latin typeface="Courier New" panose="02070309020205020404" pitchFamily="49" charset="0"/>
                <a:cs typeface="Courier New" panose="02070309020205020404" pitchFamily="49" charset="0"/>
              </a:rPr>
              <a:t>flashBag</a:t>
            </a:r>
            <a:r>
              <a:rPr lang="fr-FR" sz="1200" dirty="0">
                <a:latin typeface="Courier New" panose="02070309020205020404" pitchFamily="49" charset="0"/>
                <a:cs typeface="Courier New" panose="02070309020205020404" pitchFamily="49" charset="0"/>
              </a:rPr>
              <a:t> " est ce qui contient les messages flash dans la session</a:t>
            </a:r>
          </a:p>
          <a:p>
            <a:r>
              <a:rPr lang="fr-FR" sz="1200" dirty="0">
                <a:latin typeface="Courier New" panose="02070309020205020404" pitchFamily="49" charset="0"/>
                <a:cs typeface="Courier New" panose="02070309020205020404" pitchFamily="49" charset="0"/>
              </a:rPr>
              <a:t>    // Il peut bien sûr contenir plusieurs messages :</a:t>
            </a:r>
          </a:p>
          <a:p>
            <a:r>
              <a:rPr lang="fr-FR" sz="1200" dirty="0">
                <a:solidFill>
                  <a:srgbClr val="FF0000"/>
                </a:solidFill>
                <a:latin typeface="Courier New" panose="02070309020205020404" pitchFamily="49" charset="0"/>
                <a:cs typeface="Courier New" panose="02070309020205020404" pitchFamily="49" charset="0"/>
              </a:rPr>
              <a:t>    $session-&gt;</a:t>
            </a:r>
            <a:r>
              <a:rPr lang="fr-FR" sz="1200" dirty="0" err="1">
                <a:solidFill>
                  <a:srgbClr val="FF0000"/>
                </a:solidFill>
                <a:latin typeface="Courier New" panose="02070309020205020404" pitchFamily="49" charset="0"/>
                <a:cs typeface="Courier New" panose="02070309020205020404" pitchFamily="49" charset="0"/>
              </a:rPr>
              <a:t>getFlashBag</a:t>
            </a:r>
            <a:r>
              <a:rPr lang="fr-FR" sz="1200" dirty="0">
                <a:solidFill>
                  <a:srgbClr val="FF0000"/>
                </a:solidFill>
                <a:latin typeface="Courier New" panose="02070309020205020404" pitchFamily="49" charset="0"/>
                <a:cs typeface="Courier New" panose="02070309020205020404" pitchFamily="49" charset="0"/>
              </a:rPr>
              <a:t>()-&gt;</a:t>
            </a:r>
            <a:r>
              <a:rPr lang="fr-FR" sz="1200" dirty="0" err="1">
                <a:solidFill>
                  <a:srgbClr val="FF0000"/>
                </a:solidFill>
                <a:latin typeface="Courier New" panose="02070309020205020404" pitchFamily="49" charset="0"/>
                <a:cs typeface="Courier New" panose="02070309020205020404" pitchFamily="49" charset="0"/>
              </a:rPr>
              <a:t>add</a:t>
            </a:r>
            <a:r>
              <a:rPr lang="fr-FR" sz="1200" dirty="0">
                <a:solidFill>
                  <a:srgbClr val="FF0000"/>
                </a:solidFill>
                <a:latin typeface="Courier New" panose="02070309020205020404" pitchFamily="49" charset="0"/>
                <a:cs typeface="Courier New" panose="02070309020205020404" pitchFamily="49" charset="0"/>
              </a:rPr>
              <a:t>('info', 'Oui </a:t>
            </a:r>
            <a:r>
              <a:rPr lang="fr-FR" sz="1200" dirty="0" err="1">
                <a:solidFill>
                  <a:srgbClr val="FF0000"/>
                </a:solidFill>
                <a:latin typeface="Courier New" panose="02070309020205020404" pitchFamily="49" charset="0"/>
                <a:cs typeface="Courier New" panose="02070309020205020404" pitchFamily="49" charset="0"/>
              </a:rPr>
              <a:t>oui</a:t>
            </a:r>
            <a:r>
              <a:rPr lang="fr-FR" sz="1200" dirty="0">
                <a:solidFill>
                  <a:srgbClr val="FF0000"/>
                </a:solidFill>
                <a:latin typeface="Courier New" panose="02070309020205020404" pitchFamily="49" charset="0"/>
                <a:cs typeface="Courier New" panose="02070309020205020404" pitchFamily="49" charset="0"/>
              </a:rPr>
              <a:t>, elle est bien enregistrée !');</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Puis on redirige vers la page de visualisation de cette annonce</a:t>
            </a:r>
          </a:p>
          <a:p>
            <a:r>
              <a:rPr lang="fr-FR" sz="1200" dirty="0">
                <a:latin typeface="Courier New" panose="02070309020205020404" pitchFamily="49" charset="0"/>
                <a:cs typeface="Courier New" panose="02070309020205020404" pitchFamily="49" charset="0"/>
              </a:rPr>
              <a:t>    return $</a:t>
            </a:r>
            <a:r>
              <a:rPr lang="fr-FR" sz="1200" dirty="0" err="1">
                <a:latin typeface="Courier New" panose="02070309020205020404" pitchFamily="49" charset="0"/>
                <a:cs typeface="Courier New" panose="02070309020205020404" pitchFamily="49" charset="0"/>
              </a:rPr>
              <a:t>this</a:t>
            </a:r>
            <a:r>
              <a:rPr lang="fr-FR" sz="1200" dirty="0">
                <a:latin typeface="Courier New" panose="02070309020205020404" pitchFamily="49" charset="0"/>
                <a:cs typeface="Courier New" panose="02070309020205020404" pitchFamily="49" charset="0"/>
              </a:rPr>
              <a:t>-&gt;</a:t>
            </a:r>
            <a:r>
              <a:rPr lang="fr-FR" sz="1200" dirty="0" err="1">
                <a:latin typeface="Courier New" panose="02070309020205020404" pitchFamily="49" charset="0"/>
                <a:cs typeface="Courier New" panose="02070309020205020404" pitchFamily="49" charset="0"/>
              </a:rPr>
              <a:t>redirectToRoute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oc_platform_view</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array</a:t>
            </a:r>
            <a:r>
              <a:rPr lang="fr-FR" sz="1200" dirty="0">
                <a:latin typeface="Courier New" panose="02070309020205020404" pitchFamily="49" charset="0"/>
                <a:cs typeface="Courier New" panose="02070309020205020404" pitchFamily="49" charset="0"/>
              </a:rPr>
              <a:t>('id' =&gt; 5));</a:t>
            </a:r>
          </a:p>
          <a:p>
            <a:r>
              <a:rPr lang="fr-FR" sz="1200"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016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 – Messages flash</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 que l'on affiche ensuite avec la vue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521109" y="1884705"/>
            <a:ext cx="7855975" cy="462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src</a:t>
            </a:r>
            <a:r>
              <a:rPr lang="en-US" sz="1200" dirty="0">
                <a:solidFill>
                  <a:schemeClr val="bg1"/>
                </a:solidFill>
                <a:latin typeface="Courier New" panose="02070309020205020404" pitchFamily="49" charset="0"/>
                <a:cs typeface="Courier New" panose="02070309020205020404" pitchFamily="49" charset="0"/>
              </a:rPr>
              <a:t>/OC/</a:t>
            </a:r>
            <a:r>
              <a:rPr lang="en-US" sz="1200" dirty="0" err="1">
                <a:solidFill>
                  <a:schemeClr val="bg1"/>
                </a:solidFill>
                <a:latin typeface="Courier New" panose="02070309020205020404" pitchFamily="49" charset="0"/>
                <a:cs typeface="Courier New" panose="02070309020205020404" pitchFamily="49" charset="0"/>
              </a:rPr>
              <a:t>PlatformBundle</a:t>
            </a:r>
            <a:r>
              <a:rPr lang="en-US" sz="1200" dirty="0">
                <a:solidFill>
                  <a:schemeClr val="bg1"/>
                </a:solidFill>
                <a:latin typeface="Courier New" panose="02070309020205020404" pitchFamily="49" charset="0"/>
                <a:cs typeface="Courier New" panose="02070309020205020404" pitchFamily="49" charset="0"/>
              </a:rPr>
              <a:t>/Resources/view/Advert/</a:t>
            </a:r>
            <a:r>
              <a:rPr lang="en-US" sz="1200" dirty="0" err="1">
                <a:solidFill>
                  <a:schemeClr val="bg1"/>
                </a:solidFill>
                <a:latin typeface="Courier New" panose="02070309020205020404" pitchFamily="49" charset="0"/>
                <a:cs typeface="Courier New" panose="02070309020205020404" pitchFamily="49" charset="0"/>
              </a:rPr>
              <a:t>view.html.twig</a:t>
            </a:r>
            <a:r>
              <a:rPr lang="en-US" sz="1200" dirty="0">
                <a:solidFill>
                  <a:schemeClr val="bg1"/>
                </a:solidFill>
                <a:latin typeface="Courier New" panose="02070309020205020404" pitchFamily="49" charset="0"/>
                <a:cs typeface="Courier New" panose="02070309020205020404" pitchFamily="49" charset="0"/>
              </a:rPr>
              <a:t> #}</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&lt;!DOCTYPE html&gt;</a:t>
            </a:r>
          </a:p>
          <a:p>
            <a:r>
              <a:rPr lang="en-US" sz="1200" dirty="0">
                <a:solidFill>
                  <a:schemeClr val="bg1"/>
                </a:solidFill>
                <a:latin typeface="Courier New" panose="02070309020205020404" pitchFamily="49" charset="0"/>
                <a:cs typeface="Courier New" panose="02070309020205020404" pitchFamily="49" charset="0"/>
              </a:rPr>
              <a:t>&lt;html&gt;</a:t>
            </a:r>
          </a:p>
          <a:p>
            <a:r>
              <a:rPr lang="en-US" sz="1200" dirty="0">
                <a:solidFill>
                  <a:schemeClr val="bg1"/>
                </a:solidFill>
                <a:latin typeface="Courier New" panose="02070309020205020404" pitchFamily="49" charset="0"/>
                <a:cs typeface="Courier New" panose="02070309020205020404" pitchFamily="49" charset="0"/>
              </a:rPr>
              <a:t>  &lt;head&gt;</a:t>
            </a:r>
          </a:p>
          <a:p>
            <a:r>
              <a:rPr lang="en-US" sz="1200" dirty="0">
                <a:solidFill>
                  <a:schemeClr val="bg1"/>
                </a:solidFill>
                <a:latin typeface="Courier New" panose="02070309020205020404" pitchFamily="49" charset="0"/>
                <a:cs typeface="Courier New" panose="02070309020205020404" pitchFamily="49" charset="0"/>
              </a:rPr>
              <a:t>    &lt;title&gt;</a:t>
            </a:r>
            <a:r>
              <a:rPr lang="en-US" sz="1200" dirty="0" err="1">
                <a:solidFill>
                  <a:schemeClr val="bg1"/>
                </a:solidFill>
                <a:latin typeface="Courier New" panose="02070309020205020404" pitchFamily="49" charset="0"/>
                <a:cs typeface="Courier New" panose="02070309020205020404" pitchFamily="49" charset="0"/>
              </a:rPr>
              <a:t>Affichage</a:t>
            </a:r>
            <a:r>
              <a:rPr lang="en-US" sz="1200" dirty="0">
                <a:solidFill>
                  <a:schemeClr val="bg1"/>
                </a:solidFill>
                <a:latin typeface="Courier New" panose="02070309020205020404" pitchFamily="49" charset="0"/>
                <a:cs typeface="Courier New" panose="02070309020205020404" pitchFamily="49" charset="0"/>
              </a:rPr>
              <a:t> de </a:t>
            </a:r>
            <a:r>
              <a:rPr lang="en-US" sz="1200" dirty="0" err="1">
                <a:solidFill>
                  <a:schemeClr val="bg1"/>
                </a:solidFill>
                <a:latin typeface="Courier New" panose="02070309020205020404" pitchFamily="49" charset="0"/>
                <a:cs typeface="Courier New" panose="02070309020205020404" pitchFamily="49" charset="0"/>
              </a:rPr>
              <a:t>l'annonce</a:t>
            </a:r>
            <a:r>
              <a:rPr lang="en-US" sz="1200" dirty="0">
                <a:solidFill>
                  <a:schemeClr val="bg1"/>
                </a:solidFill>
                <a:latin typeface="Courier New" panose="02070309020205020404" pitchFamily="49" charset="0"/>
                <a:cs typeface="Courier New" panose="02070309020205020404" pitchFamily="49" charset="0"/>
              </a:rPr>
              <a:t> {{ id }}&lt;/title&gt;</a:t>
            </a:r>
          </a:p>
          <a:p>
            <a:r>
              <a:rPr lang="en-US" sz="1200" dirty="0">
                <a:solidFill>
                  <a:schemeClr val="bg1"/>
                </a:solidFill>
                <a:latin typeface="Courier New" panose="02070309020205020404" pitchFamily="49" charset="0"/>
                <a:cs typeface="Courier New" panose="02070309020205020404" pitchFamily="49" charset="0"/>
              </a:rPr>
              <a:t>  &lt;/head&gt;</a:t>
            </a:r>
          </a:p>
          <a:p>
            <a:r>
              <a:rPr lang="en-US" sz="1200" dirty="0">
                <a:solidFill>
                  <a:schemeClr val="bg1"/>
                </a:solidFill>
                <a:latin typeface="Courier New" panose="02070309020205020404" pitchFamily="49" charset="0"/>
                <a:cs typeface="Courier New" panose="02070309020205020404" pitchFamily="49" charset="0"/>
              </a:rPr>
              <a:t>  &lt;body&gt;</a:t>
            </a:r>
          </a:p>
          <a:p>
            <a:r>
              <a:rPr lang="en-US" sz="1200" dirty="0">
                <a:solidFill>
                  <a:schemeClr val="bg1"/>
                </a:solidFill>
                <a:latin typeface="Courier New" panose="02070309020205020404" pitchFamily="49" charset="0"/>
                <a:cs typeface="Courier New" panose="02070309020205020404" pitchFamily="49" charset="0"/>
              </a:rPr>
              <a:t>    &lt;h1&gt;</a:t>
            </a:r>
            <a:r>
              <a:rPr lang="en-US" sz="1200" dirty="0" err="1">
                <a:solidFill>
                  <a:schemeClr val="bg1"/>
                </a:solidFill>
                <a:latin typeface="Courier New" panose="02070309020205020404" pitchFamily="49" charset="0"/>
                <a:cs typeface="Courier New" panose="02070309020205020404" pitchFamily="49" charset="0"/>
              </a:rPr>
              <a:t>Affichage</a:t>
            </a:r>
            <a:r>
              <a:rPr lang="en-US" sz="1200" dirty="0">
                <a:solidFill>
                  <a:schemeClr val="bg1"/>
                </a:solidFill>
                <a:latin typeface="Courier New" panose="02070309020205020404" pitchFamily="49" charset="0"/>
                <a:cs typeface="Courier New" panose="02070309020205020404" pitchFamily="49" charset="0"/>
              </a:rPr>
              <a:t> de </a:t>
            </a:r>
            <a:r>
              <a:rPr lang="en-US" sz="1200" dirty="0" err="1">
                <a:solidFill>
                  <a:schemeClr val="bg1"/>
                </a:solidFill>
                <a:latin typeface="Courier New" panose="02070309020205020404" pitchFamily="49" charset="0"/>
                <a:cs typeface="Courier New" panose="02070309020205020404" pitchFamily="49" charset="0"/>
              </a:rPr>
              <a:t>l'annonce</a:t>
            </a:r>
            <a:r>
              <a:rPr lang="en-US" sz="1200" dirty="0">
                <a:solidFill>
                  <a:schemeClr val="bg1"/>
                </a:solidFill>
                <a:latin typeface="Courier New" panose="02070309020205020404" pitchFamily="49" charset="0"/>
                <a:cs typeface="Courier New" panose="02070309020205020404" pitchFamily="49" charset="0"/>
              </a:rPr>
              <a:t> n°{{ id }} !&lt;/h1&gt;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&lt;div&gt;</a:t>
            </a:r>
          </a:p>
          <a:p>
            <a:r>
              <a:rPr lang="en-US" sz="1200" dirty="0">
                <a:solidFill>
                  <a:schemeClr val="bg1"/>
                </a:solidFill>
                <a:latin typeface="Courier New" panose="02070309020205020404" pitchFamily="49" charset="0"/>
                <a:cs typeface="Courier New" panose="02070309020205020404" pitchFamily="49" charset="0"/>
              </a:rPr>
              <a:t>      {# On </a:t>
            </a:r>
            <a:r>
              <a:rPr lang="en-US" sz="1200" dirty="0" err="1">
                <a:solidFill>
                  <a:schemeClr val="bg1"/>
                </a:solidFill>
                <a:latin typeface="Courier New" panose="02070309020205020404" pitchFamily="49" charset="0"/>
                <a:cs typeface="Courier New" panose="02070309020205020404" pitchFamily="49" charset="0"/>
              </a:rPr>
              <a:t>affiche</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tous</a:t>
            </a:r>
            <a:r>
              <a:rPr lang="en-US" sz="1200" dirty="0">
                <a:solidFill>
                  <a:schemeClr val="bg1"/>
                </a:solidFill>
                <a:latin typeface="Courier New" panose="02070309020205020404" pitchFamily="49" charset="0"/>
                <a:cs typeface="Courier New" panose="02070309020205020404" pitchFamily="49" charset="0"/>
              </a:rPr>
              <a:t> les messages flash </a:t>
            </a:r>
            <a:r>
              <a:rPr lang="en-US" sz="1200" dirty="0" err="1">
                <a:solidFill>
                  <a:schemeClr val="bg1"/>
                </a:solidFill>
                <a:latin typeface="Courier New" panose="02070309020205020404" pitchFamily="49" charset="0"/>
                <a:cs typeface="Courier New" panose="02070309020205020404" pitchFamily="49" charset="0"/>
              </a:rPr>
              <a:t>dont</a:t>
            </a:r>
            <a:r>
              <a:rPr lang="en-US" sz="1200" dirty="0">
                <a:solidFill>
                  <a:schemeClr val="bg1"/>
                </a:solidFill>
                <a:latin typeface="Courier New" panose="02070309020205020404" pitchFamily="49" charset="0"/>
                <a:cs typeface="Courier New" panose="02070309020205020404" pitchFamily="49" charset="0"/>
              </a:rPr>
              <a:t> le nom </a:t>
            </a:r>
            <a:r>
              <a:rPr lang="en-US" sz="1200" dirty="0" err="1">
                <a:solidFill>
                  <a:schemeClr val="bg1"/>
                </a:solidFill>
                <a:latin typeface="Courier New" panose="02070309020205020404" pitchFamily="49" charset="0"/>
                <a:cs typeface="Courier New" panose="02070309020205020404" pitchFamily="49" charset="0"/>
              </a:rPr>
              <a:t>est</a:t>
            </a:r>
            <a:r>
              <a:rPr lang="en-US" sz="1200" dirty="0">
                <a:solidFill>
                  <a:schemeClr val="bg1"/>
                </a:solidFill>
                <a:latin typeface="Courier New" panose="02070309020205020404" pitchFamily="49" charset="0"/>
                <a:cs typeface="Courier New" panose="02070309020205020404" pitchFamily="49" charset="0"/>
              </a:rPr>
              <a:t> « info »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 for message in </a:t>
            </a:r>
            <a:r>
              <a:rPr lang="en-US" sz="1200" dirty="0" err="1">
                <a:solidFill>
                  <a:srgbClr val="FF0000"/>
                </a:solidFill>
                <a:latin typeface="Courier New" panose="02070309020205020404" pitchFamily="49" charset="0"/>
                <a:cs typeface="Courier New" panose="02070309020205020404" pitchFamily="49" charset="0"/>
              </a:rPr>
              <a:t>app.session.flashbag.get</a:t>
            </a:r>
            <a:r>
              <a:rPr lang="en-US" sz="1200" dirty="0">
                <a:solidFill>
                  <a:srgbClr val="FF0000"/>
                </a:solidFill>
                <a:latin typeface="Courier New" panose="02070309020205020404" pitchFamily="49" charset="0"/>
                <a:cs typeface="Courier New" panose="02070309020205020404" pitchFamily="49" charset="0"/>
              </a:rPr>
              <a:t>('info') %}</a:t>
            </a:r>
          </a:p>
          <a:p>
            <a:r>
              <a:rPr lang="en-US" sz="1200" dirty="0">
                <a:solidFill>
                  <a:srgbClr val="FF0000"/>
                </a:solidFill>
                <a:latin typeface="Courier New" panose="02070309020205020404" pitchFamily="49" charset="0"/>
                <a:cs typeface="Courier New" panose="02070309020205020404" pitchFamily="49" charset="0"/>
              </a:rPr>
              <a:t>        &lt;p&gt;Message flash : {{ message }}&lt;/p&gt;</a:t>
            </a:r>
          </a:p>
          <a:p>
            <a:r>
              <a:rPr lang="en-US" sz="1200" dirty="0">
                <a:solidFill>
                  <a:srgbClr val="FF0000"/>
                </a:solidFill>
                <a:latin typeface="Courier New" panose="02070309020205020404" pitchFamily="49" charset="0"/>
                <a:cs typeface="Courier New" panose="02070309020205020404" pitchFamily="49" charset="0"/>
              </a:rPr>
              <a:t>      {% </a:t>
            </a:r>
            <a:r>
              <a:rPr lang="en-US" sz="1200" dirty="0" err="1">
                <a:solidFill>
                  <a:srgbClr val="FF0000"/>
                </a:solidFill>
                <a:latin typeface="Courier New" panose="02070309020205020404" pitchFamily="49" charset="0"/>
                <a:cs typeface="Courier New" panose="02070309020205020404" pitchFamily="49" charset="0"/>
              </a:rPr>
              <a:t>endfor</a:t>
            </a:r>
            <a:r>
              <a:rPr lang="en-US" sz="1200" dirty="0">
                <a:solidFill>
                  <a:srgbClr val="FF0000"/>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&lt;/div&gt;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&lt;p&gt;</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Ici</a:t>
            </a:r>
            <a:r>
              <a:rPr lang="en-US" sz="1200" dirty="0">
                <a:solidFill>
                  <a:schemeClr val="bg1"/>
                </a:solidFill>
                <a:latin typeface="Courier New" panose="02070309020205020404" pitchFamily="49" charset="0"/>
                <a:cs typeface="Courier New" panose="02070309020205020404" pitchFamily="49" charset="0"/>
              </a:rPr>
              <a:t> nous </a:t>
            </a:r>
            <a:r>
              <a:rPr lang="en-US" sz="1200" dirty="0" err="1">
                <a:solidFill>
                  <a:schemeClr val="bg1"/>
                </a:solidFill>
                <a:latin typeface="Courier New" panose="02070309020205020404" pitchFamily="49" charset="0"/>
                <a:cs typeface="Courier New" panose="02070309020205020404" pitchFamily="49" charset="0"/>
              </a:rPr>
              <a:t>pourrons</a:t>
            </a:r>
            <a:r>
              <a:rPr lang="en-US" sz="1200" dirty="0">
                <a:solidFill>
                  <a:schemeClr val="bg1"/>
                </a:solidFill>
                <a:latin typeface="Courier New" panose="02070309020205020404" pitchFamily="49" charset="0"/>
                <a:cs typeface="Courier New" panose="02070309020205020404" pitchFamily="49" charset="0"/>
              </a:rPr>
              <a:t> lire </a:t>
            </a:r>
            <a:r>
              <a:rPr lang="en-US" sz="1200" dirty="0" err="1">
                <a:solidFill>
                  <a:schemeClr val="bg1"/>
                </a:solidFill>
                <a:latin typeface="Courier New" panose="02070309020205020404" pitchFamily="49" charset="0"/>
                <a:cs typeface="Courier New" panose="02070309020205020404" pitchFamily="49" charset="0"/>
              </a:rPr>
              <a:t>l'annonce</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ayant</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comme</a:t>
            </a:r>
            <a:r>
              <a:rPr lang="en-US" sz="1200" dirty="0">
                <a:solidFill>
                  <a:schemeClr val="bg1"/>
                </a:solidFill>
                <a:latin typeface="Courier New" panose="02070309020205020404" pitchFamily="49" charset="0"/>
                <a:cs typeface="Courier New" panose="02070309020205020404" pitchFamily="49" charset="0"/>
              </a:rPr>
              <a:t> id : {{ id }}&lt;</a:t>
            </a:r>
            <a:r>
              <a:rPr lang="en-US" sz="1200" dirty="0" err="1">
                <a:solidFill>
                  <a:schemeClr val="bg1"/>
                </a:solidFill>
                <a:latin typeface="Courier New" panose="02070309020205020404" pitchFamily="49" charset="0"/>
                <a:cs typeface="Courier New" panose="02070309020205020404" pitchFamily="49" charset="0"/>
              </a:rPr>
              <a:t>br</a:t>
            </a:r>
            <a:r>
              <a:rPr lang="en-US" sz="1200" dirty="0">
                <a:solidFill>
                  <a:schemeClr val="bg1"/>
                </a:solidFill>
                <a:latin typeface="Courier New" panose="02070309020205020404" pitchFamily="49" charset="0"/>
                <a:cs typeface="Courier New" panose="02070309020205020404" pitchFamily="49" charset="0"/>
              </a:rPr>
              <a:t> /&gt;</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Mais</a:t>
            </a:r>
            <a:r>
              <a:rPr lang="en-US" sz="1200" dirty="0">
                <a:solidFill>
                  <a:schemeClr val="bg1"/>
                </a:solidFill>
                <a:latin typeface="Courier New" panose="02070309020205020404" pitchFamily="49" charset="0"/>
                <a:cs typeface="Courier New" panose="02070309020205020404" pitchFamily="49" charset="0"/>
              </a:rPr>
              <a:t> pour </a:t>
            </a:r>
            <a:r>
              <a:rPr lang="en-US" sz="1200" dirty="0" err="1">
                <a:solidFill>
                  <a:schemeClr val="bg1"/>
                </a:solidFill>
                <a:latin typeface="Courier New" panose="02070309020205020404" pitchFamily="49" charset="0"/>
                <a:cs typeface="Courier New" panose="02070309020205020404" pitchFamily="49" charset="0"/>
              </a:rPr>
              <a:t>l'instant</a:t>
            </a:r>
            <a:r>
              <a:rPr lang="en-US" sz="1200" dirty="0">
                <a:solidFill>
                  <a:schemeClr val="bg1"/>
                </a:solidFill>
                <a:latin typeface="Courier New" panose="02070309020205020404" pitchFamily="49" charset="0"/>
                <a:cs typeface="Courier New" panose="02070309020205020404" pitchFamily="49" charset="0"/>
              </a:rPr>
              <a:t>, nous ne </a:t>
            </a:r>
            <a:r>
              <a:rPr lang="en-US" sz="1200" dirty="0" err="1">
                <a:solidFill>
                  <a:schemeClr val="bg1"/>
                </a:solidFill>
                <a:latin typeface="Courier New" panose="02070309020205020404" pitchFamily="49" charset="0"/>
                <a:cs typeface="Courier New" panose="02070309020205020404" pitchFamily="49" charset="0"/>
              </a:rPr>
              <a:t>savons</a:t>
            </a:r>
            <a:r>
              <a:rPr lang="en-US" sz="1200" dirty="0">
                <a:solidFill>
                  <a:schemeClr val="bg1"/>
                </a:solidFill>
                <a:latin typeface="Courier New" panose="02070309020205020404" pitchFamily="49" charset="0"/>
                <a:cs typeface="Courier New" panose="02070309020205020404" pitchFamily="49" charset="0"/>
              </a:rPr>
              <a:t> pas encore le faire, </a:t>
            </a:r>
            <a:r>
              <a:rPr lang="en-US" sz="1200" dirty="0" err="1">
                <a:solidFill>
                  <a:schemeClr val="bg1"/>
                </a:solidFill>
                <a:latin typeface="Courier New" panose="02070309020205020404" pitchFamily="49" charset="0"/>
                <a:cs typeface="Courier New" panose="02070309020205020404" pitchFamily="49" charset="0"/>
              </a:rPr>
              <a:t>cela</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viendra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&lt;/p&gt;</a:t>
            </a:r>
          </a:p>
          <a:p>
            <a:r>
              <a:rPr lang="en-US" sz="1200" dirty="0">
                <a:solidFill>
                  <a:schemeClr val="bg1"/>
                </a:solidFill>
                <a:latin typeface="Courier New" panose="02070309020205020404" pitchFamily="49" charset="0"/>
                <a:cs typeface="Courier New" panose="02070309020205020404" pitchFamily="49" charset="0"/>
              </a:rPr>
              <a:t>  &lt;/body&gt;</a:t>
            </a:r>
          </a:p>
          <a:p>
            <a:r>
              <a:rPr lang="en-US" sz="1200" dirty="0">
                <a:solidFill>
                  <a:schemeClr val="bg1"/>
                </a:solidFill>
                <a:latin typeface="Courier New" panose="02070309020205020404" pitchFamily="49" charset="0"/>
                <a:cs typeface="Courier New" panose="02070309020205020404" pitchFamily="49" charset="0"/>
              </a:rPr>
              <a:t>&lt;/html&gt;</a:t>
            </a:r>
          </a:p>
        </p:txBody>
      </p:sp>
      <p:sp>
        <p:nvSpPr>
          <p:cNvPr id="6" name="ZoneTexte 5"/>
          <p:cNvSpPr txBox="1"/>
          <p:nvPr/>
        </p:nvSpPr>
        <p:spPr>
          <a:xfrm>
            <a:off x="6371303" y="2438399"/>
            <a:ext cx="2625213" cy="1200329"/>
          </a:xfrm>
          <a:prstGeom prst="rect">
            <a:avLst/>
          </a:prstGeom>
          <a:solidFill>
            <a:schemeClr val="bg1">
              <a:lumMod val="85000"/>
            </a:schemeClr>
          </a:solidFill>
          <a:ln>
            <a:solidFill>
              <a:schemeClr val="tx1"/>
            </a:solidFill>
          </a:ln>
        </p:spPr>
        <p:txBody>
          <a:bodyPr wrap="square" rtlCol="0">
            <a:spAutoFit/>
          </a:bodyPr>
          <a:lstStyle/>
          <a:p>
            <a:r>
              <a:rPr lang="fr-FR" dirty="0"/>
              <a:t>La variable </a:t>
            </a:r>
            <a:r>
              <a:rPr lang="fr-FR" dirty="0" err="1"/>
              <a:t>Twig</a:t>
            </a:r>
            <a:r>
              <a:rPr lang="fr-FR" dirty="0"/>
              <a:t> </a:t>
            </a:r>
            <a:r>
              <a:rPr lang="fr-FR" dirty="0" err="1" smtClean="0">
                <a:latin typeface="Courier New" panose="02070309020205020404" pitchFamily="49" charset="0"/>
                <a:cs typeface="Courier New" panose="02070309020205020404" pitchFamily="49" charset="0"/>
              </a:rPr>
              <a:t>app</a:t>
            </a:r>
            <a:r>
              <a:rPr lang="fr-FR" dirty="0">
                <a:latin typeface="Courier New" panose="02070309020205020404" pitchFamily="49" charset="0"/>
                <a:cs typeface="Courier New" panose="02070309020205020404" pitchFamily="49" charset="0"/>
              </a:rPr>
              <a:t> </a:t>
            </a:r>
            <a:r>
              <a:rPr lang="fr-FR" dirty="0" smtClean="0"/>
              <a:t>est </a:t>
            </a:r>
            <a:r>
              <a:rPr lang="fr-FR" dirty="0"/>
              <a:t>une variable globale, disponible partout dans vos vues</a:t>
            </a:r>
            <a:endParaRPr lang="en-US" dirty="0"/>
          </a:p>
        </p:txBody>
      </p:sp>
      <p:cxnSp>
        <p:nvCxnSpPr>
          <p:cNvPr id="10" name="Connecteur droit avec flèche 9"/>
          <p:cNvCxnSpPr/>
          <p:nvPr/>
        </p:nvCxnSpPr>
        <p:spPr>
          <a:xfrm flipH="1">
            <a:off x="3185652" y="3038563"/>
            <a:ext cx="3185651" cy="1238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098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Session – Messages flash</a:t>
            </a:r>
            <a:endParaRPr lang="fr-FR" b="1" dirty="0"/>
          </a:p>
        </p:txBody>
      </p:sp>
      <p:sp>
        <p:nvSpPr>
          <p:cNvPr id="9" name="Rectangle 8"/>
          <p:cNvSpPr/>
          <p:nvPr/>
        </p:nvSpPr>
        <p:spPr>
          <a:xfrm>
            <a:off x="0"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2" name="Objet 1"/>
          <p:cNvGraphicFramePr>
            <a:graphicFrameLocks noChangeAspect="1"/>
          </p:cNvGraphicFramePr>
          <p:nvPr>
            <p:extLst>
              <p:ext uri="{D42A27DB-BD31-4B8C-83A1-F6EECF244321}">
                <p14:modId xmlns:p14="http://schemas.microsoft.com/office/powerpoint/2010/main" val="4142904510"/>
              </p:ext>
            </p:extLst>
          </p:nvPr>
        </p:nvGraphicFramePr>
        <p:xfrm>
          <a:off x="4041975" y="2127860"/>
          <a:ext cx="3794333" cy="1695535"/>
        </p:xfrm>
        <a:graphic>
          <a:graphicData uri="http://schemas.openxmlformats.org/presentationml/2006/ole">
            <mc:AlternateContent xmlns:mc="http://schemas.openxmlformats.org/markup-compatibility/2006">
              <mc:Choice xmlns:v="urn:schemas-microsoft-com:vml" Requires="v">
                <p:oleObj spid="_x0000_s38514" r:id="rId4" imgW="5257080" imgH="2349000" progId="">
                  <p:embed/>
                </p:oleObj>
              </mc:Choice>
              <mc:Fallback>
                <p:oleObj r:id="rId4" imgW="5257080" imgH="2349000" progId="">
                  <p:embed/>
                  <p:pic>
                    <p:nvPicPr>
                      <p:cNvPr id="0" name=""/>
                      <p:cNvPicPr/>
                      <p:nvPr/>
                    </p:nvPicPr>
                    <p:blipFill>
                      <a:blip r:embed="rId5"/>
                      <a:stretch>
                        <a:fillRect/>
                      </a:stretch>
                    </p:blipFill>
                    <p:spPr>
                      <a:xfrm>
                        <a:off x="4041975" y="2127860"/>
                        <a:ext cx="3794333" cy="1695535"/>
                      </a:xfrm>
                      <a:prstGeom prst="rect">
                        <a:avLst/>
                      </a:prstGeom>
                    </p:spPr>
                  </p:pic>
                </p:oleObj>
              </mc:Fallback>
            </mc:AlternateContent>
          </a:graphicData>
        </a:graphic>
      </p:graphicFrame>
      <p:sp>
        <p:nvSpPr>
          <p:cNvPr id="7" name="Flèche droite 6"/>
          <p:cNvSpPr/>
          <p:nvPr/>
        </p:nvSpPr>
        <p:spPr>
          <a:xfrm>
            <a:off x="3204810" y="2501862"/>
            <a:ext cx="659382" cy="776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p:cNvSpPr txBox="1"/>
          <p:nvPr/>
        </p:nvSpPr>
        <p:spPr>
          <a:xfrm>
            <a:off x="6284190" y="4023793"/>
            <a:ext cx="2112557" cy="646331"/>
          </a:xfrm>
          <a:prstGeom prst="rect">
            <a:avLst/>
          </a:prstGeom>
          <a:noFill/>
        </p:spPr>
        <p:txBody>
          <a:bodyPr wrap="square" rtlCol="0">
            <a:spAutoFit/>
          </a:bodyPr>
          <a:lstStyle/>
          <a:p>
            <a:r>
              <a:rPr lang="fr-FR" dirty="0" smtClean="0"/>
              <a:t>F5</a:t>
            </a:r>
          </a:p>
          <a:p>
            <a:r>
              <a:rPr lang="fr-FR" dirty="0" smtClean="0"/>
              <a:t>(</a:t>
            </a:r>
            <a:r>
              <a:rPr lang="fr-FR" dirty="0" err="1" smtClean="0"/>
              <a:t>reload</a:t>
            </a:r>
            <a:r>
              <a:rPr lang="fr-FR" dirty="0" smtClean="0"/>
              <a:t> de page)</a:t>
            </a:r>
            <a:endParaRPr lang="en-US" dirty="0"/>
          </a:p>
        </p:txBody>
      </p:sp>
      <p:sp>
        <p:nvSpPr>
          <p:cNvPr id="12" name="Flèche droite 11"/>
          <p:cNvSpPr/>
          <p:nvPr/>
        </p:nvSpPr>
        <p:spPr>
          <a:xfrm rot="5400000">
            <a:off x="5482171" y="3973335"/>
            <a:ext cx="659382" cy="776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t 12"/>
          <p:cNvGraphicFramePr>
            <a:graphicFrameLocks noChangeAspect="1"/>
          </p:cNvGraphicFramePr>
          <p:nvPr>
            <p:extLst>
              <p:ext uri="{D42A27DB-BD31-4B8C-83A1-F6EECF244321}">
                <p14:modId xmlns:p14="http://schemas.microsoft.com/office/powerpoint/2010/main" val="1455300335"/>
              </p:ext>
            </p:extLst>
          </p:nvPr>
        </p:nvGraphicFramePr>
        <p:xfrm>
          <a:off x="3724736" y="4908248"/>
          <a:ext cx="4504864" cy="1267374"/>
        </p:xfrm>
        <a:graphic>
          <a:graphicData uri="http://schemas.openxmlformats.org/presentationml/2006/ole">
            <mc:AlternateContent xmlns:mc="http://schemas.openxmlformats.org/markup-compatibility/2006">
              <mc:Choice xmlns:v="urn:schemas-microsoft-com:vml" Requires="v">
                <p:oleObj spid="_x0000_s38515" r:id="rId6" imgW="5282280" imgH="1485360" progId="">
                  <p:embed/>
                </p:oleObj>
              </mc:Choice>
              <mc:Fallback>
                <p:oleObj r:id="rId6" imgW="5282280" imgH="1485360" progId="">
                  <p:embed/>
                  <p:pic>
                    <p:nvPicPr>
                      <p:cNvPr id="0" name=""/>
                      <p:cNvPicPr/>
                      <p:nvPr/>
                    </p:nvPicPr>
                    <p:blipFill>
                      <a:blip r:embed="rId7"/>
                      <a:stretch>
                        <a:fillRect/>
                      </a:stretch>
                    </p:blipFill>
                    <p:spPr>
                      <a:xfrm>
                        <a:off x="3724736" y="4908248"/>
                        <a:ext cx="4504864" cy="1267374"/>
                      </a:xfrm>
                      <a:prstGeom prst="rect">
                        <a:avLst/>
                      </a:prstGeom>
                    </p:spPr>
                  </p:pic>
                </p:oleObj>
              </mc:Fallback>
            </mc:AlternateContent>
          </a:graphicData>
        </a:graphic>
      </p:graphicFrame>
      <p:sp>
        <p:nvSpPr>
          <p:cNvPr id="4" name="Rectangle 3"/>
          <p:cNvSpPr/>
          <p:nvPr/>
        </p:nvSpPr>
        <p:spPr>
          <a:xfrm>
            <a:off x="2778268" y="1595652"/>
            <a:ext cx="6175952" cy="369332"/>
          </a:xfrm>
          <a:prstGeom prst="rect">
            <a:avLst/>
          </a:prstGeom>
        </p:spPr>
        <p:txBody>
          <a:bodyPr wrap="square">
            <a:spAutoFit/>
          </a:bodyPr>
          <a:lstStyle/>
          <a:p>
            <a:r>
              <a:rPr lang="fr-FR" dirty="0">
                <a:hlinkClick r:id="rId8"/>
              </a:rPr>
              <a:t>http://</a:t>
            </a:r>
            <a:r>
              <a:rPr lang="fr-FR" dirty="0" smtClean="0">
                <a:hlinkClick r:id="rId8"/>
              </a:rPr>
              <a:t>localhost/Symfony/web/app_dev.php/platform/advert/5</a:t>
            </a:r>
            <a:r>
              <a:rPr lang="fr-FR" dirty="0" smtClean="0"/>
              <a:t>   </a:t>
            </a:r>
            <a:endParaRPr lang="fr-FR" dirty="0"/>
          </a:p>
        </p:txBody>
      </p:sp>
      <p:sp>
        <p:nvSpPr>
          <p:cNvPr id="6" name="Rectangle 5"/>
          <p:cNvSpPr/>
          <p:nvPr/>
        </p:nvSpPr>
        <p:spPr>
          <a:xfrm>
            <a:off x="119613" y="2501862"/>
            <a:ext cx="2996306" cy="646331"/>
          </a:xfrm>
          <a:prstGeom prst="rect">
            <a:avLst/>
          </a:prstGeom>
        </p:spPr>
        <p:txBody>
          <a:bodyPr wrap="square">
            <a:spAutoFit/>
          </a:bodyPr>
          <a:lstStyle/>
          <a:p>
            <a:r>
              <a:rPr lang="fr-FR" dirty="0">
                <a:hlinkClick r:id="rId9"/>
              </a:rPr>
              <a:t>http://</a:t>
            </a:r>
            <a:r>
              <a:rPr lang="fr-FR" dirty="0" smtClean="0">
                <a:hlinkClick r:id="rId9"/>
              </a:rPr>
              <a:t>localhost/Symfony/web/app_dev.php/platform/add</a:t>
            </a:r>
            <a:r>
              <a:rPr lang="fr-FR" dirty="0" smtClean="0"/>
              <a:t> </a:t>
            </a:r>
            <a:endParaRPr lang="fr-FR" dirty="0"/>
          </a:p>
        </p:txBody>
      </p:sp>
    </p:spTree>
    <p:extLst>
      <p:ext uri="{BB962C8B-B14F-4D97-AF65-F5344CB8AC3E}">
        <p14:creationId xmlns:p14="http://schemas.microsoft.com/office/powerpoint/2010/main" val="128329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smtClean="0"/>
              <a:t>Commentaires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L'erreur </a:t>
            </a:r>
            <a:r>
              <a:rPr lang="fr-FR" sz="2400" dirty="0" smtClean="0">
                <a:solidFill>
                  <a:schemeClr val="tx1">
                    <a:lumMod val="95000"/>
                    <a:lumOff val="5000"/>
                  </a:schemeClr>
                </a:solidFill>
                <a:latin typeface="Arial" panose="020B0604020202020204" pitchFamily="34" charset="0"/>
                <a:cs typeface="Arial" panose="020B0604020202020204" pitchFamily="34" charset="0"/>
              </a:rPr>
              <a:t>404 : Dès qu'une erreur de ce </a:t>
            </a:r>
            <a:r>
              <a:rPr lang="fr-FR" sz="2400" dirty="0">
                <a:solidFill>
                  <a:schemeClr val="tx1">
                    <a:lumMod val="95000"/>
                    <a:lumOff val="5000"/>
                  </a:schemeClr>
                </a:solidFill>
                <a:latin typeface="Arial" panose="020B0604020202020204" pitchFamily="34" charset="0"/>
                <a:cs typeface="Arial" panose="020B0604020202020204" pitchFamily="34" charset="0"/>
              </a:rPr>
              <a:t>type arrive le noyau l'attrape et génère une page d'erreur 404</a:t>
            </a:r>
          </a:p>
          <a:p>
            <a:pPr marL="638175" indent="-457200">
              <a:spcBef>
                <a:spcPts val="1200"/>
              </a:spcBef>
              <a:buClr>
                <a:srgbClr val="C00000"/>
              </a:buClr>
              <a:buFont typeface="Wingdings" panose="05000000000000000000" pitchFamily="2" charset="2"/>
              <a:buChar char="§"/>
            </a:pPr>
            <a:r>
              <a:rPr lang="en-US" sz="24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méthodes </a:t>
            </a:r>
            <a:r>
              <a:rPr lang="fr-FR" sz="2400" dirty="0">
                <a:solidFill>
                  <a:schemeClr val="tx1">
                    <a:lumMod val="95000"/>
                    <a:lumOff val="5000"/>
                  </a:schemeClr>
                </a:solidFill>
                <a:latin typeface="Arial" panose="020B0604020202020204" pitchFamily="34" charset="0"/>
                <a:cs typeface="Arial" panose="020B0604020202020204" pitchFamily="34" charset="0"/>
              </a:rPr>
              <a:t>vont être appelées par le noyau : elles doivent donc respecter le nom et les arguments que nous avons définis dans nos routes et se trouver dans le scope </a:t>
            </a:r>
            <a:r>
              <a:rPr lang="fr-FR" sz="2400" dirty="0" smtClean="0">
                <a:solidFill>
                  <a:schemeClr val="tx1">
                    <a:lumMod val="95000"/>
                    <a:lumOff val="5000"/>
                  </a:schemeClr>
                </a:solidFill>
                <a:latin typeface="Courier New" panose="02070309020205020404" pitchFamily="49" charset="0"/>
                <a:cs typeface="Courier New" panose="02070309020205020404" pitchFamily="49" charset="0"/>
              </a:rPr>
              <a:t>public.</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Pour les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méthodes </a:t>
            </a:r>
            <a:r>
              <a:rPr lang="fr-FR" sz="2400" dirty="0">
                <a:solidFill>
                  <a:schemeClr val="tx1">
                    <a:lumMod val="95000"/>
                    <a:lumOff val="5000"/>
                  </a:schemeClr>
                </a:solidFill>
                <a:latin typeface="Arial" panose="020B0604020202020204" pitchFamily="34" charset="0"/>
                <a:cs typeface="Arial" panose="020B0604020202020204" pitchFamily="34" charset="0"/>
              </a:rPr>
              <a:t>internes vous ne devez pas les suffixer avec « Action » (afin de ne pas confondre)</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87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 retenir</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rôle du </a:t>
            </a:r>
            <a:r>
              <a:rPr lang="fr-FR" sz="2400" b="1" dirty="0">
                <a:solidFill>
                  <a:schemeClr val="tx1">
                    <a:lumMod val="95000"/>
                    <a:lumOff val="5000"/>
                  </a:schemeClr>
                </a:solidFill>
                <a:latin typeface="Arial" panose="020B0604020202020204" pitchFamily="34" charset="0"/>
                <a:cs typeface="Arial" panose="020B0604020202020204" pitchFamily="34" charset="0"/>
              </a:rPr>
              <a:t>contrôleur</a:t>
            </a:r>
            <a:r>
              <a:rPr lang="fr-FR" sz="2400" dirty="0">
                <a:solidFill>
                  <a:schemeClr val="tx1">
                    <a:lumMod val="95000"/>
                    <a:lumOff val="5000"/>
                  </a:schemeClr>
                </a:solidFill>
                <a:latin typeface="Arial" panose="020B0604020202020204" pitchFamily="34" charset="0"/>
                <a:cs typeface="Arial" panose="020B0604020202020204" pitchFamily="34" charset="0"/>
              </a:rPr>
              <a:t> est de </a:t>
            </a:r>
            <a:r>
              <a:rPr lang="fr-FR" sz="2400" b="1" dirty="0">
                <a:solidFill>
                  <a:schemeClr val="tx1">
                    <a:lumMod val="95000"/>
                    <a:lumOff val="5000"/>
                  </a:schemeClr>
                </a:solidFill>
                <a:latin typeface="Arial" panose="020B0604020202020204" pitchFamily="34" charset="0"/>
                <a:cs typeface="Arial" panose="020B0604020202020204" pitchFamily="34" charset="0"/>
              </a:rPr>
              <a:t>retourner un objet </a:t>
            </a:r>
            <a:r>
              <a:rPr lang="fr-FR" sz="2400" b="1" dirty="0" err="1">
                <a:solidFill>
                  <a:schemeClr val="tx1">
                    <a:lumMod val="95000"/>
                    <a:lumOff val="5000"/>
                  </a:schemeClr>
                </a:solidFill>
                <a:latin typeface="Courier New" panose="02070309020205020404" pitchFamily="49" charset="0"/>
                <a:cs typeface="Courier New" panose="02070309020205020404" pitchFamily="49" charset="0"/>
              </a:rPr>
              <a:t>Response</a:t>
            </a:r>
            <a:r>
              <a:rPr lang="fr-FR" sz="2400" b="1" dirty="0">
                <a:solidFill>
                  <a:schemeClr val="tx1">
                    <a:lumMod val="95000"/>
                    <a:lumOff val="5000"/>
                  </a:schemeClr>
                </a:solidFill>
                <a:latin typeface="Arial" panose="020B0604020202020204" pitchFamily="34" charset="0"/>
                <a:cs typeface="Arial" panose="020B0604020202020204" pitchFamily="34" charset="0"/>
              </a:rPr>
              <a:t> </a:t>
            </a:r>
            <a:r>
              <a:rPr lang="fr-FR" sz="2400" dirty="0">
                <a:solidFill>
                  <a:schemeClr val="tx1">
                    <a:lumMod val="95000"/>
                    <a:lumOff val="5000"/>
                  </a:schemeClr>
                </a:solidFill>
                <a:latin typeface="Arial" panose="020B0604020202020204" pitchFamily="34" charset="0"/>
                <a:cs typeface="Arial" panose="020B0604020202020204" pitchFamily="34" charset="0"/>
              </a:rPr>
              <a:t>: ceci est obligatoire </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contrôleur </a:t>
            </a:r>
            <a:r>
              <a:rPr lang="fr-FR" sz="2400" b="1" dirty="0">
                <a:solidFill>
                  <a:schemeClr val="tx1">
                    <a:lumMod val="95000"/>
                    <a:lumOff val="5000"/>
                  </a:schemeClr>
                </a:solidFill>
                <a:latin typeface="Arial" panose="020B0604020202020204" pitchFamily="34" charset="0"/>
                <a:cs typeface="Arial" panose="020B0604020202020204" pitchFamily="34" charset="0"/>
              </a:rPr>
              <a:t>construit la réponse en fonction des données </a:t>
            </a:r>
            <a:r>
              <a:rPr lang="fr-FR" sz="2400" dirty="0">
                <a:solidFill>
                  <a:schemeClr val="tx1">
                    <a:lumMod val="95000"/>
                    <a:lumOff val="5000"/>
                  </a:schemeClr>
                </a:solidFill>
                <a:latin typeface="Arial" panose="020B0604020202020204" pitchFamily="34" charset="0"/>
                <a:cs typeface="Arial" panose="020B0604020202020204" pitchFamily="34" charset="0"/>
              </a:rPr>
              <a:t>qu'il a en entrée : paramètre de route et objet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Request</a:t>
            </a:r>
            <a:r>
              <a:rPr lang="fr-FR" sz="2400" dirty="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 contrôleur se sert de tout ce dont il a besoin pour construire la réponse : la base de données, les vues, les différents services, etc.</a:t>
            </a:r>
          </a:p>
        </p:txBody>
      </p:sp>
    </p:spTree>
    <p:extLst>
      <p:ext uri="{BB962C8B-B14F-4D97-AF65-F5344CB8AC3E}">
        <p14:creationId xmlns:p14="http://schemas.microsoft.com/office/powerpoint/2010/main" val="384542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Application : le contrôleur de notre plateforme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4" name="Rectangle 13"/>
          <p:cNvSpPr/>
          <p:nvPr/>
        </p:nvSpPr>
        <p:spPr>
          <a:xfrm>
            <a:off x="147484" y="1058774"/>
            <a:ext cx="8701549" cy="5666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solidFill>
                <a:latin typeface="Courier New" panose="02070309020205020404" pitchFamily="49" charset="0"/>
                <a:cs typeface="Courier New" panose="02070309020205020404" pitchFamily="49" charset="0"/>
              </a:rPr>
              <a:t>&lt;?</a:t>
            </a:r>
            <a:r>
              <a:rPr lang="en-US" sz="1300" dirty="0" err="1">
                <a:solidFill>
                  <a:schemeClr val="bg1"/>
                </a:solidFill>
                <a:latin typeface="Courier New" panose="02070309020205020404" pitchFamily="49" charset="0"/>
                <a:cs typeface="Courier New" panose="02070309020205020404" pitchFamily="49" charset="0"/>
              </a:rPr>
              <a:t>php</a:t>
            </a:r>
            <a:endParaRPr lang="en-US" sz="1300" dirty="0">
              <a:solidFill>
                <a:schemeClr val="bg1"/>
              </a:solidFill>
              <a:latin typeface="Courier New" panose="02070309020205020404" pitchFamily="49" charset="0"/>
              <a:cs typeface="Courier New" panose="02070309020205020404" pitchFamily="49" charset="0"/>
            </a:endParaRP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src</a:t>
            </a:r>
            <a:r>
              <a:rPr lang="en-US" sz="1300" dirty="0">
                <a:solidFill>
                  <a:schemeClr val="bg1"/>
                </a:solidFill>
                <a:latin typeface="Courier New" panose="02070309020205020404" pitchFamily="49" charset="0"/>
                <a:cs typeface="Courier New" panose="02070309020205020404" pitchFamily="49" charset="0"/>
              </a:rPr>
              <a:t>/OC/</a:t>
            </a:r>
            <a:r>
              <a:rPr lang="en-US" sz="1300" dirty="0" err="1">
                <a:solidFill>
                  <a:schemeClr val="bg1"/>
                </a:solidFill>
                <a:latin typeface="Courier New" panose="02070309020205020404" pitchFamily="49" charset="0"/>
                <a:cs typeface="Courier New" panose="02070309020205020404" pitchFamily="49" charset="0"/>
              </a:rPr>
              <a:t>PlatformBundle</a:t>
            </a:r>
            <a:r>
              <a:rPr lang="en-US" sz="1300" dirty="0">
                <a:solidFill>
                  <a:schemeClr val="bg1"/>
                </a:solidFill>
                <a:latin typeface="Courier New" panose="02070309020205020404" pitchFamily="49" charset="0"/>
                <a:cs typeface="Courier New" panose="02070309020205020404" pitchFamily="49" charset="0"/>
              </a:rPr>
              <a:t>/Controller/</a:t>
            </a:r>
            <a:r>
              <a:rPr lang="en-US" sz="1300" dirty="0" err="1">
                <a:solidFill>
                  <a:schemeClr val="bg1"/>
                </a:solidFill>
                <a:latin typeface="Courier New" panose="02070309020205020404" pitchFamily="49" charset="0"/>
                <a:cs typeface="Courier New" panose="02070309020205020404" pitchFamily="49" charset="0"/>
              </a:rPr>
              <a:t>AdvertController.php</a:t>
            </a:r>
            <a:endParaRPr lang="en-US" sz="1300" dirty="0">
              <a:solidFill>
                <a:schemeClr val="bg1"/>
              </a:solidFill>
              <a:latin typeface="Courier New" panose="02070309020205020404" pitchFamily="49" charset="0"/>
              <a:cs typeface="Courier New" panose="02070309020205020404" pitchFamily="49" charset="0"/>
            </a:endParaRP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namespace OC\</a:t>
            </a:r>
            <a:r>
              <a:rPr lang="en-US" sz="1300" dirty="0" err="1">
                <a:solidFill>
                  <a:schemeClr val="bg1"/>
                </a:solidFill>
                <a:latin typeface="Courier New" panose="02070309020205020404" pitchFamily="49" charset="0"/>
                <a:cs typeface="Courier New" panose="02070309020205020404" pitchFamily="49" charset="0"/>
              </a:rPr>
              <a:t>PlatformBundle</a:t>
            </a:r>
            <a:r>
              <a:rPr lang="en-US" sz="1300" dirty="0">
                <a:solidFill>
                  <a:schemeClr val="bg1"/>
                </a:solidFill>
                <a:latin typeface="Courier New" panose="02070309020205020404" pitchFamily="49" charset="0"/>
                <a:cs typeface="Courier New" panose="02070309020205020404" pitchFamily="49" charset="0"/>
              </a:rPr>
              <a:t>\Controller;</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use </a:t>
            </a:r>
            <a:r>
              <a:rPr lang="en-US" sz="1300" dirty="0" err="1">
                <a:solidFill>
                  <a:schemeClr val="bg1"/>
                </a:solidFill>
                <a:latin typeface="Courier New" panose="02070309020205020404" pitchFamily="49" charset="0"/>
                <a:cs typeface="Courier New" panose="02070309020205020404" pitchFamily="49" charset="0"/>
              </a:rPr>
              <a:t>Symfony</a:t>
            </a:r>
            <a:r>
              <a:rPr lang="en-US" sz="1300" dirty="0">
                <a:solidFill>
                  <a:schemeClr val="bg1"/>
                </a:solidFill>
                <a:latin typeface="Courier New" panose="02070309020205020404" pitchFamily="49" charset="0"/>
                <a:cs typeface="Courier New" panose="02070309020205020404" pitchFamily="49" charset="0"/>
              </a:rPr>
              <a:t>\Bundle\</a:t>
            </a:r>
            <a:r>
              <a:rPr lang="en-US" sz="1300" dirty="0" err="1">
                <a:solidFill>
                  <a:schemeClr val="bg1"/>
                </a:solidFill>
                <a:latin typeface="Courier New" panose="02070309020205020404" pitchFamily="49" charset="0"/>
                <a:cs typeface="Courier New" panose="02070309020205020404" pitchFamily="49" charset="0"/>
              </a:rPr>
              <a:t>FrameworkBundle</a:t>
            </a:r>
            <a:r>
              <a:rPr lang="en-US" sz="1300" dirty="0">
                <a:solidFill>
                  <a:schemeClr val="bg1"/>
                </a:solidFill>
                <a:latin typeface="Courier New" panose="02070309020205020404" pitchFamily="49" charset="0"/>
                <a:cs typeface="Courier New" panose="02070309020205020404" pitchFamily="49" charset="0"/>
              </a:rPr>
              <a:t>\Controller\Controller;</a:t>
            </a:r>
          </a:p>
          <a:p>
            <a:r>
              <a:rPr lang="en-US" sz="1300" dirty="0">
                <a:solidFill>
                  <a:schemeClr val="bg1"/>
                </a:solidFill>
                <a:latin typeface="Courier New" panose="02070309020205020404" pitchFamily="49" charset="0"/>
                <a:cs typeface="Courier New" panose="02070309020205020404" pitchFamily="49" charset="0"/>
              </a:rPr>
              <a:t>use </a:t>
            </a:r>
            <a:r>
              <a:rPr lang="en-US" sz="1300" dirty="0" err="1">
                <a:solidFill>
                  <a:schemeClr val="bg1"/>
                </a:solidFill>
                <a:latin typeface="Courier New" panose="02070309020205020404" pitchFamily="49" charset="0"/>
                <a:cs typeface="Courier New" panose="02070309020205020404" pitchFamily="49" charset="0"/>
              </a:rPr>
              <a:t>Symfony</a:t>
            </a:r>
            <a:r>
              <a:rPr lang="en-US" sz="1300" dirty="0">
                <a:solidFill>
                  <a:schemeClr val="bg1"/>
                </a:solidFill>
                <a:latin typeface="Courier New" panose="02070309020205020404" pitchFamily="49" charset="0"/>
                <a:cs typeface="Courier New" panose="02070309020205020404" pitchFamily="49" charset="0"/>
              </a:rPr>
              <a:t>\Component\</a:t>
            </a:r>
            <a:r>
              <a:rPr lang="en-US" sz="1300" dirty="0" err="1">
                <a:solidFill>
                  <a:schemeClr val="bg1"/>
                </a:solidFill>
                <a:latin typeface="Courier New" panose="02070309020205020404" pitchFamily="49" charset="0"/>
                <a:cs typeface="Courier New" panose="02070309020205020404" pitchFamily="49" charset="0"/>
              </a:rPr>
              <a:t>HttpFoundation</a:t>
            </a:r>
            <a:r>
              <a:rPr lang="en-US" sz="1300" dirty="0">
                <a:solidFill>
                  <a:schemeClr val="bg1"/>
                </a:solidFill>
                <a:latin typeface="Courier New" panose="02070309020205020404" pitchFamily="49" charset="0"/>
                <a:cs typeface="Courier New" panose="02070309020205020404" pitchFamily="49" charset="0"/>
              </a:rPr>
              <a:t>\Request;</a:t>
            </a:r>
          </a:p>
          <a:p>
            <a:r>
              <a:rPr lang="en-US" sz="1300" dirty="0">
                <a:solidFill>
                  <a:schemeClr val="bg1"/>
                </a:solidFill>
                <a:latin typeface="Courier New" panose="02070309020205020404" pitchFamily="49" charset="0"/>
                <a:cs typeface="Courier New" panose="02070309020205020404" pitchFamily="49" charset="0"/>
              </a:rPr>
              <a:t>use </a:t>
            </a:r>
            <a:r>
              <a:rPr lang="en-US" sz="1300" dirty="0" err="1">
                <a:solidFill>
                  <a:schemeClr val="bg1"/>
                </a:solidFill>
                <a:latin typeface="Courier New" panose="02070309020205020404" pitchFamily="49" charset="0"/>
                <a:cs typeface="Courier New" panose="02070309020205020404" pitchFamily="49" charset="0"/>
              </a:rPr>
              <a:t>Symfony</a:t>
            </a:r>
            <a:r>
              <a:rPr lang="en-US" sz="1300" dirty="0">
                <a:solidFill>
                  <a:schemeClr val="bg1"/>
                </a:solidFill>
                <a:latin typeface="Courier New" panose="02070309020205020404" pitchFamily="49" charset="0"/>
                <a:cs typeface="Courier New" panose="02070309020205020404" pitchFamily="49" charset="0"/>
              </a:rPr>
              <a:t>\Component\</a:t>
            </a:r>
            <a:r>
              <a:rPr lang="en-US" sz="1300" dirty="0" err="1">
                <a:solidFill>
                  <a:schemeClr val="bg1"/>
                </a:solidFill>
                <a:latin typeface="Courier New" panose="02070309020205020404" pitchFamily="49" charset="0"/>
                <a:cs typeface="Courier New" panose="02070309020205020404" pitchFamily="49" charset="0"/>
              </a:rPr>
              <a:t>HttpKernel</a:t>
            </a:r>
            <a:r>
              <a:rPr lang="en-US" sz="1300" dirty="0">
                <a:solidFill>
                  <a:schemeClr val="bg1"/>
                </a:solidFill>
                <a:latin typeface="Courier New" panose="02070309020205020404" pitchFamily="49" charset="0"/>
                <a:cs typeface="Courier New" panose="02070309020205020404" pitchFamily="49" charset="0"/>
              </a:rPr>
              <a:t>\Exception\</a:t>
            </a:r>
            <a:r>
              <a:rPr lang="en-US" sz="1300" dirty="0" err="1">
                <a:solidFill>
                  <a:schemeClr val="bg1"/>
                </a:solidFill>
                <a:latin typeface="Courier New" panose="02070309020205020404" pitchFamily="49" charset="0"/>
                <a:cs typeface="Courier New" panose="02070309020205020404" pitchFamily="49" charset="0"/>
              </a:rPr>
              <a:t>NotFoundHttpException</a:t>
            </a:r>
            <a:r>
              <a:rPr lang="en-US" sz="1300" dirty="0">
                <a:solidFill>
                  <a:schemeClr val="bg1"/>
                </a:solidFill>
                <a:latin typeface="Courier New" panose="02070309020205020404" pitchFamily="49" charset="0"/>
                <a:cs typeface="Courier New" panose="02070309020205020404" pitchFamily="49" charset="0"/>
              </a:rPr>
              <a:t>;</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class </a:t>
            </a:r>
            <a:r>
              <a:rPr lang="en-US" sz="1300" dirty="0" err="1">
                <a:solidFill>
                  <a:schemeClr val="bg1"/>
                </a:solidFill>
                <a:latin typeface="Courier New" panose="02070309020205020404" pitchFamily="49" charset="0"/>
                <a:cs typeface="Courier New" panose="02070309020205020404" pitchFamily="49" charset="0"/>
              </a:rPr>
              <a:t>AdvertController</a:t>
            </a:r>
            <a:r>
              <a:rPr lang="en-US" sz="1300" dirty="0">
                <a:solidFill>
                  <a:schemeClr val="bg1"/>
                </a:solidFill>
                <a:latin typeface="Courier New" panose="02070309020205020404" pitchFamily="49" charset="0"/>
                <a:cs typeface="Courier New" panose="02070309020205020404" pitchFamily="49" charset="0"/>
              </a:rPr>
              <a:t> extends Controller</a:t>
            </a:r>
          </a:p>
          <a:p>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public function </a:t>
            </a:r>
            <a:r>
              <a:rPr lang="en-US" sz="1300" dirty="0" err="1">
                <a:solidFill>
                  <a:schemeClr val="bg1"/>
                </a:solidFill>
                <a:latin typeface="Courier New" panose="02070309020205020404" pitchFamily="49" charset="0"/>
                <a:cs typeface="Courier New" panose="02070309020205020404" pitchFamily="49" charset="0"/>
              </a:rPr>
              <a:t>indexAction</a:t>
            </a:r>
            <a:r>
              <a:rPr lang="en-US" sz="1300" dirty="0">
                <a:solidFill>
                  <a:schemeClr val="bg1"/>
                </a:solidFill>
                <a:latin typeface="Courier New" panose="02070309020205020404" pitchFamily="49" charset="0"/>
                <a:cs typeface="Courier New" panose="02070309020205020404" pitchFamily="49" charset="0"/>
              </a:rPr>
              <a:t>($page)</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 On ne </a:t>
            </a:r>
            <a:r>
              <a:rPr lang="en-US" sz="1300" dirty="0" err="1">
                <a:solidFill>
                  <a:schemeClr val="bg1"/>
                </a:solidFill>
                <a:latin typeface="Courier New" panose="02070309020205020404" pitchFamily="49" charset="0"/>
                <a:cs typeface="Courier New" panose="02070309020205020404" pitchFamily="49" charset="0"/>
              </a:rPr>
              <a:t>sait</a:t>
            </a:r>
            <a:r>
              <a:rPr lang="en-US" sz="1300" dirty="0">
                <a:solidFill>
                  <a:schemeClr val="bg1"/>
                </a:solidFill>
                <a:latin typeface="Courier New" panose="02070309020205020404" pitchFamily="49" charset="0"/>
                <a:cs typeface="Courier New" panose="02070309020205020404" pitchFamily="49" charset="0"/>
              </a:rPr>
              <a:t> pas </a:t>
            </a:r>
            <a:r>
              <a:rPr lang="en-US" sz="1300" dirty="0" err="1">
                <a:solidFill>
                  <a:schemeClr val="bg1"/>
                </a:solidFill>
                <a:latin typeface="Courier New" panose="02070309020205020404" pitchFamily="49" charset="0"/>
                <a:cs typeface="Courier New" panose="02070309020205020404" pitchFamily="49" charset="0"/>
              </a:rPr>
              <a:t>combien</a:t>
            </a:r>
            <a:r>
              <a:rPr lang="en-US" sz="1300" dirty="0">
                <a:solidFill>
                  <a:schemeClr val="bg1"/>
                </a:solidFill>
                <a:latin typeface="Courier New" panose="02070309020205020404" pitchFamily="49" charset="0"/>
                <a:cs typeface="Courier New" panose="02070309020205020404" pitchFamily="49" charset="0"/>
              </a:rPr>
              <a:t> de pages </a:t>
            </a:r>
            <a:r>
              <a:rPr lang="en-US" sz="1300" dirty="0" err="1">
                <a:solidFill>
                  <a:schemeClr val="bg1"/>
                </a:solidFill>
                <a:latin typeface="Courier New" panose="02070309020205020404" pitchFamily="49" charset="0"/>
                <a:cs typeface="Courier New" panose="02070309020205020404" pitchFamily="49" charset="0"/>
              </a:rPr>
              <a:t>il</a:t>
            </a:r>
            <a:r>
              <a:rPr lang="en-US" sz="1300" dirty="0">
                <a:solidFill>
                  <a:schemeClr val="bg1"/>
                </a:solidFill>
                <a:latin typeface="Courier New" panose="02070309020205020404" pitchFamily="49" charset="0"/>
                <a:cs typeface="Courier New" panose="02070309020205020404" pitchFamily="49" charset="0"/>
              </a:rPr>
              <a:t> y a</a:t>
            </a: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Mais</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sait</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qu'une</a:t>
            </a:r>
            <a:r>
              <a:rPr lang="en-US" sz="1300" dirty="0">
                <a:solidFill>
                  <a:schemeClr val="bg1"/>
                </a:solidFill>
                <a:latin typeface="Courier New" panose="02070309020205020404" pitchFamily="49" charset="0"/>
                <a:cs typeface="Courier New" panose="02070309020205020404" pitchFamily="49" charset="0"/>
              </a:rPr>
              <a:t> page </a:t>
            </a:r>
            <a:r>
              <a:rPr lang="en-US" sz="1300" dirty="0" err="1">
                <a:solidFill>
                  <a:schemeClr val="bg1"/>
                </a:solidFill>
                <a:latin typeface="Courier New" panose="02070309020205020404" pitchFamily="49" charset="0"/>
                <a:cs typeface="Courier New" panose="02070309020205020404" pitchFamily="49" charset="0"/>
              </a:rPr>
              <a:t>doit</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être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supérieure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ou</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égale</a:t>
            </a:r>
            <a:r>
              <a:rPr lang="en-US" sz="1300" dirty="0">
                <a:solidFill>
                  <a:schemeClr val="bg1"/>
                </a:solidFill>
                <a:latin typeface="Courier New" panose="02070309020205020404" pitchFamily="49" charset="0"/>
                <a:cs typeface="Courier New" panose="02070309020205020404" pitchFamily="49" charset="0"/>
              </a:rPr>
              <a:t> à 1</a:t>
            </a:r>
          </a:p>
          <a:p>
            <a:r>
              <a:rPr lang="en-US" sz="1300" dirty="0">
                <a:solidFill>
                  <a:schemeClr val="bg1"/>
                </a:solidFill>
                <a:latin typeface="Courier New" panose="02070309020205020404" pitchFamily="49" charset="0"/>
                <a:cs typeface="Courier New" panose="02070309020205020404" pitchFamily="49" charset="0"/>
              </a:rPr>
              <a:t>    if ($page &lt; 1) {</a:t>
            </a:r>
          </a:p>
          <a:p>
            <a:r>
              <a:rPr lang="en-US" sz="1300" dirty="0">
                <a:solidFill>
                  <a:schemeClr val="bg1"/>
                </a:solidFill>
                <a:latin typeface="Courier New" panose="02070309020205020404" pitchFamily="49" charset="0"/>
                <a:cs typeface="Courier New" panose="02070309020205020404" pitchFamily="49" charset="0"/>
              </a:rPr>
              <a:t>      // On </a:t>
            </a:r>
            <a:r>
              <a:rPr lang="en-US" sz="1300" dirty="0" err="1">
                <a:solidFill>
                  <a:schemeClr val="bg1"/>
                </a:solidFill>
                <a:latin typeface="Courier New" panose="02070309020205020404" pitchFamily="49" charset="0"/>
                <a:cs typeface="Courier New" panose="02070309020205020404" pitchFamily="49" charset="0"/>
              </a:rPr>
              <a:t>déclenche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une</a:t>
            </a:r>
            <a:r>
              <a:rPr lang="en-US" sz="1300" dirty="0">
                <a:solidFill>
                  <a:schemeClr val="bg1"/>
                </a:solidFill>
                <a:latin typeface="Courier New" panose="02070309020205020404" pitchFamily="49" charset="0"/>
                <a:cs typeface="Courier New" panose="02070309020205020404" pitchFamily="49" charset="0"/>
              </a:rPr>
              <a:t> exception </a:t>
            </a:r>
            <a:r>
              <a:rPr lang="en-US" sz="1300" dirty="0" err="1">
                <a:solidFill>
                  <a:schemeClr val="bg1"/>
                </a:solidFill>
                <a:latin typeface="Courier New" panose="02070309020205020404" pitchFamily="49" charset="0"/>
                <a:cs typeface="Courier New" panose="02070309020205020404" pitchFamily="49" charset="0"/>
              </a:rPr>
              <a:t>NotFoundHttpException</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cela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va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afficher</a:t>
            </a:r>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une</a:t>
            </a:r>
            <a:r>
              <a:rPr lang="en-US" sz="1300" dirty="0">
                <a:solidFill>
                  <a:schemeClr val="bg1"/>
                </a:solidFill>
                <a:latin typeface="Courier New" panose="02070309020205020404" pitchFamily="49" charset="0"/>
                <a:cs typeface="Courier New" panose="02070309020205020404" pitchFamily="49" charset="0"/>
              </a:rPr>
              <a:t> page </a:t>
            </a:r>
            <a:r>
              <a:rPr lang="en-US" sz="1300" dirty="0" err="1">
                <a:solidFill>
                  <a:schemeClr val="bg1"/>
                </a:solidFill>
                <a:latin typeface="Courier New" panose="02070309020205020404" pitchFamily="49" charset="0"/>
                <a:cs typeface="Courier New" panose="02070309020205020404" pitchFamily="49" charset="0"/>
              </a:rPr>
              <a:t>d'erreur</a:t>
            </a:r>
            <a:r>
              <a:rPr lang="en-US" sz="1300" dirty="0">
                <a:solidFill>
                  <a:schemeClr val="bg1"/>
                </a:solidFill>
                <a:latin typeface="Courier New" panose="02070309020205020404" pitchFamily="49" charset="0"/>
                <a:cs typeface="Courier New" panose="02070309020205020404" pitchFamily="49" charset="0"/>
              </a:rPr>
              <a:t> 404 (</a:t>
            </a:r>
            <a:r>
              <a:rPr lang="en-US" sz="1300" dirty="0" err="1">
                <a:solidFill>
                  <a:schemeClr val="bg1"/>
                </a:solidFill>
                <a:latin typeface="Courier New" panose="02070309020205020404" pitchFamily="49" charset="0"/>
                <a:cs typeface="Courier New" panose="02070309020205020404" pitchFamily="49" charset="0"/>
              </a:rPr>
              <a:t>qu'on</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pourra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personnaliser</a:t>
            </a:r>
            <a:r>
              <a:rPr lang="en-US" sz="1300" dirty="0">
                <a:solidFill>
                  <a:schemeClr val="bg1"/>
                </a:solidFill>
                <a:latin typeface="Courier New" panose="02070309020205020404" pitchFamily="49" charset="0"/>
                <a:cs typeface="Courier New" panose="02070309020205020404" pitchFamily="49" charset="0"/>
              </a:rPr>
              <a:t> plus </a:t>
            </a:r>
            <a:r>
              <a:rPr lang="en-US" sz="1300" dirty="0" err="1">
                <a:solidFill>
                  <a:schemeClr val="bg1"/>
                </a:solidFill>
                <a:latin typeface="Courier New" panose="02070309020205020404" pitchFamily="49" charset="0"/>
                <a:cs typeface="Courier New" panose="02070309020205020404" pitchFamily="49" charset="0"/>
              </a:rPr>
              <a:t>tard</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d'ailleurs</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throw new </a:t>
            </a:r>
            <a:r>
              <a:rPr lang="en-US" sz="1300" dirty="0" err="1">
                <a:solidFill>
                  <a:schemeClr val="bg1"/>
                </a:solidFill>
                <a:latin typeface="Courier New" panose="02070309020205020404" pitchFamily="49" charset="0"/>
                <a:cs typeface="Courier New" panose="02070309020205020404" pitchFamily="49" charset="0"/>
              </a:rPr>
              <a:t>NotFoundHttpException</a:t>
            </a:r>
            <a:r>
              <a:rPr lang="en-US" sz="1300" dirty="0">
                <a:solidFill>
                  <a:schemeClr val="bg1"/>
                </a:solidFill>
                <a:latin typeface="Courier New" panose="02070309020205020404" pitchFamily="49" charset="0"/>
                <a:cs typeface="Courier New" panose="02070309020205020404" pitchFamily="49" charset="0"/>
              </a:rPr>
              <a:t>('Page "'.$page.'" </a:t>
            </a:r>
            <a:r>
              <a:rPr lang="en-US" sz="1300" dirty="0" err="1">
                <a:solidFill>
                  <a:schemeClr val="bg1"/>
                </a:solidFill>
                <a:latin typeface="Courier New" panose="02070309020205020404" pitchFamily="49" charset="0"/>
                <a:cs typeface="Courier New" panose="02070309020205020404" pitchFamily="49" charset="0"/>
              </a:rPr>
              <a:t>inexistante</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récupérera</a:t>
            </a:r>
            <a:r>
              <a:rPr lang="en-US" sz="1300" dirty="0">
                <a:solidFill>
                  <a:schemeClr val="bg1"/>
                </a:solidFill>
                <a:latin typeface="Courier New" panose="02070309020205020404" pitchFamily="49" charset="0"/>
                <a:cs typeface="Courier New" panose="02070309020205020404" pitchFamily="49" charset="0"/>
              </a:rPr>
              <a:t> la </a:t>
            </a:r>
            <a:r>
              <a:rPr lang="en-US" sz="1300" dirty="0" err="1">
                <a:solidFill>
                  <a:schemeClr val="bg1"/>
                </a:solidFill>
                <a:latin typeface="Courier New" panose="02070309020205020404" pitchFamily="49" charset="0"/>
                <a:cs typeface="Courier New" panose="02070309020205020404" pitchFamily="49" charset="0"/>
              </a:rPr>
              <a:t>liste</a:t>
            </a:r>
            <a:r>
              <a:rPr lang="en-US" sz="1300" dirty="0">
                <a:solidFill>
                  <a:schemeClr val="bg1"/>
                </a:solidFill>
                <a:latin typeface="Courier New" panose="02070309020205020404" pitchFamily="49" charset="0"/>
                <a:cs typeface="Courier New" panose="02070309020205020404" pitchFamily="49" charset="0"/>
              </a:rPr>
              <a:t> des </a:t>
            </a:r>
            <a:r>
              <a:rPr lang="en-US" sz="1300" dirty="0" err="1">
                <a:solidFill>
                  <a:schemeClr val="bg1"/>
                </a:solidFill>
                <a:latin typeface="Courier New" panose="02070309020205020404" pitchFamily="49" charset="0"/>
                <a:cs typeface="Courier New" panose="02070309020205020404" pitchFamily="49" charset="0"/>
              </a:rPr>
              <a:t>annonces</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puis</a:t>
            </a:r>
            <a:r>
              <a:rPr lang="en-US" sz="1300" dirty="0">
                <a:solidFill>
                  <a:schemeClr val="bg1"/>
                </a:solidFill>
                <a:latin typeface="Courier New" panose="02070309020205020404" pitchFamily="49" charset="0"/>
                <a:cs typeface="Courier New" panose="02070309020205020404" pitchFamily="49" charset="0"/>
              </a:rPr>
              <a:t> on la </a:t>
            </a:r>
            <a:r>
              <a:rPr lang="en-US" sz="1300" dirty="0" err="1">
                <a:solidFill>
                  <a:schemeClr val="bg1"/>
                </a:solidFill>
                <a:latin typeface="Courier New" panose="02070309020205020404" pitchFamily="49" charset="0"/>
                <a:cs typeface="Courier New" panose="02070309020205020404" pitchFamily="49" charset="0"/>
              </a:rPr>
              <a:t>passera</a:t>
            </a:r>
            <a:r>
              <a:rPr lang="en-US" sz="1300" dirty="0">
                <a:solidFill>
                  <a:schemeClr val="bg1"/>
                </a:solidFill>
                <a:latin typeface="Courier New" panose="02070309020205020404" pitchFamily="49" charset="0"/>
                <a:cs typeface="Courier New" panose="02070309020205020404" pitchFamily="49" charset="0"/>
              </a:rPr>
              <a:t> au template</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Mais</a:t>
            </a:r>
            <a:r>
              <a:rPr lang="en-US" sz="1300" dirty="0">
                <a:solidFill>
                  <a:schemeClr val="bg1"/>
                </a:solidFill>
                <a:latin typeface="Courier New" panose="02070309020205020404" pitchFamily="49" charset="0"/>
                <a:cs typeface="Courier New" panose="02070309020205020404" pitchFamily="49" charset="0"/>
              </a:rPr>
              <a:t> pour </a:t>
            </a:r>
            <a:r>
              <a:rPr lang="en-US" sz="1300" dirty="0" err="1">
                <a:solidFill>
                  <a:schemeClr val="bg1"/>
                </a:solidFill>
                <a:latin typeface="Courier New" panose="02070309020205020404" pitchFamily="49" charset="0"/>
                <a:cs typeface="Courier New" panose="02070309020205020404" pitchFamily="49" charset="0"/>
              </a:rPr>
              <a:t>l'instant</a:t>
            </a:r>
            <a:r>
              <a:rPr lang="en-US" sz="1300" dirty="0">
                <a:solidFill>
                  <a:schemeClr val="bg1"/>
                </a:solidFill>
                <a:latin typeface="Courier New" panose="02070309020205020404" pitchFamily="49" charset="0"/>
                <a:cs typeface="Courier New" panose="02070309020205020404" pitchFamily="49" charset="0"/>
              </a:rPr>
              <a:t>, on ne fait </a:t>
            </a:r>
            <a:r>
              <a:rPr lang="en-US" sz="1300" dirty="0" err="1">
                <a:solidFill>
                  <a:schemeClr val="bg1"/>
                </a:solidFill>
                <a:latin typeface="Courier New" panose="02070309020205020404" pitchFamily="49" charset="0"/>
                <a:cs typeface="Courier New" panose="02070309020205020404" pitchFamily="49" charset="0"/>
              </a:rPr>
              <a:t>qu'appeler</a:t>
            </a:r>
            <a:r>
              <a:rPr lang="en-US" sz="1300" dirty="0">
                <a:solidFill>
                  <a:schemeClr val="bg1"/>
                </a:solidFill>
                <a:latin typeface="Courier New" panose="02070309020205020404" pitchFamily="49" charset="0"/>
                <a:cs typeface="Courier New" panose="02070309020205020404" pitchFamily="49" charset="0"/>
              </a:rPr>
              <a:t> le template</a:t>
            </a:r>
          </a:p>
          <a:p>
            <a:r>
              <a:rPr lang="en-US" sz="1300" dirty="0">
                <a:solidFill>
                  <a:schemeClr val="bg1"/>
                </a:solidFill>
                <a:latin typeface="Courier New" panose="02070309020205020404" pitchFamily="49" charset="0"/>
                <a:cs typeface="Courier New" panose="02070309020205020404" pitchFamily="49" charset="0"/>
              </a:rPr>
              <a:t>    return $this-&gt;render('</a:t>
            </a:r>
            <a:r>
              <a:rPr lang="en-US" sz="1300" dirty="0" err="1">
                <a:solidFill>
                  <a:schemeClr val="bg1"/>
                </a:solidFill>
                <a:latin typeface="Courier New" panose="02070309020205020404" pitchFamily="49" charset="0"/>
                <a:cs typeface="Courier New" panose="02070309020205020404" pitchFamily="49" charset="0"/>
              </a:rPr>
              <a:t>OCPlatformBundle:Advert:index.html.twig</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5222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Application : le contrôleur de notre plateforme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4" name="Rectangle 13"/>
          <p:cNvSpPr/>
          <p:nvPr/>
        </p:nvSpPr>
        <p:spPr>
          <a:xfrm>
            <a:off x="147484" y="1058774"/>
            <a:ext cx="8701549" cy="5666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solidFill>
                <a:latin typeface="Courier New" panose="02070309020205020404" pitchFamily="49" charset="0"/>
                <a:cs typeface="Courier New" panose="02070309020205020404" pitchFamily="49" charset="0"/>
              </a:rPr>
              <a:t>public function </a:t>
            </a:r>
            <a:r>
              <a:rPr lang="en-US" sz="1300" dirty="0" err="1">
                <a:solidFill>
                  <a:schemeClr val="bg1"/>
                </a:solidFill>
                <a:latin typeface="Courier New" panose="02070309020205020404" pitchFamily="49" charset="0"/>
                <a:cs typeface="Courier New" panose="02070309020205020404" pitchFamily="49" charset="0"/>
              </a:rPr>
              <a:t>viewAction</a:t>
            </a:r>
            <a:r>
              <a:rPr lang="en-US" sz="1300" dirty="0">
                <a:solidFill>
                  <a:schemeClr val="bg1"/>
                </a:solidFill>
                <a:latin typeface="Courier New" panose="02070309020205020404" pitchFamily="49" charset="0"/>
                <a:cs typeface="Courier New" panose="02070309020205020404" pitchFamily="49" charset="0"/>
              </a:rPr>
              <a:t>($id)</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récupérera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l'annonce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correspondante</a:t>
            </a:r>
            <a:r>
              <a:rPr lang="en-US" sz="1300" dirty="0">
                <a:solidFill>
                  <a:schemeClr val="bg1"/>
                </a:solidFill>
                <a:latin typeface="Courier New" panose="02070309020205020404" pitchFamily="49" charset="0"/>
                <a:cs typeface="Courier New" panose="02070309020205020404" pitchFamily="49" charset="0"/>
              </a:rPr>
              <a:t> à </a:t>
            </a:r>
            <a:r>
              <a:rPr lang="en-US" sz="1300" dirty="0" err="1">
                <a:solidFill>
                  <a:schemeClr val="bg1"/>
                </a:solidFill>
                <a:latin typeface="Courier New" panose="02070309020205020404" pitchFamily="49" charset="0"/>
                <a:cs typeface="Courier New" panose="02070309020205020404" pitchFamily="49" charset="0"/>
              </a:rPr>
              <a:t>l'id</a:t>
            </a:r>
            <a:r>
              <a:rPr lang="en-US" sz="1300" dirty="0">
                <a:solidFill>
                  <a:schemeClr val="bg1"/>
                </a:solidFill>
                <a:latin typeface="Courier New" panose="02070309020205020404" pitchFamily="49" charset="0"/>
                <a:cs typeface="Courier New" panose="02070309020205020404" pitchFamily="49" charset="0"/>
              </a:rPr>
              <a:t> $id</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return $this-&gt;render('</a:t>
            </a:r>
            <a:r>
              <a:rPr lang="en-US" sz="1300" dirty="0" err="1">
                <a:solidFill>
                  <a:schemeClr val="bg1"/>
                </a:solidFill>
                <a:latin typeface="Courier New" panose="02070309020205020404" pitchFamily="49" charset="0"/>
                <a:cs typeface="Courier New" panose="02070309020205020404" pitchFamily="49" charset="0"/>
              </a:rPr>
              <a:t>OCPlatformBundle:Advert:view.html.twig</a:t>
            </a:r>
            <a:r>
              <a:rPr lang="en-US" sz="1300" dirty="0">
                <a:solidFill>
                  <a:schemeClr val="bg1"/>
                </a:solidFill>
                <a:latin typeface="Courier New" panose="02070309020205020404" pitchFamily="49" charset="0"/>
                <a:cs typeface="Courier New" panose="02070309020205020404" pitchFamily="49" charset="0"/>
              </a:rPr>
              <a:t>', array(</a:t>
            </a:r>
          </a:p>
          <a:p>
            <a:r>
              <a:rPr lang="en-US" sz="1300" dirty="0">
                <a:solidFill>
                  <a:schemeClr val="bg1"/>
                </a:solidFill>
                <a:latin typeface="Courier New" panose="02070309020205020404" pitchFamily="49" charset="0"/>
                <a:cs typeface="Courier New" panose="02070309020205020404" pitchFamily="49" charset="0"/>
              </a:rPr>
              <a:t>      'id' =&gt; $id</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public function </a:t>
            </a:r>
            <a:r>
              <a:rPr lang="en-US" sz="1300" dirty="0" err="1">
                <a:solidFill>
                  <a:schemeClr val="bg1"/>
                </a:solidFill>
                <a:latin typeface="Courier New" panose="02070309020205020404" pitchFamily="49" charset="0"/>
                <a:cs typeface="Courier New" panose="02070309020205020404" pitchFamily="49" charset="0"/>
              </a:rPr>
              <a:t>addAction</a:t>
            </a:r>
            <a:r>
              <a:rPr lang="en-US" sz="1300" dirty="0">
                <a:solidFill>
                  <a:schemeClr val="bg1"/>
                </a:solidFill>
                <a:latin typeface="Courier New" panose="02070309020205020404" pitchFamily="49" charset="0"/>
                <a:cs typeface="Courier New" panose="02070309020205020404" pitchFamily="49" charset="0"/>
              </a:rPr>
              <a:t>(Request $request)</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 La </a:t>
            </a:r>
            <a:r>
              <a:rPr lang="en-US" sz="1300" dirty="0" err="1">
                <a:solidFill>
                  <a:schemeClr val="bg1"/>
                </a:solidFill>
                <a:latin typeface="Courier New" panose="02070309020205020404" pitchFamily="49" charset="0"/>
                <a:cs typeface="Courier New" panose="02070309020205020404" pitchFamily="49" charset="0"/>
              </a:rPr>
              <a:t>gestion</a:t>
            </a:r>
            <a:r>
              <a:rPr lang="en-US" sz="1300" dirty="0">
                <a:solidFill>
                  <a:schemeClr val="bg1"/>
                </a:solidFill>
                <a:latin typeface="Courier New" panose="02070309020205020404" pitchFamily="49" charset="0"/>
                <a:cs typeface="Courier New" panose="02070309020205020404" pitchFamily="49" charset="0"/>
              </a:rPr>
              <a:t> d'un formulaire </a:t>
            </a:r>
            <a:r>
              <a:rPr lang="en-US" sz="1300" dirty="0" err="1">
                <a:solidFill>
                  <a:schemeClr val="bg1"/>
                </a:solidFill>
                <a:latin typeface="Courier New" panose="02070309020205020404" pitchFamily="49" charset="0"/>
                <a:cs typeface="Courier New" panose="02070309020205020404" pitchFamily="49" charset="0"/>
              </a:rPr>
              <a:t>est</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particulière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mais</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l'idée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est</a:t>
            </a:r>
            <a:r>
              <a:rPr lang="en-US" sz="1300" dirty="0">
                <a:solidFill>
                  <a:schemeClr val="bg1"/>
                </a:solidFill>
                <a:latin typeface="Courier New" panose="02070309020205020404" pitchFamily="49" charset="0"/>
                <a:cs typeface="Courier New" panose="02070309020205020404" pitchFamily="49" charset="0"/>
              </a:rPr>
              <a:t> la </a:t>
            </a:r>
            <a:r>
              <a:rPr lang="en-US" sz="1300" dirty="0" err="1">
                <a:solidFill>
                  <a:schemeClr val="bg1"/>
                </a:solidFill>
                <a:latin typeface="Courier New" panose="02070309020205020404" pitchFamily="49" charset="0"/>
                <a:cs typeface="Courier New" panose="02070309020205020404" pitchFamily="49" charset="0"/>
              </a:rPr>
              <a:t>suivante</a:t>
            </a:r>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Si la </a:t>
            </a:r>
            <a:r>
              <a:rPr lang="en-US" sz="1300" dirty="0" err="1">
                <a:solidFill>
                  <a:schemeClr val="bg1"/>
                </a:solidFill>
                <a:latin typeface="Courier New" panose="02070309020205020404" pitchFamily="49" charset="0"/>
                <a:cs typeface="Courier New" panose="02070309020205020404" pitchFamily="49" charset="0"/>
              </a:rPr>
              <a:t>requête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est</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en</a:t>
            </a:r>
            <a:r>
              <a:rPr lang="en-US" sz="1300" dirty="0">
                <a:solidFill>
                  <a:schemeClr val="bg1"/>
                </a:solidFill>
                <a:latin typeface="Courier New" panose="02070309020205020404" pitchFamily="49" charset="0"/>
                <a:cs typeface="Courier New" panose="02070309020205020404" pitchFamily="49" charset="0"/>
              </a:rPr>
              <a:t> POST, </a:t>
            </a:r>
            <a:r>
              <a:rPr lang="en-US" sz="1300" dirty="0" err="1">
                <a:solidFill>
                  <a:schemeClr val="bg1"/>
                </a:solidFill>
                <a:latin typeface="Courier New" panose="02070309020205020404" pitchFamily="49" charset="0"/>
                <a:cs typeface="Courier New" panose="02070309020205020404" pitchFamily="49" charset="0"/>
              </a:rPr>
              <a:t>c'est</a:t>
            </a:r>
            <a:r>
              <a:rPr lang="en-US" sz="1300" dirty="0">
                <a:solidFill>
                  <a:schemeClr val="bg1"/>
                </a:solidFill>
                <a:latin typeface="Courier New" panose="02070309020205020404" pitchFamily="49" charset="0"/>
                <a:cs typeface="Courier New" panose="02070309020205020404" pitchFamily="49" charset="0"/>
              </a:rPr>
              <a:t> que le </a:t>
            </a:r>
            <a:r>
              <a:rPr lang="en-US" sz="1300" dirty="0" err="1">
                <a:solidFill>
                  <a:schemeClr val="bg1"/>
                </a:solidFill>
                <a:latin typeface="Courier New" panose="02070309020205020404" pitchFamily="49" charset="0"/>
                <a:cs typeface="Courier New" panose="02070309020205020404" pitchFamily="49" charset="0"/>
              </a:rPr>
              <a:t>visiteur</a:t>
            </a:r>
            <a:r>
              <a:rPr lang="en-US" sz="1300" dirty="0">
                <a:solidFill>
                  <a:schemeClr val="bg1"/>
                </a:solidFill>
                <a:latin typeface="Courier New" panose="02070309020205020404" pitchFamily="49" charset="0"/>
                <a:cs typeface="Courier New" panose="02070309020205020404" pitchFamily="49" charset="0"/>
              </a:rPr>
              <a:t> a </a:t>
            </a:r>
            <a:r>
              <a:rPr lang="en-US" sz="1300" dirty="0" err="1">
                <a:solidFill>
                  <a:schemeClr val="bg1"/>
                </a:solidFill>
                <a:latin typeface="Courier New" panose="02070309020205020404" pitchFamily="49" charset="0"/>
                <a:cs typeface="Courier New" panose="02070309020205020404" pitchFamily="49" charset="0"/>
              </a:rPr>
              <a:t>soumis</a:t>
            </a:r>
            <a:r>
              <a:rPr lang="en-US" sz="1300" dirty="0">
                <a:solidFill>
                  <a:schemeClr val="bg1"/>
                </a:solidFill>
                <a:latin typeface="Courier New" panose="02070309020205020404" pitchFamily="49" charset="0"/>
                <a:cs typeface="Courier New" panose="02070309020205020404" pitchFamily="49" charset="0"/>
              </a:rPr>
              <a:t> le formulaire</a:t>
            </a:r>
          </a:p>
          <a:p>
            <a:r>
              <a:rPr lang="en-US" sz="1300" dirty="0">
                <a:solidFill>
                  <a:schemeClr val="bg1"/>
                </a:solidFill>
                <a:latin typeface="Courier New" panose="02070309020205020404" pitchFamily="49" charset="0"/>
                <a:cs typeface="Courier New" panose="02070309020205020404" pitchFamily="49" charset="0"/>
              </a:rPr>
              <a:t>    if ($request-&gt;</a:t>
            </a:r>
            <a:r>
              <a:rPr lang="en-US" sz="1300" dirty="0" err="1">
                <a:solidFill>
                  <a:schemeClr val="bg1"/>
                </a:solidFill>
                <a:latin typeface="Courier New" panose="02070309020205020404" pitchFamily="49" charset="0"/>
                <a:cs typeface="Courier New" panose="02070309020205020404" pitchFamily="49" charset="0"/>
              </a:rPr>
              <a:t>isMethod</a:t>
            </a:r>
            <a:r>
              <a:rPr lang="en-US" sz="1300" dirty="0">
                <a:solidFill>
                  <a:schemeClr val="bg1"/>
                </a:solidFill>
                <a:latin typeface="Courier New" panose="02070309020205020404" pitchFamily="49" charset="0"/>
                <a:cs typeface="Courier New" panose="02070309020205020404" pitchFamily="49" charset="0"/>
              </a:rPr>
              <a:t>('POST')) {</a:t>
            </a: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s'occupera</a:t>
            </a:r>
            <a:r>
              <a:rPr lang="en-US" sz="1300" dirty="0">
                <a:solidFill>
                  <a:schemeClr val="bg1"/>
                </a:solidFill>
                <a:latin typeface="Courier New" panose="02070309020205020404" pitchFamily="49" charset="0"/>
                <a:cs typeface="Courier New" panose="02070309020205020404" pitchFamily="49" charset="0"/>
              </a:rPr>
              <a:t> de la </a:t>
            </a:r>
            <a:r>
              <a:rPr lang="en-US" sz="1300" dirty="0" err="1">
                <a:solidFill>
                  <a:schemeClr val="bg1"/>
                </a:solidFill>
                <a:latin typeface="Courier New" panose="02070309020205020404" pitchFamily="49" charset="0"/>
                <a:cs typeface="Courier New" panose="02070309020205020404" pitchFamily="49" charset="0"/>
              </a:rPr>
              <a:t>création</a:t>
            </a:r>
            <a:r>
              <a:rPr lang="en-US" sz="1300" dirty="0">
                <a:solidFill>
                  <a:schemeClr val="bg1"/>
                </a:solidFill>
                <a:latin typeface="Courier New" panose="02070309020205020404" pitchFamily="49" charset="0"/>
                <a:cs typeface="Courier New" panose="02070309020205020404" pitchFamily="49" charset="0"/>
              </a:rPr>
              <a:t> et de la </a:t>
            </a:r>
            <a:r>
              <a:rPr lang="en-US" sz="1300" dirty="0" err="1">
                <a:solidFill>
                  <a:schemeClr val="bg1"/>
                </a:solidFill>
                <a:latin typeface="Courier New" panose="02070309020205020404" pitchFamily="49" charset="0"/>
                <a:cs typeface="Courier New" panose="02070309020205020404" pitchFamily="49" charset="0"/>
              </a:rPr>
              <a:t>gestion</a:t>
            </a:r>
            <a:r>
              <a:rPr lang="en-US" sz="1300" dirty="0">
                <a:solidFill>
                  <a:schemeClr val="bg1"/>
                </a:solidFill>
                <a:latin typeface="Courier New" panose="02070309020205020404" pitchFamily="49" charset="0"/>
                <a:cs typeface="Courier New" panose="02070309020205020404" pitchFamily="49" charset="0"/>
              </a:rPr>
              <a:t> du formulaire</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$request-&gt;</a:t>
            </a:r>
            <a:r>
              <a:rPr lang="en-US" sz="1300" dirty="0" err="1">
                <a:solidFill>
                  <a:schemeClr val="bg1"/>
                </a:solidFill>
                <a:latin typeface="Courier New" panose="02070309020205020404" pitchFamily="49" charset="0"/>
                <a:cs typeface="Courier New" panose="02070309020205020404" pitchFamily="49" charset="0"/>
              </a:rPr>
              <a:t>getSession</a:t>
            </a:r>
            <a:r>
              <a:rPr lang="en-US" sz="1300" dirty="0">
                <a:solidFill>
                  <a:schemeClr val="bg1"/>
                </a:solidFill>
                <a:latin typeface="Courier New" panose="02070309020205020404" pitchFamily="49" charset="0"/>
                <a:cs typeface="Courier New" panose="02070309020205020404" pitchFamily="49" charset="0"/>
              </a:rPr>
              <a:t>()-&gt;</a:t>
            </a:r>
            <a:r>
              <a:rPr lang="en-US" sz="1300" dirty="0" err="1">
                <a:solidFill>
                  <a:schemeClr val="bg1"/>
                </a:solidFill>
                <a:latin typeface="Courier New" panose="02070309020205020404" pitchFamily="49" charset="0"/>
                <a:cs typeface="Courier New" panose="02070309020205020404" pitchFamily="49" charset="0"/>
              </a:rPr>
              <a:t>getFlashBag</a:t>
            </a:r>
            <a:r>
              <a:rPr lang="en-US" sz="1300" dirty="0">
                <a:solidFill>
                  <a:schemeClr val="bg1"/>
                </a:solidFill>
                <a:latin typeface="Courier New" panose="02070309020205020404" pitchFamily="49" charset="0"/>
                <a:cs typeface="Courier New" panose="02070309020205020404" pitchFamily="49" charset="0"/>
              </a:rPr>
              <a:t>()-&gt;add('notice', '</a:t>
            </a:r>
            <a:r>
              <a:rPr lang="en-US" sz="1300" dirty="0" err="1">
                <a:solidFill>
                  <a:schemeClr val="bg1"/>
                </a:solidFill>
                <a:latin typeface="Courier New" panose="02070309020205020404" pitchFamily="49" charset="0"/>
                <a:cs typeface="Courier New" panose="02070309020205020404" pitchFamily="49" charset="0"/>
              </a:rPr>
              <a:t>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bien</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enregistrée</a:t>
            </a:r>
            <a:r>
              <a:rPr lang="en-US" sz="1300" dirty="0">
                <a:solidFill>
                  <a:schemeClr val="bg1"/>
                </a:solidFill>
                <a:latin typeface="Courier New" panose="02070309020205020404" pitchFamily="49" charset="0"/>
                <a:cs typeface="Courier New" panose="02070309020205020404" pitchFamily="49" charset="0"/>
              </a:rPr>
              <a:t>.');</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Puis</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redirige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vers</a:t>
            </a:r>
            <a:r>
              <a:rPr lang="en-US" sz="1300" dirty="0">
                <a:solidFill>
                  <a:schemeClr val="bg1"/>
                </a:solidFill>
                <a:latin typeface="Courier New" panose="02070309020205020404" pitchFamily="49" charset="0"/>
                <a:cs typeface="Courier New" panose="02070309020205020404" pitchFamily="49" charset="0"/>
              </a:rPr>
              <a:t> la page de </a:t>
            </a:r>
            <a:r>
              <a:rPr lang="en-US" sz="1300" dirty="0" err="1">
                <a:solidFill>
                  <a:schemeClr val="bg1"/>
                </a:solidFill>
                <a:latin typeface="Courier New" panose="02070309020205020404" pitchFamily="49" charset="0"/>
                <a:cs typeface="Courier New" panose="02070309020205020404" pitchFamily="49" charset="0"/>
              </a:rPr>
              <a:t>visualisation</a:t>
            </a:r>
            <a:r>
              <a:rPr lang="en-US" sz="1300" dirty="0">
                <a:solidFill>
                  <a:schemeClr val="bg1"/>
                </a:solidFill>
                <a:latin typeface="Courier New" panose="02070309020205020404" pitchFamily="49" charset="0"/>
                <a:cs typeface="Courier New" panose="02070309020205020404" pitchFamily="49" charset="0"/>
              </a:rPr>
              <a:t> de </a:t>
            </a:r>
            <a:r>
              <a:rPr lang="en-US" sz="1300" dirty="0" err="1">
                <a:solidFill>
                  <a:schemeClr val="bg1"/>
                </a:solidFill>
                <a:latin typeface="Courier New" panose="02070309020205020404" pitchFamily="49" charset="0"/>
                <a:cs typeface="Courier New" panose="02070309020205020404" pitchFamily="49" charset="0"/>
              </a:rPr>
              <a:t>cettte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annonce</a:t>
            </a:r>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return $this-&gt;</a:t>
            </a:r>
            <a:r>
              <a:rPr lang="en-US" sz="1300" dirty="0" err="1">
                <a:solidFill>
                  <a:schemeClr val="bg1"/>
                </a:solidFill>
                <a:latin typeface="Courier New" panose="02070309020205020404" pitchFamily="49" charset="0"/>
                <a:cs typeface="Courier New" panose="02070309020205020404" pitchFamily="49" charset="0"/>
              </a:rPr>
              <a:t>redirectToRoute</a:t>
            </a:r>
            <a:r>
              <a:rPr lang="en-US" sz="1300" dirty="0">
                <a:solidFill>
                  <a:schemeClr val="bg1"/>
                </a:solidFill>
                <a:latin typeface="Courier New" panose="02070309020205020404" pitchFamily="49" charset="0"/>
                <a:cs typeface="Courier New" panose="02070309020205020404" pitchFamily="49" charset="0"/>
              </a:rPr>
              <a:t>('</a:t>
            </a:r>
            <a:r>
              <a:rPr lang="en-US" sz="1300" dirty="0" err="1">
                <a:solidFill>
                  <a:schemeClr val="bg1"/>
                </a:solidFill>
                <a:latin typeface="Courier New" panose="02070309020205020404" pitchFamily="49" charset="0"/>
                <a:cs typeface="Courier New" panose="02070309020205020404" pitchFamily="49" charset="0"/>
              </a:rPr>
              <a:t>oc_platform_view</a:t>
            </a:r>
            <a:r>
              <a:rPr lang="en-US" sz="1300" dirty="0">
                <a:solidFill>
                  <a:schemeClr val="bg1"/>
                </a:solidFill>
                <a:latin typeface="Courier New" panose="02070309020205020404" pitchFamily="49" charset="0"/>
                <a:cs typeface="Courier New" panose="02070309020205020404" pitchFamily="49" charset="0"/>
              </a:rPr>
              <a:t>', array('id' =&gt; 5));</a:t>
            </a:r>
          </a:p>
          <a:p>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Si on </a:t>
            </a:r>
            <a:r>
              <a:rPr lang="en-US" sz="1300" dirty="0" err="1">
                <a:solidFill>
                  <a:schemeClr val="bg1"/>
                </a:solidFill>
                <a:latin typeface="Courier New" panose="02070309020205020404" pitchFamily="49" charset="0"/>
                <a:cs typeface="Courier New" panose="02070309020205020404" pitchFamily="49" charset="0"/>
              </a:rPr>
              <a:t>n'est</a:t>
            </a:r>
            <a:r>
              <a:rPr lang="en-US" sz="1300" dirty="0">
                <a:solidFill>
                  <a:schemeClr val="bg1"/>
                </a:solidFill>
                <a:latin typeface="Courier New" panose="02070309020205020404" pitchFamily="49" charset="0"/>
                <a:cs typeface="Courier New" panose="02070309020205020404" pitchFamily="49" charset="0"/>
              </a:rPr>
              <a:t> pas </a:t>
            </a:r>
            <a:r>
              <a:rPr lang="en-US" sz="1300" dirty="0" err="1">
                <a:solidFill>
                  <a:schemeClr val="bg1"/>
                </a:solidFill>
                <a:latin typeface="Courier New" panose="02070309020205020404" pitchFamily="49" charset="0"/>
                <a:cs typeface="Courier New" panose="02070309020205020404" pitchFamily="49" charset="0"/>
              </a:rPr>
              <a:t>en</a:t>
            </a:r>
            <a:r>
              <a:rPr lang="en-US" sz="1300" dirty="0">
                <a:solidFill>
                  <a:schemeClr val="bg1"/>
                </a:solidFill>
                <a:latin typeface="Courier New" panose="02070309020205020404" pitchFamily="49" charset="0"/>
                <a:cs typeface="Courier New" panose="02070309020205020404" pitchFamily="49" charset="0"/>
              </a:rPr>
              <a:t> POST, </a:t>
            </a:r>
            <a:r>
              <a:rPr lang="en-US" sz="1300" dirty="0" err="1">
                <a:solidFill>
                  <a:schemeClr val="bg1"/>
                </a:solidFill>
                <a:latin typeface="Courier New" panose="02070309020205020404" pitchFamily="49" charset="0"/>
                <a:cs typeface="Courier New" panose="02070309020205020404" pitchFamily="49" charset="0"/>
              </a:rPr>
              <a:t>alors</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affiche</a:t>
            </a:r>
            <a:r>
              <a:rPr lang="en-US" sz="1300" dirty="0">
                <a:solidFill>
                  <a:schemeClr val="bg1"/>
                </a:solidFill>
                <a:latin typeface="Courier New" panose="02070309020205020404" pitchFamily="49" charset="0"/>
                <a:cs typeface="Courier New" panose="02070309020205020404" pitchFamily="49" charset="0"/>
              </a:rPr>
              <a:t> le formulaire</a:t>
            </a:r>
          </a:p>
          <a:p>
            <a:r>
              <a:rPr lang="en-US" sz="1300" dirty="0">
                <a:solidFill>
                  <a:schemeClr val="bg1"/>
                </a:solidFill>
                <a:latin typeface="Courier New" panose="02070309020205020404" pitchFamily="49" charset="0"/>
                <a:cs typeface="Courier New" panose="02070309020205020404" pitchFamily="49" charset="0"/>
              </a:rPr>
              <a:t>    return $this-&gt;render('</a:t>
            </a:r>
            <a:r>
              <a:rPr lang="en-US" sz="1300" dirty="0" err="1">
                <a:solidFill>
                  <a:schemeClr val="bg1"/>
                </a:solidFill>
                <a:latin typeface="Courier New" panose="02070309020205020404" pitchFamily="49" charset="0"/>
                <a:cs typeface="Courier New" panose="02070309020205020404" pitchFamily="49" charset="0"/>
              </a:rPr>
              <a:t>OCPlatformBundle:Advert:add.html.twig</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7445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Application : le contrôleur de notre plateforme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4" name="Rectangle 13"/>
          <p:cNvSpPr/>
          <p:nvPr/>
        </p:nvSpPr>
        <p:spPr>
          <a:xfrm>
            <a:off x="147484" y="1058774"/>
            <a:ext cx="8701549" cy="5666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solidFill>
                <a:latin typeface="Courier New" panose="02070309020205020404" pitchFamily="49" charset="0"/>
                <a:cs typeface="Courier New" panose="02070309020205020404" pitchFamily="49" charset="0"/>
              </a:rPr>
              <a:t> public function </a:t>
            </a:r>
            <a:r>
              <a:rPr lang="en-US" sz="1300" dirty="0" err="1">
                <a:solidFill>
                  <a:schemeClr val="bg1"/>
                </a:solidFill>
                <a:latin typeface="Courier New" panose="02070309020205020404" pitchFamily="49" charset="0"/>
                <a:cs typeface="Courier New" panose="02070309020205020404" pitchFamily="49" charset="0"/>
              </a:rPr>
              <a:t>editAction</a:t>
            </a:r>
            <a:r>
              <a:rPr lang="en-US" sz="1300" dirty="0">
                <a:solidFill>
                  <a:schemeClr val="bg1"/>
                </a:solidFill>
                <a:latin typeface="Courier New" panose="02070309020205020404" pitchFamily="49" charset="0"/>
                <a:cs typeface="Courier New" panose="02070309020205020404" pitchFamily="49" charset="0"/>
              </a:rPr>
              <a:t>($id, Request $request)</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récupérera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l'annonce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correspondante</a:t>
            </a:r>
            <a:r>
              <a:rPr lang="en-US" sz="1300" dirty="0">
                <a:solidFill>
                  <a:schemeClr val="bg1"/>
                </a:solidFill>
                <a:latin typeface="Courier New" panose="02070309020205020404" pitchFamily="49" charset="0"/>
                <a:cs typeface="Courier New" panose="02070309020205020404" pitchFamily="49" charset="0"/>
              </a:rPr>
              <a:t> à $id</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Même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mécanisme</a:t>
            </a:r>
            <a:r>
              <a:rPr lang="en-US" sz="1300" dirty="0">
                <a:solidFill>
                  <a:schemeClr val="bg1"/>
                </a:solidFill>
                <a:latin typeface="Courier New" panose="02070309020205020404" pitchFamily="49" charset="0"/>
                <a:cs typeface="Courier New" panose="02070309020205020404" pitchFamily="49" charset="0"/>
              </a:rPr>
              <a:t> que pour </a:t>
            </a:r>
            <a:r>
              <a:rPr lang="en-US" sz="1300" dirty="0" err="1">
                <a:solidFill>
                  <a:schemeClr val="bg1"/>
                </a:solidFill>
                <a:latin typeface="Courier New" panose="02070309020205020404" pitchFamily="49" charset="0"/>
                <a:cs typeface="Courier New" panose="02070309020205020404" pitchFamily="49" charset="0"/>
              </a:rPr>
              <a:t>l'ajout</a:t>
            </a:r>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if ($request-&gt;</a:t>
            </a:r>
            <a:r>
              <a:rPr lang="en-US" sz="1300" dirty="0" err="1">
                <a:solidFill>
                  <a:schemeClr val="bg1"/>
                </a:solidFill>
                <a:latin typeface="Courier New" panose="02070309020205020404" pitchFamily="49" charset="0"/>
                <a:cs typeface="Courier New" panose="02070309020205020404" pitchFamily="49" charset="0"/>
              </a:rPr>
              <a:t>isMethod</a:t>
            </a:r>
            <a:r>
              <a:rPr lang="en-US" sz="1300" dirty="0">
                <a:solidFill>
                  <a:schemeClr val="bg1"/>
                </a:solidFill>
                <a:latin typeface="Courier New" panose="02070309020205020404" pitchFamily="49" charset="0"/>
                <a:cs typeface="Courier New" panose="02070309020205020404" pitchFamily="49" charset="0"/>
              </a:rPr>
              <a:t>('POST')) {</a:t>
            </a:r>
          </a:p>
          <a:p>
            <a:r>
              <a:rPr lang="en-US" sz="1300" dirty="0">
                <a:solidFill>
                  <a:schemeClr val="bg1"/>
                </a:solidFill>
                <a:latin typeface="Courier New" panose="02070309020205020404" pitchFamily="49" charset="0"/>
                <a:cs typeface="Courier New" panose="02070309020205020404" pitchFamily="49" charset="0"/>
              </a:rPr>
              <a:t>      $request-&gt;</a:t>
            </a:r>
            <a:r>
              <a:rPr lang="en-US" sz="1300" dirty="0" err="1">
                <a:solidFill>
                  <a:schemeClr val="bg1"/>
                </a:solidFill>
                <a:latin typeface="Courier New" panose="02070309020205020404" pitchFamily="49" charset="0"/>
                <a:cs typeface="Courier New" panose="02070309020205020404" pitchFamily="49" charset="0"/>
              </a:rPr>
              <a:t>getSession</a:t>
            </a:r>
            <a:r>
              <a:rPr lang="en-US" sz="1300" dirty="0">
                <a:solidFill>
                  <a:schemeClr val="bg1"/>
                </a:solidFill>
                <a:latin typeface="Courier New" panose="02070309020205020404" pitchFamily="49" charset="0"/>
                <a:cs typeface="Courier New" panose="02070309020205020404" pitchFamily="49" charset="0"/>
              </a:rPr>
              <a:t>()-&gt;</a:t>
            </a:r>
            <a:r>
              <a:rPr lang="en-US" sz="1300" dirty="0" err="1">
                <a:solidFill>
                  <a:schemeClr val="bg1"/>
                </a:solidFill>
                <a:latin typeface="Courier New" panose="02070309020205020404" pitchFamily="49" charset="0"/>
                <a:cs typeface="Courier New" panose="02070309020205020404" pitchFamily="49" charset="0"/>
              </a:rPr>
              <a:t>getFlashBag</a:t>
            </a:r>
            <a:r>
              <a:rPr lang="en-US" sz="1300" dirty="0">
                <a:solidFill>
                  <a:schemeClr val="bg1"/>
                </a:solidFill>
                <a:latin typeface="Courier New" panose="02070309020205020404" pitchFamily="49" charset="0"/>
                <a:cs typeface="Courier New" panose="02070309020205020404" pitchFamily="49" charset="0"/>
              </a:rPr>
              <a:t>()-&gt;add('notice', '</a:t>
            </a:r>
            <a:r>
              <a:rPr lang="en-US" sz="1300" dirty="0" err="1">
                <a:solidFill>
                  <a:schemeClr val="bg1"/>
                </a:solidFill>
                <a:latin typeface="Courier New" panose="02070309020205020404" pitchFamily="49" charset="0"/>
                <a:cs typeface="Courier New" panose="02070309020205020404" pitchFamily="49" charset="0"/>
              </a:rPr>
              <a:t>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bien</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modifiée</a:t>
            </a:r>
            <a:r>
              <a:rPr lang="en-US" sz="1300" dirty="0">
                <a:solidFill>
                  <a:schemeClr val="bg1"/>
                </a:solidFill>
                <a:latin typeface="Courier New" panose="02070309020205020404" pitchFamily="49" charset="0"/>
                <a:cs typeface="Courier New" panose="02070309020205020404" pitchFamily="49" charset="0"/>
              </a:rPr>
              <a:t>.');</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return $this-&gt;</a:t>
            </a:r>
            <a:r>
              <a:rPr lang="en-US" sz="1300" dirty="0" err="1">
                <a:solidFill>
                  <a:schemeClr val="bg1"/>
                </a:solidFill>
                <a:latin typeface="Courier New" panose="02070309020205020404" pitchFamily="49" charset="0"/>
                <a:cs typeface="Courier New" panose="02070309020205020404" pitchFamily="49" charset="0"/>
              </a:rPr>
              <a:t>redirectToRoute</a:t>
            </a:r>
            <a:r>
              <a:rPr lang="en-US" sz="1300" dirty="0">
                <a:solidFill>
                  <a:schemeClr val="bg1"/>
                </a:solidFill>
                <a:latin typeface="Courier New" panose="02070309020205020404" pitchFamily="49" charset="0"/>
                <a:cs typeface="Courier New" panose="02070309020205020404" pitchFamily="49" charset="0"/>
              </a:rPr>
              <a:t>('</a:t>
            </a:r>
            <a:r>
              <a:rPr lang="en-US" sz="1300" dirty="0" err="1">
                <a:solidFill>
                  <a:schemeClr val="bg1"/>
                </a:solidFill>
                <a:latin typeface="Courier New" panose="02070309020205020404" pitchFamily="49" charset="0"/>
                <a:cs typeface="Courier New" panose="02070309020205020404" pitchFamily="49" charset="0"/>
              </a:rPr>
              <a:t>oc_platform_view</a:t>
            </a:r>
            <a:r>
              <a:rPr lang="en-US" sz="1300" dirty="0">
                <a:solidFill>
                  <a:schemeClr val="bg1"/>
                </a:solidFill>
                <a:latin typeface="Courier New" panose="02070309020205020404" pitchFamily="49" charset="0"/>
                <a:cs typeface="Courier New" panose="02070309020205020404" pitchFamily="49" charset="0"/>
              </a:rPr>
              <a:t>', array('id' =&gt; 5));</a:t>
            </a:r>
          </a:p>
          <a:p>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return $this-&gt;render('</a:t>
            </a:r>
            <a:r>
              <a:rPr lang="en-US" sz="1300" dirty="0" err="1">
                <a:solidFill>
                  <a:schemeClr val="bg1"/>
                </a:solidFill>
                <a:latin typeface="Courier New" panose="02070309020205020404" pitchFamily="49" charset="0"/>
                <a:cs typeface="Courier New" panose="02070309020205020404" pitchFamily="49" charset="0"/>
              </a:rPr>
              <a:t>OCPlatformBundle:Advert:edit.html.twig</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public function </a:t>
            </a:r>
            <a:r>
              <a:rPr lang="en-US" sz="1300" dirty="0" err="1">
                <a:solidFill>
                  <a:schemeClr val="bg1"/>
                </a:solidFill>
                <a:latin typeface="Courier New" panose="02070309020205020404" pitchFamily="49" charset="0"/>
                <a:cs typeface="Courier New" panose="02070309020205020404" pitchFamily="49" charset="0"/>
              </a:rPr>
              <a:t>deleteAction</a:t>
            </a:r>
            <a:r>
              <a:rPr lang="en-US" sz="1300" dirty="0">
                <a:solidFill>
                  <a:schemeClr val="bg1"/>
                </a:solidFill>
                <a:latin typeface="Courier New" panose="02070309020205020404" pitchFamily="49" charset="0"/>
                <a:cs typeface="Courier New" panose="02070309020205020404" pitchFamily="49" charset="0"/>
              </a:rPr>
              <a:t>($id)</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récupérera</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l'annonce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correspondant</a:t>
            </a:r>
            <a:r>
              <a:rPr lang="en-US" sz="1300" dirty="0">
                <a:solidFill>
                  <a:schemeClr val="bg1"/>
                </a:solidFill>
                <a:latin typeface="Courier New" panose="02070309020205020404" pitchFamily="49" charset="0"/>
                <a:cs typeface="Courier New" panose="02070309020205020404" pitchFamily="49" charset="0"/>
              </a:rPr>
              <a:t> à $id</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 </a:t>
            </a:r>
            <a:r>
              <a:rPr lang="en-US" sz="1300" dirty="0" err="1">
                <a:solidFill>
                  <a:schemeClr val="bg1"/>
                </a:solidFill>
                <a:latin typeface="Courier New" panose="02070309020205020404" pitchFamily="49" charset="0"/>
                <a:cs typeface="Courier New" panose="02070309020205020404" pitchFamily="49" charset="0"/>
              </a:rPr>
              <a:t>Ici</a:t>
            </a:r>
            <a:r>
              <a:rPr lang="en-US" sz="1300" dirty="0">
                <a:solidFill>
                  <a:schemeClr val="bg1"/>
                </a:solidFill>
                <a:latin typeface="Courier New" panose="02070309020205020404" pitchFamily="49" charset="0"/>
                <a:cs typeface="Courier New" panose="02070309020205020404" pitchFamily="49" charset="0"/>
              </a:rPr>
              <a:t>, on </a:t>
            </a:r>
            <a:r>
              <a:rPr lang="en-US" sz="1300" dirty="0" err="1">
                <a:solidFill>
                  <a:schemeClr val="bg1"/>
                </a:solidFill>
                <a:latin typeface="Courier New" panose="02070309020205020404" pitchFamily="49" charset="0"/>
                <a:cs typeface="Courier New" panose="02070309020205020404" pitchFamily="49" charset="0"/>
              </a:rPr>
              <a:t>gérera</a:t>
            </a:r>
            <a:r>
              <a:rPr lang="en-US" sz="1300" dirty="0">
                <a:solidFill>
                  <a:schemeClr val="bg1"/>
                </a:solidFill>
                <a:latin typeface="Courier New" panose="02070309020205020404" pitchFamily="49" charset="0"/>
                <a:cs typeface="Courier New" panose="02070309020205020404" pitchFamily="49" charset="0"/>
              </a:rPr>
              <a:t> la suppression de </a:t>
            </a:r>
            <a:r>
              <a:rPr lang="en-US" sz="1300" dirty="0" err="1">
                <a:solidFill>
                  <a:schemeClr val="bg1"/>
                </a:solidFill>
                <a:latin typeface="Courier New" panose="02070309020205020404" pitchFamily="49" charset="0"/>
                <a:cs typeface="Courier New" panose="02070309020205020404" pitchFamily="49" charset="0"/>
              </a:rPr>
              <a:t>l'annonce</a:t>
            </a:r>
            <a:r>
              <a:rPr lang="en-US" sz="1300" dirty="0">
                <a:solidFill>
                  <a:schemeClr val="bg1"/>
                </a:solidFill>
                <a:latin typeface="Courier New" panose="02070309020205020404" pitchFamily="49" charset="0"/>
                <a:cs typeface="Courier New" panose="02070309020205020404" pitchFamily="49" charset="0"/>
              </a:rPr>
              <a:t> </a:t>
            </a:r>
            <a:r>
              <a:rPr lang="en-US" sz="1300" dirty="0" err="1">
                <a:solidFill>
                  <a:schemeClr val="bg1"/>
                </a:solidFill>
                <a:latin typeface="Courier New" panose="02070309020205020404" pitchFamily="49" charset="0"/>
                <a:cs typeface="Courier New" panose="02070309020205020404" pitchFamily="49" charset="0"/>
              </a:rPr>
              <a:t>en</a:t>
            </a:r>
            <a:r>
              <a:rPr lang="en-US" sz="1300" dirty="0">
                <a:solidFill>
                  <a:schemeClr val="bg1"/>
                </a:solidFill>
                <a:latin typeface="Courier New" panose="02070309020205020404" pitchFamily="49" charset="0"/>
                <a:cs typeface="Courier New" panose="02070309020205020404" pitchFamily="49" charset="0"/>
              </a:rPr>
              <a:t> question</a:t>
            </a:r>
          </a:p>
          <a:p>
            <a:endParaRPr lang="en-US" sz="1300" dirty="0">
              <a:solidFill>
                <a:schemeClr val="bg1"/>
              </a:solidFill>
              <a:latin typeface="Courier New" panose="02070309020205020404" pitchFamily="49" charset="0"/>
              <a:cs typeface="Courier New" panose="02070309020205020404" pitchFamily="49" charset="0"/>
            </a:endParaRPr>
          </a:p>
          <a:p>
            <a:r>
              <a:rPr lang="en-US" sz="1300" dirty="0">
                <a:solidFill>
                  <a:schemeClr val="bg1"/>
                </a:solidFill>
                <a:latin typeface="Courier New" panose="02070309020205020404" pitchFamily="49" charset="0"/>
                <a:cs typeface="Courier New" panose="02070309020205020404" pitchFamily="49" charset="0"/>
              </a:rPr>
              <a:t>    return $this-&gt;render('</a:t>
            </a:r>
            <a:r>
              <a:rPr lang="en-US" sz="1300" dirty="0" err="1">
                <a:solidFill>
                  <a:schemeClr val="bg1"/>
                </a:solidFill>
                <a:latin typeface="Courier New" panose="02070309020205020404" pitchFamily="49" charset="0"/>
                <a:cs typeface="Courier New" panose="02070309020205020404" pitchFamily="49" charset="0"/>
              </a:rPr>
              <a:t>OCPlatformBundle:Advert:delete.html.twig</a:t>
            </a:r>
            <a:r>
              <a:rPr lang="en-US" sz="1300" dirty="0">
                <a:solidFill>
                  <a:schemeClr val="bg1"/>
                </a:solidFill>
                <a:latin typeface="Courier New" panose="02070309020205020404" pitchFamily="49" charset="0"/>
                <a:cs typeface="Courier New" panose="02070309020205020404" pitchFamily="49" charset="0"/>
              </a:rPr>
              <a:t>');</a:t>
            </a:r>
          </a:p>
          <a:p>
            <a:r>
              <a:rPr lang="en-US" sz="1300" dirty="0">
                <a:solidFill>
                  <a:schemeClr val="bg1"/>
                </a:solidFill>
                <a:latin typeface="Courier New" panose="02070309020205020404" pitchFamily="49" charset="0"/>
                <a:cs typeface="Courier New" panose="02070309020205020404" pitchFamily="49" charset="0"/>
              </a:rPr>
              <a:t>  }</a:t>
            </a:r>
          </a:p>
          <a:p>
            <a:r>
              <a:rPr lang="en-US" sz="13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532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itre 1"/>
          <p:cNvSpPr txBox="1">
            <a:spLocks/>
          </p:cNvSpPr>
          <p:nvPr/>
        </p:nvSpPr>
        <p:spPr>
          <a:xfrm>
            <a:off x="4507840" y="3438903"/>
            <a:ext cx="4443265" cy="11465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r-FR" dirty="0" smtClean="0"/>
              <a:t>Le moteur de </a:t>
            </a:r>
            <a:r>
              <a:rPr lang="fr-FR" dirty="0" err="1" smtClean="0"/>
              <a:t>templates</a:t>
            </a:r>
            <a:r>
              <a:rPr lang="fr-FR" dirty="0" smtClean="0"/>
              <a:t> </a:t>
            </a:r>
            <a:r>
              <a:rPr lang="fr-FR" dirty="0" err="1" smtClean="0"/>
              <a:t>Twig</a:t>
            </a:r>
            <a:endParaRPr lang="en-US" dirty="0"/>
          </a:p>
        </p:txBody>
      </p:sp>
      <p:pic>
        <p:nvPicPr>
          <p:cNvPr id="6" name="Image 5"/>
          <p:cNvPicPr>
            <a:picLocks noChangeAspect="1"/>
          </p:cNvPicPr>
          <p:nvPr/>
        </p:nvPicPr>
        <p:blipFill>
          <a:blip r:embed="rId2"/>
          <a:stretch>
            <a:fillRect/>
          </a:stretch>
        </p:blipFill>
        <p:spPr>
          <a:xfrm>
            <a:off x="4797673" y="5010061"/>
            <a:ext cx="3863600" cy="91440"/>
          </a:xfrm>
          <a:prstGeom prst="rect">
            <a:avLst/>
          </a:prstGeom>
        </p:spPr>
      </p:pic>
    </p:spTree>
    <p:extLst>
      <p:ext uri="{BB962C8B-B14F-4D97-AF65-F5344CB8AC3E}">
        <p14:creationId xmlns:p14="http://schemas.microsoft.com/office/powerpoint/2010/main" val="2483088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Routes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L'objectif du routeur est de faire la correspondance entre une URL et des </a:t>
            </a:r>
            <a:r>
              <a:rPr lang="fr-FR" sz="2400" dirty="0" smtClean="0">
                <a:solidFill>
                  <a:schemeClr val="tx1">
                    <a:lumMod val="95000"/>
                    <a:lumOff val="5000"/>
                  </a:schemeClr>
                </a:solidFill>
                <a:latin typeface="Arial" panose="020B0604020202020204" pitchFamily="34" charset="0"/>
                <a:cs typeface="Arial" panose="020B0604020202020204" pitchFamily="34" charset="0"/>
              </a:rPr>
              <a:t>paramètres, c’est-à-dire d’identifier la route :</a:t>
            </a:r>
          </a:p>
        </p:txBody>
      </p:sp>
      <p:pic>
        <p:nvPicPr>
          <p:cNvPr id="12292" name="Picture 4" descr="Fonctionnement du rou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714" y="1897624"/>
            <a:ext cx="6186847" cy="46401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2568" y="2219996"/>
            <a:ext cx="2254146" cy="2031325"/>
          </a:xfrm>
          <a:prstGeom prst="rect">
            <a:avLst/>
          </a:prstGeom>
        </p:spPr>
        <p:txBody>
          <a:bodyPr wrap="square">
            <a:spAutoFit/>
          </a:bodyPr>
          <a:lstStyle/>
          <a:p>
            <a:r>
              <a:rPr lang="fr-FR" dirty="0"/>
              <a:t>Par exemple, nous pourrions avoir une route qui dit </a:t>
            </a:r>
            <a:r>
              <a:rPr lang="fr-FR" dirty="0" smtClean="0"/>
              <a:t>que lorsque </a:t>
            </a:r>
            <a:r>
              <a:rPr lang="fr-FR" dirty="0"/>
              <a:t>l'URL appelée est </a:t>
            </a:r>
            <a:r>
              <a:rPr lang="fr-FR" dirty="0">
                <a:latin typeface="Courier New" panose="02070309020205020404" pitchFamily="49" charset="0"/>
                <a:cs typeface="Courier New" panose="02070309020205020404" pitchFamily="49" charset="0"/>
              </a:rPr>
              <a:t>/hello-world</a:t>
            </a:r>
            <a:r>
              <a:rPr lang="fr-FR" dirty="0"/>
              <a:t>, </a:t>
            </a:r>
            <a:r>
              <a:rPr lang="fr-FR" dirty="0" smtClean="0"/>
              <a:t>le </a:t>
            </a:r>
            <a:r>
              <a:rPr lang="fr-FR" dirty="0"/>
              <a:t>contrôleur à exécuter est </a:t>
            </a:r>
            <a:r>
              <a:rPr lang="fr-FR" dirty="0" err="1">
                <a:latin typeface="Courier New" panose="02070309020205020404" pitchFamily="49" charset="0"/>
                <a:cs typeface="Courier New" panose="02070309020205020404" pitchFamily="49" charset="0"/>
              </a:rPr>
              <a:t>Advert</a:t>
            </a:r>
            <a:endParaRPr lang="en-US" dirty="0">
              <a:latin typeface="Courier New" panose="02070309020205020404" pitchFamily="49" charset="0"/>
              <a:cs typeface="Courier New" panose="02070309020205020404" pitchFamily="49" charset="0"/>
            </a:endParaRPr>
          </a:p>
        </p:txBody>
      </p:sp>
      <p:cxnSp>
        <p:nvCxnSpPr>
          <p:cNvPr id="3" name="Connecteur droit avec flèche 2"/>
          <p:cNvCxnSpPr/>
          <p:nvPr/>
        </p:nvCxnSpPr>
        <p:spPr>
          <a:xfrm>
            <a:off x="3390181" y="2484408"/>
            <a:ext cx="0" cy="24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827174" y="2219996"/>
            <a:ext cx="1126014" cy="307777"/>
          </a:xfrm>
          <a:prstGeom prst="rect">
            <a:avLst/>
          </a:prstGeom>
          <a:noFill/>
        </p:spPr>
        <p:txBody>
          <a:bodyPr wrap="none" rtlCol="0">
            <a:spAutoFit/>
          </a:bodyPr>
          <a:lstStyle/>
          <a:p>
            <a:r>
              <a:rPr lang="fr-FR" sz="1400" dirty="0" smtClean="0"/>
              <a:t>Requête GET</a:t>
            </a:r>
            <a:endParaRPr lang="fr-FR" sz="1400" dirty="0"/>
          </a:p>
        </p:txBody>
      </p:sp>
    </p:spTree>
    <p:extLst>
      <p:ext uri="{BB962C8B-B14F-4D97-AF65-F5344CB8AC3E}">
        <p14:creationId xmlns:p14="http://schemas.microsoft.com/office/powerpoint/2010/main" val="35103871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Pourquoi un </a:t>
            </a:r>
            <a:r>
              <a:rPr lang="fr-FR" b="1" dirty="0" err="1" smtClean="0"/>
              <a:t>template</a:t>
            </a:r>
            <a:r>
              <a:rPr lang="fr-FR" b="1" dirty="0" smtClean="0"/>
              <a:t> ?</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Les </a:t>
            </a:r>
            <a:r>
              <a:rPr lang="fr-FR" sz="2400" i="1" dirty="0" err="1" smtClean="0">
                <a:solidFill>
                  <a:schemeClr val="tx1">
                    <a:lumMod val="95000"/>
                    <a:lumOff val="5000"/>
                  </a:schemeClr>
                </a:solidFill>
                <a:latin typeface="Arial" panose="020B0604020202020204" pitchFamily="34" charset="0"/>
                <a:cs typeface="Arial" panose="020B0604020202020204" pitchFamily="34" charset="0"/>
              </a:rPr>
              <a:t>templates</a:t>
            </a:r>
            <a:r>
              <a:rPr lang="fr-FR" sz="2400" dirty="0" smtClean="0">
                <a:solidFill>
                  <a:schemeClr val="tx1">
                    <a:lumMod val="95000"/>
                    <a:lumOff val="5000"/>
                  </a:schemeClr>
                </a:solidFill>
                <a:latin typeface="Arial" panose="020B0604020202020204" pitchFamily="34" charset="0"/>
                <a:cs typeface="Arial" panose="020B0604020202020204" pitchFamily="34" charset="0"/>
              </a:rPr>
              <a:t> sont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utilisés par les vues</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Leur </a:t>
            </a:r>
            <a:r>
              <a:rPr lang="fr-FR" sz="2400" dirty="0">
                <a:solidFill>
                  <a:schemeClr val="tx1">
                    <a:lumMod val="95000"/>
                    <a:lumOff val="5000"/>
                  </a:schemeClr>
                </a:solidFill>
                <a:latin typeface="Arial" panose="020B0604020202020204" pitchFamily="34" charset="0"/>
                <a:cs typeface="Arial" panose="020B0604020202020204" pitchFamily="34" charset="0"/>
              </a:rPr>
              <a:t>objectif est de </a:t>
            </a:r>
            <a:r>
              <a:rPr lang="fr-FR" sz="2400" b="1" dirty="0">
                <a:solidFill>
                  <a:schemeClr val="tx1">
                    <a:lumMod val="95000"/>
                    <a:lumOff val="5000"/>
                  </a:schemeClr>
                </a:solidFill>
                <a:latin typeface="Arial" panose="020B0604020202020204" pitchFamily="34" charset="0"/>
                <a:cs typeface="Arial" panose="020B0604020202020204" pitchFamily="34" charset="0"/>
              </a:rPr>
              <a:t>séparer le code PHP du code </a:t>
            </a:r>
            <a:r>
              <a:rPr lang="fr-FR" sz="2400" b="1" dirty="0" smtClean="0">
                <a:solidFill>
                  <a:schemeClr val="tx1">
                    <a:lumMod val="95000"/>
                    <a:lumOff val="5000"/>
                  </a:schemeClr>
                </a:solidFill>
                <a:latin typeface="Arial" panose="020B0604020202020204" pitchFamily="34" charset="0"/>
                <a:cs typeface="Arial" panose="020B0604020202020204" pitchFamily="34" charset="0"/>
              </a:rPr>
              <a:t>HTML</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Lorsque </a:t>
            </a:r>
            <a:r>
              <a:rPr lang="fr-FR" sz="2400" dirty="0">
                <a:solidFill>
                  <a:schemeClr val="tx1">
                    <a:lumMod val="95000"/>
                    <a:lumOff val="5000"/>
                  </a:schemeClr>
                </a:solidFill>
                <a:latin typeface="Arial" panose="020B0604020202020204" pitchFamily="34" charset="0"/>
                <a:cs typeface="Arial" panose="020B0604020202020204" pitchFamily="34" charset="0"/>
              </a:rPr>
              <a:t>vous faites du PHP, vous n'avez pas </a:t>
            </a:r>
            <a:r>
              <a:rPr lang="fr-FR" sz="2400" dirty="0" smtClean="0">
                <a:solidFill>
                  <a:schemeClr val="tx1">
                    <a:lumMod val="95000"/>
                    <a:lumOff val="5000"/>
                  </a:schemeClr>
                </a:solidFill>
                <a:latin typeface="Arial" panose="020B0604020202020204" pitchFamily="34" charset="0"/>
                <a:cs typeface="Arial" panose="020B0604020202020204" pitchFamily="34" charset="0"/>
              </a:rPr>
              <a:t>des balises </a:t>
            </a:r>
            <a:r>
              <a:rPr lang="fr-FR" sz="2400" dirty="0">
                <a:solidFill>
                  <a:schemeClr val="tx1">
                    <a:lumMod val="95000"/>
                    <a:lumOff val="5000"/>
                  </a:schemeClr>
                </a:solidFill>
                <a:latin typeface="Arial" panose="020B0604020202020204" pitchFamily="34" charset="0"/>
                <a:cs typeface="Arial" panose="020B0604020202020204" pitchFamily="34" charset="0"/>
              </a:rPr>
              <a:t>HTML qui gênent la lecture de votre code </a:t>
            </a:r>
            <a:r>
              <a:rPr lang="fr-FR" sz="2400" dirty="0" smtClean="0">
                <a:solidFill>
                  <a:schemeClr val="tx1">
                    <a:lumMod val="95000"/>
                    <a:lumOff val="5000"/>
                  </a:schemeClr>
                </a:solidFill>
                <a:latin typeface="Arial" panose="020B0604020202020204" pitchFamily="34" charset="0"/>
                <a:cs typeface="Arial" panose="020B0604020202020204" pitchFamily="34" charset="0"/>
              </a:rPr>
              <a:t>PHP </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De </a:t>
            </a:r>
            <a:r>
              <a:rPr lang="fr-FR" sz="2400" dirty="0">
                <a:solidFill>
                  <a:schemeClr val="tx1">
                    <a:lumMod val="95000"/>
                    <a:lumOff val="5000"/>
                  </a:schemeClr>
                </a:solidFill>
                <a:latin typeface="Arial" panose="020B0604020202020204" pitchFamily="34" charset="0"/>
                <a:cs typeface="Arial" panose="020B0604020202020204" pitchFamily="34" charset="0"/>
              </a:rPr>
              <a:t>même, lorsque </a:t>
            </a:r>
            <a:r>
              <a:rPr lang="fr-FR" sz="2400" dirty="0" smtClean="0">
                <a:solidFill>
                  <a:schemeClr val="tx1">
                    <a:lumMod val="95000"/>
                    <a:lumOff val="5000"/>
                  </a:schemeClr>
                </a:solidFill>
                <a:latin typeface="Arial" panose="020B0604020202020204" pitchFamily="34" charset="0"/>
                <a:cs typeface="Arial" panose="020B0604020202020204" pitchFamily="34" charset="0"/>
              </a:rPr>
              <a:t>un designer </a:t>
            </a:r>
            <a:r>
              <a:rPr lang="fr-FR" sz="2400" dirty="0">
                <a:solidFill>
                  <a:schemeClr val="tx1">
                    <a:lumMod val="95000"/>
                    <a:lumOff val="5000"/>
                  </a:schemeClr>
                </a:solidFill>
                <a:latin typeface="Arial" panose="020B0604020202020204" pitchFamily="34" charset="0"/>
                <a:cs typeface="Arial" panose="020B0604020202020204" pitchFamily="34" charset="0"/>
              </a:rPr>
              <a:t>fait du HTML, </a:t>
            </a:r>
            <a:r>
              <a:rPr lang="fr-FR" sz="2400" dirty="0" smtClean="0">
                <a:solidFill>
                  <a:schemeClr val="tx1">
                    <a:lumMod val="95000"/>
                    <a:lumOff val="5000"/>
                  </a:schemeClr>
                </a:solidFill>
                <a:latin typeface="Arial" panose="020B0604020202020204" pitchFamily="34" charset="0"/>
                <a:cs typeface="Arial" panose="020B0604020202020204" pitchFamily="34" charset="0"/>
              </a:rPr>
              <a:t>il ne sera pas gêné par le code PHP</a:t>
            </a:r>
          </a:p>
          <a:p>
            <a:pPr marL="638175" indent="-457200">
              <a:spcBef>
                <a:spcPts val="1200"/>
              </a:spcBef>
              <a:buClr>
                <a:srgbClr val="C00000"/>
              </a:buClr>
              <a:buFont typeface="Wingdings" panose="05000000000000000000" pitchFamily="2" charset="2"/>
              <a:buChar char="§"/>
            </a:pPr>
            <a:r>
              <a:rPr lang="fr-FR" sz="2400" b="1"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Offre une syntaxe plus concise et plus claire</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Sécurise les variables automatiquement</a:t>
            </a: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Permet de faire de l'héritage de </a:t>
            </a:r>
            <a:r>
              <a:rPr lang="fr-FR" sz="2400" dirty="0" err="1" smtClean="0">
                <a:solidFill>
                  <a:schemeClr val="tx1">
                    <a:lumMod val="95000"/>
                    <a:lumOff val="5000"/>
                  </a:schemeClr>
                </a:solidFill>
                <a:latin typeface="Arial" panose="020B0604020202020204" pitchFamily="34" charset="0"/>
                <a:cs typeface="Arial" panose="020B0604020202020204" pitchFamily="34" charset="0"/>
              </a:rPr>
              <a:t>templates</a:t>
            </a: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Mise en cache pour améliorer le passage vers HTML</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436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Retourner une réponse HTTP</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On l'a vu, le contrôleur peut </a:t>
            </a:r>
            <a:r>
              <a:rPr lang="fr-FR" sz="2400" dirty="0">
                <a:solidFill>
                  <a:schemeClr val="tx1">
                    <a:lumMod val="95000"/>
                    <a:lumOff val="5000"/>
                  </a:schemeClr>
                </a:solidFill>
                <a:latin typeface="Arial" panose="020B0604020202020204" pitchFamily="34" charset="0"/>
                <a:cs typeface="Arial" panose="020B0604020202020204" pitchFamily="34" charset="0"/>
              </a:rPr>
              <a:t>retourner une réponse HTTP toute faite, dont le contenu est celui d'un certain </a:t>
            </a:r>
            <a:r>
              <a:rPr lang="fr-FR" sz="2400" dirty="0" err="1">
                <a:solidFill>
                  <a:schemeClr val="tx1">
                    <a:lumMod val="95000"/>
                    <a:lumOff val="5000"/>
                  </a:schemeClr>
                </a:solidFill>
                <a:latin typeface="Arial" panose="020B0604020202020204" pitchFamily="34" charset="0"/>
                <a:cs typeface="Arial" panose="020B0604020202020204" pitchFamily="34" charset="0"/>
              </a:rPr>
              <a:t>template</a:t>
            </a:r>
            <a:r>
              <a:rPr lang="fr-FR" sz="2400" dirty="0">
                <a:solidFill>
                  <a:schemeClr val="tx1">
                    <a:lumMod val="95000"/>
                    <a:lumOff val="5000"/>
                  </a:schemeClr>
                </a:solidFill>
                <a:latin typeface="Arial" panose="020B0604020202020204" pitchFamily="34" charset="0"/>
                <a:cs typeface="Arial" panose="020B0604020202020204" pitchFamily="34" charset="0"/>
              </a:rPr>
              <a:t> </a:t>
            </a:r>
            <a:r>
              <a:rPr lang="fr-FR" sz="2400" dirty="0" smtClean="0">
                <a:solidFill>
                  <a:schemeClr val="tx1">
                    <a:lumMod val="95000"/>
                    <a:lumOff val="5000"/>
                  </a:schemeClr>
                </a:solidFill>
                <a:latin typeface="Arial" panose="020B0604020202020204" pitchFamily="34" charset="0"/>
                <a:cs typeface="Arial" panose="020B0604020202020204" pitchFamily="34" charset="0"/>
              </a:rPr>
              <a:t>auquel on peut passer des arguments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570271" y="2303000"/>
            <a:ext cx="8003458" cy="2671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Depuis</a:t>
            </a:r>
            <a:r>
              <a:rPr lang="en-US" sz="1400" dirty="0">
                <a:latin typeface="Courier New" panose="02070309020205020404" pitchFamily="49" charset="0"/>
                <a:cs typeface="Courier New" panose="02070309020205020404" pitchFamily="49" charset="0"/>
              </a:rPr>
              <a:t> un </a:t>
            </a:r>
            <a:r>
              <a:rPr lang="en-US" sz="1400" dirty="0" err="1">
                <a:latin typeface="Courier New" panose="02070309020205020404" pitchFamily="49" charset="0"/>
                <a:cs typeface="Courier New" panose="02070309020205020404" pitchFamily="49" charset="0"/>
              </a:rPr>
              <a:t>contrôleur</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return </a:t>
            </a:r>
            <a:r>
              <a:rPr lang="en-US" sz="1400" dirty="0">
                <a:solidFill>
                  <a:srgbClr val="FF0000"/>
                </a:solidFill>
                <a:latin typeface="Courier New" panose="02070309020205020404" pitchFamily="49" charset="0"/>
                <a:cs typeface="Courier New" panose="02070309020205020404" pitchFamily="49" charset="0"/>
              </a:rPr>
              <a:t>$this-&gt;render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OCPlatformBundle:Advert:index.html.twig</a:t>
            </a: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array(</a:t>
            </a:r>
          </a:p>
          <a:p>
            <a:r>
              <a:rPr lang="en-US" sz="1400" dirty="0">
                <a:solidFill>
                  <a:srgbClr val="FF0000"/>
                </a:solidFill>
                <a:latin typeface="Courier New" panose="02070309020205020404" pitchFamily="49" charset="0"/>
                <a:cs typeface="Courier New" panose="02070309020205020404" pitchFamily="49" charset="0"/>
              </a:rPr>
              <a:t>  'var1' =&gt; $var1,</a:t>
            </a:r>
          </a:p>
          <a:p>
            <a:r>
              <a:rPr lang="en-US" sz="1400" dirty="0">
                <a:solidFill>
                  <a:srgbClr val="FF0000"/>
                </a:solidFill>
                <a:latin typeface="Courier New" panose="02070309020205020404" pitchFamily="49" charset="0"/>
                <a:cs typeface="Courier New" panose="02070309020205020404" pitchFamily="49" charset="0"/>
              </a:rPr>
              <a:t>  'var2' =&gt; $var2</a:t>
            </a:r>
          </a:p>
          <a:p>
            <a:r>
              <a:rPr lang="en-US" sz="1400" dirty="0">
                <a:solidFill>
                  <a:srgbClr val="FF0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7008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Récupérer </a:t>
            </a:r>
            <a:r>
              <a:rPr lang="fr-FR" b="1" dirty="0"/>
              <a:t>le contenu d'un </a:t>
            </a:r>
            <a:r>
              <a:rPr lang="fr-FR" b="1" dirty="0" err="1" smtClean="0"/>
              <a:t>template</a:t>
            </a:r>
            <a:r>
              <a:rPr lang="fr-FR" b="1" dirty="0" smtClean="0"/>
              <a:t> </a:t>
            </a:r>
            <a:endParaRPr lang="fr-FR" b="1" dirty="0"/>
          </a:p>
          <a:p>
            <a:pPr algn="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Il </a:t>
            </a:r>
            <a:r>
              <a:rPr lang="fr-FR" sz="2400" dirty="0">
                <a:solidFill>
                  <a:schemeClr val="tx1">
                    <a:lumMod val="95000"/>
                    <a:lumOff val="5000"/>
                  </a:schemeClr>
                </a:solidFill>
                <a:latin typeface="Arial" panose="020B0604020202020204" pitchFamily="34" charset="0"/>
                <a:cs typeface="Arial" panose="020B0604020202020204" pitchFamily="34" charset="0"/>
              </a:rPr>
              <a:t>peut également récupérer le contenu d'un </a:t>
            </a:r>
            <a:r>
              <a:rPr lang="fr-FR" sz="2400" dirty="0" err="1">
                <a:solidFill>
                  <a:schemeClr val="tx1">
                    <a:lumMod val="95000"/>
                    <a:lumOff val="5000"/>
                  </a:schemeClr>
                </a:solidFill>
                <a:latin typeface="Arial" panose="020B0604020202020204" pitchFamily="34" charset="0"/>
                <a:cs typeface="Arial" panose="020B0604020202020204" pitchFamily="34" charset="0"/>
              </a:rPr>
              <a:t>template</a:t>
            </a:r>
            <a:r>
              <a:rPr lang="fr-FR" sz="2400" dirty="0">
                <a:solidFill>
                  <a:schemeClr val="tx1">
                    <a:lumMod val="95000"/>
                    <a:lumOff val="5000"/>
                  </a:schemeClr>
                </a:solidFill>
                <a:latin typeface="Arial" panose="020B0604020202020204" pitchFamily="34" charset="0"/>
                <a:cs typeface="Arial" panose="020B0604020202020204" pitchFamily="34" charset="0"/>
              </a:rPr>
              <a:t> en </a:t>
            </a:r>
            <a:r>
              <a:rPr lang="fr-FR" sz="2400" dirty="0" smtClean="0">
                <a:solidFill>
                  <a:schemeClr val="tx1">
                    <a:lumMod val="95000"/>
                    <a:lumOff val="5000"/>
                  </a:schemeClr>
                </a:solidFill>
                <a:latin typeface="Arial" panose="020B0604020202020204" pitchFamily="34" charset="0"/>
                <a:cs typeface="Arial" panose="020B0604020202020204" pitchFamily="34" charset="0"/>
              </a:rPr>
              <a:t>texte</a:t>
            </a: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4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Template : </a:t>
            </a:r>
            <a:endParaRPr lang="fr-FR"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570271" y="1585133"/>
            <a:ext cx="8003458" cy="248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Depuis</a:t>
            </a:r>
            <a:r>
              <a:rPr lang="en-US" sz="1400" dirty="0">
                <a:latin typeface="Courier New" panose="02070309020205020404" pitchFamily="49" charset="0"/>
                <a:cs typeface="Courier New" panose="02070309020205020404" pitchFamily="49" charset="0"/>
              </a:rPr>
              <a:t> un </a:t>
            </a:r>
            <a:r>
              <a:rPr lang="en-US" sz="1400" dirty="0" err="1">
                <a:latin typeface="Courier New" panose="02070309020205020404" pitchFamily="49" charset="0"/>
                <a:cs typeface="Courier New" panose="02070309020205020404" pitchFamily="49" charset="0"/>
              </a:rPr>
              <a:t>contrôleur</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contenu</a:t>
            </a:r>
            <a:r>
              <a:rPr lang="en-US" sz="1400" dirty="0">
                <a:solidFill>
                  <a:srgbClr val="FF0000"/>
                </a:solidFill>
                <a:latin typeface="Courier New" panose="02070309020205020404" pitchFamily="49" charset="0"/>
                <a:cs typeface="Courier New" panose="02070309020205020404" pitchFamily="49" charset="0"/>
              </a:rPr>
              <a:t> = $this-&gt;</a:t>
            </a:r>
            <a:r>
              <a:rPr lang="en-US" sz="1400" dirty="0" err="1">
                <a:solidFill>
                  <a:srgbClr val="FF0000"/>
                </a:solidFill>
                <a:latin typeface="Courier New" panose="02070309020205020404" pitchFamily="49" charset="0"/>
                <a:cs typeface="Courier New" panose="02070309020205020404" pitchFamily="49" charset="0"/>
              </a:rPr>
              <a:t>renderView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OCPlatformBundle:Advert:email.txt.twig</a:t>
            </a:r>
            <a:r>
              <a:rPr lang="en-US" sz="1400" dirty="0" smtClean="0">
                <a:latin typeface="Courier New" panose="02070309020205020404" pitchFamily="49" charset="0"/>
                <a:cs typeface="Courier New" panose="02070309020205020404" pitchFamily="49" charset="0"/>
              </a:rPr>
              <a:t>', array('</a:t>
            </a:r>
            <a:r>
              <a:rPr lang="fr-FR" sz="1400" dirty="0" smtClean="0">
                <a:solidFill>
                  <a:srgbClr val="FF0000"/>
                </a:solidFill>
                <a:latin typeface="Courier New" panose="02070309020205020404" pitchFamily="49" charset="0"/>
                <a:cs typeface="Courier New" panose="02070309020205020404" pitchFamily="49" charset="0"/>
              </a:rPr>
              <a:t>pseudo</a:t>
            </a:r>
            <a:r>
              <a:rPr lang="en-US" sz="1400" dirty="0" smtClean="0">
                <a:latin typeface="Courier New" panose="02070309020205020404" pitchFamily="49" charset="0"/>
                <a:cs typeface="Courier New" panose="02070309020205020404" pitchFamily="49" charset="0"/>
              </a:rPr>
              <a:t>' =&gt; $var1));</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Puis</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envoie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a:t>
            </a:r>
            <a:r>
              <a:rPr lang="en-US" sz="1400" dirty="0">
                <a:latin typeface="Courier New" panose="02070309020205020404" pitchFamily="49" charset="0"/>
                <a:cs typeface="Courier New" panose="02070309020205020404" pitchFamily="49" charset="0"/>
              </a:rPr>
              <a:t>-mail, par </a:t>
            </a:r>
            <a:r>
              <a:rPr lang="en-US" sz="1400" dirty="0" err="1">
                <a:latin typeface="Courier New" panose="02070309020205020404" pitchFamily="49" charset="0"/>
                <a:cs typeface="Courier New" panose="02070309020205020404" pitchFamily="49" charset="0"/>
              </a:rPr>
              <a:t>exemple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mail('moi@campusid.com', 'Inscription OK', $</a:t>
            </a:r>
            <a:r>
              <a:rPr lang="en-US" sz="1400" dirty="0" err="1">
                <a:latin typeface="Courier New" panose="02070309020205020404" pitchFamily="49" charset="0"/>
                <a:cs typeface="Courier New" panose="02070309020205020404" pitchFamily="49" charset="0"/>
              </a:rPr>
              <a:t>contenu</a:t>
            </a:r>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570271" y="4599052"/>
            <a:ext cx="8003458" cy="205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src</a:t>
            </a:r>
            <a:r>
              <a:rPr lang="fr-FR" sz="1400" dirty="0">
                <a:latin typeface="Courier New" panose="02070309020205020404" pitchFamily="49" charset="0"/>
                <a:cs typeface="Courier New" panose="02070309020205020404" pitchFamily="49" charset="0"/>
              </a:rPr>
              <a:t>/OC/</a:t>
            </a:r>
            <a:r>
              <a:rPr lang="fr-FR" sz="1400" dirty="0" err="1">
                <a:latin typeface="Courier New" panose="02070309020205020404" pitchFamily="49" charset="0"/>
                <a:cs typeface="Courier New" panose="02070309020205020404" pitchFamily="49" charset="0"/>
              </a:rPr>
              <a:t>PlatformBundle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Resources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views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Advert</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email.txt.twig</a:t>
            </a:r>
            <a:r>
              <a:rPr lang="fr-FR" sz="1400" dirty="0">
                <a:latin typeface="Courier New" panose="02070309020205020404" pitchFamily="49" charset="0"/>
                <a:cs typeface="Courier New" panose="02070309020205020404" pitchFamily="49" charset="0"/>
              </a:rPr>
              <a:t> #}</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Bonjour </a:t>
            </a:r>
            <a:r>
              <a:rPr lang="fr-FR" sz="1400" dirty="0">
                <a:solidFill>
                  <a:srgbClr val="FF0000"/>
                </a:solidFill>
                <a:latin typeface="Courier New" panose="02070309020205020404" pitchFamily="49" charset="0"/>
                <a:cs typeface="Courier New" panose="02070309020205020404" pitchFamily="49" charset="0"/>
              </a:rPr>
              <a:t>{{ pseudo }}</a:t>
            </a:r>
            <a:r>
              <a:rPr lang="fr-FR" sz="1400" dirty="0" smtClean="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Toute l'équipe du site se joint à moi pour vous souhaiter</a:t>
            </a:r>
          </a:p>
          <a:p>
            <a:r>
              <a:rPr lang="fr-FR" sz="1400" dirty="0">
                <a:latin typeface="Courier New" panose="02070309020205020404" pitchFamily="49" charset="0"/>
                <a:cs typeface="Courier New" panose="02070309020205020404" pitchFamily="49" charset="0"/>
              </a:rPr>
              <a:t>la bienvenue sur notre site !</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Revenez nous voir souvent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142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Afficher des variables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Afficher une variable se fait avec les doubles accolades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 </a:t>
            </a:r>
          </a:p>
        </p:txBody>
      </p:sp>
      <p:graphicFrame>
        <p:nvGraphicFramePr>
          <p:cNvPr id="2" name="Tableau 1"/>
          <p:cNvGraphicFramePr>
            <a:graphicFrameLocks noGrp="1"/>
          </p:cNvGraphicFramePr>
          <p:nvPr>
            <p:extLst>
              <p:ext uri="{D42A27DB-BD31-4B8C-83A1-F6EECF244321}">
                <p14:modId xmlns:p14="http://schemas.microsoft.com/office/powerpoint/2010/main" val="3950187579"/>
              </p:ext>
            </p:extLst>
          </p:nvPr>
        </p:nvGraphicFramePr>
        <p:xfrm>
          <a:off x="157316" y="1536191"/>
          <a:ext cx="8849032" cy="4928618"/>
        </p:xfrm>
        <a:graphic>
          <a:graphicData uri="http://schemas.openxmlformats.org/drawingml/2006/table">
            <a:tbl>
              <a:tblPr/>
              <a:tblGrid>
                <a:gridCol w="2823507"/>
                <a:gridCol w="2879203"/>
                <a:gridCol w="3146322"/>
              </a:tblGrid>
              <a:tr h="334793">
                <a:tc>
                  <a:txBody>
                    <a:bodyPr/>
                    <a:lstStyle/>
                    <a:p>
                      <a:pPr algn="ctr"/>
                      <a:r>
                        <a:rPr lang="en-US" sz="1600" b="1" dirty="0">
                          <a:solidFill>
                            <a:schemeClr val="bg1"/>
                          </a:solidFill>
                          <a:effectLst/>
                          <a:latin typeface="Arial" panose="020B0604020202020204" pitchFamily="34" charset="0"/>
                          <a:cs typeface="Arial" panose="020B0604020202020204" pitchFamily="34" charset="0"/>
                        </a:rPr>
                        <a:t>Description</a:t>
                      </a:r>
                    </a:p>
                  </a:txBody>
                  <a:tcPr marL="34101" marR="34101" marT="34101" marB="34101" anchor="ctr">
                    <a:lnL>
                      <a:noFill/>
                    </a:lnL>
                    <a:lnR>
                      <a:noFill/>
                    </a:lnR>
                    <a:lnT>
                      <a:noFill/>
                    </a:lnT>
                    <a:lnB>
                      <a:noFill/>
                    </a:lnB>
                    <a:solidFill>
                      <a:schemeClr val="accent1">
                        <a:lumMod val="75000"/>
                      </a:schemeClr>
                    </a:solidFill>
                  </a:tcPr>
                </a:tc>
                <a:tc>
                  <a:txBody>
                    <a:bodyPr/>
                    <a:lstStyle/>
                    <a:p>
                      <a:pPr algn="ctr"/>
                      <a:r>
                        <a:rPr lang="en-US" sz="1600" b="1" dirty="0" err="1">
                          <a:solidFill>
                            <a:schemeClr val="bg1"/>
                          </a:solidFill>
                          <a:effectLst/>
                          <a:latin typeface="Arial" panose="020B0604020202020204" pitchFamily="34" charset="0"/>
                          <a:cs typeface="Arial" panose="020B0604020202020204" pitchFamily="34" charset="0"/>
                        </a:rPr>
                        <a:t>Exemple</a:t>
                      </a:r>
                      <a:r>
                        <a:rPr lang="en-US" sz="1600" b="1" dirty="0">
                          <a:solidFill>
                            <a:schemeClr val="bg1"/>
                          </a:solidFill>
                          <a:effectLst/>
                          <a:latin typeface="Arial" panose="020B0604020202020204" pitchFamily="34" charset="0"/>
                          <a:cs typeface="Arial" panose="020B0604020202020204" pitchFamily="34" charset="0"/>
                        </a:rPr>
                        <a:t> Twig</a:t>
                      </a:r>
                    </a:p>
                  </a:txBody>
                  <a:tcPr marL="34101" marR="34101" marT="34101" marB="34101" anchor="ctr">
                    <a:lnL>
                      <a:noFill/>
                    </a:lnL>
                    <a:lnR>
                      <a:noFill/>
                    </a:lnR>
                    <a:lnT>
                      <a:noFill/>
                    </a:lnT>
                    <a:lnB>
                      <a:noFill/>
                    </a:lnB>
                    <a:solidFill>
                      <a:schemeClr val="accent1">
                        <a:lumMod val="75000"/>
                      </a:schemeClr>
                    </a:solidFill>
                  </a:tcPr>
                </a:tc>
                <a:tc>
                  <a:txBody>
                    <a:bodyPr/>
                    <a:lstStyle/>
                    <a:p>
                      <a:pPr algn="ctr"/>
                      <a:r>
                        <a:rPr lang="en-US" sz="1600" b="1" dirty="0" err="1">
                          <a:solidFill>
                            <a:schemeClr val="bg1"/>
                          </a:solidFill>
                          <a:effectLst/>
                          <a:latin typeface="Arial" panose="020B0604020202020204" pitchFamily="34" charset="0"/>
                          <a:cs typeface="Arial" panose="020B0604020202020204" pitchFamily="34" charset="0"/>
                        </a:rPr>
                        <a:t>Équivalent</a:t>
                      </a:r>
                      <a:r>
                        <a:rPr lang="en-US" sz="1600" b="1" dirty="0">
                          <a:solidFill>
                            <a:schemeClr val="bg1"/>
                          </a:solidFill>
                          <a:effectLst/>
                          <a:latin typeface="Arial" panose="020B0604020202020204" pitchFamily="34" charset="0"/>
                          <a:cs typeface="Arial" panose="020B0604020202020204" pitchFamily="34" charset="0"/>
                        </a:rPr>
                        <a:t> PHP</a:t>
                      </a:r>
                    </a:p>
                  </a:txBody>
                  <a:tcPr marL="34101" marR="34101" marT="34101" marB="34101" anchor="ctr">
                    <a:lnL>
                      <a:noFill/>
                    </a:lnL>
                    <a:lnR>
                      <a:noFill/>
                    </a:lnR>
                    <a:lnT>
                      <a:noFill/>
                    </a:lnT>
                    <a:lnB>
                      <a:noFill/>
                    </a:lnB>
                    <a:solidFill>
                      <a:schemeClr val="accent1">
                        <a:lumMod val="75000"/>
                      </a:schemeClr>
                    </a:solidFill>
                  </a:tcPr>
                </a:tc>
              </a:tr>
              <a:tr h="331060">
                <a:tc>
                  <a:txBody>
                    <a:bodyPr/>
                    <a:lstStyle/>
                    <a:p>
                      <a:pPr algn="l" fontAlgn="t"/>
                      <a:r>
                        <a:rPr lang="en-US" sz="1100" b="0" dirty="0" err="1">
                          <a:effectLst/>
                          <a:latin typeface="Arial" panose="020B0604020202020204" pitchFamily="34" charset="0"/>
                          <a:cs typeface="Arial" panose="020B0604020202020204" pitchFamily="34" charset="0"/>
                        </a:rPr>
                        <a:t>Afficher</a:t>
                      </a:r>
                      <a:r>
                        <a:rPr lang="en-US" sz="1100" b="0" dirty="0">
                          <a:effectLst/>
                          <a:latin typeface="Arial" panose="020B0604020202020204" pitchFamily="34" charset="0"/>
                          <a:cs typeface="Arial" panose="020B0604020202020204" pitchFamily="34" charset="0"/>
                        </a:rPr>
                        <a:t> </a:t>
                      </a:r>
                      <a:r>
                        <a:rPr lang="en-US" sz="1100" b="0" dirty="0" err="1">
                          <a:effectLst/>
                          <a:latin typeface="Arial" panose="020B0604020202020204" pitchFamily="34" charset="0"/>
                          <a:cs typeface="Arial" panose="020B0604020202020204" pitchFamily="34" charset="0"/>
                        </a:rPr>
                        <a:t>une</a:t>
                      </a:r>
                      <a:r>
                        <a:rPr lang="en-US" sz="1100" b="0" dirty="0">
                          <a:effectLst/>
                          <a:latin typeface="Arial" panose="020B0604020202020204" pitchFamily="34" charset="0"/>
                          <a:cs typeface="Arial" panose="020B0604020202020204" pitchFamily="34" charset="0"/>
                        </a:rPr>
                        <a:t> variable</a:t>
                      </a:r>
                    </a:p>
                  </a:txBody>
                  <a:tcPr marL="34101" marR="34101" marT="34101" marB="34101"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Pseudo : {{ pseudo }}</a:t>
                      </a:r>
                    </a:p>
                  </a:txBody>
                  <a:tcPr marL="34101" marR="34101" marT="34101" marB="34101"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Pseudo : &lt;?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$pseudo; ?&gt;</a:t>
                      </a:r>
                    </a:p>
                  </a:txBody>
                  <a:tcPr marL="34101" marR="34101" marT="34101" marB="34101" anchor="ctr">
                    <a:lnL>
                      <a:noFill/>
                    </a:lnL>
                    <a:lnR>
                      <a:noFill/>
                    </a:lnR>
                    <a:lnT>
                      <a:noFill/>
                    </a:lnT>
                    <a:lnB>
                      <a:noFill/>
                    </a:lnB>
                    <a:solidFill>
                      <a:srgbClr val="FBFBFB"/>
                    </a:solidFill>
                  </a:tcPr>
                </a:tc>
              </a:tr>
              <a:tr h="432900">
                <a:tc>
                  <a:txBody>
                    <a:bodyPr/>
                    <a:lstStyle/>
                    <a:p>
                      <a:pPr algn="l" fontAlgn="t"/>
                      <a:r>
                        <a:rPr lang="en-US" sz="1100" b="0" dirty="0" err="1">
                          <a:effectLst/>
                          <a:latin typeface="Arial" panose="020B0604020202020204" pitchFamily="34" charset="0"/>
                          <a:cs typeface="Arial" panose="020B0604020202020204" pitchFamily="34" charset="0"/>
                        </a:rPr>
                        <a:t>Afficher</a:t>
                      </a:r>
                      <a:r>
                        <a:rPr lang="en-US" sz="1100" b="0" dirty="0">
                          <a:effectLst/>
                          <a:latin typeface="Arial" panose="020B0604020202020204" pitchFamily="34" charset="0"/>
                          <a:cs typeface="Arial" panose="020B0604020202020204" pitchFamily="34" charset="0"/>
                        </a:rPr>
                        <a:t> </a:t>
                      </a:r>
                      <a:r>
                        <a:rPr lang="en-US" sz="1100" b="0" dirty="0" err="1">
                          <a:effectLst/>
                          <a:latin typeface="Arial" panose="020B0604020202020204" pitchFamily="34" charset="0"/>
                          <a:cs typeface="Arial" panose="020B0604020202020204" pitchFamily="34" charset="0"/>
                        </a:rPr>
                        <a:t>l'index</a:t>
                      </a:r>
                      <a:r>
                        <a:rPr lang="en-US" sz="1100" b="0" dirty="0">
                          <a:effectLst/>
                          <a:latin typeface="Arial" panose="020B0604020202020204" pitchFamily="34" charset="0"/>
                          <a:cs typeface="Arial" panose="020B0604020202020204" pitchFamily="34" charset="0"/>
                        </a:rPr>
                        <a:t> d'un tableau</a:t>
                      </a:r>
                    </a:p>
                  </a:txBody>
                  <a:tcPr marL="34101" marR="34101" marT="34101" marB="34101" anchor="ctr">
                    <a:lnL>
                      <a:noFill/>
                    </a:lnL>
                    <a:lnR>
                      <a:noFill/>
                    </a:lnR>
                    <a:lnT>
                      <a:noFill/>
                    </a:lnT>
                    <a:lnB>
                      <a:noFill/>
                    </a:lnB>
                    <a:solidFill>
                      <a:srgbClr val="ECECEC"/>
                    </a:solidFill>
                  </a:tcPr>
                </a:tc>
                <a:tc>
                  <a:txBody>
                    <a:bodyPr/>
                    <a:lstStyle/>
                    <a:p>
                      <a:pPr fontAlgn="t"/>
                      <a:r>
                        <a:rPr lang="en-US" sz="1100" dirty="0" err="1">
                          <a:effectLst/>
                          <a:latin typeface="Courier New" panose="02070309020205020404" pitchFamily="49" charset="0"/>
                          <a:cs typeface="Courier New" panose="02070309020205020404" pitchFamily="49" charset="0"/>
                        </a:rPr>
                        <a:t>Identifiant</a:t>
                      </a:r>
                      <a:r>
                        <a:rPr lang="en-US" sz="1100" dirty="0">
                          <a:effectLst/>
                          <a:latin typeface="Courier New" panose="02070309020205020404" pitchFamily="49" charset="0"/>
                          <a:cs typeface="Courier New" panose="02070309020205020404" pitchFamily="49" charset="0"/>
                        </a:rPr>
                        <a:t> : {{ user['id'] }}</a:t>
                      </a:r>
                    </a:p>
                  </a:txBody>
                  <a:tcPr marL="34101" marR="34101" marT="34101" marB="34101" anchor="ctr">
                    <a:lnL>
                      <a:noFill/>
                    </a:lnL>
                    <a:lnR>
                      <a:noFill/>
                    </a:lnR>
                    <a:lnT>
                      <a:noFill/>
                    </a:lnT>
                    <a:lnB>
                      <a:noFill/>
                    </a:lnB>
                    <a:solidFill>
                      <a:srgbClr val="ECECEC"/>
                    </a:solidFill>
                  </a:tcPr>
                </a:tc>
                <a:tc>
                  <a:txBody>
                    <a:bodyPr/>
                    <a:lstStyle/>
                    <a:p>
                      <a:pPr fontAlgn="t"/>
                      <a:r>
                        <a:rPr lang="en-US" sz="1100" dirty="0" err="1">
                          <a:effectLst/>
                          <a:latin typeface="Courier New" panose="02070309020205020404" pitchFamily="49" charset="0"/>
                          <a:cs typeface="Courier New" panose="02070309020205020404" pitchFamily="49" charset="0"/>
                        </a:rPr>
                        <a:t>Identifiant</a:t>
                      </a:r>
                      <a:r>
                        <a:rPr lang="en-US" sz="1100" dirty="0">
                          <a:effectLst/>
                          <a:latin typeface="Courier New" panose="02070309020205020404" pitchFamily="49" charset="0"/>
                          <a:cs typeface="Courier New" panose="02070309020205020404" pitchFamily="49" charset="0"/>
                        </a:rPr>
                        <a:t>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$user['id']; ?&gt;</a:t>
                      </a:r>
                    </a:p>
                  </a:txBody>
                  <a:tcPr marL="34101" marR="34101" marT="34101" marB="34101" anchor="ctr">
                    <a:lnL>
                      <a:noFill/>
                    </a:lnL>
                    <a:lnR>
                      <a:noFill/>
                    </a:lnR>
                    <a:lnT>
                      <a:noFill/>
                    </a:lnT>
                    <a:lnB>
                      <a:noFill/>
                    </a:lnB>
                    <a:solidFill>
                      <a:srgbClr val="ECECEC"/>
                    </a:solidFill>
                  </a:tcPr>
                </a:tc>
              </a:tr>
              <a:tr h="719696">
                <a:tc>
                  <a:txBody>
                    <a:bodyPr/>
                    <a:lstStyle/>
                    <a:p>
                      <a:pPr algn="l" fontAlgn="t"/>
                      <a:r>
                        <a:rPr lang="fr-FR" sz="1100" b="0" dirty="0">
                          <a:effectLst/>
                          <a:latin typeface="Arial" panose="020B0604020202020204" pitchFamily="34" charset="0"/>
                          <a:cs typeface="Arial" panose="020B0604020202020204" pitchFamily="34" charset="0"/>
                        </a:rPr>
                        <a:t>Afficher l'attribut d'un objet, dont le getter respecte la convention $objet-&gt;</a:t>
                      </a:r>
                      <a:r>
                        <a:rPr lang="fr-FR" sz="1100" b="0" dirty="0" err="1">
                          <a:effectLst/>
                          <a:latin typeface="Arial" panose="020B0604020202020204" pitchFamily="34" charset="0"/>
                          <a:cs typeface="Arial" panose="020B0604020202020204" pitchFamily="34" charset="0"/>
                        </a:rPr>
                        <a:t>getAttribut</a:t>
                      </a:r>
                      <a:r>
                        <a:rPr lang="fr-FR" sz="1100" b="0" dirty="0">
                          <a:effectLst/>
                          <a:latin typeface="Arial" panose="020B0604020202020204" pitchFamily="34" charset="0"/>
                          <a:cs typeface="Arial" panose="020B0604020202020204" pitchFamily="34" charset="0"/>
                        </a:rPr>
                        <a:t>()</a:t>
                      </a:r>
                    </a:p>
                  </a:txBody>
                  <a:tcPr marL="34101" marR="34101" marT="34101" marB="34101" anchor="ctr">
                    <a:lnL>
                      <a:noFill/>
                    </a:lnL>
                    <a:lnR>
                      <a:noFill/>
                    </a:lnR>
                    <a:lnT>
                      <a:noFill/>
                    </a:lnT>
                    <a:lnB>
                      <a:noFill/>
                    </a:lnB>
                    <a:solidFill>
                      <a:srgbClr val="FBFBFB"/>
                    </a:solidFill>
                  </a:tcPr>
                </a:tc>
                <a:tc>
                  <a:txBody>
                    <a:bodyPr/>
                    <a:lstStyle/>
                    <a:p>
                      <a:pPr fontAlgn="t"/>
                      <a:r>
                        <a:rPr lang="en-US" sz="1100" dirty="0" err="1">
                          <a:effectLst/>
                          <a:latin typeface="Courier New" panose="02070309020205020404" pitchFamily="49" charset="0"/>
                          <a:cs typeface="Courier New" panose="02070309020205020404" pitchFamily="49" charset="0"/>
                        </a:rPr>
                        <a:t>Identifiant</a:t>
                      </a:r>
                      <a:r>
                        <a:rPr lang="en-US" sz="1100" dirty="0">
                          <a:effectLst/>
                          <a:latin typeface="Courier New" panose="02070309020205020404" pitchFamily="49" charset="0"/>
                          <a:cs typeface="Courier New" panose="02070309020205020404" pitchFamily="49" charset="0"/>
                        </a:rPr>
                        <a:t> : {{ user.id }}</a:t>
                      </a:r>
                    </a:p>
                  </a:txBody>
                  <a:tcPr marL="34101" marR="34101" marT="34101" marB="34101" anchor="ctr">
                    <a:lnL>
                      <a:noFill/>
                    </a:lnL>
                    <a:lnR>
                      <a:noFill/>
                    </a:lnR>
                    <a:lnT>
                      <a:noFill/>
                    </a:lnT>
                    <a:lnB>
                      <a:noFill/>
                    </a:lnB>
                    <a:solidFill>
                      <a:srgbClr val="FBFBFB"/>
                    </a:solidFill>
                  </a:tcPr>
                </a:tc>
                <a:tc>
                  <a:txBody>
                    <a:bodyPr/>
                    <a:lstStyle/>
                    <a:p>
                      <a:pPr fontAlgn="t"/>
                      <a:r>
                        <a:rPr lang="en-US" sz="1100" dirty="0" err="1">
                          <a:effectLst/>
                          <a:latin typeface="Courier New" panose="02070309020205020404" pitchFamily="49" charset="0"/>
                          <a:cs typeface="Courier New" panose="02070309020205020404" pitchFamily="49" charset="0"/>
                        </a:rPr>
                        <a:t>Identifiant</a:t>
                      </a:r>
                      <a:r>
                        <a:rPr lang="en-US" sz="1100" dirty="0">
                          <a:effectLst/>
                          <a:latin typeface="Courier New" panose="02070309020205020404" pitchFamily="49" charset="0"/>
                          <a:cs typeface="Courier New" panose="02070309020205020404" pitchFamily="49" charset="0"/>
                        </a:rPr>
                        <a:t>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$user-&gt;</a:t>
                      </a:r>
                      <a:r>
                        <a:rPr lang="en-US" sz="1100" dirty="0" err="1">
                          <a:effectLst/>
                          <a:latin typeface="Courier New" panose="02070309020205020404" pitchFamily="49" charset="0"/>
                          <a:cs typeface="Courier New" panose="02070309020205020404" pitchFamily="49" charset="0"/>
                        </a:rPr>
                        <a:t>getId</a:t>
                      </a:r>
                      <a:r>
                        <a:rPr lang="en-US" sz="1100" dirty="0">
                          <a:effectLst/>
                          <a:latin typeface="Courier New" panose="02070309020205020404" pitchFamily="49" charset="0"/>
                          <a:cs typeface="Courier New" panose="02070309020205020404" pitchFamily="49" charset="0"/>
                        </a:rPr>
                        <a:t>(); ?&gt;</a:t>
                      </a:r>
                    </a:p>
                  </a:txBody>
                  <a:tcPr marL="34101" marR="34101" marT="34101" marB="34101" anchor="ctr">
                    <a:lnL>
                      <a:noFill/>
                    </a:lnL>
                    <a:lnR>
                      <a:noFill/>
                    </a:lnR>
                    <a:lnT>
                      <a:noFill/>
                    </a:lnT>
                    <a:lnB>
                      <a:noFill/>
                    </a:lnB>
                    <a:solidFill>
                      <a:srgbClr val="FBFBFB"/>
                    </a:solidFill>
                  </a:tcPr>
                </a:tc>
              </a:tr>
              <a:tr h="590150">
                <a:tc>
                  <a:txBody>
                    <a:bodyPr/>
                    <a:lstStyle/>
                    <a:p>
                      <a:pPr algn="l" fontAlgn="t"/>
                      <a:r>
                        <a:rPr lang="fr-FR" sz="1100" b="0" dirty="0">
                          <a:effectLst/>
                          <a:latin typeface="Arial" panose="020B0604020202020204" pitchFamily="34" charset="0"/>
                          <a:cs typeface="Arial" panose="020B0604020202020204" pitchFamily="34" charset="0"/>
                        </a:rPr>
                        <a:t>Afficher une variable en lui appliquant un filtre. Ici, « </a:t>
                      </a:r>
                      <a:r>
                        <a:rPr lang="fr-FR" sz="1100" b="0" dirty="0" err="1">
                          <a:effectLst/>
                          <a:latin typeface="Arial" panose="020B0604020202020204" pitchFamily="34" charset="0"/>
                          <a:cs typeface="Arial" panose="020B0604020202020204" pitchFamily="34" charset="0"/>
                        </a:rPr>
                        <a:t>upper</a:t>
                      </a:r>
                      <a:r>
                        <a:rPr lang="fr-FR" sz="1100" b="0" dirty="0">
                          <a:effectLst/>
                          <a:latin typeface="Arial" panose="020B0604020202020204" pitchFamily="34" charset="0"/>
                          <a:cs typeface="Arial" panose="020B0604020202020204" pitchFamily="34" charset="0"/>
                        </a:rPr>
                        <a:t> » met tout en majuscules </a:t>
                      </a:r>
                      <a:r>
                        <a:rPr lang="fr-FR" sz="1100" b="0" dirty="0" smtClean="0">
                          <a:effectLst/>
                          <a:latin typeface="Arial" panose="020B0604020202020204" pitchFamily="34" charset="0"/>
                          <a:cs typeface="Arial" panose="020B0604020202020204" pitchFamily="34" charset="0"/>
                        </a:rPr>
                        <a:t>(« </a:t>
                      </a:r>
                      <a:r>
                        <a:rPr lang="fr-FR" sz="1100" b="0" dirty="0" err="1" smtClean="0">
                          <a:effectLst/>
                          <a:latin typeface="Arial" panose="020B0604020202020204" pitchFamily="34" charset="0"/>
                          <a:cs typeface="Arial" panose="020B0604020202020204" pitchFamily="34" charset="0"/>
                        </a:rPr>
                        <a:t>lower</a:t>
                      </a:r>
                      <a:r>
                        <a:rPr lang="fr-FR" sz="1100" b="0" dirty="0" smtClean="0">
                          <a:effectLst/>
                          <a:latin typeface="Arial" panose="020B0604020202020204" pitchFamily="34" charset="0"/>
                          <a:cs typeface="Arial" panose="020B0604020202020204" pitchFamily="34" charset="0"/>
                        </a:rPr>
                        <a:t> »</a:t>
                      </a:r>
                      <a:r>
                        <a:rPr lang="fr-FR" sz="1100" b="0" baseline="0" dirty="0" smtClean="0">
                          <a:effectLst/>
                          <a:latin typeface="Arial" panose="020B0604020202020204" pitchFamily="34" charset="0"/>
                          <a:cs typeface="Arial" panose="020B0604020202020204" pitchFamily="34" charset="0"/>
                        </a:rPr>
                        <a:t> existe aussi)</a:t>
                      </a:r>
                      <a:endParaRPr lang="fr-FR" sz="1100" b="0" dirty="0">
                        <a:effectLst/>
                        <a:latin typeface="Arial" panose="020B0604020202020204" pitchFamily="34" charset="0"/>
                        <a:cs typeface="Arial" panose="020B0604020202020204" pitchFamily="34" charset="0"/>
                      </a:endParaRPr>
                    </a:p>
                  </a:txBody>
                  <a:tcPr marL="34101" marR="34101" marT="34101" marB="34101" anchor="ctr">
                    <a:lnL>
                      <a:noFill/>
                    </a:lnL>
                    <a:lnR>
                      <a:noFill/>
                    </a:lnR>
                    <a:lnT>
                      <a:noFill/>
                    </a:lnT>
                    <a:lnB>
                      <a:noFill/>
                    </a:lnB>
                    <a:solidFill>
                      <a:srgbClr val="ECECEC"/>
                    </a:solidFill>
                  </a:tcPr>
                </a:tc>
                <a:tc>
                  <a:txBody>
                    <a:bodyPr/>
                    <a:lstStyle/>
                    <a:p>
                      <a:pPr fontAlgn="t"/>
                      <a:r>
                        <a:rPr lang="en-US" sz="1100" dirty="0">
                          <a:effectLst/>
                          <a:latin typeface="Courier New" panose="02070309020205020404" pitchFamily="49" charset="0"/>
                          <a:cs typeface="Courier New" panose="02070309020205020404" pitchFamily="49" charset="0"/>
                        </a:rPr>
                        <a:t>Pseudo </a:t>
                      </a:r>
                      <a:r>
                        <a:rPr lang="en-US" sz="1100" dirty="0" err="1">
                          <a:effectLst/>
                          <a:latin typeface="Courier New" panose="02070309020205020404" pitchFamily="49" charset="0"/>
                          <a:cs typeface="Courier New" panose="02070309020205020404" pitchFamily="49" charset="0"/>
                        </a:rPr>
                        <a:t>en</a:t>
                      </a:r>
                      <a:r>
                        <a:rPr lang="en-US" sz="1100" dirty="0">
                          <a:effectLst/>
                          <a:latin typeface="Courier New" panose="02070309020205020404" pitchFamily="49" charset="0"/>
                          <a:cs typeface="Courier New" panose="02070309020205020404" pitchFamily="49" charset="0"/>
                        </a:rPr>
                        <a:t> majuscules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pseudo|upper</a:t>
                      </a:r>
                      <a:r>
                        <a:rPr lang="en-US" sz="1100" dirty="0">
                          <a:effectLst/>
                          <a:latin typeface="Courier New" panose="02070309020205020404" pitchFamily="49" charset="0"/>
                          <a:cs typeface="Courier New" panose="02070309020205020404" pitchFamily="49" charset="0"/>
                        </a:rPr>
                        <a:t> }}</a:t>
                      </a:r>
                    </a:p>
                  </a:txBody>
                  <a:tcPr marL="34101" marR="34101" marT="34101" marB="34101" anchor="ctr">
                    <a:lnL>
                      <a:noFill/>
                    </a:lnL>
                    <a:lnR>
                      <a:noFill/>
                    </a:lnR>
                    <a:lnT>
                      <a:noFill/>
                    </a:lnT>
                    <a:lnB>
                      <a:noFill/>
                    </a:lnB>
                    <a:solidFill>
                      <a:srgbClr val="ECECEC"/>
                    </a:solidFill>
                  </a:tcPr>
                </a:tc>
                <a:tc>
                  <a:txBody>
                    <a:bodyPr/>
                    <a:lstStyle/>
                    <a:p>
                      <a:pPr fontAlgn="t"/>
                      <a:r>
                        <a:rPr lang="en-US" sz="1100" dirty="0">
                          <a:effectLst/>
                          <a:latin typeface="Courier New" panose="02070309020205020404" pitchFamily="49" charset="0"/>
                          <a:cs typeface="Courier New" panose="02070309020205020404" pitchFamily="49" charset="0"/>
                        </a:rPr>
                        <a:t>Pseudo </a:t>
                      </a:r>
                      <a:r>
                        <a:rPr lang="en-US" sz="1100" dirty="0" err="1">
                          <a:effectLst/>
                          <a:latin typeface="Courier New" panose="02070309020205020404" pitchFamily="49" charset="0"/>
                          <a:cs typeface="Courier New" panose="02070309020205020404" pitchFamily="49" charset="0"/>
                        </a:rPr>
                        <a:t>en</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lettre</a:t>
                      </a:r>
                      <a:r>
                        <a:rPr lang="en-US" sz="1100" dirty="0">
                          <a:effectLst/>
                          <a:latin typeface="Courier New" panose="02070309020205020404" pitchFamily="49" charset="0"/>
                          <a:cs typeface="Courier New" panose="02070309020205020404" pitchFamily="49" charset="0"/>
                        </a:rPr>
                        <a:t> majuscules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a:t>
                      </a:r>
                      <a:r>
                        <a:rPr lang="en-US" sz="1100" dirty="0" err="1">
                          <a:effectLst/>
                          <a:latin typeface="Courier New" panose="02070309020205020404" pitchFamily="49" charset="0"/>
                          <a:cs typeface="Courier New" panose="02070309020205020404" pitchFamily="49" charset="0"/>
                        </a:rPr>
                        <a:t>strtoupper</a:t>
                      </a:r>
                      <a:r>
                        <a:rPr lang="en-US" sz="1100" dirty="0">
                          <a:effectLst/>
                          <a:latin typeface="Courier New" panose="02070309020205020404" pitchFamily="49" charset="0"/>
                          <a:cs typeface="Courier New" panose="02070309020205020404" pitchFamily="49" charset="0"/>
                        </a:rPr>
                        <a:t>($pseudo); ?&gt;</a:t>
                      </a:r>
                    </a:p>
                  </a:txBody>
                  <a:tcPr marL="34101" marR="34101" marT="34101" marB="34101" anchor="ctr">
                    <a:lnL>
                      <a:noFill/>
                    </a:lnL>
                    <a:lnR>
                      <a:noFill/>
                    </a:lnR>
                    <a:lnT>
                      <a:noFill/>
                    </a:lnT>
                    <a:lnB>
                      <a:noFill/>
                    </a:lnB>
                    <a:solidFill>
                      <a:srgbClr val="ECECEC"/>
                    </a:solidFill>
                  </a:tcPr>
                </a:tc>
              </a:tr>
              <a:tr h="1367423">
                <a:tc>
                  <a:txBody>
                    <a:bodyPr/>
                    <a:lstStyle/>
                    <a:p>
                      <a:pPr algn="l" fontAlgn="t"/>
                      <a:r>
                        <a:rPr lang="fr-FR" sz="1100" b="0" dirty="0">
                          <a:effectLst/>
                          <a:latin typeface="Arial" panose="020B0604020202020204" pitchFamily="34" charset="0"/>
                          <a:cs typeface="Arial" panose="020B0604020202020204" pitchFamily="34" charset="0"/>
                        </a:rPr>
                        <a:t>Afficher une variable en combinant les filtres.</a:t>
                      </a:r>
                      <a:br>
                        <a:rPr lang="fr-FR" sz="1100" b="0" dirty="0">
                          <a:effectLst/>
                          <a:latin typeface="Arial" panose="020B0604020202020204" pitchFamily="34" charset="0"/>
                          <a:cs typeface="Arial" panose="020B0604020202020204" pitchFamily="34" charset="0"/>
                        </a:rPr>
                      </a:br>
                      <a:r>
                        <a:rPr lang="fr-FR" sz="1100" b="0" dirty="0">
                          <a:effectLst/>
                          <a:latin typeface="Arial" panose="020B0604020202020204" pitchFamily="34" charset="0"/>
                          <a:cs typeface="Arial" panose="020B0604020202020204" pitchFamily="34" charset="0"/>
                        </a:rPr>
                        <a:t>« </a:t>
                      </a:r>
                      <a:r>
                        <a:rPr lang="fr-FR" sz="1100" b="0" dirty="0" err="1">
                          <a:effectLst/>
                          <a:latin typeface="Arial" panose="020B0604020202020204" pitchFamily="34" charset="0"/>
                          <a:cs typeface="Arial" panose="020B0604020202020204" pitchFamily="34" charset="0"/>
                        </a:rPr>
                        <a:t>striptags</a:t>
                      </a:r>
                      <a:r>
                        <a:rPr lang="fr-FR" sz="1100" b="0" dirty="0">
                          <a:effectLst/>
                          <a:latin typeface="Arial" panose="020B0604020202020204" pitchFamily="34" charset="0"/>
                          <a:cs typeface="Arial" panose="020B0604020202020204" pitchFamily="34" charset="0"/>
                        </a:rPr>
                        <a:t> » supprime les balises HTML.</a:t>
                      </a:r>
                      <a:br>
                        <a:rPr lang="fr-FR" sz="1100" b="0" dirty="0">
                          <a:effectLst/>
                          <a:latin typeface="Arial" panose="020B0604020202020204" pitchFamily="34" charset="0"/>
                          <a:cs typeface="Arial" panose="020B0604020202020204" pitchFamily="34" charset="0"/>
                        </a:rPr>
                      </a:br>
                      <a:r>
                        <a:rPr lang="fr-FR" sz="1100" b="0" dirty="0">
                          <a:effectLst/>
                          <a:latin typeface="Arial" panose="020B0604020202020204" pitchFamily="34" charset="0"/>
                          <a:cs typeface="Arial" panose="020B0604020202020204" pitchFamily="34" charset="0"/>
                        </a:rPr>
                        <a:t>« </a:t>
                      </a:r>
                      <a:r>
                        <a:rPr lang="fr-FR" sz="1100" b="0" dirty="0" err="1">
                          <a:effectLst/>
                          <a:latin typeface="Arial" panose="020B0604020202020204" pitchFamily="34" charset="0"/>
                          <a:cs typeface="Arial" panose="020B0604020202020204" pitchFamily="34" charset="0"/>
                        </a:rPr>
                        <a:t>title</a:t>
                      </a:r>
                      <a:r>
                        <a:rPr lang="fr-FR" sz="1100" b="0" dirty="0">
                          <a:effectLst/>
                          <a:latin typeface="Arial" panose="020B0604020202020204" pitchFamily="34" charset="0"/>
                          <a:cs typeface="Arial" panose="020B0604020202020204" pitchFamily="34" charset="0"/>
                        </a:rPr>
                        <a:t> » met la première lettre de chaque mot en majuscule.</a:t>
                      </a:r>
                      <a:br>
                        <a:rPr lang="fr-FR" sz="1100" b="0" dirty="0">
                          <a:effectLst/>
                          <a:latin typeface="Arial" panose="020B0604020202020204" pitchFamily="34" charset="0"/>
                          <a:cs typeface="Arial" panose="020B0604020202020204" pitchFamily="34" charset="0"/>
                        </a:rPr>
                      </a:br>
                      <a:r>
                        <a:rPr lang="fr-FR" sz="1100" b="0" dirty="0">
                          <a:effectLst/>
                          <a:latin typeface="Arial" panose="020B0604020202020204" pitchFamily="34" charset="0"/>
                          <a:cs typeface="Arial" panose="020B0604020202020204" pitchFamily="34" charset="0"/>
                        </a:rPr>
                        <a:t>Notez l'ordre d'application des </a:t>
                      </a:r>
                      <a:r>
                        <a:rPr lang="fr-FR" sz="1100" b="0" dirty="0" smtClean="0">
                          <a:effectLst/>
                          <a:latin typeface="Arial" panose="020B0604020202020204" pitchFamily="34" charset="0"/>
                          <a:cs typeface="Arial" panose="020B0604020202020204" pitchFamily="34" charset="0"/>
                        </a:rPr>
                        <a:t>filtres</a:t>
                      </a:r>
                      <a:r>
                        <a:rPr lang="fr-FR" sz="1100" b="0" baseline="0" dirty="0" smtClean="0">
                          <a:effectLst/>
                          <a:latin typeface="Arial" panose="020B0604020202020204" pitchFamily="34" charset="0"/>
                          <a:cs typeface="Arial" panose="020B0604020202020204" pitchFamily="34" charset="0"/>
                        </a:rPr>
                        <a:t> : </a:t>
                      </a:r>
                      <a:r>
                        <a:rPr lang="fr-FR" sz="1100" b="0" dirty="0" err="1" smtClean="0">
                          <a:effectLst/>
                          <a:latin typeface="Arial" panose="020B0604020202020204" pitchFamily="34" charset="0"/>
                          <a:cs typeface="Arial" panose="020B0604020202020204" pitchFamily="34" charset="0"/>
                        </a:rPr>
                        <a:t>striptags</a:t>
                      </a:r>
                      <a:r>
                        <a:rPr lang="fr-FR" sz="1100" b="0" dirty="0">
                          <a:effectLst/>
                          <a:latin typeface="Arial" panose="020B0604020202020204" pitchFamily="34" charset="0"/>
                          <a:cs typeface="Arial" panose="020B0604020202020204" pitchFamily="34" charset="0"/>
                        </a:rPr>
                        <a:t> est appliqué, puis </a:t>
                      </a:r>
                      <a:r>
                        <a:rPr lang="fr-FR" sz="1100" b="0" dirty="0" err="1">
                          <a:effectLst/>
                          <a:latin typeface="Arial" panose="020B0604020202020204" pitchFamily="34" charset="0"/>
                          <a:cs typeface="Arial" panose="020B0604020202020204" pitchFamily="34" charset="0"/>
                        </a:rPr>
                        <a:t>title</a:t>
                      </a:r>
                      <a:r>
                        <a:rPr lang="fr-FR" sz="1100" b="0" dirty="0">
                          <a:effectLst/>
                          <a:latin typeface="Arial" panose="020B0604020202020204" pitchFamily="34" charset="0"/>
                          <a:cs typeface="Arial" panose="020B0604020202020204" pitchFamily="34" charset="0"/>
                        </a:rPr>
                        <a:t>.</a:t>
                      </a:r>
                    </a:p>
                  </a:txBody>
                  <a:tcPr marL="34101" marR="34101" marT="34101" marB="34101"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Message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news.texte|striptags|title</a:t>
                      </a:r>
                      <a:r>
                        <a:rPr lang="en-US" sz="1100" dirty="0">
                          <a:effectLst/>
                          <a:latin typeface="Courier New" panose="02070309020205020404" pitchFamily="49" charset="0"/>
                          <a:cs typeface="Courier New" panose="02070309020205020404" pitchFamily="49" charset="0"/>
                        </a:rPr>
                        <a:t> }}</a:t>
                      </a:r>
                    </a:p>
                  </a:txBody>
                  <a:tcPr marL="34101" marR="34101" marT="34101" marB="34101"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Message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a:t>
                      </a:r>
                      <a:r>
                        <a:rPr lang="en-US" sz="1100" dirty="0" err="1">
                          <a:effectLst/>
                          <a:latin typeface="Courier New" panose="02070309020205020404" pitchFamily="49" charset="0"/>
                          <a:cs typeface="Courier New" panose="02070309020205020404" pitchFamily="49" charset="0"/>
                        </a:rPr>
                        <a:t>ucwords</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strip_tags</a:t>
                      </a:r>
                      <a:r>
                        <a:rPr lang="en-US" sz="1100" dirty="0">
                          <a:effectLst/>
                          <a:latin typeface="Courier New" panose="02070309020205020404" pitchFamily="49" charset="0"/>
                          <a:cs typeface="Courier New" panose="02070309020205020404" pitchFamily="49" charset="0"/>
                        </a:rPr>
                        <a:t>($news-&gt;</a:t>
                      </a:r>
                      <a:r>
                        <a:rPr lang="en-US" sz="1100" dirty="0" err="1">
                          <a:effectLst/>
                          <a:latin typeface="Courier New" panose="02070309020205020404" pitchFamily="49" charset="0"/>
                          <a:cs typeface="Courier New" panose="02070309020205020404" pitchFamily="49" charset="0"/>
                        </a:rPr>
                        <a:t>getTexte</a:t>
                      </a:r>
                      <a:r>
                        <a:rPr lang="en-US" sz="1100" dirty="0">
                          <a:effectLst/>
                          <a:latin typeface="Courier New" panose="02070309020205020404" pitchFamily="49" charset="0"/>
                          <a:cs typeface="Courier New" panose="02070309020205020404" pitchFamily="49" charset="0"/>
                        </a:rPr>
                        <a:t>())); ?&gt;</a:t>
                      </a:r>
                    </a:p>
                  </a:txBody>
                  <a:tcPr marL="34101" marR="34101" marT="34101" marB="34101" anchor="ctr">
                    <a:lnL>
                      <a:noFill/>
                    </a:lnL>
                    <a:lnR>
                      <a:noFill/>
                    </a:lnR>
                    <a:lnT>
                      <a:noFill/>
                    </a:lnT>
                    <a:lnB>
                      <a:noFill/>
                    </a:lnB>
                    <a:solidFill>
                      <a:srgbClr val="FBFBFB"/>
                    </a:solidFill>
                  </a:tcPr>
                </a:tc>
              </a:tr>
              <a:tr h="719696">
                <a:tc>
                  <a:txBody>
                    <a:bodyPr/>
                    <a:lstStyle/>
                    <a:p>
                      <a:pPr algn="l" fontAlgn="t"/>
                      <a:r>
                        <a:rPr lang="fr-FR" sz="1100" b="0" dirty="0">
                          <a:effectLst/>
                          <a:latin typeface="Arial" panose="020B0604020202020204" pitchFamily="34" charset="0"/>
                          <a:cs typeface="Arial" panose="020B0604020202020204" pitchFamily="34" charset="0"/>
                        </a:rPr>
                        <a:t>Utiliser un filtre avec des arguments.</a:t>
                      </a:r>
                      <a:br>
                        <a:rPr lang="fr-FR" sz="1100" b="0" dirty="0">
                          <a:effectLst/>
                          <a:latin typeface="Arial" panose="020B0604020202020204" pitchFamily="34" charset="0"/>
                          <a:cs typeface="Arial" panose="020B0604020202020204" pitchFamily="34" charset="0"/>
                        </a:rPr>
                      </a:br>
                      <a:r>
                        <a:rPr lang="fr-FR" sz="1100" b="0" dirty="0">
                          <a:effectLst/>
                          <a:latin typeface="Arial" panose="020B0604020202020204" pitchFamily="34" charset="0"/>
                          <a:cs typeface="Arial" panose="020B0604020202020204" pitchFamily="34" charset="0"/>
                        </a:rPr>
                        <a:t>Attention, il faut que date soit un objet de type </a:t>
                      </a:r>
                      <a:r>
                        <a:rPr lang="fr-FR" sz="1100" b="0" dirty="0" err="1">
                          <a:effectLst/>
                          <a:latin typeface="Arial" panose="020B0604020202020204" pitchFamily="34" charset="0"/>
                          <a:cs typeface="Arial" panose="020B0604020202020204" pitchFamily="34" charset="0"/>
                        </a:rPr>
                        <a:t>Datetime</a:t>
                      </a:r>
                      <a:r>
                        <a:rPr lang="fr-FR" sz="1100" b="0" dirty="0">
                          <a:effectLst/>
                          <a:latin typeface="Arial" panose="020B0604020202020204" pitchFamily="34" charset="0"/>
                          <a:cs typeface="Arial" panose="020B0604020202020204" pitchFamily="34" charset="0"/>
                        </a:rPr>
                        <a:t> ici.</a:t>
                      </a:r>
                    </a:p>
                  </a:txBody>
                  <a:tcPr marL="34101" marR="34101" marT="34101" marB="34101" anchor="ctr">
                    <a:lnL>
                      <a:noFill/>
                    </a:lnL>
                    <a:lnR>
                      <a:noFill/>
                    </a:lnR>
                    <a:lnT>
                      <a:noFill/>
                    </a:lnT>
                    <a:lnB>
                      <a:noFill/>
                    </a:lnB>
                    <a:solidFill>
                      <a:srgbClr val="ECECEC"/>
                    </a:solidFill>
                  </a:tcPr>
                </a:tc>
                <a:tc>
                  <a:txBody>
                    <a:bodyPr/>
                    <a:lstStyle/>
                    <a:p>
                      <a:pPr fontAlgn="t"/>
                      <a:r>
                        <a:rPr lang="en-US" sz="1100" dirty="0">
                          <a:effectLst/>
                          <a:latin typeface="Courier New" panose="02070309020205020404" pitchFamily="49" charset="0"/>
                          <a:cs typeface="Courier New" panose="02070309020205020404" pitchFamily="49" charset="0"/>
                        </a:rPr>
                        <a:t>Date : {{ </a:t>
                      </a:r>
                      <a:r>
                        <a:rPr lang="en-US" sz="1100" dirty="0" err="1">
                          <a:effectLst/>
                          <a:latin typeface="Courier New" panose="02070309020205020404" pitchFamily="49" charset="0"/>
                          <a:cs typeface="Courier New" panose="02070309020205020404" pitchFamily="49" charset="0"/>
                        </a:rPr>
                        <a:t>date|date</a:t>
                      </a:r>
                      <a:r>
                        <a:rPr lang="en-US" sz="1100" dirty="0">
                          <a:effectLst/>
                          <a:latin typeface="Courier New" panose="02070309020205020404" pitchFamily="49" charset="0"/>
                          <a:cs typeface="Courier New" panose="02070309020205020404" pitchFamily="49" charset="0"/>
                        </a:rPr>
                        <a:t>('d/m/Y') }}</a:t>
                      </a:r>
                    </a:p>
                  </a:txBody>
                  <a:tcPr marL="34101" marR="34101" marT="34101" marB="34101" anchor="ctr">
                    <a:lnL>
                      <a:noFill/>
                    </a:lnL>
                    <a:lnR>
                      <a:noFill/>
                    </a:lnR>
                    <a:lnT>
                      <a:noFill/>
                    </a:lnT>
                    <a:lnB>
                      <a:noFill/>
                    </a:lnB>
                    <a:solidFill>
                      <a:srgbClr val="ECECEC"/>
                    </a:solidFill>
                  </a:tcPr>
                </a:tc>
                <a:tc>
                  <a:txBody>
                    <a:bodyPr/>
                    <a:lstStyle/>
                    <a:p>
                      <a:pPr fontAlgn="t"/>
                      <a:r>
                        <a:rPr lang="en-US" sz="1100" dirty="0">
                          <a:effectLst/>
                          <a:latin typeface="Courier New" panose="02070309020205020404" pitchFamily="49" charset="0"/>
                          <a:cs typeface="Courier New" panose="02070309020205020404" pitchFamily="49" charset="0"/>
                        </a:rPr>
                        <a:t>Date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&lt;?</a:t>
                      </a:r>
                      <a:r>
                        <a:rPr lang="en-US" sz="1100" dirty="0" err="1">
                          <a:effectLst/>
                          <a:latin typeface="Courier New" panose="02070309020205020404" pitchFamily="49" charset="0"/>
                          <a:cs typeface="Courier New" panose="02070309020205020404" pitchFamily="49" charset="0"/>
                        </a:rPr>
                        <a:t>php</a:t>
                      </a:r>
                      <a:r>
                        <a:rPr lang="en-US" sz="1100" dirty="0">
                          <a:effectLst/>
                          <a:latin typeface="Courier New" panose="02070309020205020404" pitchFamily="49" charset="0"/>
                          <a:cs typeface="Courier New" panose="02070309020205020404" pitchFamily="49" charset="0"/>
                        </a:rPr>
                        <a:t> echo $date-&gt;format('d/m/Y'); ?&gt;</a:t>
                      </a:r>
                    </a:p>
                  </a:txBody>
                  <a:tcPr marL="34101" marR="34101" marT="34101" marB="34101" anchor="ctr">
                    <a:lnL>
                      <a:noFill/>
                    </a:lnL>
                    <a:lnR>
                      <a:noFill/>
                    </a:lnR>
                    <a:lnT>
                      <a:noFill/>
                    </a:lnT>
                    <a:lnB>
                      <a:noFill/>
                    </a:lnB>
                    <a:solidFill>
                      <a:srgbClr val="ECECEC"/>
                    </a:solidFill>
                  </a:tcPr>
                </a:tc>
              </a:tr>
              <a:tr h="432900">
                <a:tc>
                  <a:txBody>
                    <a:bodyPr/>
                    <a:lstStyle/>
                    <a:p>
                      <a:pPr algn="l" fontAlgn="t"/>
                      <a:r>
                        <a:rPr lang="en-US" sz="1100" b="0" dirty="0" err="1">
                          <a:effectLst/>
                          <a:latin typeface="Arial" panose="020B0604020202020204" pitchFamily="34" charset="0"/>
                          <a:cs typeface="Arial" panose="020B0604020202020204" pitchFamily="34" charset="0"/>
                        </a:rPr>
                        <a:t>Concaténer</a:t>
                      </a:r>
                      <a:endParaRPr lang="en-US" sz="1100" b="0" dirty="0">
                        <a:effectLst/>
                        <a:latin typeface="Arial" panose="020B0604020202020204" pitchFamily="34" charset="0"/>
                        <a:cs typeface="Arial" panose="020B0604020202020204" pitchFamily="34" charset="0"/>
                      </a:endParaRPr>
                    </a:p>
                  </a:txBody>
                  <a:tcPr marL="34101" marR="34101" marT="34101" marB="34101" anchor="ctr">
                    <a:lnL>
                      <a:noFill/>
                    </a:lnL>
                    <a:lnR>
                      <a:noFill/>
                    </a:lnR>
                    <a:lnT>
                      <a:noFill/>
                    </a:lnT>
                    <a:lnB>
                      <a:noFill/>
                    </a:lnB>
                    <a:solidFill>
                      <a:srgbClr val="FBFBFB"/>
                    </a:solidFill>
                  </a:tcPr>
                </a:tc>
                <a:tc>
                  <a:txBody>
                    <a:bodyPr/>
                    <a:lstStyle/>
                    <a:p>
                      <a:pPr fontAlgn="t"/>
                      <a:r>
                        <a:rPr lang="en-US" sz="1100" dirty="0" err="1">
                          <a:effectLst/>
                          <a:latin typeface="Courier New" panose="02070309020205020404" pitchFamily="49" charset="0"/>
                          <a:cs typeface="Courier New" panose="02070309020205020404" pitchFamily="49" charset="0"/>
                        </a:rPr>
                        <a:t>Identité</a:t>
                      </a:r>
                      <a:r>
                        <a:rPr lang="en-US" sz="1100" dirty="0">
                          <a:effectLst/>
                          <a:latin typeface="Courier New" panose="02070309020205020404" pitchFamily="49" charset="0"/>
                          <a:cs typeface="Courier New" panose="02070309020205020404" pitchFamily="49" charset="0"/>
                        </a:rPr>
                        <a:t> : </a:t>
                      </a:r>
                      <a:endParaRPr lang="en-US" sz="1100" dirty="0" smtClean="0">
                        <a:effectLst/>
                        <a:latin typeface="Courier New" panose="02070309020205020404" pitchFamily="49" charset="0"/>
                        <a:cs typeface="Courier New" panose="02070309020205020404" pitchFamily="49" charset="0"/>
                      </a:endParaRPr>
                    </a:p>
                    <a:p>
                      <a:pPr fontAlgn="t"/>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nom ~ " " ~ </a:t>
                      </a:r>
                      <a:r>
                        <a:rPr lang="en-US" sz="1100" dirty="0" err="1">
                          <a:effectLst/>
                          <a:latin typeface="Courier New" panose="02070309020205020404" pitchFamily="49" charset="0"/>
                          <a:cs typeface="Courier New" panose="02070309020205020404" pitchFamily="49" charset="0"/>
                        </a:rPr>
                        <a:t>prenom</a:t>
                      </a:r>
                      <a:r>
                        <a:rPr lang="en-US" sz="1100" dirty="0">
                          <a:effectLst/>
                          <a:latin typeface="Courier New" panose="02070309020205020404" pitchFamily="49" charset="0"/>
                          <a:cs typeface="Courier New" panose="02070309020205020404" pitchFamily="49" charset="0"/>
                        </a:rPr>
                        <a:t> }}</a:t>
                      </a:r>
                    </a:p>
                  </a:txBody>
                  <a:tcPr marL="34101" marR="34101" marT="34101" marB="34101" anchor="ctr">
                    <a:lnL>
                      <a:noFill/>
                    </a:lnL>
                    <a:lnR>
                      <a:noFill/>
                    </a:lnR>
                    <a:lnT>
                      <a:noFill/>
                    </a:lnT>
                    <a:lnB>
                      <a:noFill/>
                    </a:lnB>
                    <a:solidFill>
                      <a:srgbClr val="FBFBFB"/>
                    </a:solidFill>
                  </a:tcPr>
                </a:tc>
                <a:tc>
                  <a:txBody>
                    <a:bodyPr/>
                    <a:lstStyle/>
                    <a:p>
                      <a:pPr fontAlgn="t"/>
                      <a:r>
                        <a:rPr lang="fr-FR" sz="1100" dirty="0">
                          <a:effectLst/>
                          <a:latin typeface="Courier New" panose="02070309020205020404" pitchFamily="49" charset="0"/>
                          <a:cs typeface="Courier New" panose="02070309020205020404" pitchFamily="49" charset="0"/>
                        </a:rPr>
                        <a:t>Identité : </a:t>
                      </a:r>
                      <a:endParaRPr lang="fr-FR" sz="1100" dirty="0" smtClean="0">
                        <a:effectLst/>
                        <a:latin typeface="Courier New" panose="02070309020205020404" pitchFamily="49" charset="0"/>
                        <a:cs typeface="Courier New" panose="02070309020205020404" pitchFamily="49" charset="0"/>
                      </a:endParaRPr>
                    </a:p>
                    <a:p>
                      <a:pPr fontAlgn="t"/>
                      <a:r>
                        <a:rPr lang="fr-FR" sz="1100" dirty="0" smtClean="0">
                          <a:effectLst/>
                          <a:latin typeface="Courier New" panose="02070309020205020404" pitchFamily="49" charset="0"/>
                          <a:cs typeface="Courier New" panose="02070309020205020404" pitchFamily="49" charset="0"/>
                        </a:rPr>
                        <a:t>&lt;?</a:t>
                      </a:r>
                      <a:r>
                        <a:rPr lang="fr-FR" sz="1100" dirty="0" err="1">
                          <a:effectLst/>
                          <a:latin typeface="Courier New" panose="02070309020205020404" pitchFamily="49" charset="0"/>
                          <a:cs typeface="Courier New" panose="02070309020205020404" pitchFamily="49" charset="0"/>
                        </a:rPr>
                        <a:t>php</a:t>
                      </a:r>
                      <a:r>
                        <a:rPr lang="fr-FR" sz="1100" dirty="0">
                          <a:effectLst/>
                          <a:latin typeface="Courier New" panose="02070309020205020404" pitchFamily="49" charset="0"/>
                          <a:cs typeface="Courier New" panose="02070309020205020404" pitchFamily="49" charset="0"/>
                        </a:rPr>
                        <a:t> </a:t>
                      </a:r>
                      <a:r>
                        <a:rPr lang="fr-FR" sz="1100" dirty="0" err="1">
                          <a:effectLst/>
                          <a:latin typeface="Courier New" panose="02070309020205020404" pitchFamily="49" charset="0"/>
                          <a:cs typeface="Courier New" panose="02070309020205020404" pitchFamily="49" charset="0"/>
                        </a:rPr>
                        <a:t>echo</a:t>
                      </a:r>
                      <a:r>
                        <a:rPr lang="fr-FR" sz="1100" dirty="0">
                          <a:effectLst/>
                          <a:latin typeface="Courier New" panose="02070309020205020404" pitchFamily="49" charset="0"/>
                          <a:cs typeface="Courier New" panose="02070309020205020404" pitchFamily="49" charset="0"/>
                        </a:rPr>
                        <a:t> $nom.' '.$</a:t>
                      </a:r>
                      <a:r>
                        <a:rPr lang="fr-FR" sz="1100" dirty="0" err="1">
                          <a:effectLst/>
                          <a:latin typeface="Courier New" panose="02070309020205020404" pitchFamily="49" charset="0"/>
                          <a:cs typeface="Courier New" panose="02070309020205020404" pitchFamily="49" charset="0"/>
                        </a:rPr>
                        <a:t>prenom</a:t>
                      </a:r>
                      <a:r>
                        <a:rPr lang="fr-FR" sz="1100" dirty="0">
                          <a:effectLst/>
                          <a:latin typeface="Courier New" panose="02070309020205020404" pitchFamily="49" charset="0"/>
                          <a:cs typeface="Courier New" panose="02070309020205020404" pitchFamily="49" charset="0"/>
                        </a:rPr>
                        <a:t>; ?&gt;</a:t>
                      </a:r>
                    </a:p>
                  </a:txBody>
                  <a:tcPr marL="34101" marR="34101" marT="34101" marB="34101" anchor="ctr">
                    <a:lnL>
                      <a:noFill/>
                    </a:lnL>
                    <a:lnR>
                      <a:noFill/>
                    </a:lnR>
                    <a:lnT>
                      <a:noFill/>
                    </a:lnT>
                    <a:lnB>
                      <a:noFill/>
                    </a:lnB>
                    <a:solidFill>
                      <a:srgbClr val="FBFBFB"/>
                    </a:solidFill>
                  </a:tcPr>
                </a:tc>
              </a:tr>
            </a:tbl>
          </a:graphicData>
        </a:graphic>
      </p:graphicFrame>
    </p:spTree>
    <p:extLst>
      <p:ext uri="{BB962C8B-B14F-4D97-AF65-F5344CB8AC3E}">
        <p14:creationId xmlns:p14="http://schemas.microsoft.com/office/powerpoint/2010/main" val="3844311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Précisions sur la syntaxe {{ </a:t>
            </a:r>
            <a:r>
              <a:rPr lang="fr-FR" b="1" dirty="0" err="1"/>
              <a:t>objet.attribut</a:t>
            </a:r>
            <a:r>
              <a:rPr lang="fr-FR" b="1" dirty="0"/>
              <a:t> }}</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fonctionnement de la syntaxe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objet.attribut</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a:t>
            </a:r>
            <a:r>
              <a:rPr lang="fr-FR" sz="2000" dirty="0">
                <a:solidFill>
                  <a:schemeClr val="tx1">
                    <a:lumMod val="95000"/>
                    <a:lumOff val="5000"/>
                  </a:schemeClr>
                </a:solidFill>
                <a:latin typeface="Arial" panose="020B0604020202020204" pitchFamily="34" charset="0"/>
                <a:cs typeface="Arial" panose="020B0604020202020204" pitchFamily="34" charset="0"/>
              </a:rPr>
              <a:t>est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 suivant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Elle vérifie si </a:t>
            </a:r>
            <a:r>
              <a:rPr lang="fr-FR" dirty="0">
                <a:solidFill>
                  <a:schemeClr val="tx1">
                    <a:lumMod val="95000"/>
                    <a:lumOff val="5000"/>
                  </a:schemeClr>
                </a:solidFill>
                <a:latin typeface="Courier New" panose="02070309020205020404" pitchFamily="49" charset="0"/>
                <a:cs typeface="Courier New" panose="02070309020205020404" pitchFamily="49" charset="0"/>
              </a:rPr>
              <a:t>objet</a:t>
            </a:r>
            <a:r>
              <a:rPr lang="fr-FR" dirty="0">
                <a:solidFill>
                  <a:schemeClr val="tx1">
                    <a:lumMod val="95000"/>
                    <a:lumOff val="5000"/>
                  </a:schemeClr>
                </a:solidFill>
                <a:latin typeface="Arial" panose="020B0604020202020204" pitchFamily="34" charset="0"/>
                <a:cs typeface="Arial" panose="020B0604020202020204" pitchFamily="34" charset="0"/>
              </a:rPr>
              <a:t> est un tableau, et si</a:t>
            </a:r>
            <a:r>
              <a:rPr lang="fr-FR" dirty="0">
                <a:solidFill>
                  <a:schemeClr val="tx1">
                    <a:lumMod val="95000"/>
                    <a:lumOff val="5000"/>
                  </a:schemeClr>
                </a:solidFill>
                <a:latin typeface="Courier New" panose="02070309020205020404" pitchFamily="49" charset="0"/>
                <a:cs typeface="Courier New" panose="02070309020205020404" pitchFamily="49" charset="0"/>
              </a:rPr>
              <a:t> attribut </a:t>
            </a:r>
            <a:r>
              <a:rPr lang="fr-FR" dirty="0">
                <a:solidFill>
                  <a:schemeClr val="tx1">
                    <a:lumMod val="95000"/>
                    <a:lumOff val="5000"/>
                  </a:schemeClr>
                </a:solidFill>
                <a:latin typeface="Arial" panose="020B0604020202020204" pitchFamily="34" charset="0"/>
                <a:cs typeface="Arial" panose="020B0604020202020204" pitchFamily="34" charset="0"/>
              </a:rPr>
              <a:t>en est un index valide. Si c'est le cas, elle affiche </a:t>
            </a:r>
            <a:r>
              <a:rPr lang="fr-FR" dirty="0">
                <a:solidFill>
                  <a:schemeClr val="tx1">
                    <a:lumMod val="95000"/>
                    <a:lumOff val="5000"/>
                  </a:schemeClr>
                </a:solidFill>
                <a:latin typeface="Courier New" panose="02070309020205020404" pitchFamily="49" charset="0"/>
                <a:cs typeface="Courier New" panose="02070309020205020404" pitchFamily="49" charset="0"/>
              </a:rPr>
              <a:t>objet['attribut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Sinon, et si </a:t>
            </a:r>
            <a:r>
              <a:rPr lang="fr-FR" dirty="0">
                <a:solidFill>
                  <a:schemeClr val="tx1">
                    <a:lumMod val="95000"/>
                    <a:lumOff val="5000"/>
                  </a:schemeClr>
                </a:solidFill>
                <a:latin typeface="Courier New" panose="02070309020205020404" pitchFamily="49" charset="0"/>
                <a:cs typeface="Courier New" panose="02070309020205020404" pitchFamily="49" charset="0"/>
              </a:rPr>
              <a:t>objet</a:t>
            </a:r>
            <a:r>
              <a:rPr lang="fr-FR" dirty="0">
                <a:solidFill>
                  <a:schemeClr val="tx1">
                    <a:lumMod val="95000"/>
                    <a:lumOff val="5000"/>
                  </a:schemeClr>
                </a:solidFill>
                <a:latin typeface="Arial" panose="020B0604020202020204" pitchFamily="34" charset="0"/>
                <a:cs typeface="Arial" panose="020B0604020202020204" pitchFamily="34" charset="0"/>
              </a:rPr>
              <a:t> est un objet, elle vérifie si attribut en est un attribut valide (public donc). Si c'est le cas, elle affiche </a:t>
            </a:r>
            <a:r>
              <a:rPr lang="fr-FR" dirty="0">
                <a:solidFill>
                  <a:schemeClr val="tx1">
                    <a:lumMod val="95000"/>
                    <a:lumOff val="5000"/>
                  </a:schemeClr>
                </a:solidFill>
                <a:latin typeface="Courier New" panose="02070309020205020404" pitchFamily="49" charset="0"/>
                <a:cs typeface="Courier New" panose="02070309020205020404" pitchFamily="49" charset="0"/>
              </a:rPr>
              <a:t>objet-&gt;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attribut</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Sinon, et si </a:t>
            </a:r>
            <a:r>
              <a:rPr lang="fr-FR" dirty="0">
                <a:solidFill>
                  <a:schemeClr val="tx1">
                    <a:lumMod val="95000"/>
                    <a:lumOff val="5000"/>
                  </a:schemeClr>
                </a:solidFill>
                <a:latin typeface="Courier New" panose="02070309020205020404" pitchFamily="49" charset="0"/>
                <a:cs typeface="Courier New" panose="02070309020205020404" pitchFamily="49" charset="0"/>
              </a:rPr>
              <a:t>objet</a:t>
            </a:r>
            <a:r>
              <a:rPr lang="fr-FR" dirty="0">
                <a:solidFill>
                  <a:schemeClr val="tx1">
                    <a:lumMod val="95000"/>
                    <a:lumOff val="5000"/>
                  </a:schemeClr>
                </a:solidFill>
                <a:latin typeface="Arial" panose="020B0604020202020204" pitchFamily="34" charset="0"/>
                <a:cs typeface="Arial" panose="020B0604020202020204" pitchFamily="34" charset="0"/>
              </a:rPr>
              <a:t> est un objet, elle vérifie si </a:t>
            </a:r>
            <a:r>
              <a:rPr lang="fr-FR" dirty="0">
                <a:solidFill>
                  <a:schemeClr val="tx1">
                    <a:lumMod val="95000"/>
                    <a:lumOff val="5000"/>
                  </a:schemeClr>
                </a:solidFill>
                <a:latin typeface="Courier New" panose="02070309020205020404" pitchFamily="49" charset="0"/>
                <a:cs typeface="Courier New" panose="02070309020205020404" pitchFamily="49" charset="0"/>
              </a:rPr>
              <a:t>attribut() </a:t>
            </a:r>
            <a:r>
              <a:rPr lang="fr-FR" dirty="0">
                <a:solidFill>
                  <a:schemeClr val="tx1">
                    <a:lumMod val="95000"/>
                    <a:lumOff val="5000"/>
                  </a:schemeClr>
                </a:solidFill>
                <a:latin typeface="Arial" panose="020B0604020202020204" pitchFamily="34" charset="0"/>
                <a:cs typeface="Arial" panose="020B0604020202020204" pitchFamily="34" charset="0"/>
              </a:rPr>
              <a:t>en est une méthode valide (publique donc). Si c'est le cas, elle affiche </a:t>
            </a:r>
            <a:r>
              <a:rPr lang="fr-FR" dirty="0">
                <a:solidFill>
                  <a:schemeClr val="tx1">
                    <a:lumMod val="95000"/>
                    <a:lumOff val="5000"/>
                  </a:schemeClr>
                </a:solidFill>
                <a:latin typeface="Courier New" panose="02070309020205020404" pitchFamily="49" charset="0"/>
                <a:cs typeface="Courier New" panose="02070309020205020404" pitchFamily="49" charset="0"/>
              </a:rPr>
              <a:t>objet-&gt;attribut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dirty="0">
                <a:solidFill>
                  <a:schemeClr val="tx1">
                    <a:lumMod val="95000"/>
                    <a:lumOff val="5000"/>
                  </a:schemeClr>
                </a:solidFill>
                <a:latin typeface="Arial" panose="020B0604020202020204" pitchFamily="34" charset="0"/>
                <a:cs typeface="Arial" panose="020B0604020202020204" pitchFamily="34" charset="0"/>
              </a:rPr>
              <a:t>Sinon, et si </a:t>
            </a:r>
            <a:r>
              <a:rPr lang="fr-FR" dirty="0">
                <a:solidFill>
                  <a:schemeClr val="tx1">
                    <a:lumMod val="95000"/>
                    <a:lumOff val="5000"/>
                  </a:schemeClr>
                </a:solidFill>
                <a:latin typeface="Courier New" panose="02070309020205020404" pitchFamily="49" charset="0"/>
                <a:cs typeface="Courier New" panose="02070309020205020404" pitchFamily="49" charset="0"/>
              </a:rPr>
              <a:t>objet</a:t>
            </a:r>
            <a:r>
              <a:rPr lang="fr-FR" dirty="0">
                <a:solidFill>
                  <a:schemeClr val="tx1">
                    <a:lumMod val="95000"/>
                    <a:lumOff val="5000"/>
                  </a:schemeClr>
                </a:solidFill>
                <a:latin typeface="Arial" panose="020B0604020202020204" pitchFamily="34" charset="0"/>
                <a:cs typeface="Arial" panose="020B0604020202020204" pitchFamily="34" charset="0"/>
              </a:rPr>
              <a:t> est un objet, elle vérifie si </a:t>
            </a:r>
            <a:r>
              <a:rPr lang="fr-FR" dirty="0" err="1">
                <a:solidFill>
                  <a:schemeClr val="tx1">
                    <a:lumMod val="95000"/>
                    <a:lumOff val="5000"/>
                  </a:schemeClr>
                </a:solidFill>
                <a:latin typeface="Courier New" panose="02070309020205020404" pitchFamily="49" charset="0"/>
                <a:cs typeface="Courier New" panose="02070309020205020404" pitchFamily="49" charset="0"/>
              </a:rPr>
              <a:t>getAttribut</a:t>
            </a:r>
            <a:r>
              <a:rPr lang="fr-FR" dirty="0">
                <a:solidFill>
                  <a:schemeClr val="tx1">
                    <a:lumMod val="95000"/>
                    <a:lumOff val="5000"/>
                  </a:schemeClr>
                </a:solidFill>
                <a:latin typeface="Courier New" panose="02070309020205020404" pitchFamily="49" charset="0"/>
                <a:cs typeface="Courier New" panose="02070309020205020404" pitchFamily="49" charset="0"/>
              </a:rPr>
              <a:t>() </a:t>
            </a:r>
            <a:r>
              <a:rPr lang="fr-FR" dirty="0">
                <a:solidFill>
                  <a:schemeClr val="tx1">
                    <a:lumMod val="95000"/>
                    <a:lumOff val="5000"/>
                  </a:schemeClr>
                </a:solidFill>
                <a:latin typeface="Arial" panose="020B0604020202020204" pitchFamily="34" charset="0"/>
                <a:cs typeface="Arial" panose="020B0604020202020204" pitchFamily="34" charset="0"/>
              </a:rPr>
              <a:t>en est une méthode valide. Si c'est le cas, elle affiche </a:t>
            </a:r>
            <a:r>
              <a:rPr lang="fr-FR" dirty="0">
                <a:solidFill>
                  <a:schemeClr val="tx1">
                    <a:lumMod val="95000"/>
                    <a:lumOff val="5000"/>
                  </a:schemeClr>
                </a:solidFill>
                <a:latin typeface="Courier New" panose="02070309020205020404" pitchFamily="49" charset="0"/>
                <a:cs typeface="Courier New" panose="02070309020205020404" pitchFamily="49" charset="0"/>
              </a:rPr>
              <a:t>objet-&gt;</a:t>
            </a:r>
            <a:r>
              <a:rPr lang="fr-FR" dirty="0" err="1">
                <a:solidFill>
                  <a:schemeClr val="tx1">
                    <a:lumMod val="95000"/>
                    <a:lumOff val="5000"/>
                  </a:schemeClr>
                </a:solidFill>
                <a:latin typeface="Courier New" panose="02070309020205020404" pitchFamily="49" charset="0"/>
                <a:cs typeface="Courier New" panose="02070309020205020404" pitchFamily="49" charset="0"/>
              </a:rPr>
              <a:t>getAttribut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a:p>
            <a:pPr marL="1095375" lvl="1" indent="-457200">
              <a:spcBef>
                <a:spcPts val="1200"/>
              </a:spcBef>
              <a:buClr>
                <a:srgbClr val="C00000"/>
              </a:buClr>
              <a:buFont typeface="Wingdings" panose="05000000000000000000" pitchFamily="2" charset="2"/>
              <a:buChar char="§"/>
            </a:pPr>
            <a:r>
              <a:rPr lang="fr-FR" dirty="0" smtClean="0">
                <a:solidFill>
                  <a:schemeClr val="tx1">
                    <a:lumMod val="95000"/>
                    <a:lumOff val="5000"/>
                  </a:schemeClr>
                </a:solidFill>
                <a:latin typeface="Arial" panose="020B0604020202020204" pitchFamily="34" charset="0"/>
                <a:cs typeface="Arial" panose="020B0604020202020204" pitchFamily="34" charset="0"/>
              </a:rPr>
              <a:t>Sinon, et si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objet</a:t>
            </a:r>
            <a:r>
              <a:rPr lang="fr-FR" dirty="0" smtClean="0">
                <a:solidFill>
                  <a:schemeClr val="tx1">
                    <a:lumMod val="95000"/>
                    <a:lumOff val="5000"/>
                  </a:schemeClr>
                </a:solidFill>
                <a:latin typeface="Arial" panose="020B0604020202020204" pitchFamily="34" charset="0"/>
                <a:cs typeface="Arial" panose="020B0604020202020204" pitchFamily="34" charset="0"/>
              </a:rPr>
              <a:t> est un objet, elle vérifie si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isAttribut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smtClean="0">
                <a:solidFill>
                  <a:schemeClr val="tx1">
                    <a:lumMod val="95000"/>
                    <a:lumOff val="5000"/>
                  </a:schemeClr>
                </a:solidFill>
                <a:latin typeface="Arial" panose="020B0604020202020204" pitchFamily="34" charset="0"/>
                <a:cs typeface="Arial" panose="020B0604020202020204" pitchFamily="34" charset="0"/>
              </a:rPr>
              <a:t> en est une méthode valide. Si c'est le cas, elle affiche </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objet-&gt;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isAttribut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1095375" lvl="1" indent="-457200">
              <a:spcBef>
                <a:spcPts val="1200"/>
              </a:spcBef>
              <a:buClr>
                <a:srgbClr val="C00000"/>
              </a:buClr>
              <a:buFont typeface="Wingdings" panose="05000000000000000000" pitchFamily="2" charset="2"/>
              <a:buChar char="§"/>
            </a:pPr>
            <a:r>
              <a:rPr lang="fr-FR" dirty="0" smtClean="0">
                <a:solidFill>
                  <a:schemeClr val="tx1">
                    <a:lumMod val="95000"/>
                    <a:lumOff val="5000"/>
                  </a:schemeClr>
                </a:solidFill>
                <a:latin typeface="Arial" panose="020B0604020202020204" pitchFamily="34" charset="0"/>
                <a:cs typeface="Arial" panose="020B0604020202020204" pitchFamily="34" charset="0"/>
              </a:rPr>
              <a:t>Sinon</a:t>
            </a:r>
            <a:r>
              <a:rPr lang="fr-FR" dirty="0">
                <a:solidFill>
                  <a:schemeClr val="tx1">
                    <a:lumMod val="95000"/>
                    <a:lumOff val="5000"/>
                  </a:schemeClr>
                </a:solidFill>
                <a:latin typeface="Arial" panose="020B0604020202020204" pitchFamily="34" charset="0"/>
                <a:cs typeface="Arial" panose="020B0604020202020204" pitchFamily="34" charset="0"/>
              </a:rPr>
              <a:t>, elle n'affiche rien et retourne </a:t>
            </a:r>
            <a:r>
              <a:rPr lang="fr-FR" dirty="0" err="1">
                <a:solidFill>
                  <a:schemeClr val="tx1">
                    <a:lumMod val="95000"/>
                    <a:lumOff val="5000"/>
                  </a:schemeClr>
                </a:solidFill>
                <a:latin typeface="Courier New" panose="02070309020205020404" pitchFamily="49" charset="0"/>
                <a:cs typeface="Courier New" panose="02070309020205020404" pitchFamily="49" charset="0"/>
              </a:rPr>
              <a:t>null</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841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Modifiez la méthode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viewAction</a:t>
            </a:r>
            <a:r>
              <a:rPr lang="fr-FR" sz="2000" dirty="0" smtClean="0">
                <a:solidFill>
                  <a:schemeClr val="tx1">
                    <a:lumMod val="95000"/>
                    <a:lumOff val="5000"/>
                  </a:schemeClr>
                </a:solidFill>
                <a:latin typeface="Arial" panose="020B0604020202020204" pitchFamily="34" charset="0"/>
                <a:cs typeface="Arial" panose="020B0604020202020204" pitchFamily="34" charset="0"/>
              </a:rPr>
              <a:t> pour qu’elle passe un tableau (par exemple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$annonce</a:t>
            </a:r>
            <a:r>
              <a:rPr lang="fr-FR" sz="2000" dirty="0" smtClean="0">
                <a:solidFill>
                  <a:schemeClr val="tx1">
                    <a:lumMod val="95000"/>
                    <a:lumOff val="5000"/>
                  </a:schemeClr>
                </a:solidFill>
                <a:latin typeface="Arial" panose="020B0604020202020204" pitchFamily="34" charset="0"/>
                <a:cs typeface="Arial" panose="020B0604020202020204" pitchFamily="34" charset="0"/>
              </a:rPr>
              <a:t>) comme argument à la méthode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render</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Modifiez la vue associée</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Testez l’écriture annonce['id'] et </a:t>
            </a:r>
            <a:r>
              <a:rPr lang="fr-FR" sz="2000" dirty="0" smtClean="0">
                <a:solidFill>
                  <a:schemeClr val="tx1">
                    <a:lumMod val="95000"/>
                    <a:lumOff val="5000"/>
                  </a:schemeClr>
                </a:solidFill>
                <a:latin typeface="Arial" panose="020B0604020202020204" pitchFamily="34" charset="0"/>
                <a:cs typeface="Arial" panose="020B0604020202020204" pitchFamily="34" charset="0"/>
              </a:rPr>
              <a:t>annonce.id. Vérifiez que les deux fonctionnent à l’identique</a:t>
            </a:r>
            <a:endParaRPr lang="fr-FR"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336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Filtres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Il y a quelques filtres disponibles nativement avec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Twig</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3072224844"/>
              </p:ext>
            </p:extLst>
          </p:nvPr>
        </p:nvGraphicFramePr>
        <p:xfrm>
          <a:off x="509238" y="1496051"/>
          <a:ext cx="7730193" cy="4679313"/>
        </p:xfrm>
        <a:graphic>
          <a:graphicData uri="http://schemas.openxmlformats.org/drawingml/2006/table">
            <a:tbl>
              <a:tblPr/>
              <a:tblGrid>
                <a:gridCol w="2576731"/>
                <a:gridCol w="2576731"/>
                <a:gridCol w="2576731"/>
              </a:tblGrid>
              <a:tr h="339945">
                <a:tc>
                  <a:txBody>
                    <a:bodyPr/>
                    <a:lstStyle/>
                    <a:p>
                      <a:pPr marL="0" algn="ctr" defTabSz="914400" rtl="0" eaLnBrk="1" latinLnBrk="0" hangingPunct="1"/>
                      <a:r>
                        <a:rPr lang="en-US" sz="1600" b="1" kern="1200" dirty="0" err="1">
                          <a:solidFill>
                            <a:schemeClr val="bg1"/>
                          </a:solidFill>
                          <a:effectLst/>
                          <a:latin typeface="Arial" panose="020B0604020202020204" pitchFamily="34" charset="0"/>
                          <a:ea typeface="+mn-ea"/>
                          <a:cs typeface="Arial" panose="020B0604020202020204" pitchFamily="34" charset="0"/>
                        </a:rPr>
                        <a:t>Filtre</a:t>
                      </a:r>
                      <a:endParaRPr lang="en-US" sz="1600" b="1" kern="1200" dirty="0">
                        <a:solidFill>
                          <a:schemeClr val="bg1"/>
                        </a:solidFill>
                        <a:effectLst/>
                        <a:latin typeface="Arial" panose="020B0604020202020204" pitchFamily="34" charset="0"/>
                        <a:ea typeface="+mn-ea"/>
                        <a:cs typeface="Arial" panose="020B0604020202020204" pitchFamily="34" charset="0"/>
                      </a:endParaRPr>
                    </a:p>
                  </a:txBody>
                  <a:tcPr marL="56658" marR="56658" marT="56658" marB="56658" anchor="ctr">
                    <a:lnL>
                      <a:noFill/>
                    </a:lnL>
                    <a:lnR>
                      <a:noFill/>
                    </a:lnR>
                    <a:lnT>
                      <a:noFill/>
                    </a:lnT>
                    <a:lnB>
                      <a:noFill/>
                    </a:lnB>
                    <a:solidFill>
                      <a:schemeClr val="accent1">
                        <a:lumMod val="75000"/>
                      </a:schemeClr>
                    </a:solidFill>
                  </a:tcPr>
                </a:tc>
                <a:tc>
                  <a:txBody>
                    <a:bodyPr/>
                    <a:lstStyle/>
                    <a:p>
                      <a:pPr marL="0" algn="ctr" defTabSz="914400" rtl="0" eaLnBrk="1" latinLnBrk="0" hangingPunct="1"/>
                      <a:r>
                        <a:rPr lang="en-US" sz="1600" b="1" kern="1200" dirty="0">
                          <a:solidFill>
                            <a:schemeClr val="bg1"/>
                          </a:solidFill>
                          <a:effectLst/>
                          <a:latin typeface="Arial" panose="020B0604020202020204" pitchFamily="34" charset="0"/>
                          <a:ea typeface="+mn-ea"/>
                          <a:cs typeface="Arial" panose="020B0604020202020204" pitchFamily="34" charset="0"/>
                        </a:rPr>
                        <a:t>Description</a:t>
                      </a:r>
                    </a:p>
                  </a:txBody>
                  <a:tcPr marL="56658" marR="56658" marT="56658" marB="56658" anchor="ctr">
                    <a:lnL>
                      <a:noFill/>
                    </a:lnL>
                    <a:lnR>
                      <a:noFill/>
                    </a:lnR>
                    <a:lnT>
                      <a:noFill/>
                    </a:lnT>
                    <a:lnB>
                      <a:noFill/>
                    </a:lnB>
                    <a:solidFill>
                      <a:schemeClr val="accent1">
                        <a:lumMod val="75000"/>
                      </a:schemeClr>
                    </a:solidFill>
                  </a:tcPr>
                </a:tc>
                <a:tc>
                  <a:txBody>
                    <a:bodyPr/>
                    <a:lstStyle/>
                    <a:p>
                      <a:pPr marL="0" algn="ctr" defTabSz="914400" rtl="0" eaLnBrk="1" latinLnBrk="0" hangingPunct="1"/>
                      <a:r>
                        <a:rPr lang="en-US" sz="1600" b="1" kern="1200" dirty="0" err="1">
                          <a:solidFill>
                            <a:schemeClr val="bg1"/>
                          </a:solidFill>
                          <a:effectLst/>
                          <a:latin typeface="Arial" panose="020B0604020202020204" pitchFamily="34" charset="0"/>
                          <a:ea typeface="+mn-ea"/>
                          <a:cs typeface="Arial" panose="020B0604020202020204" pitchFamily="34" charset="0"/>
                        </a:rPr>
                        <a:t>Exemple</a:t>
                      </a:r>
                      <a:r>
                        <a:rPr lang="en-US" sz="1600" b="1" kern="1200" dirty="0">
                          <a:solidFill>
                            <a:schemeClr val="bg1"/>
                          </a:solidFill>
                          <a:effectLst/>
                          <a:latin typeface="Arial" panose="020B0604020202020204" pitchFamily="34" charset="0"/>
                          <a:ea typeface="+mn-ea"/>
                          <a:cs typeface="Arial" panose="020B0604020202020204" pitchFamily="34" charset="0"/>
                        </a:rPr>
                        <a:t> Twig</a:t>
                      </a:r>
                    </a:p>
                  </a:txBody>
                  <a:tcPr marL="56658" marR="56658" marT="56658" marB="56658" anchor="ctr">
                    <a:lnL>
                      <a:noFill/>
                    </a:lnL>
                    <a:lnR>
                      <a:noFill/>
                    </a:lnR>
                    <a:lnT>
                      <a:noFill/>
                    </a:lnT>
                    <a:lnB>
                      <a:noFill/>
                    </a:lnB>
                    <a:solidFill>
                      <a:schemeClr val="accent1">
                        <a:lumMod val="75000"/>
                      </a:schemeClr>
                    </a:solidFill>
                  </a:tcPr>
                </a:tc>
              </a:tr>
              <a:tr h="558481">
                <a:tc>
                  <a:txBody>
                    <a:bodyPr/>
                    <a:lstStyle/>
                    <a:p>
                      <a:pPr algn="ctr" fontAlgn="t"/>
                      <a:r>
                        <a:rPr lang="en-US" sz="1100" u="sng" dirty="0">
                          <a:solidFill>
                            <a:srgbClr val="F39539"/>
                          </a:solidFill>
                          <a:effectLst/>
                          <a:latin typeface="Arial" panose="020B0604020202020204" pitchFamily="34" charset="0"/>
                          <a:cs typeface="Arial" panose="020B0604020202020204" pitchFamily="34" charset="0"/>
                          <a:hlinkClick r:id="rId3"/>
                        </a:rPr>
                        <a:t>upper</a:t>
                      </a:r>
                      <a:endParaRPr lang="en-US"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FBFBFB"/>
                    </a:solidFill>
                  </a:tcPr>
                </a:tc>
                <a:tc>
                  <a:txBody>
                    <a:bodyPr/>
                    <a:lstStyle/>
                    <a:p>
                      <a:pPr fontAlgn="t"/>
                      <a:r>
                        <a:rPr lang="fr-FR" sz="1100" dirty="0">
                          <a:effectLst/>
                          <a:latin typeface="Arial" panose="020B0604020202020204" pitchFamily="34" charset="0"/>
                          <a:cs typeface="Arial" panose="020B0604020202020204" pitchFamily="34" charset="0"/>
                        </a:rPr>
                        <a:t>Met toutes les lettres en majuscules.</a:t>
                      </a:r>
                    </a:p>
                  </a:txBody>
                  <a:tcPr marL="56658" marR="56658" marT="56658" marB="56658"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var|upper</a:t>
                      </a:r>
                      <a:r>
                        <a:rPr lang="en-US" sz="1100" dirty="0">
                          <a:effectLst/>
                          <a:latin typeface="Courier New" panose="02070309020205020404" pitchFamily="49" charset="0"/>
                          <a:cs typeface="Courier New" panose="02070309020205020404" pitchFamily="49" charset="0"/>
                        </a:rPr>
                        <a:t> }}</a:t>
                      </a:r>
                    </a:p>
                  </a:txBody>
                  <a:tcPr marL="56658" marR="56658" marT="56658" marB="56658" anchor="ctr">
                    <a:lnL>
                      <a:noFill/>
                    </a:lnL>
                    <a:lnR>
                      <a:noFill/>
                    </a:lnR>
                    <a:lnT>
                      <a:noFill/>
                    </a:lnT>
                    <a:lnB>
                      <a:noFill/>
                    </a:lnB>
                    <a:solidFill>
                      <a:srgbClr val="FBFBFB"/>
                    </a:solidFill>
                  </a:tcPr>
                </a:tc>
              </a:tr>
              <a:tr h="558481">
                <a:tc>
                  <a:txBody>
                    <a:bodyPr/>
                    <a:lstStyle/>
                    <a:p>
                      <a:pPr algn="ctr" fontAlgn="t"/>
                      <a:r>
                        <a:rPr lang="en-US" sz="1100" u="sng" dirty="0" err="1">
                          <a:solidFill>
                            <a:srgbClr val="F39539"/>
                          </a:solidFill>
                          <a:effectLst/>
                          <a:latin typeface="Arial" panose="020B0604020202020204" pitchFamily="34" charset="0"/>
                          <a:cs typeface="Arial" panose="020B0604020202020204" pitchFamily="34" charset="0"/>
                          <a:hlinkClick r:id="rId4"/>
                        </a:rPr>
                        <a:t>striptags</a:t>
                      </a:r>
                      <a:endParaRPr lang="en-US"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ECECEC"/>
                    </a:solidFill>
                  </a:tcPr>
                </a:tc>
                <a:tc>
                  <a:txBody>
                    <a:bodyPr/>
                    <a:lstStyle/>
                    <a:p>
                      <a:pPr fontAlgn="t"/>
                      <a:r>
                        <a:rPr lang="fr-FR" sz="1100" dirty="0">
                          <a:effectLst/>
                          <a:latin typeface="Arial" panose="020B0604020202020204" pitchFamily="34" charset="0"/>
                          <a:cs typeface="Arial" panose="020B0604020202020204" pitchFamily="34" charset="0"/>
                        </a:rPr>
                        <a:t>Supprime toutes les balises </a:t>
                      </a:r>
                      <a:r>
                        <a:rPr lang="fr-FR" sz="1100" dirty="0" smtClean="0">
                          <a:effectLst/>
                          <a:latin typeface="Arial" panose="020B0604020202020204" pitchFamily="34" charset="0"/>
                          <a:cs typeface="Arial" panose="020B0604020202020204" pitchFamily="34" charset="0"/>
                        </a:rPr>
                        <a:t>HTML/XML.</a:t>
                      </a:r>
                      <a:endParaRPr lang="fr-FR"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ECECEC"/>
                    </a:solidFill>
                  </a:tcPr>
                </a:tc>
                <a:tc>
                  <a:txBody>
                    <a:bodyPr/>
                    <a:lstStyle/>
                    <a:p>
                      <a:pPr fontAlgn="t"/>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var|striptags</a:t>
                      </a:r>
                      <a:r>
                        <a:rPr lang="en-US" sz="1100" dirty="0">
                          <a:effectLst/>
                          <a:latin typeface="Courier New" panose="02070309020205020404" pitchFamily="49" charset="0"/>
                          <a:cs typeface="Courier New" panose="02070309020205020404" pitchFamily="49" charset="0"/>
                        </a:rPr>
                        <a:t> }}</a:t>
                      </a:r>
                    </a:p>
                  </a:txBody>
                  <a:tcPr marL="56658" marR="56658" marT="56658" marB="56658" anchor="ctr">
                    <a:lnL>
                      <a:noFill/>
                    </a:lnL>
                    <a:lnR>
                      <a:noFill/>
                    </a:lnR>
                    <a:lnT>
                      <a:noFill/>
                    </a:lnT>
                    <a:lnB>
                      <a:noFill/>
                    </a:lnB>
                    <a:solidFill>
                      <a:srgbClr val="ECECEC"/>
                    </a:solidFill>
                  </a:tcPr>
                </a:tc>
              </a:tr>
              <a:tr h="1214089">
                <a:tc>
                  <a:txBody>
                    <a:bodyPr/>
                    <a:lstStyle/>
                    <a:p>
                      <a:pPr algn="ctr" fontAlgn="t"/>
                      <a:r>
                        <a:rPr lang="en-US" sz="1100" u="sng" dirty="0">
                          <a:solidFill>
                            <a:srgbClr val="F39539"/>
                          </a:solidFill>
                          <a:effectLst/>
                          <a:latin typeface="Arial" panose="020B0604020202020204" pitchFamily="34" charset="0"/>
                          <a:cs typeface="Arial" panose="020B0604020202020204" pitchFamily="34" charset="0"/>
                          <a:hlinkClick r:id="rId5"/>
                        </a:rPr>
                        <a:t>date</a:t>
                      </a:r>
                      <a:endParaRPr lang="en-US"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FBFBFB"/>
                    </a:solidFill>
                  </a:tcPr>
                </a:tc>
                <a:tc>
                  <a:txBody>
                    <a:bodyPr/>
                    <a:lstStyle/>
                    <a:p>
                      <a:pPr fontAlgn="t"/>
                      <a:r>
                        <a:rPr lang="fr-FR" sz="1100" dirty="0">
                          <a:effectLst/>
                          <a:latin typeface="Arial" panose="020B0604020202020204" pitchFamily="34" charset="0"/>
                          <a:cs typeface="Arial" panose="020B0604020202020204" pitchFamily="34" charset="0"/>
                        </a:rPr>
                        <a:t>Formate la date selon le format donné en argument. La variable en entrée doit être une instance de </a:t>
                      </a:r>
                      <a:r>
                        <a:rPr lang="fr-FR" sz="1100" dirty="0" err="1">
                          <a:effectLst/>
                          <a:latin typeface="Arial" panose="020B0604020202020204" pitchFamily="34" charset="0"/>
                          <a:cs typeface="Arial" panose="020B0604020202020204" pitchFamily="34" charset="0"/>
                        </a:rPr>
                        <a:t>Datetime</a:t>
                      </a:r>
                      <a:r>
                        <a:rPr lang="fr-FR" sz="1100" dirty="0">
                          <a:effectLst/>
                          <a:latin typeface="Arial" panose="020B0604020202020204" pitchFamily="34" charset="0"/>
                          <a:cs typeface="Arial" panose="020B0604020202020204" pitchFamily="34" charset="0"/>
                        </a:rPr>
                        <a:t>.</a:t>
                      </a:r>
                    </a:p>
                  </a:txBody>
                  <a:tcPr marL="56658" marR="56658" marT="56658" marB="56658" anchor="ctr">
                    <a:lnL>
                      <a:noFill/>
                    </a:lnL>
                    <a:lnR>
                      <a:noFill/>
                    </a:lnR>
                    <a:lnT>
                      <a:noFill/>
                    </a:lnT>
                    <a:lnB>
                      <a:noFill/>
                    </a:lnB>
                    <a:solidFill>
                      <a:srgbClr val="FBFBFB"/>
                    </a:solidFill>
                  </a:tcPr>
                </a:tc>
                <a:tc>
                  <a:txBody>
                    <a:bodyPr/>
                    <a:lstStyle/>
                    <a:p>
                      <a:pPr fontAlgn="t"/>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date|date</a:t>
                      </a:r>
                      <a:r>
                        <a:rPr lang="en-US" sz="1100" dirty="0">
                          <a:effectLst/>
                          <a:latin typeface="Courier New" panose="02070309020205020404" pitchFamily="49" charset="0"/>
                          <a:cs typeface="Courier New" panose="02070309020205020404" pitchFamily="49" charset="0"/>
                        </a:rPr>
                        <a:t>('d/m/Y') }}</a:t>
                      </a:r>
                      <a:br>
                        <a:rPr lang="en-US" sz="1100" dirty="0">
                          <a:effectLst/>
                          <a:latin typeface="Courier New" panose="02070309020205020404" pitchFamily="49" charset="0"/>
                          <a:cs typeface="Courier New" panose="02070309020205020404" pitchFamily="49" charset="0"/>
                        </a:rPr>
                      </a:br>
                      <a:r>
                        <a:rPr lang="en-US" sz="1100" dirty="0">
                          <a:effectLst/>
                          <a:latin typeface="Courier New" panose="02070309020205020404" pitchFamily="49" charset="0"/>
                          <a:cs typeface="Courier New" panose="02070309020205020404" pitchFamily="49" charset="0"/>
                        </a:rPr>
                        <a:t>Date </a:t>
                      </a:r>
                      <a:r>
                        <a:rPr lang="en-US" sz="1100" dirty="0" err="1">
                          <a:effectLst/>
                          <a:latin typeface="Courier New" panose="02070309020205020404" pitchFamily="49" charset="0"/>
                          <a:cs typeface="Courier New" panose="02070309020205020404" pitchFamily="49" charset="0"/>
                        </a:rPr>
                        <a:t>d'aujourd'hui</a:t>
                      </a:r>
                      <a:r>
                        <a:rPr lang="en-US" sz="1100" dirty="0">
                          <a:effectLst/>
                          <a:latin typeface="Courier New" panose="02070309020205020404" pitchFamily="49" charset="0"/>
                          <a:cs typeface="Courier New" panose="02070309020205020404" pitchFamily="49" charset="0"/>
                        </a:rPr>
                        <a:t> : {{ "</a:t>
                      </a:r>
                      <a:r>
                        <a:rPr lang="en-US" sz="1100" dirty="0" err="1">
                          <a:effectLst/>
                          <a:latin typeface="Courier New" panose="02070309020205020404" pitchFamily="49" charset="0"/>
                          <a:cs typeface="Courier New" panose="02070309020205020404" pitchFamily="49" charset="0"/>
                        </a:rPr>
                        <a:t>now"|date</a:t>
                      </a:r>
                      <a:r>
                        <a:rPr lang="en-US" sz="1100" dirty="0">
                          <a:effectLst/>
                          <a:latin typeface="Courier New" panose="02070309020205020404" pitchFamily="49" charset="0"/>
                          <a:cs typeface="Courier New" panose="02070309020205020404" pitchFamily="49" charset="0"/>
                        </a:rPr>
                        <a:t>('d/m/Y') }}</a:t>
                      </a:r>
                    </a:p>
                  </a:txBody>
                  <a:tcPr marL="56658" marR="56658" marT="56658" marB="56658" anchor="ctr">
                    <a:lnL>
                      <a:noFill/>
                    </a:lnL>
                    <a:lnR>
                      <a:noFill/>
                    </a:lnR>
                    <a:lnT>
                      <a:noFill/>
                    </a:lnT>
                    <a:lnB>
                      <a:noFill/>
                    </a:lnB>
                    <a:solidFill>
                      <a:srgbClr val="FBFBFB"/>
                    </a:solidFill>
                  </a:tcPr>
                </a:tc>
              </a:tr>
              <a:tr h="777017">
                <a:tc>
                  <a:txBody>
                    <a:bodyPr/>
                    <a:lstStyle/>
                    <a:p>
                      <a:pPr algn="ctr" fontAlgn="t"/>
                      <a:r>
                        <a:rPr lang="en-US" sz="1100" u="sng" dirty="0">
                          <a:solidFill>
                            <a:srgbClr val="F39539"/>
                          </a:solidFill>
                          <a:effectLst/>
                          <a:latin typeface="Arial" panose="020B0604020202020204" pitchFamily="34" charset="0"/>
                          <a:cs typeface="Arial" panose="020B0604020202020204" pitchFamily="34" charset="0"/>
                          <a:hlinkClick r:id="rId6"/>
                        </a:rPr>
                        <a:t>format</a:t>
                      </a:r>
                      <a:endParaRPr lang="en-US"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ECECEC"/>
                    </a:solidFill>
                  </a:tcPr>
                </a:tc>
                <a:tc>
                  <a:txBody>
                    <a:bodyPr/>
                    <a:lstStyle/>
                    <a:p>
                      <a:pPr fontAlgn="t"/>
                      <a:r>
                        <a:rPr lang="fr-FR" sz="1100" dirty="0">
                          <a:effectLst/>
                          <a:latin typeface="Arial" panose="020B0604020202020204" pitchFamily="34" charset="0"/>
                          <a:cs typeface="Arial" panose="020B0604020202020204" pitchFamily="34" charset="0"/>
                        </a:rPr>
                        <a:t>Insère des variables dans un texte, équivalent </a:t>
                      </a:r>
                      <a:r>
                        <a:rPr lang="fr-FR" sz="1100" dirty="0" smtClean="0">
                          <a:effectLst/>
                          <a:latin typeface="Arial" panose="020B0604020202020204" pitchFamily="34" charset="0"/>
                          <a:cs typeface="Arial" panose="020B0604020202020204" pitchFamily="34" charset="0"/>
                        </a:rPr>
                        <a:t>à </a:t>
                      </a:r>
                      <a:r>
                        <a:rPr lang="fr-FR" sz="1100" u="sng" dirty="0" err="1" smtClean="0">
                          <a:solidFill>
                            <a:srgbClr val="F39539"/>
                          </a:solidFill>
                          <a:effectLst/>
                          <a:latin typeface="Courier New" panose="02070309020205020404" pitchFamily="49" charset="0"/>
                          <a:cs typeface="Courier New" panose="02070309020205020404" pitchFamily="49" charset="0"/>
                          <a:hlinkClick r:id="rId7"/>
                        </a:rPr>
                        <a:t>printf</a:t>
                      </a:r>
                      <a:endParaRPr lang="fr-FR" sz="1100" dirty="0">
                        <a:effectLst/>
                        <a:latin typeface="Courier New" panose="02070309020205020404" pitchFamily="49" charset="0"/>
                        <a:cs typeface="Courier New" panose="02070309020205020404" pitchFamily="49" charset="0"/>
                      </a:endParaRPr>
                    </a:p>
                  </a:txBody>
                  <a:tcPr marL="56658" marR="56658" marT="56658" marB="56658" anchor="ctr">
                    <a:lnL>
                      <a:noFill/>
                    </a:lnL>
                    <a:lnR>
                      <a:noFill/>
                    </a:lnR>
                    <a:lnT>
                      <a:noFill/>
                    </a:lnT>
                    <a:lnB>
                      <a:noFill/>
                    </a:lnB>
                    <a:solidFill>
                      <a:srgbClr val="ECECEC"/>
                    </a:solidFill>
                  </a:tcPr>
                </a:tc>
                <a:tc>
                  <a:txBody>
                    <a:bodyPr/>
                    <a:lstStyle/>
                    <a:p>
                      <a:pPr fontAlgn="t"/>
                      <a:r>
                        <a:rPr lang="fr-FR" sz="1100" dirty="0">
                          <a:effectLst/>
                          <a:latin typeface="Courier New" panose="02070309020205020404" pitchFamily="49" charset="0"/>
                          <a:cs typeface="Courier New" panose="02070309020205020404" pitchFamily="49" charset="0"/>
                        </a:rPr>
                        <a:t>{{ "Il y a %s pommes et %s </a:t>
                      </a:r>
                      <a:r>
                        <a:rPr lang="fr-FR" sz="1100" dirty="0" err="1">
                          <a:effectLst/>
                          <a:latin typeface="Courier New" panose="02070309020205020404" pitchFamily="49" charset="0"/>
                          <a:cs typeface="Courier New" panose="02070309020205020404" pitchFamily="49" charset="0"/>
                        </a:rPr>
                        <a:t>poires"|format</a:t>
                      </a:r>
                      <a:r>
                        <a:rPr lang="fr-FR" sz="1100" dirty="0">
                          <a:effectLst/>
                          <a:latin typeface="Courier New" panose="02070309020205020404" pitchFamily="49" charset="0"/>
                          <a:cs typeface="Courier New" panose="02070309020205020404" pitchFamily="49" charset="0"/>
                        </a:rPr>
                        <a:t>(153, </a:t>
                      </a:r>
                      <a:r>
                        <a:rPr lang="fr-FR" sz="1100" dirty="0" err="1">
                          <a:effectLst/>
                          <a:latin typeface="Courier New" panose="02070309020205020404" pitchFamily="49" charset="0"/>
                          <a:cs typeface="Courier New" panose="02070309020205020404" pitchFamily="49" charset="0"/>
                        </a:rPr>
                        <a:t>nb_poires</a:t>
                      </a:r>
                      <a:r>
                        <a:rPr lang="fr-FR" sz="1100" dirty="0">
                          <a:effectLst/>
                          <a:latin typeface="Courier New" panose="02070309020205020404" pitchFamily="49" charset="0"/>
                          <a:cs typeface="Courier New" panose="02070309020205020404" pitchFamily="49" charset="0"/>
                        </a:rPr>
                        <a:t>) }}</a:t>
                      </a:r>
                    </a:p>
                  </a:txBody>
                  <a:tcPr marL="56658" marR="56658" marT="56658" marB="56658" anchor="ctr">
                    <a:lnL>
                      <a:noFill/>
                    </a:lnL>
                    <a:lnR>
                      <a:noFill/>
                    </a:lnR>
                    <a:lnT>
                      <a:noFill/>
                    </a:lnT>
                    <a:lnB>
                      <a:noFill/>
                    </a:lnB>
                    <a:solidFill>
                      <a:srgbClr val="ECECEC"/>
                    </a:solidFill>
                  </a:tcPr>
                </a:tc>
              </a:tr>
              <a:tr h="1214089">
                <a:tc>
                  <a:txBody>
                    <a:bodyPr/>
                    <a:lstStyle/>
                    <a:p>
                      <a:pPr algn="ctr" fontAlgn="t"/>
                      <a:r>
                        <a:rPr lang="en-US" sz="1100" u="sng" dirty="0">
                          <a:solidFill>
                            <a:srgbClr val="F39539"/>
                          </a:solidFill>
                          <a:effectLst/>
                          <a:latin typeface="Arial" panose="020B0604020202020204" pitchFamily="34" charset="0"/>
                          <a:cs typeface="Arial" panose="020B0604020202020204" pitchFamily="34" charset="0"/>
                          <a:hlinkClick r:id="rId8"/>
                        </a:rPr>
                        <a:t>length</a:t>
                      </a:r>
                      <a:endParaRPr lang="en-US" sz="1100" dirty="0">
                        <a:effectLst/>
                        <a:latin typeface="Arial" panose="020B0604020202020204" pitchFamily="34" charset="0"/>
                        <a:cs typeface="Arial" panose="020B0604020202020204" pitchFamily="34" charset="0"/>
                      </a:endParaRPr>
                    </a:p>
                  </a:txBody>
                  <a:tcPr marL="56658" marR="56658" marT="56658" marB="56658" anchor="ctr">
                    <a:lnL>
                      <a:noFill/>
                    </a:lnL>
                    <a:lnR>
                      <a:noFill/>
                    </a:lnR>
                    <a:lnT>
                      <a:noFill/>
                    </a:lnT>
                    <a:lnB>
                      <a:noFill/>
                    </a:lnB>
                    <a:solidFill>
                      <a:srgbClr val="FBFBFB"/>
                    </a:solidFill>
                  </a:tcPr>
                </a:tc>
                <a:tc>
                  <a:txBody>
                    <a:bodyPr/>
                    <a:lstStyle/>
                    <a:p>
                      <a:pPr fontAlgn="t"/>
                      <a:r>
                        <a:rPr lang="fr-FR" sz="1100" dirty="0">
                          <a:effectLst/>
                          <a:latin typeface="Arial" panose="020B0604020202020204" pitchFamily="34" charset="0"/>
                          <a:cs typeface="Arial" panose="020B0604020202020204" pitchFamily="34" charset="0"/>
                        </a:rPr>
                        <a:t>Retourne le nombre d'éléments du </a:t>
                      </a:r>
                      <a:r>
                        <a:rPr lang="fr-FR" sz="1100" dirty="0" smtClean="0">
                          <a:effectLst/>
                          <a:latin typeface="Arial" panose="020B0604020202020204" pitchFamily="34" charset="0"/>
                          <a:cs typeface="Arial" panose="020B0604020202020204" pitchFamily="34" charset="0"/>
                        </a:rPr>
                        <a:t>tableau </a:t>
                      </a:r>
                      <a:r>
                        <a:rPr lang="fr-FR" sz="1100" dirty="0">
                          <a:effectLst/>
                          <a:latin typeface="Arial" panose="020B0604020202020204" pitchFamily="34" charset="0"/>
                          <a:cs typeface="Arial" panose="020B0604020202020204" pitchFamily="34" charset="0"/>
                        </a:rPr>
                        <a:t>ou le nombre de caractères d'une chaîne.</a:t>
                      </a:r>
                    </a:p>
                  </a:txBody>
                  <a:tcPr marL="56658" marR="56658" marT="56658" marB="56658" anchor="ctr">
                    <a:lnL>
                      <a:noFill/>
                    </a:lnL>
                    <a:lnR>
                      <a:noFill/>
                    </a:lnR>
                    <a:lnT>
                      <a:noFill/>
                    </a:lnT>
                    <a:lnB>
                      <a:noFill/>
                    </a:lnB>
                    <a:solidFill>
                      <a:srgbClr val="FBFBFB"/>
                    </a:solidFill>
                  </a:tcPr>
                </a:tc>
                <a:tc>
                  <a:txBody>
                    <a:bodyPr/>
                    <a:lstStyle/>
                    <a:p>
                      <a:pPr fontAlgn="t"/>
                      <a:r>
                        <a:rPr lang="fr-FR" sz="1100" dirty="0">
                          <a:effectLst/>
                          <a:latin typeface="Courier New" panose="02070309020205020404" pitchFamily="49" charset="0"/>
                          <a:cs typeface="Courier New" panose="02070309020205020404" pitchFamily="49" charset="0"/>
                        </a:rPr>
                        <a:t>Longueur de la variable : {{ </a:t>
                      </a:r>
                      <a:r>
                        <a:rPr lang="fr-FR" sz="1100" dirty="0" err="1">
                          <a:effectLst/>
                          <a:latin typeface="Courier New" panose="02070309020205020404" pitchFamily="49" charset="0"/>
                          <a:cs typeface="Courier New" panose="02070309020205020404" pitchFamily="49" charset="0"/>
                        </a:rPr>
                        <a:t>texte|length</a:t>
                      </a:r>
                      <a:r>
                        <a:rPr lang="fr-FR" sz="1100" dirty="0">
                          <a:effectLst/>
                          <a:latin typeface="Courier New" panose="02070309020205020404" pitchFamily="49" charset="0"/>
                          <a:cs typeface="Courier New" panose="02070309020205020404" pitchFamily="49" charset="0"/>
                        </a:rPr>
                        <a:t> }}</a:t>
                      </a:r>
                      <a:br>
                        <a:rPr lang="fr-FR" sz="1100" dirty="0">
                          <a:effectLst/>
                          <a:latin typeface="Courier New" panose="02070309020205020404" pitchFamily="49" charset="0"/>
                          <a:cs typeface="Courier New" panose="02070309020205020404" pitchFamily="49" charset="0"/>
                        </a:rPr>
                      </a:br>
                      <a:r>
                        <a:rPr lang="fr-FR" sz="1100" dirty="0">
                          <a:effectLst/>
                          <a:latin typeface="Courier New" panose="02070309020205020404" pitchFamily="49" charset="0"/>
                          <a:cs typeface="Courier New" panose="02070309020205020404" pitchFamily="49" charset="0"/>
                        </a:rPr>
                        <a:t>Nombre d'éléments du tableau : {{ </a:t>
                      </a:r>
                      <a:r>
                        <a:rPr lang="fr-FR" sz="1100" dirty="0" err="1">
                          <a:effectLst/>
                          <a:latin typeface="Courier New" panose="02070309020205020404" pitchFamily="49" charset="0"/>
                          <a:cs typeface="Courier New" panose="02070309020205020404" pitchFamily="49" charset="0"/>
                        </a:rPr>
                        <a:t>tableau|length</a:t>
                      </a:r>
                      <a:r>
                        <a:rPr lang="fr-FR" sz="1100" dirty="0">
                          <a:effectLst/>
                          <a:latin typeface="Courier New" panose="02070309020205020404" pitchFamily="49" charset="0"/>
                          <a:cs typeface="Courier New" panose="02070309020205020404" pitchFamily="49" charset="0"/>
                        </a:rPr>
                        <a:t> }}</a:t>
                      </a:r>
                    </a:p>
                  </a:txBody>
                  <a:tcPr marL="56658" marR="56658" marT="56658" marB="56658" anchor="ctr">
                    <a:lnL>
                      <a:noFill/>
                    </a:lnL>
                    <a:lnR>
                      <a:noFill/>
                    </a:lnR>
                    <a:lnT>
                      <a:noFill/>
                    </a:lnT>
                    <a:lnB>
                      <a:noFill/>
                    </a:lnB>
                    <a:solidFill>
                      <a:srgbClr val="FBFBFB"/>
                    </a:solidFill>
                  </a:tcPr>
                </a:tc>
              </a:tr>
            </a:tbl>
          </a:graphicData>
        </a:graphic>
      </p:graphicFrame>
      <p:sp>
        <p:nvSpPr>
          <p:cNvPr id="4" name="Rectangle 3"/>
          <p:cNvSpPr/>
          <p:nvPr/>
        </p:nvSpPr>
        <p:spPr>
          <a:xfrm>
            <a:off x="1853379" y="6243309"/>
            <a:ext cx="5982929" cy="369332"/>
          </a:xfrm>
          <a:prstGeom prst="rect">
            <a:avLst/>
          </a:prstGeom>
        </p:spPr>
        <p:txBody>
          <a:bodyPr wrap="square">
            <a:spAutoFit/>
          </a:bodyPr>
          <a:lstStyle/>
          <a:p>
            <a:r>
              <a:rPr lang="en-US" dirty="0">
                <a:hlinkClick r:id="rId9"/>
              </a:rPr>
              <a:t>http://</a:t>
            </a:r>
            <a:r>
              <a:rPr lang="en-US" dirty="0" smtClean="0">
                <a:hlinkClick r:id="rId9"/>
              </a:rPr>
              <a:t>twig.sensiolabs.org/doc/filters/index.html</a:t>
            </a:r>
            <a:r>
              <a:rPr lang="en-US" dirty="0" smtClean="0"/>
              <a:t> </a:t>
            </a:r>
            <a:endParaRPr lang="en-US" dirty="0"/>
          </a:p>
        </p:txBody>
      </p:sp>
    </p:spTree>
    <p:extLst>
      <p:ext uri="{BB962C8B-B14F-4D97-AF65-F5344CB8AC3E}">
        <p14:creationId xmlns:p14="http://schemas.microsoft.com/office/powerpoint/2010/main" val="114356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Sécurité</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Dans tous les exemples précédents,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les variables </a:t>
            </a:r>
            <a:r>
              <a:rPr lang="fr-FR" sz="2000" dirty="0">
                <a:solidFill>
                  <a:schemeClr val="tx1">
                    <a:lumMod val="95000"/>
                    <a:lumOff val="5000"/>
                  </a:schemeClr>
                </a:solidFill>
                <a:latin typeface="Arial" panose="020B0604020202020204" pitchFamily="34" charset="0"/>
                <a:cs typeface="Arial" panose="020B0604020202020204" pitchFamily="34" charset="0"/>
              </a:rPr>
              <a:t>ont déjà été protégées par </a:t>
            </a:r>
            <a:r>
              <a:rPr lang="fr-FR" sz="2000" b="1"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 qui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applique </a:t>
            </a:r>
            <a:r>
              <a:rPr lang="fr-FR" sz="2000" b="1" dirty="0">
                <a:solidFill>
                  <a:schemeClr val="tx1">
                    <a:lumMod val="95000"/>
                    <a:lumOff val="5000"/>
                  </a:schemeClr>
                </a:solidFill>
                <a:latin typeface="Arial" panose="020B0604020202020204" pitchFamily="34" charset="0"/>
                <a:cs typeface="Arial" panose="020B0604020202020204" pitchFamily="34" charset="0"/>
              </a:rPr>
              <a:t>par défaut un filtre sur toutes les variables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à afficher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afin de les protéger de balises HTML malencontreuses. Ainsi, si le pseudo d'un </a:t>
            </a:r>
            <a:r>
              <a:rPr lang="fr-FR" sz="2000" dirty="0" smtClean="0">
                <a:solidFill>
                  <a:schemeClr val="tx1">
                    <a:lumMod val="95000"/>
                    <a:lumOff val="5000"/>
                  </a:schemeClr>
                </a:solidFill>
                <a:latin typeface="Arial" panose="020B0604020202020204" pitchFamily="34" charset="0"/>
                <a:cs typeface="Arial" panose="020B0604020202020204" pitchFamily="34" charset="0"/>
              </a:rPr>
              <a:t>des membres </a:t>
            </a:r>
            <a:r>
              <a:rPr lang="fr-FR" sz="2000" dirty="0">
                <a:solidFill>
                  <a:schemeClr val="tx1">
                    <a:lumMod val="95000"/>
                    <a:lumOff val="5000"/>
                  </a:schemeClr>
                </a:solidFill>
                <a:latin typeface="Arial" panose="020B0604020202020204" pitchFamily="34" charset="0"/>
                <a:cs typeface="Arial" panose="020B0604020202020204" pitchFamily="34" charset="0"/>
              </a:rPr>
              <a:t>contient un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&lt;</a:t>
            </a:r>
            <a:r>
              <a:rPr lang="fr-FR" sz="2000" dirty="0">
                <a:solidFill>
                  <a:schemeClr val="tx1">
                    <a:lumMod val="95000"/>
                    <a:lumOff val="5000"/>
                  </a:schemeClr>
                </a:solidFill>
                <a:latin typeface="Arial" panose="020B0604020202020204" pitchFamily="34" charset="0"/>
                <a:cs typeface="Arial" panose="020B0604020202020204" pitchFamily="34" charset="0"/>
              </a:rPr>
              <a:t> » par exemple, lorsque vous écrivez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pseudo }} </a:t>
            </a:r>
            <a:r>
              <a:rPr lang="fr-FR" sz="2000" dirty="0">
                <a:solidFill>
                  <a:schemeClr val="tx1">
                    <a:lumMod val="95000"/>
                    <a:lumOff val="5000"/>
                  </a:schemeClr>
                </a:solidFill>
                <a:latin typeface="Arial" panose="020B0604020202020204" pitchFamily="34" charset="0"/>
                <a:cs typeface="Arial" panose="020B0604020202020204" pitchFamily="34" charset="0"/>
              </a:rPr>
              <a:t>celui-ci est échappé, et le texte généré est en réalité «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mon&amp;lt;pseudo</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au lieu de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mon&lt;pseudo</a:t>
            </a:r>
            <a:r>
              <a:rPr lang="fr-FR" sz="2000" dirty="0">
                <a:solidFill>
                  <a:schemeClr val="tx1">
                    <a:lumMod val="95000"/>
                    <a:lumOff val="5000"/>
                  </a:schemeClr>
                </a:solidFill>
                <a:latin typeface="Arial" panose="020B0604020202020204" pitchFamily="34" charset="0"/>
                <a:cs typeface="Arial" panose="020B0604020202020204" pitchFamily="34" charset="0"/>
              </a:rPr>
              <a:t> », ce qui poserait problème dans </a:t>
            </a:r>
            <a:r>
              <a:rPr lang="fr-FR" sz="2000" dirty="0" smtClean="0">
                <a:solidFill>
                  <a:schemeClr val="tx1">
                    <a:lumMod val="95000"/>
                    <a:lumOff val="5000"/>
                  </a:schemeClr>
                </a:solidFill>
                <a:latin typeface="Arial" panose="020B0604020202020204" pitchFamily="34" charset="0"/>
                <a:cs typeface="Arial" panose="020B0604020202020204" pitchFamily="34" charset="0"/>
              </a:rPr>
              <a:t>une structure </a:t>
            </a:r>
            <a:r>
              <a:rPr lang="fr-FR" sz="2000" dirty="0">
                <a:solidFill>
                  <a:schemeClr val="tx1">
                    <a:lumMod val="95000"/>
                    <a:lumOff val="5000"/>
                  </a:schemeClr>
                </a:solidFill>
                <a:latin typeface="Arial" panose="020B0604020202020204" pitchFamily="34" charset="0"/>
                <a:cs typeface="Arial" panose="020B0604020202020204" pitchFamily="34" charset="0"/>
              </a:rPr>
              <a:t>HTML. </a:t>
            </a:r>
            <a:r>
              <a:rPr lang="fr-FR" sz="2000" dirty="0" smtClean="0">
                <a:solidFill>
                  <a:schemeClr val="tx1">
                    <a:lumMod val="95000"/>
                    <a:lumOff val="5000"/>
                  </a:schemeClr>
                </a:solidFill>
                <a:latin typeface="Arial" panose="020B0604020202020204" pitchFamily="34" charset="0"/>
                <a:cs typeface="Arial" panose="020B0604020202020204" pitchFamily="34" charset="0"/>
              </a:rPr>
              <a:t>Et </a:t>
            </a:r>
            <a:r>
              <a:rPr lang="fr-FR" sz="2000" dirty="0">
                <a:solidFill>
                  <a:schemeClr val="tx1">
                    <a:lumMod val="95000"/>
                    <a:lumOff val="5000"/>
                  </a:schemeClr>
                </a:solidFill>
                <a:latin typeface="Arial" panose="020B0604020202020204" pitchFamily="34" charset="0"/>
                <a:cs typeface="Arial" panose="020B0604020202020204" pitchFamily="34" charset="0"/>
              </a:rPr>
              <a:t>donc à savoir : </a:t>
            </a:r>
            <a:r>
              <a:rPr lang="fr-FR" sz="2000" b="1" dirty="0">
                <a:solidFill>
                  <a:schemeClr val="tx1">
                    <a:lumMod val="95000"/>
                    <a:lumOff val="5000"/>
                  </a:schemeClr>
                </a:solidFill>
                <a:latin typeface="Arial" panose="020B0604020202020204" pitchFamily="34" charset="0"/>
                <a:cs typeface="Arial" panose="020B0604020202020204" pitchFamily="34" charset="0"/>
              </a:rPr>
              <a:t>inutile de protéger vos variables en amont, </a:t>
            </a:r>
            <a:r>
              <a:rPr lang="fr-FR" sz="2000" b="1" dirty="0" err="1">
                <a:solidFill>
                  <a:schemeClr val="tx1">
                    <a:lumMod val="95000"/>
                    <a:lumOff val="5000"/>
                  </a:schemeClr>
                </a:solidFill>
                <a:latin typeface="Arial" panose="020B0604020202020204" pitchFamily="34" charset="0"/>
                <a:cs typeface="Arial" panose="020B0604020202020204" pitchFamily="34" charset="0"/>
              </a:rPr>
              <a:t>Twig</a:t>
            </a:r>
            <a:r>
              <a:rPr lang="fr-FR" sz="2000" b="1" dirty="0">
                <a:solidFill>
                  <a:schemeClr val="tx1">
                    <a:lumMod val="95000"/>
                    <a:lumOff val="5000"/>
                  </a:schemeClr>
                </a:solidFill>
                <a:latin typeface="Arial" panose="020B0604020202020204" pitchFamily="34" charset="0"/>
                <a:cs typeface="Arial" panose="020B0604020202020204" pitchFamily="34" charset="0"/>
              </a:rPr>
              <a:t> s'occupe de tout en fin de chaîne </a:t>
            </a:r>
            <a:r>
              <a:rPr lang="fr-FR" sz="2000" dirty="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Et dans le cas où vous voulez afficher volontairement une variable qui contient du HTML (JavaScript, etc.), et que vous ne voulez pas que </a:t>
            </a:r>
            <a:r>
              <a:rPr lang="fr-FR" sz="2000"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l'échappe, il vous faut utiliser le filtre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raw</a:t>
            </a:r>
            <a:r>
              <a:rPr lang="fr-FR" sz="2000" dirty="0">
                <a:solidFill>
                  <a:schemeClr val="tx1">
                    <a:lumMod val="95000"/>
                    <a:lumOff val="5000"/>
                  </a:schemeClr>
                </a:solidFill>
                <a:latin typeface="Arial" panose="020B0604020202020204" pitchFamily="34" charset="0"/>
                <a:cs typeface="Arial" panose="020B0604020202020204" pitchFamily="34" charset="0"/>
              </a:rPr>
              <a:t> comme ceci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ma_variable_html|raw</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Avec ce filtre, </a:t>
            </a:r>
            <a:r>
              <a:rPr lang="fr-FR" sz="2000"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désactive localement la protection HTML, et affiche la variable en brut, quel que soit ce qu'elle contient</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391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Variables globales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err="1" smtClean="0">
                <a:solidFill>
                  <a:schemeClr val="tx1">
                    <a:lumMod val="95000"/>
                    <a:lumOff val="5000"/>
                  </a:schemeClr>
                </a:solidFill>
                <a:latin typeface="Arial" panose="020B0604020202020204" pitchFamily="34" charset="0"/>
                <a:cs typeface="Arial" panose="020B0604020202020204" pitchFamily="34" charset="0"/>
              </a:rPr>
              <a:t>Symfony</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enregistre </a:t>
            </a:r>
            <a:r>
              <a:rPr lang="fr-FR" sz="2000" b="1" dirty="0">
                <a:solidFill>
                  <a:schemeClr val="tx1">
                    <a:lumMod val="95000"/>
                    <a:lumOff val="5000"/>
                  </a:schemeClr>
                </a:solidFill>
                <a:latin typeface="Arial" panose="020B0604020202020204" pitchFamily="34" charset="0"/>
                <a:cs typeface="Arial" panose="020B0604020202020204" pitchFamily="34" charset="0"/>
              </a:rPr>
              <a:t>par défaut une variable globale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app</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a:t>
            </a:r>
            <a:r>
              <a:rPr lang="fr-FR" sz="2000" dirty="0">
                <a:solidFill>
                  <a:schemeClr val="tx1">
                    <a:lumMod val="95000"/>
                    <a:lumOff val="5000"/>
                  </a:schemeClr>
                </a:solidFill>
                <a:latin typeface="Arial" panose="020B0604020202020204" pitchFamily="34" charset="0"/>
                <a:cs typeface="Arial" panose="020B0604020202020204" pitchFamily="34" charset="0"/>
              </a:rPr>
              <a:t>dans </a:t>
            </a:r>
            <a:r>
              <a:rPr lang="fr-FR" sz="2000" b="1"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pour nous faciliter la vie.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Voici </a:t>
            </a:r>
            <a:r>
              <a:rPr lang="fr-FR" sz="2000" dirty="0">
                <a:solidFill>
                  <a:schemeClr val="tx1">
                    <a:lumMod val="95000"/>
                    <a:lumOff val="5000"/>
                  </a:schemeClr>
                </a:solidFill>
                <a:latin typeface="Arial" panose="020B0604020202020204" pitchFamily="34" charset="0"/>
                <a:cs typeface="Arial" panose="020B0604020202020204" pitchFamily="34" charset="0"/>
              </a:rPr>
              <a:t>la liste de ses attributs, qui sont donc disponibles dans tous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templates</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1307686247"/>
              </p:ext>
            </p:extLst>
          </p:nvPr>
        </p:nvGraphicFramePr>
        <p:xfrm>
          <a:off x="628650" y="2802250"/>
          <a:ext cx="7886700" cy="2346960"/>
        </p:xfrm>
        <a:graphic>
          <a:graphicData uri="http://schemas.openxmlformats.org/drawingml/2006/table">
            <a:tbl>
              <a:tblPr/>
              <a:tblGrid>
                <a:gridCol w="3166602"/>
                <a:gridCol w="4720098"/>
              </a:tblGrid>
              <a:tr h="0">
                <a:tc>
                  <a:txBody>
                    <a:bodyPr/>
                    <a:lstStyle/>
                    <a:p>
                      <a:pPr marL="0" algn="ctr" defTabSz="914400" rtl="0" eaLnBrk="1" latinLnBrk="0" hangingPunct="1"/>
                      <a:r>
                        <a:rPr lang="en-US" sz="1400" b="1" kern="1200" dirty="0">
                          <a:solidFill>
                            <a:schemeClr val="bg1"/>
                          </a:solidFill>
                          <a:effectLst/>
                          <a:latin typeface="Arial" panose="020B0604020202020204" pitchFamily="34" charset="0"/>
                          <a:ea typeface="+mn-ea"/>
                          <a:cs typeface="Arial" panose="020B0604020202020204" pitchFamily="34" charset="0"/>
                        </a:rPr>
                        <a:t>Variable</a:t>
                      </a:r>
                    </a:p>
                  </a:txBody>
                  <a:tcPr marL="76200" marR="76200" marT="76200" marB="76200" anchor="ctr">
                    <a:lnL>
                      <a:noFill/>
                    </a:lnL>
                    <a:lnR>
                      <a:noFill/>
                    </a:lnR>
                    <a:lnT>
                      <a:noFill/>
                    </a:lnT>
                    <a:lnB>
                      <a:noFill/>
                    </a:lnB>
                    <a:solidFill>
                      <a:schemeClr val="accent1">
                        <a:lumMod val="75000"/>
                      </a:schemeClr>
                    </a:solidFill>
                  </a:tcPr>
                </a:tc>
                <a:tc>
                  <a:txBody>
                    <a:bodyPr/>
                    <a:lstStyle/>
                    <a:p>
                      <a:pPr marL="0" algn="ctr" defTabSz="914400" rtl="0" eaLnBrk="1" latinLnBrk="0" hangingPunct="1"/>
                      <a:r>
                        <a:rPr lang="en-US" sz="1400" b="1" kern="1200" dirty="0">
                          <a:solidFill>
                            <a:schemeClr val="bg1"/>
                          </a:solidFill>
                          <a:effectLst/>
                          <a:latin typeface="Arial" panose="020B0604020202020204" pitchFamily="34" charset="0"/>
                          <a:ea typeface="+mn-ea"/>
                          <a:cs typeface="Arial" panose="020B0604020202020204" pitchFamily="34" charset="0"/>
                        </a:rPr>
                        <a:t>Description</a:t>
                      </a:r>
                    </a:p>
                  </a:txBody>
                  <a:tcPr marL="76200" marR="76200" marT="76200" marB="76200" anchor="ctr">
                    <a:lnL>
                      <a:noFill/>
                    </a:lnL>
                    <a:lnR>
                      <a:noFill/>
                    </a:lnR>
                    <a:lnT>
                      <a:noFill/>
                    </a:lnT>
                    <a:lnB>
                      <a:noFill/>
                    </a:lnB>
                    <a:solidFill>
                      <a:schemeClr val="accent1">
                        <a:lumMod val="75000"/>
                      </a:schemeClr>
                    </a:solidFill>
                  </a:tcPr>
                </a:tc>
              </a:tr>
              <a:tr h="0">
                <a:tc>
                  <a:txBody>
                    <a:bodyPr/>
                    <a:lstStyle/>
                    <a:p>
                      <a:pPr fontAlgn="t"/>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app.request</a:t>
                      </a:r>
                      <a:r>
                        <a:rPr lang="en-US" sz="1600" dirty="0">
                          <a:effectLst/>
                          <a:latin typeface="Courier New" panose="02070309020205020404" pitchFamily="49" charset="0"/>
                          <a:cs typeface="Courier New" panose="02070309020205020404" pitchFamily="49" charset="0"/>
                        </a:rPr>
                        <a:t> }}</a:t>
                      </a:r>
                    </a:p>
                  </a:txBody>
                  <a:tcPr marL="76200" marR="76200" marT="76200" marB="76200">
                    <a:lnL>
                      <a:noFill/>
                    </a:lnL>
                    <a:lnR>
                      <a:noFill/>
                    </a:lnR>
                    <a:lnT>
                      <a:noFill/>
                    </a:lnT>
                    <a:lnB>
                      <a:noFill/>
                    </a:lnB>
                    <a:solidFill>
                      <a:srgbClr val="FBFBFB"/>
                    </a:solidFill>
                  </a:tcPr>
                </a:tc>
                <a:tc>
                  <a:txBody>
                    <a:bodyPr/>
                    <a:lstStyle/>
                    <a:p>
                      <a:pPr fontAlgn="t"/>
                      <a:r>
                        <a:rPr lang="fr-FR" sz="1600" dirty="0">
                          <a:effectLst/>
                          <a:latin typeface="Arial" panose="020B0604020202020204" pitchFamily="34" charset="0"/>
                          <a:cs typeface="Arial" panose="020B0604020202020204" pitchFamily="34" charset="0"/>
                        </a:rPr>
                        <a:t>La requête « </a:t>
                      </a:r>
                      <a:r>
                        <a:rPr lang="fr-FR" sz="1600" dirty="0" err="1">
                          <a:effectLst/>
                          <a:latin typeface="Arial" panose="020B0604020202020204" pitchFamily="34" charset="0"/>
                          <a:cs typeface="Arial" panose="020B0604020202020204" pitchFamily="34" charset="0"/>
                        </a:rPr>
                        <a:t>request</a:t>
                      </a:r>
                      <a:r>
                        <a:rPr lang="fr-FR" sz="1600" dirty="0">
                          <a:effectLst/>
                          <a:latin typeface="Arial" panose="020B0604020202020204" pitchFamily="34" charset="0"/>
                          <a:cs typeface="Arial" panose="020B0604020202020204" pitchFamily="34" charset="0"/>
                        </a:rPr>
                        <a:t> </a:t>
                      </a:r>
                      <a:r>
                        <a:rPr lang="fr-FR" sz="1600" dirty="0" smtClean="0">
                          <a:effectLst/>
                          <a:latin typeface="Arial" panose="020B0604020202020204" pitchFamily="34" charset="0"/>
                          <a:cs typeface="Arial" panose="020B0604020202020204" pitchFamily="34" charset="0"/>
                        </a:rPr>
                        <a:t>»</a:t>
                      </a:r>
                      <a:endParaRPr lang="fr-FR" sz="1600" dirty="0">
                        <a:effectLst/>
                        <a:latin typeface="Arial" panose="020B0604020202020204" pitchFamily="34" charset="0"/>
                        <a:cs typeface="Arial" panose="020B0604020202020204" pitchFamily="34" charset="0"/>
                      </a:endParaRPr>
                    </a:p>
                  </a:txBody>
                  <a:tcPr marL="76200" marR="76200" marT="76200" marB="76200">
                    <a:lnL>
                      <a:noFill/>
                    </a:lnL>
                    <a:lnR>
                      <a:noFill/>
                    </a:lnR>
                    <a:lnT>
                      <a:noFill/>
                    </a:lnT>
                    <a:lnB>
                      <a:noFill/>
                    </a:lnB>
                    <a:solidFill>
                      <a:srgbClr val="FBFBFB"/>
                    </a:solidFill>
                  </a:tcPr>
                </a:tc>
              </a:tr>
              <a:tr h="0">
                <a:tc>
                  <a:txBody>
                    <a:bodyPr/>
                    <a:lstStyle/>
                    <a:p>
                      <a:pPr fontAlgn="t"/>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app.session</a:t>
                      </a:r>
                      <a:r>
                        <a:rPr lang="en-US" sz="1600" dirty="0">
                          <a:effectLst/>
                          <a:latin typeface="Courier New" panose="02070309020205020404" pitchFamily="49" charset="0"/>
                          <a:cs typeface="Courier New" panose="02070309020205020404" pitchFamily="49" charset="0"/>
                        </a:rPr>
                        <a:t> }}</a:t>
                      </a:r>
                    </a:p>
                  </a:txBody>
                  <a:tcPr marL="76200" marR="76200" marT="76200" marB="76200">
                    <a:lnL>
                      <a:noFill/>
                    </a:lnL>
                    <a:lnR>
                      <a:noFill/>
                    </a:lnR>
                    <a:lnT>
                      <a:noFill/>
                    </a:lnT>
                    <a:lnB>
                      <a:noFill/>
                    </a:lnB>
                    <a:solidFill>
                      <a:srgbClr val="ECECEC"/>
                    </a:solidFill>
                  </a:tcPr>
                </a:tc>
                <a:tc>
                  <a:txBody>
                    <a:bodyPr/>
                    <a:lstStyle/>
                    <a:p>
                      <a:pPr fontAlgn="t"/>
                      <a:r>
                        <a:rPr lang="fr-FR" sz="1600" dirty="0">
                          <a:effectLst/>
                          <a:latin typeface="Arial" panose="020B0604020202020204" pitchFamily="34" charset="0"/>
                          <a:cs typeface="Arial" panose="020B0604020202020204" pitchFamily="34" charset="0"/>
                        </a:rPr>
                        <a:t>Le service « session » </a:t>
                      </a:r>
                    </a:p>
                  </a:txBody>
                  <a:tcPr marL="76200" marR="76200" marT="76200" marB="76200">
                    <a:lnL>
                      <a:noFill/>
                    </a:lnL>
                    <a:lnR>
                      <a:noFill/>
                    </a:lnR>
                    <a:lnT>
                      <a:noFill/>
                    </a:lnT>
                    <a:lnB>
                      <a:noFill/>
                    </a:lnB>
                    <a:solidFill>
                      <a:srgbClr val="ECECEC"/>
                    </a:solidFill>
                  </a:tcPr>
                </a:tc>
              </a:tr>
              <a:tr h="0">
                <a:tc>
                  <a:txBody>
                    <a:bodyPr/>
                    <a:lstStyle/>
                    <a:p>
                      <a:pPr fontAlgn="t"/>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app.environment</a:t>
                      </a:r>
                      <a:r>
                        <a:rPr lang="en-US" sz="1600" dirty="0">
                          <a:effectLst/>
                          <a:latin typeface="Courier New" panose="02070309020205020404" pitchFamily="49" charset="0"/>
                          <a:cs typeface="Courier New" panose="02070309020205020404" pitchFamily="49" charset="0"/>
                        </a:rPr>
                        <a:t> }}</a:t>
                      </a:r>
                    </a:p>
                  </a:txBody>
                  <a:tcPr marL="76200" marR="76200" marT="76200" marB="76200">
                    <a:lnL>
                      <a:noFill/>
                    </a:lnL>
                    <a:lnR>
                      <a:noFill/>
                    </a:lnR>
                    <a:lnT>
                      <a:noFill/>
                    </a:lnT>
                    <a:lnB>
                      <a:noFill/>
                    </a:lnB>
                    <a:solidFill>
                      <a:srgbClr val="FBFBFB"/>
                    </a:solidFill>
                  </a:tcPr>
                </a:tc>
                <a:tc>
                  <a:txBody>
                    <a:bodyPr/>
                    <a:lstStyle/>
                    <a:p>
                      <a:pPr fontAlgn="t"/>
                      <a:r>
                        <a:rPr lang="fr-FR" sz="1600" dirty="0">
                          <a:effectLst/>
                          <a:latin typeface="Arial" panose="020B0604020202020204" pitchFamily="34" charset="0"/>
                          <a:cs typeface="Arial" panose="020B0604020202020204" pitchFamily="34" charset="0"/>
                        </a:rPr>
                        <a:t>L'environnement courant : « </a:t>
                      </a:r>
                      <a:r>
                        <a:rPr lang="fr-FR" sz="1600" dirty="0" err="1">
                          <a:effectLst/>
                          <a:latin typeface="Arial" panose="020B0604020202020204" pitchFamily="34" charset="0"/>
                          <a:cs typeface="Arial" panose="020B0604020202020204" pitchFamily="34" charset="0"/>
                        </a:rPr>
                        <a:t>dev</a:t>
                      </a:r>
                      <a:r>
                        <a:rPr lang="fr-FR" sz="1600" dirty="0">
                          <a:effectLst/>
                          <a:latin typeface="Arial" panose="020B0604020202020204" pitchFamily="34" charset="0"/>
                          <a:cs typeface="Arial" panose="020B0604020202020204" pitchFamily="34" charset="0"/>
                        </a:rPr>
                        <a:t> </a:t>
                      </a:r>
                      <a:r>
                        <a:rPr lang="fr-FR" sz="1600" dirty="0" smtClean="0">
                          <a:effectLst/>
                          <a:latin typeface="Arial" panose="020B0604020202020204" pitchFamily="34" charset="0"/>
                          <a:cs typeface="Arial" panose="020B0604020202020204" pitchFamily="34" charset="0"/>
                        </a:rPr>
                        <a:t>» ou </a:t>
                      </a:r>
                      <a:r>
                        <a:rPr lang="fr-FR" sz="1600" dirty="0">
                          <a:effectLst/>
                          <a:latin typeface="Arial" panose="020B0604020202020204" pitchFamily="34" charset="0"/>
                          <a:cs typeface="Arial" panose="020B0604020202020204" pitchFamily="34" charset="0"/>
                        </a:rPr>
                        <a:t>« </a:t>
                      </a:r>
                      <a:r>
                        <a:rPr lang="fr-FR" sz="1600" dirty="0" err="1">
                          <a:effectLst/>
                          <a:latin typeface="Arial" panose="020B0604020202020204" pitchFamily="34" charset="0"/>
                          <a:cs typeface="Arial" panose="020B0604020202020204" pitchFamily="34" charset="0"/>
                        </a:rPr>
                        <a:t>prod</a:t>
                      </a:r>
                      <a:r>
                        <a:rPr lang="fr-FR" sz="1600" dirty="0">
                          <a:effectLst/>
                          <a:latin typeface="Arial" panose="020B0604020202020204" pitchFamily="34" charset="0"/>
                          <a:cs typeface="Arial" panose="020B0604020202020204" pitchFamily="34" charset="0"/>
                        </a:rPr>
                        <a:t> </a:t>
                      </a:r>
                      <a:r>
                        <a:rPr lang="fr-FR" sz="1600" dirty="0" smtClean="0">
                          <a:effectLst/>
                          <a:latin typeface="Arial" panose="020B0604020202020204" pitchFamily="34" charset="0"/>
                          <a:cs typeface="Arial" panose="020B0604020202020204" pitchFamily="34" charset="0"/>
                        </a:rPr>
                        <a:t>»</a:t>
                      </a:r>
                      <a:endParaRPr lang="fr-FR" sz="1600" dirty="0">
                        <a:effectLst/>
                        <a:latin typeface="Arial" panose="020B0604020202020204" pitchFamily="34" charset="0"/>
                        <a:cs typeface="Arial" panose="020B0604020202020204" pitchFamily="34" charset="0"/>
                      </a:endParaRPr>
                    </a:p>
                  </a:txBody>
                  <a:tcPr marL="76200" marR="76200" marT="76200" marB="76200">
                    <a:lnL>
                      <a:noFill/>
                    </a:lnL>
                    <a:lnR>
                      <a:noFill/>
                    </a:lnR>
                    <a:lnT>
                      <a:noFill/>
                    </a:lnT>
                    <a:lnB>
                      <a:noFill/>
                    </a:lnB>
                    <a:solidFill>
                      <a:srgbClr val="FBFBFB"/>
                    </a:solidFill>
                  </a:tcPr>
                </a:tc>
              </a:tr>
              <a:tr h="0">
                <a:tc>
                  <a:txBody>
                    <a:bodyPr/>
                    <a:lstStyle/>
                    <a:p>
                      <a:pPr fontAlgn="t"/>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app.debug</a:t>
                      </a:r>
                      <a:r>
                        <a:rPr lang="en-US" sz="1600" dirty="0">
                          <a:effectLst/>
                          <a:latin typeface="Courier New" panose="02070309020205020404" pitchFamily="49" charset="0"/>
                          <a:cs typeface="Courier New" panose="02070309020205020404" pitchFamily="49" charset="0"/>
                        </a:rPr>
                        <a:t> }}</a:t>
                      </a:r>
                    </a:p>
                  </a:txBody>
                  <a:tcPr marL="76200" marR="76200" marT="76200" marB="76200">
                    <a:lnL>
                      <a:noFill/>
                    </a:lnL>
                    <a:lnR>
                      <a:noFill/>
                    </a:lnR>
                    <a:lnT>
                      <a:noFill/>
                    </a:lnT>
                    <a:lnB>
                      <a:noFill/>
                    </a:lnB>
                    <a:solidFill>
                      <a:srgbClr val="ECECEC"/>
                    </a:solidFill>
                  </a:tcPr>
                </a:tc>
                <a:tc>
                  <a:txBody>
                    <a:bodyPr/>
                    <a:lstStyle/>
                    <a:p>
                      <a:pPr fontAlgn="t"/>
                      <a:r>
                        <a:rPr lang="fr-FR" sz="1600" dirty="0" err="1">
                          <a:effectLst/>
                          <a:latin typeface="Arial" panose="020B0604020202020204" pitchFamily="34" charset="0"/>
                          <a:cs typeface="Arial" panose="020B0604020202020204" pitchFamily="34" charset="0"/>
                        </a:rPr>
                        <a:t>True</a:t>
                      </a:r>
                      <a:r>
                        <a:rPr lang="fr-FR" sz="1600" dirty="0">
                          <a:effectLst/>
                          <a:latin typeface="Arial" panose="020B0604020202020204" pitchFamily="34" charset="0"/>
                          <a:cs typeface="Arial" panose="020B0604020202020204" pitchFamily="34" charset="0"/>
                        </a:rPr>
                        <a:t> si le mode </a:t>
                      </a:r>
                      <a:r>
                        <a:rPr lang="fr-FR" sz="1600" dirty="0" err="1">
                          <a:effectLst/>
                          <a:latin typeface="Arial" panose="020B0604020202020204" pitchFamily="34" charset="0"/>
                          <a:cs typeface="Arial" panose="020B0604020202020204" pitchFamily="34" charset="0"/>
                        </a:rPr>
                        <a:t>debug</a:t>
                      </a:r>
                      <a:r>
                        <a:rPr lang="fr-FR" sz="1600" dirty="0">
                          <a:effectLst/>
                          <a:latin typeface="Arial" panose="020B0604020202020204" pitchFamily="34" charset="0"/>
                          <a:cs typeface="Arial" panose="020B0604020202020204" pitchFamily="34" charset="0"/>
                        </a:rPr>
                        <a:t> est activé, False sinon.</a:t>
                      </a:r>
                    </a:p>
                  </a:txBody>
                  <a:tcPr marL="76200" marR="76200" marT="76200" marB="76200">
                    <a:lnL>
                      <a:noFill/>
                    </a:lnL>
                    <a:lnR>
                      <a:noFill/>
                    </a:lnR>
                    <a:lnT>
                      <a:noFill/>
                    </a:lnT>
                    <a:lnB>
                      <a:noFill/>
                    </a:lnB>
                    <a:solidFill>
                      <a:srgbClr val="ECECEC"/>
                    </a:solidFill>
                  </a:tcPr>
                </a:tc>
              </a:tr>
              <a:tr h="0">
                <a:tc>
                  <a:txBody>
                    <a:bodyPr/>
                    <a:lstStyle/>
                    <a:p>
                      <a:pPr fontAlgn="t"/>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app.user</a:t>
                      </a:r>
                      <a:r>
                        <a:rPr lang="en-US" sz="1600" dirty="0">
                          <a:effectLst/>
                          <a:latin typeface="Courier New" panose="02070309020205020404" pitchFamily="49" charset="0"/>
                          <a:cs typeface="Courier New" panose="02070309020205020404" pitchFamily="49" charset="0"/>
                        </a:rPr>
                        <a:t> }}</a:t>
                      </a:r>
                    </a:p>
                  </a:txBody>
                  <a:tcPr marL="76200" marR="76200" marT="76200" marB="76200">
                    <a:lnL>
                      <a:noFill/>
                    </a:lnL>
                    <a:lnR>
                      <a:noFill/>
                    </a:lnR>
                    <a:lnT>
                      <a:noFill/>
                    </a:lnT>
                    <a:lnB>
                      <a:noFill/>
                    </a:lnB>
                    <a:solidFill>
                      <a:srgbClr val="FBFBFB"/>
                    </a:solidFill>
                  </a:tcPr>
                </a:tc>
                <a:tc>
                  <a:txBody>
                    <a:bodyPr/>
                    <a:lstStyle/>
                    <a:p>
                      <a:pPr fontAlgn="t"/>
                      <a:r>
                        <a:rPr lang="fr-FR" sz="1600" dirty="0">
                          <a:effectLst/>
                          <a:latin typeface="Arial" panose="020B0604020202020204" pitchFamily="34" charset="0"/>
                          <a:cs typeface="Arial" panose="020B0604020202020204" pitchFamily="34" charset="0"/>
                        </a:rPr>
                        <a:t>L'utilisateur </a:t>
                      </a:r>
                      <a:r>
                        <a:rPr lang="fr-FR" sz="1600" dirty="0" smtClean="0">
                          <a:effectLst/>
                          <a:latin typeface="Arial" panose="020B0604020202020204" pitchFamily="34" charset="0"/>
                          <a:cs typeface="Arial" panose="020B0604020202020204" pitchFamily="34" charset="0"/>
                        </a:rPr>
                        <a:t>courant</a:t>
                      </a:r>
                      <a:endParaRPr lang="fr-FR" sz="1600" dirty="0">
                        <a:effectLst/>
                        <a:latin typeface="Arial" panose="020B0604020202020204" pitchFamily="34" charset="0"/>
                        <a:cs typeface="Arial" panose="020B0604020202020204" pitchFamily="34" charset="0"/>
                      </a:endParaRPr>
                    </a:p>
                  </a:txBody>
                  <a:tcPr marL="76200" marR="76200" marT="76200" marB="76200">
                    <a:lnL>
                      <a:noFill/>
                    </a:lnL>
                    <a:lnR>
                      <a:noFill/>
                    </a:lnR>
                    <a:lnT>
                      <a:noFill/>
                    </a:lnT>
                    <a:lnB>
                      <a:noFill/>
                    </a:lnB>
                    <a:solidFill>
                      <a:srgbClr val="FBFBFB"/>
                    </a:solidFill>
                  </a:tcPr>
                </a:tc>
              </a:tr>
            </a:tbl>
          </a:graphicData>
        </a:graphic>
      </p:graphicFrame>
    </p:spTree>
    <p:extLst>
      <p:ext uri="{BB962C8B-B14F-4D97-AF65-F5344CB8AC3E}">
        <p14:creationId xmlns:p14="http://schemas.microsoft.com/office/powerpoint/2010/main" val="419432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Variables globales utilisateur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On peut également créer ses propres variables globales en éditant le fichier de configuration et les paramètres de l'application</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Ainsi</a:t>
            </a:r>
            <a:r>
              <a:rPr lang="fr-FR" sz="2000" dirty="0">
                <a:solidFill>
                  <a:schemeClr val="tx1">
                    <a:lumMod val="95000"/>
                    <a:lumOff val="5000"/>
                  </a:schemeClr>
                </a:solidFill>
                <a:latin typeface="Arial" panose="020B0604020202020204" pitchFamily="34" charset="0"/>
                <a:cs typeface="Arial" panose="020B0604020202020204" pitchFamily="34" charset="0"/>
              </a:rPr>
              <a:t>, la variable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webmaster }} </a:t>
            </a:r>
            <a:r>
              <a:rPr lang="fr-FR" sz="2000" dirty="0">
                <a:solidFill>
                  <a:schemeClr val="tx1">
                    <a:lumMod val="95000"/>
                    <a:lumOff val="5000"/>
                  </a:schemeClr>
                </a:solidFill>
                <a:latin typeface="Arial" panose="020B0604020202020204" pitchFamily="34" charset="0"/>
                <a:cs typeface="Arial" panose="020B0604020202020204" pitchFamily="34" charset="0"/>
              </a:rPr>
              <a:t>sera injectée dans toutes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nos vues</a:t>
            </a:r>
            <a:r>
              <a:rPr lang="fr-FR" sz="2000" dirty="0">
                <a:solidFill>
                  <a:schemeClr val="tx1">
                    <a:lumMod val="95000"/>
                    <a:lumOff val="5000"/>
                  </a:schemeClr>
                </a:solidFill>
                <a:latin typeface="Arial" panose="020B0604020202020204" pitchFamily="34" charset="0"/>
                <a:cs typeface="Arial" panose="020B0604020202020204" pitchFamily="34" charset="0"/>
              </a:rPr>
              <a:t>, et donc utilisable comme ceci :</a:t>
            </a:r>
          </a:p>
        </p:txBody>
      </p:sp>
      <p:sp>
        <p:nvSpPr>
          <p:cNvPr id="3" name="Rectangle 2"/>
          <p:cNvSpPr/>
          <p:nvPr/>
        </p:nvSpPr>
        <p:spPr>
          <a:xfrm>
            <a:off x="353961" y="1740310"/>
            <a:ext cx="8386916" cy="1356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 app/</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config.yml</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twig:</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globals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webmaster: %</a:t>
            </a:r>
            <a:r>
              <a:rPr lang="en-US" sz="1600" dirty="0" err="1">
                <a:latin typeface="Courier New" panose="02070309020205020404" pitchFamily="49" charset="0"/>
                <a:cs typeface="Courier New" panose="02070309020205020404" pitchFamily="49" charset="0"/>
              </a:rPr>
              <a:t>app_webmaster</a:t>
            </a:r>
            <a:r>
              <a:rPr lang="en-US" sz="1600" dirty="0">
                <a:latin typeface="Courier New" panose="02070309020205020404" pitchFamily="49" charset="0"/>
                <a:cs typeface="Courier New" panose="02070309020205020404" pitchFamily="49" charset="0"/>
              </a:rPr>
              <a:t>%</a:t>
            </a:r>
          </a:p>
        </p:txBody>
      </p:sp>
      <p:sp>
        <p:nvSpPr>
          <p:cNvPr id="6" name="Rectangle 5"/>
          <p:cNvSpPr/>
          <p:nvPr/>
        </p:nvSpPr>
        <p:spPr>
          <a:xfrm>
            <a:off x="737419" y="5810723"/>
            <a:ext cx="7256207" cy="511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footer</a:t>
            </a:r>
            <a:r>
              <a:rPr lang="fr-FR" sz="1600" dirty="0">
                <a:latin typeface="Courier New" panose="02070309020205020404" pitchFamily="49" charset="0"/>
                <a:cs typeface="Courier New" panose="02070309020205020404" pitchFamily="49" charset="0"/>
              </a:rPr>
              <a:t>&gt;Responsable du site : {{ webmaster }}.&lt;/</a:t>
            </a:r>
            <a:r>
              <a:rPr lang="fr-FR" sz="1600" dirty="0" err="1">
                <a:latin typeface="Courier New" panose="02070309020205020404" pitchFamily="49" charset="0"/>
                <a:cs typeface="Courier New" panose="02070309020205020404" pitchFamily="49" charset="0"/>
              </a:rPr>
              <a:t>footer</a:t>
            </a:r>
            <a:r>
              <a:rPr lang="fr-FR" sz="1600"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
        <p:nvSpPr>
          <p:cNvPr id="7" name="Rectangle 6"/>
          <p:cNvSpPr/>
          <p:nvPr/>
        </p:nvSpPr>
        <p:spPr>
          <a:xfrm>
            <a:off x="353961" y="3206875"/>
            <a:ext cx="8386916" cy="1356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 app/</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parameters.yml</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parameters:</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app_webmaster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LB</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253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Fichier des routes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Les routes se définissent dans un simple fichier texte, que </a:t>
            </a:r>
            <a:r>
              <a:rPr lang="fr-FR" sz="2400" dirty="0" err="1">
                <a:solidFill>
                  <a:schemeClr val="tx1">
                    <a:lumMod val="95000"/>
                    <a:lumOff val="5000"/>
                  </a:schemeClr>
                </a:solidFill>
                <a:latin typeface="Arial" panose="020B0604020202020204" pitchFamily="34" charset="0"/>
                <a:cs typeface="Arial" panose="020B0604020202020204" pitchFamily="34" charset="0"/>
              </a:rPr>
              <a:t>Symfony</a:t>
            </a:r>
            <a:r>
              <a:rPr lang="fr-FR" sz="2400" dirty="0">
                <a:solidFill>
                  <a:schemeClr val="tx1">
                    <a:lumMod val="95000"/>
                    <a:lumOff val="5000"/>
                  </a:schemeClr>
                </a:solidFill>
                <a:latin typeface="Arial" panose="020B0604020202020204" pitchFamily="34" charset="0"/>
                <a:cs typeface="Arial" panose="020B0604020202020204" pitchFamily="34" charset="0"/>
              </a:rPr>
              <a:t> a déjà généré </a:t>
            </a:r>
            <a:r>
              <a:rPr lang="fr-FR" sz="2400" dirty="0" smtClean="0">
                <a:solidFill>
                  <a:schemeClr val="tx1">
                    <a:lumMod val="95000"/>
                    <a:lumOff val="5000"/>
                  </a:schemeClr>
                </a:solidFill>
                <a:latin typeface="Arial" panose="020B0604020202020204" pitchFamily="34" charset="0"/>
                <a:cs typeface="Arial" panose="020B0604020202020204" pitchFamily="34" charset="0"/>
              </a:rPr>
              <a:t>automatiquement pour </a:t>
            </a:r>
            <a:r>
              <a:rPr lang="fr-FR" sz="2400" dirty="0">
                <a:solidFill>
                  <a:schemeClr val="tx1">
                    <a:lumMod val="95000"/>
                    <a:lumOff val="5000"/>
                  </a:schemeClr>
                </a:solidFill>
                <a:latin typeface="Arial" panose="020B0604020202020204" pitchFamily="34" charset="0"/>
                <a:cs typeface="Arial" panose="020B0604020202020204" pitchFamily="34" charset="0"/>
              </a:rPr>
              <a:t>notre </a:t>
            </a:r>
            <a:r>
              <a:rPr lang="fr-FR" sz="2400" dirty="0" smtClean="0">
                <a:solidFill>
                  <a:schemeClr val="tx1">
                    <a:lumMod val="95000"/>
                    <a:lumOff val="5000"/>
                  </a:schemeClr>
                </a:solidFill>
                <a:latin typeface="Arial" panose="020B0604020202020204" pitchFamily="34" charset="0"/>
                <a:cs typeface="Arial" panose="020B0604020202020204" pitchFamily="34" charset="0"/>
              </a:rPr>
              <a:t>bundle :</a:t>
            </a:r>
          </a:p>
          <a:p>
            <a:pPr marL="180975">
              <a:spcBef>
                <a:spcPts val="1200"/>
              </a:spcBef>
              <a:buClr>
                <a:srgbClr val="C00000"/>
              </a:buClr>
            </a:pPr>
            <a:r>
              <a:rPr lang="fr-FR" sz="24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/config/</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routing.yml</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r>
              <a:rPr lang="fr-FR" sz="2400" dirty="0" smtClean="0">
                <a:solidFill>
                  <a:schemeClr val="tx1">
                    <a:lumMod val="95000"/>
                    <a:lumOff val="5000"/>
                  </a:schemeClr>
                </a:solidFill>
                <a:latin typeface="Arial" panose="020B0604020202020204" pitchFamily="34" charset="0"/>
                <a:cs typeface="Arial" panose="020B0604020202020204" pitchFamily="34" charset="0"/>
              </a:rPr>
              <a:t>Ouvrez </a:t>
            </a:r>
            <a:r>
              <a:rPr lang="fr-FR" sz="2400" dirty="0">
                <a:solidFill>
                  <a:schemeClr val="tx1">
                    <a:lumMod val="95000"/>
                    <a:lumOff val="5000"/>
                  </a:schemeClr>
                </a:solidFill>
                <a:latin typeface="Arial" panose="020B0604020202020204" pitchFamily="34" charset="0"/>
                <a:cs typeface="Arial" panose="020B0604020202020204" pitchFamily="34" charset="0"/>
              </a:rPr>
              <a:t>le fichier, et ajoutez cette route à la suite de celle qui existe </a:t>
            </a:r>
            <a:r>
              <a:rPr lang="fr-FR" sz="2400" dirty="0" smtClean="0">
                <a:solidFill>
                  <a:schemeClr val="tx1">
                    <a:lumMod val="95000"/>
                    <a:lumOff val="5000"/>
                  </a:schemeClr>
                </a:solidFill>
                <a:latin typeface="Arial" panose="020B0604020202020204" pitchFamily="34" charset="0"/>
                <a:cs typeface="Arial" panose="020B0604020202020204" pitchFamily="34" charset="0"/>
              </a:rPr>
              <a:t>déjà :</a:t>
            </a:r>
          </a:p>
        </p:txBody>
      </p:sp>
      <p:sp>
        <p:nvSpPr>
          <p:cNvPr id="6" name="Rectangle 5"/>
          <p:cNvSpPr/>
          <p:nvPr/>
        </p:nvSpPr>
        <p:spPr>
          <a:xfrm>
            <a:off x="390966" y="3613355"/>
            <a:ext cx="8632263" cy="188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ourier New" panose="02070309020205020404" pitchFamily="49" charset="0"/>
              <a:cs typeface="Courier New" panose="02070309020205020404" pitchFamily="49" charset="0"/>
            </a:endParaRPr>
          </a:p>
          <a:p>
            <a:r>
              <a:rPr lang="en-US" sz="1600" dirty="0" err="1">
                <a:solidFill>
                  <a:srgbClr val="7030A0"/>
                </a:solidFill>
                <a:latin typeface="Courier New" panose="02070309020205020404" pitchFamily="49" charset="0"/>
                <a:cs typeface="Courier New" panose="02070309020205020404" pitchFamily="49" charset="0"/>
              </a:rPr>
              <a:t>hello_the_world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path:</a:t>
            </a:r>
            <a:r>
              <a:rPr lang="en-US" sz="1600" dirty="0">
                <a:solidFill>
                  <a:srgbClr val="FFC000"/>
                </a:solidFill>
                <a:latin typeface="Courier New" panose="02070309020205020404" pitchFamily="49" charset="0"/>
                <a:cs typeface="Courier New" panose="02070309020205020404" pitchFamily="49" charset="0"/>
              </a:rPr>
              <a:t>     /hello-world</a:t>
            </a:r>
          </a:p>
          <a:p>
            <a:r>
              <a:rPr lang="en-US" sz="1600" dirty="0">
                <a:latin typeface="Courier New" panose="02070309020205020404" pitchFamily="49" charset="0"/>
                <a:cs typeface="Courier New" panose="02070309020205020404" pitchFamily="49" charset="0"/>
              </a:rPr>
              <a:t>    defaults: { </a:t>
            </a:r>
            <a:r>
              <a:rPr lang="en-US" sz="1600" dirty="0">
                <a:solidFill>
                  <a:schemeClr val="bg1"/>
                </a:solidFill>
                <a:latin typeface="Courier New" panose="02070309020205020404" pitchFamily="49" charset="0"/>
                <a:cs typeface="Courier New" panose="02070309020205020404" pitchFamily="49" charset="0"/>
              </a:rPr>
              <a:t>_controller: </a:t>
            </a:r>
            <a:r>
              <a:rPr lang="en-US" sz="1600" dirty="0" err="1">
                <a:solidFill>
                  <a:schemeClr val="bg2">
                    <a:lumMod val="25000"/>
                  </a:schemeClr>
                </a:solidFill>
                <a:latin typeface="Courier New" panose="02070309020205020404" pitchFamily="49" charset="0"/>
                <a:cs typeface="Courier New" panose="02070309020205020404" pitchFamily="49" charset="0"/>
              </a:rPr>
              <a:t>OCPlatformBundle</a:t>
            </a:r>
            <a:r>
              <a:rPr lang="en-US" sz="1600" dirty="0" err="1">
                <a:solidFill>
                  <a:schemeClr val="bg1"/>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Advert</a:t>
            </a:r>
            <a:r>
              <a:rPr lang="en-US" sz="1600" dirty="0" err="1">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index</a:t>
            </a:r>
            <a:r>
              <a:rPr lang="en-US" sz="1600" dirty="0">
                <a:latin typeface="Courier New" panose="02070309020205020404" pitchFamily="49" charset="0"/>
                <a:cs typeface="Courier New" panose="02070309020205020404" pitchFamily="49" charset="0"/>
              </a:rPr>
              <a:t> }</a:t>
            </a:r>
          </a:p>
        </p:txBody>
      </p:sp>
      <p:sp>
        <p:nvSpPr>
          <p:cNvPr id="2" name="Rectangle 1"/>
          <p:cNvSpPr/>
          <p:nvPr/>
        </p:nvSpPr>
        <p:spPr>
          <a:xfrm>
            <a:off x="126038" y="5021753"/>
            <a:ext cx="1028783" cy="1277273"/>
          </a:xfrm>
          <a:prstGeom prst="rect">
            <a:avLst/>
          </a:prstGeom>
          <a:solidFill>
            <a:schemeClr val="bg1">
              <a:lumMod val="95000"/>
            </a:schemeClr>
          </a:solidFill>
          <a:ln>
            <a:noFill/>
          </a:ln>
        </p:spPr>
        <p:txBody>
          <a:bodyPr wrap="square">
            <a:spAutoFit/>
          </a:bodyPr>
          <a:lstStyle/>
          <a:p>
            <a:r>
              <a:rPr lang="fr-FR" sz="1100" dirty="0" smtClean="0">
                <a:solidFill>
                  <a:srgbClr val="FF0000"/>
                </a:solidFill>
                <a:latin typeface="Arial" panose="020B0604020202020204" pitchFamily="34" charset="0"/>
                <a:cs typeface="Arial" panose="020B0604020202020204" pitchFamily="34" charset="0"/>
              </a:rPr>
              <a:t>Notez que l'indentation </a:t>
            </a:r>
            <a:r>
              <a:rPr lang="fr-FR" sz="1100" dirty="0">
                <a:solidFill>
                  <a:srgbClr val="FF0000"/>
                </a:solidFill>
                <a:latin typeface="Arial" panose="020B0604020202020204" pitchFamily="34" charset="0"/>
                <a:cs typeface="Arial" panose="020B0604020202020204" pitchFamily="34" charset="0"/>
              </a:rPr>
              <a:t>se fait avec 4 espaces </a:t>
            </a:r>
            <a:r>
              <a:rPr lang="fr-FR" sz="1100" dirty="0" smtClean="0">
                <a:solidFill>
                  <a:srgbClr val="FF0000"/>
                </a:solidFill>
                <a:latin typeface="Arial" panose="020B0604020202020204" pitchFamily="34" charset="0"/>
                <a:cs typeface="Arial" panose="020B0604020202020204" pitchFamily="34" charset="0"/>
              </a:rPr>
              <a:t>par niveau</a:t>
            </a:r>
            <a:r>
              <a:rPr lang="fr-FR" sz="1100" dirty="0">
                <a:solidFill>
                  <a:srgbClr val="FF0000"/>
                </a:solidFill>
                <a:latin typeface="Arial" panose="020B0604020202020204" pitchFamily="34" charset="0"/>
                <a:cs typeface="Arial" panose="020B0604020202020204" pitchFamily="34" charset="0"/>
              </a:rPr>
              <a:t>, et non avec des tabulations</a:t>
            </a:r>
            <a:endParaRPr lang="en-US" sz="1100" dirty="0">
              <a:solidFill>
                <a:srgbClr val="FF0000"/>
              </a:solidFill>
              <a:latin typeface="Arial" panose="020B0604020202020204" pitchFamily="34" charset="0"/>
              <a:cs typeface="Arial" panose="020B0604020202020204" pitchFamily="34" charset="0"/>
            </a:endParaRPr>
          </a:p>
        </p:txBody>
      </p:sp>
      <p:cxnSp>
        <p:nvCxnSpPr>
          <p:cNvPr id="11" name="Connecteur droit avec flèche 10"/>
          <p:cNvCxnSpPr/>
          <p:nvPr/>
        </p:nvCxnSpPr>
        <p:spPr>
          <a:xfrm flipH="1">
            <a:off x="1334848" y="4060624"/>
            <a:ext cx="15" cy="19027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47377" y="3722070"/>
            <a:ext cx="1799304" cy="338554"/>
          </a:xfrm>
          <a:prstGeom prst="rect">
            <a:avLst/>
          </a:prstGeom>
        </p:spPr>
        <p:txBody>
          <a:bodyPr wrap="square">
            <a:spAutoFit/>
          </a:bodyPr>
          <a:lstStyle/>
          <a:p>
            <a:r>
              <a:rPr lang="fr-FR" sz="1600" dirty="0" smtClean="0">
                <a:solidFill>
                  <a:srgbClr val="7030A0"/>
                </a:solidFill>
                <a:latin typeface="Arial" panose="020B0604020202020204" pitchFamily="34" charset="0"/>
                <a:cs typeface="Arial" panose="020B0604020202020204" pitchFamily="34" charset="0"/>
              </a:rPr>
              <a:t>Nom de la route</a:t>
            </a:r>
            <a:endParaRPr lang="en-US" sz="1600" dirty="0">
              <a:solidFill>
                <a:srgbClr val="7030A0"/>
              </a:solidFill>
              <a:latin typeface="Arial" panose="020B0604020202020204" pitchFamily="34" charset="0"/>
              <a:cs typeface="Arial" panose="020B0604020202020204" pitchFamily="34" charset="0"/>
            </a:endParaRPr>
          </a:p>
        </p:txBody>
      </p:sp>
      <p:cxnSp>
        <p:nvCxnSpPr>
          <p:cNvPr id="14" name="Connecteur droit avec flèche 13"/>
          <p:cNvCxnSpPr/>
          <p:nvPr/>
        </p:nvCxnSpPr>
        <p:spPr>
          <a:xfrm flipH="1">
            <a:off x="2991456" y="4341424"/>
            <a:ext cx="4963" cy="21284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72823" y="4063314"/>
            <a:ext cx="820992" cy="338554"/>
          </a:xfrm>
          <a:prstGeom prst="rect">
            <a:avLst/>
          </a:prstGeom>
        </p:spPr>
        <p:txBody>
          <a:bodyPr wrap="square">
            <a:spAutoFit/>
          </a:bodyPr>
          <a:lstStyle/>
          <a:p>
            <a:r>
              <a:rPr lang="fr-FR" sz="1600" dirty="0" smtClean="0">
                <a:solidFill>
                  <a:srgbClr val="FFC000"/>
                </a:solidFill>
                <a:latin typeface="Arial" panose="020B0604020202020204" pitchFamily="34" charset="0"/>
                <a:cs typeface="Arial" panose="020B0604020202020204" pitchFamily="34" charset="0"/>
              </a:rPr>
              <a:t>URL</a:t>
            </a:r>
            <a:endParaRPr lang="en-US" sz="1600" dirty="0">
              <a:solidFill>
                <a:srgbClr val="FFC000"/>
              </a:solidFill>
              <a:latin typeface="Arial" panose="020B0604020202020204" pitchFamily="34" charset="0"/>
              <a:cs typeface="Arial" panose="020B0604020202020204" pitchFamily="34" charset="0"/>
            </a:endParaRPr>
          </a:p>
        </p:txBody>
      </p:sp>
      <p:cxnSp>
        <p:nvCxnSpPr>
          <p:cNvPr id="18" name="Connecteur droit avec flèche 17"/>
          <p:cNvCxnSpPr/>
          <p:nvPr/>
        </p:nvCxnSpPr>
        <p:spPr>
          <a:xfrm>
            <a:off x="6323580" y="4342721"/>
            <a:ext cx="0" cy="413857"/>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37546" y="4063314"/>
            <a:ext cx="1199522" cy="338554"/>
          </a:xfrm>
          <a:prstGeom prst="rect">
            <a:avLst/>
          </a:prstGeom>
        </p:spPr>
        <p:txBody>
          <a:bodyPr wrap="square">
            <a:spAutoFit/>
          </a:bodyPr>
          <a:lstStyle/>
          <a:p>
            <a:r>
              <a:rPr lang="fr-FR" sz="1600" dirty="0" smtClean="0">
                <a:solidFill>
                  <a:srgbClr val="FFFF00"/>
                </a:solidFill>
                <a:latin typeface="Arial" panose="020B0604020202020204" pitchFamily="34" charset="0"/>
                <a:cs typeface="Arial" panose="020B0604020202020204" pitchFamily="34" charset="0"/>
              </a:rPr>
              <a:t>Contrôleur</a:t>
            </a:r>
            <a:endParaRPr lang="en-US" sz="1600" dirty="0">
              <a:solidFill>
                <a:srgbClr val="FFFF00"/>
              </a:solidFill>
              <a:latin typeface="Arial" panose="020B0604020202020204" pitchFamily="34" charset="0"/>
              <a:cs typeface="Arial" panose="020B0604020202020204" pitchFamily="34" charset="0"/>
            </a:endParaRPr>
          </a:p>
        </p:txBody>
      </p:sp>
      <p:cxnSp>
        <p:nvCxnSpPr>
          <p:cNvPr id="22" name="Connecteur droit avec flèche 21"/>
          <p:cNvCxnSpPr/>
          <p:nvPr/>
        </p:nvCxnSpPr>
        <p:spPr>
          <a:xfrm>
            <a:off x="5105509" y="4342721"/>
            <a:ext cx="0" cy="372996"/>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16333" y="4063314"/>
            <a:ext cx="2327667" cy="338554"/>
          </a:xfrm>
          <a:prstGeom prst="rect">
            <a:avLst/>
          </a:prstGeom>
        </p:spPr>
        <p:txBody>
          <a:bodyPr wrap="square">
            <a:spAutoFit/>
          </a:bodyPr>
          <a:lstStyle/>
          <a:p>
            <a:r>
              <a:rPr lang="fr-FR" sz="1600" dirty="0" smtClean="0">
                <a:solidFill>
                  <a:srgbClr val="C00000"/>
                </a:solidFill>
                <a:latin typeface="Arial" panose="020B0604020202020204" pitchFamily="34" charset="0"/>
                <a:cs typeface="Arial" panose="020B0604020202020204" pitchFamily="34" charset="0"/>
              </a:rPr>
              <a:t>Action (</a:t>
            </a:r>
            <a:r>
              <a:rPr lang="fr-FR" sz="1600" dirty="0" err="1" smtClean="0">
                <a:solidFill>
                  <a:srgbClr val="C00000"/>
                </a:solidFill>
                <a:latin typeface="Arial" panose="020B0604020202020204" pitchFamily="34" charset="0"/>
                <a:cs typeface="Arial" panose="020B0604020202020204" pitchFamily="34" charset="0"/>
              </a:rPr>
              <a:t>i.e</a:t>
            </a:r>
            <a:r>
              <a:rPr lang="fr-FR" sz="1600" dirty="0" smtClean="0">
                <a:solidFill>
                  <a:srgbClr val="C00000"/>
                </a:solidFill>
                <a:latin typeface="Arial" panose="020B0604020202020204" pitchFamily="34" charset="0"/>
                <a:cs typeface="Arial" panose="020B0604020202020204" pitchFamily="34" charset="0"/>
              </a:rPr>
              <a:t> </a:t>
            </a:r>
            <a:r>
              <a:rPr lang="fr-FR" sz="1600" u="sng" dirty="0" smtClean="0">
                <a:solidFill>
                  <a:srgbClr val="C00000"/>
                </a:solidFill>
                <a:latin typeface="Arial" panose="020B0604020202020204" pitchFamily="34" charset="0"/>
                <a:cs typeface="Arial" panose="020B0604020202020204" pitchFamily="34" charset="0"/>
              </a:rPr>
              <a:t>la méthode</a:t>
            </a:r>
            <a:r>
              <a:rPr lang="fr-FR" sz="1600" dirty="0" smtClean="0">
                <a:solidFill>
                  <a:srgbClr val="C00000"/>
                </a:solidFill>
                <a:latin typeface="Arial" panose="020B0604020202020204" pitchFamily="34" charset="0"/>
                <a:cs typeface="Arial" panose="020B0604020202020204" pitchFamily="34" charset="0"/>
              </a:rPr>
              <a:t>)</a:t>
            </a:r>
            <a:endParaRPr lang="en-US" sz="1600" dirty="0">
              <a:solidFill>
                <a:srgbClr val="C00000"/>
              </a:solidFill>
              <a:latin typeface="Arial" panose="020B0604020202020204" pitchFamily="34" charset="0"/>
              <a:cs typeface="Arial" panose="020B0604020202020204" pitchFamily="34" charset="0"/>
            </a:endParaRPr>
          </a:p>
        </p:txBody>
      </p:sp>
      <p:cxnSp>
        <p:nvCxnSpPr>
          <p:cNvPr id="26" name="Connecteur droit avec flèche 25"/>
          <p:cNvCxnSpPr/>
          <p:nvPr/>
        </p:nvCxnSpPr>
        <p:spPr>
          <a:xfrm flipH="1">
            <a:off x="7200788" y="4333136"/>
            <a:ext cx="5080" cy="42344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776146" y="4063314"/>
            <a:ext cx="1445344" cy="338554"/>
          </a:xfrm>
          <a:prstGeom prst="rect">
            <a:avLst/>
          </a:prstGeom>
        </p:spPr>
        <p:txBody>
          <a:bodyPr wrap="square">
            <a:spAutoFit/>
          </a:bodyPr>
          <a:lstStyle/>
          <a:p>
            <a:r>
              <a:rPr lang="fr-FR" sz="1600" dirty="0" smtClean="0">
                <a:solidFill>
                  <a:schemeClr val="bg2">
                    <a:lumMod val="25000"/>
                  </a:schemeClr>
                </a:solidFill>
                <a:latin typeface="Arial" panose="020B0604020202020204" pitchFamily="34" charset="0"/>
                <a:cs typeface="Arial" panose="020B0604020202020204" pitchFamily="34" charset="0"/>
              </a:rPr>
              <a:t>Bundle</a:t>
            </a:r>
            <a:endParaRPr lang="en-US" sz="1600" dirty="0">
              <a:solidFill>
                <a:schemeClr val="bg2">
                  <a:lumMod val="25000"/>
                </a:schemeClr>
              </a:solidFill>
              <a:latin typeface="Arial" panose="020B0604020202020204" pitchFamily="34" charset="0"/>
              <a:cs typeface="Arial" panose="020B0604020202020204" pitchFamily="34" charset="0"/>
            </a:endParaRPr>
          </a:p>
        </p:txBody>
      </p:sp>
      <p:sp>
        <p:nvSpPr>
          <p:cNvPr id="12289" name="Rectangle 12288"/>
          <p:cNvSpPr/>
          <p:nvPr/>
        </p:nvSpPr>
        <p:spPr>
          <a:xfrm>
            <a:off x="1923494" y="5913969"/>
            <a:ext cx="6056672" cy="307777"/>
          </a:xfrm>
          <a:prstGeom prst="rect">
            <a:avLst/>
          </a:prstGeom>
          <a:solidFill>
            <a:schemeClr val="bg1"/>
          </a:solidFill>
        </p:spPr>
        <p:txBody>
          <a:bodyPr wrap="square">
            <a:spAutoFit/>
          </a:bodyPr>
          <a:lstStyle/>
          <a:p>
            <a:r>
              <a:rPr lang="en-US" sz="1400" dirty="0" err="1">
                <a:latin typeface="Courier New" panose="02070309020205020404" pitchFamily="49" charset="0"/>
              </a:rPr>
              <a:t>src</a:t>
            </a:r>
            <a:r>
              <a:rPr lang="en-US" sz="1400" dirty="0">
                <a:latin typeface="Courier New" panose="02070309020205020404" pitchFamily="49" charset="0"/>
              </a:rPr>
              <a:t>/OC/</a:t>
            </a:r>
            <a:r>
              <a:rPr lang="en-US" sz="1400" dirty="0" err="1">
                <a:latin typeface="Courier New" panose="02070309020205020404" pitchFamily="49" charset="0"/>
              </a:rPr>
              <a:t>PlatformBundle</a:t>
            </a:r>
            <a:r>
              <a:rPr lang="en-US" sz="1400" dirty="0">
                <a:latin typeface="Courier New" panose="02070309020205020404" pitchFamily="49" charset="0"/>
              </a:rPr>
              <a:t>/Controller/</a:t>
            </a:r>
            <a:r>
              <a:rPr lang="en-US" sz="1400" dirty="0" err="1">
                <a:latin typeface="Courier New" panose="02070309020205020404" pitchFamily="49" charset="0"/>
              </a:rPr>
              <a:t>AdvertController.php</a:t>
            </a:r>
            <a:endParaRPr lang="en-US" sz="1400" dirty="0"/>
          </a:p>
        </p:txBody>
      </p:sp>
      <p:sp>
        <p:nvSpPr>
          <p:cNvPr id="37" name="Rectangle 36"/>
          <p:cNvSpPr/>
          <p:nvPr/>
        </p:nvSpPr>
        <p:spPr>
          <a:xfrm>
            <a:off x="3560582" y="5505825"/>
            <a:ext cx="3191635" cy="338554"/>
          </a:xfrm>
          <a:prstGeom prst="rect">
            <a:avLst/>
          </a:prstGeom>
        </p:spPr>
        <p:txBody>
          <a:bodyPr wrap="square">
            <a:spAutoFit/>
          </a:bodyPr>
          <a:lstStyle/>
          <a:p>
            <a:r>
              <a:rPr lang="fr-FR" sz="1600" dirty="0" smtClean="0">
                <a:latin typeface="Arial" panose="020B0604020202020204" pitchFamily="34" charset="0"/>
                <a:cs typeface="Arial" panose="020B0604020202020204" pitchFamily="34" charset="0"/>
              </a:rPr>
              <a:t>Fichier contrôleur associé : </a:t>
            </a:r>
            <a:endParaRPr lang="en-US" sz="1600" dirty="0">
              <a:latin typeface="Arial" panose="020B0604020202020204" pitchFamily="34" charset="0"/>
              <a:cs typeface="Arial" panose="020B0604020202020204" pitchFamily="34" charset="0"/>
            </a:endParaRPr>
          </a:p>
        </p:txBody>
      </p:sp>
      <p:cxnSp>
        <p:nvCxnSpPr>
          <p:cNvPr id="20" name="Connecteur droit avec flèche 19"/>
          <p:cNvCxnSpPr/>
          <p:nvPr/>
        </p:nvCxnSpPr>
        <p:spPr>
          <a:xfrm flipH="1" flipV="1">
            <a:off x="1703574" y="5035859"/>
            <a:ext cx="205247" cy="23025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68826" y="5205970"/>
            <a:ext cx="1445344" cy="338554"/>
          </a:xfrm>
          <a:prstGeom prst="rect">
            <a:avLst/>
          </a:prstGeom>
        </p:spPr>
        <p:txBody>
          <a:bodyPr wrap="square">
            <a:spAutoFit/>
          </a:bodyPr>
          <a:lstStyle/>
          <a:p>
            <a:r>
              <a:rPr lang="fr-FR" sz="1600" dirty="0" smtClean="0">
                <a:solidFill>
                  <a:schemeClr val="bg1"/>
                </a:solidFill>
                <a:latin typeface="Arial" panose="020B0604020202020204" pitchFamily="34" charset="0"/>
                <a:cs typeface="Arial" panose="020B0604020202020204" pitchFamily="34" charset="0"/>
              </a:rPr>
              <a:t>Paramètres</a:t>
            </a:r>
            <a:endParaRPr lang="en-US" sz="1600" dirty="0">
              <a:solidFill>
                <a:schemeClr val="bg1"/>
              </a:solidFill>
              <a:latin typeface="Arial" panose="020B0604020202020204" pitchFamily="34" charset="0"/>
              <a:cs typeface="Arial" panose="020B0604020202020204" pitchFamily="34" charset="0"/>
            </a:endParaRPr>
          </a:p>
        </p:txBody>
      </p:sp>
      <p:sp>
        <p:nvSpPr>
          <p:cNvPr id="4" name="Double flèche horizontale 3"/>
          <p:cNvSpPr/>
          <p:nvPr/>
        </p:nvSpPr>
        <p:spPr>
          <a:xfrm>
            <a:off x="423052" y="4617720"/>
            <a:ext cx="457200" cy="29972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8942903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Structures de contrôle et expressions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Condition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if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r>
              <a:rPr lang="fr-FR" sz="2000" dirty="0" smtClean="0">
                <a:solidFill>
                  <a:schemeClr val="tx1">
                    <a:lumMod val="95000"/>
                    <a:lumOff val="5000"/>
                  </a:schemeClr>
                </a:solidFill>
                <a:latin typeface="Arial" panose="020B0604020202020204" pitchFamily="34" charset="0"/>
                <a:cs typeface="Arial" panose="020B0604020202020204" pitchFamily="34" charset="0"/>
              </a:rPr>
              <a:t>Equivalent au code PHP suivant :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6"/>
          <p:cNvSpPr/>
          <p:nvPr/>
        </p:nvSpPr>
        <p:spPr>
          <a:xfrm>
            <a:off x="275303" y="1639008"/>
            <a:ext cx="8386916" cy="189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 if </a:t>
            </a:r>
            <a:r>
              <a:rPr lang="fr-FR" sz="1600" dirty="0" err="1">
                <a:latin typeface="Courier New" panose="02070309020205020404" pitchFamily="49" charset="0"/>
                <a:cs typeface="Courier New" panose="02070309020205020404" pitchFamily="49" charset="0"/>
              </a:rPr>
              <a:t>membre.age</a:t>
            </a:r>
            <a:r>
              <a:rPr lang="fr-FR" sz="1600" dirty="0">
                <a:latin typeface="Courier New" panose="02070309020205020404" pitchFamily="49" charset="0"/>
                <a:cs typeface="Courier New" panose="02070309020205020404" pitchFamily="49" charset="0"/>
              </a:rPr>
              <a:t> &lt; 12 %}</a:t>
            </a:r>
          </a:p>
          <a:p>
            <a:r>
              <a:rPr lang="fr-FR" sz="1600" dirty="0">
                <a:latin typeface="Courier New" panose="02070309020205020404" pitchFamily="49" charset="0"/>
                <a:cs typeface="Courier New" panose="02070309020205020404" pitchFamily="49" charset="0"/>
              </a:rPr>
              <a:t>  Il faut avoir au moins 12 ans pour ce film.</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elseif</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membre.age</a:t>
            </a:r>
            <a:r>
              <a:rPr lang="fr-FR" sz="1600" dirty="0">
                <a:latin typeface="Courier New" panose="02070309020205020404" pitchFamily="49" charset="0"/>
                <a:cs typeface="Courier New" panose="02070309020205020404" pitchFamily="49" charset="0"/>
              </a:rPr>
              <a:t> &lt; 18 %}</a:t>
            </a:r>
          </a:p>
          <a:p>
            <a:r>
              <a:rPr lang="fr-FR" sz="1600" dirty="0">
                <a:latin typeface="Courier New" panose="02070309020205020404" pitchFamily="49" charset="0"/>
                <a:cs typeface="Courier New" panose="02070309020205020404" pitchFamily="49" charset="0"/>
              </a:rPr>
              <a:t>  OK bon film.</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else</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Un peu vieux pour voir ce film non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endif</a:t>
            </a:r>
            <a:r>
              <a:rPr lang="fr-FR"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8" name="Rectangle 7"/>
          <p:cNvSpPr/>
          <p:nvPr/>
        </p:nvSpPr>
        <p:spPr>
          <a:xfrm>
            <a:off x="275303" y="4405427"/>
            <a:ext cx="8386916" cy="189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if($membre-&gt;</a:t>
            </a:r>
            <a:r>
              <a:rPr lang="fr-FR" sz="1600" dirty="0" err="1">
                <a:latin typeface="Courier New" panose="02070309020205020404" pitchFamily="49" charset="0"/>
                <a:cs typeface="Courier New" panose="02070309020205020404" pitchFamily="49" charset="0"/>
              </a:rPr>
              <a:t>getAge</a:t>
            </a:r>
            <a:r>
              <a:rPr lang="fr-FR" sz="1600" dirty="0">
                <a:latin typeface="Courier New" panose="02070309020205020404" pitchFamily="49" charset="0"/>
                <a:cs typeface="Courier New" panose="02070309020205020404" pitchFamily="49" charset="0"/>
              </a:rPr>
              <a:t>() &lt; 12) { ?&gt;</a:t>
            </a:r>
          </a:p>
          <a:p>
            <a:r>
              <a:rPr lang="fr-FR" sz="1600" dirty="0">
                <a:latin typeface="Courier New" panose="02070309020205020404" pitchFamily="49" charset="0"/>
                <a:cs typeface="Courier New" panose="02070309020205020404" pitchFamily="49" charset="0"/>
              </a:rPr>
              <a:t>  Il faut avoir au moins 12 ans pour ce film.</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elseif</a:t>
            </a:r>
            <a:r>
              <a:rPr lang="fr-FR" sz="1600" dirty="0">
                <a:latin typeface="Courier New" panose="02070309020205020404" pitchFamily="49" charset="0"/>
                <a:cs typeface="Courier New" panose="02070309020205020404" pitchFamily="49" charset="0"/>
              </a:rPr>
              <a:t>($membre-&gt;</a:t>
            </a:r>
            <a:r>
              <a:rPr lang="fr-FR" sz="1600" dirty="0" err="1">
                <a:latin typeface="Courier New" panose="02070309020205020404" pitchFamily="49" charset="0"/>
                <a:cs typeface="Courier New" panose="02070309020205020404" pitchFamily="49" charset="0"/>
              </a:rPr>
              <a:t>getAge</a:t>
            </a:r>
            <a:r>
              <a:rPr lang="fr-FR" sz="1600" dirty="0">
                <a:latin typeface="Courier New" panose="02070309020205020404" pitchFamily="49" charset="0"/>
                <a:cs typeface="Courier New" panose="02070309020205020404" pitchFamily="49" charset="0"/>
              </a:rPr>
              <a:t>() &lt; 18) { ?&gt;</a:t>
            </a:r>
          </a:p>
          <a:p>
            <a:r>
              <a:rPr lang="fr-FR" sz="1600" dirty="0">
                <a:latin typeface="Courier New" panose="02070309020205020404" pitchFamily="49" charset="0"/>
                <a:cs typeface="Courier New" panose="02070309020205020404" pitchFamily="49" charset="0"/>
              </a:rPr>
              <a:t>  OK bon film.</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else</a:t>
            </a:r>
            <a:r>
              <a:rPr lang="fr-FR" sz="1600" dirty="0">
                <a:latin typeface="Courier New" panose="02070309020205020404" pitchFamily="49" charset="0"/>
                <a:cs typeface="Courier New" panose="02070309020205020404" pitchFamily="49" charset="0"/>
              </a:rPr>
              <a:t> { ?&gt;</a:t>
            </a:r>
          </a:p>
          <a:p>
            <a:r>
              <a:rPr lang="fr-FR" sz="1600" dirty="0">
                <a:latin typeface="Courier New" panose="02070309020205020404" pitchFamily="49" charset="0"/>
                <a:cs typeface="Courier New" panose="02070309020205020404" pitchFamily="49" charset="0"/>
              </a:rPr>
              <a:t>  Un peux vieux pour voir ce film non ?</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 ?&gt;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796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Structures de contrôle et expressions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Boucle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for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r>
              <a:rPr lang="fr-FR" sz="2000" dirty="0" smtClean="0">
                <a:solidFill>
                  <a:schemeClr val="tx1">
                    <a:lumMod val="95000"/>
                    <a:lumOff val="5000"/>
                  </a:schemeClr>
                </a:solidFill>
                <a:latin typeface="Arial" panose="020B0604020202020204" pitchFamily="34" charset="0"/>
                <a:cs typeface="Arial" panose="020B0604020202020204" pitchFamily="34" charset="0"/>
              </a:rPr>
              <a:t>Equivalent au code PHP suivant :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6"/>
          <p:cNvSpPr/>
          <p:nvPr/>
        </p:nvSpPr>
        <p:spPr>
          <a:xfrm>
            <a:off x="275303" y="1639008"/>
            <a:ext cx="8386916" cy="189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ul</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 for membre in </a:t>
            </a:r>
            <a:r>
              <a:rPr lang="fr-FR" sz="1600" dirty="0" err="1">
                <a:latin typeface="Courier New" panose="02070309020205020404" pitchFamily="49" charset="0"/>
                <a:cs typeface="Courier New" panose="02070309020205020404" pitchFamily="49" charset="0"/>
              </a:rPr>
              <a:t>liste_membres</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&lt;li&gt;{{ </a:t>
            </a:r>
            <a:r>
              <a:rPr lang="fr-FR" sz="1600" dirty="0" err="1">
                <a:latin typeface="Courier New" panose="02070309020205020404" pitchFamily="49" charset="0"/>
                <a:cs typeface="Courier New" panose="02070309020205020404" pitchFamily="49" charset="0"/>
              </a:rPr>
              <a:t>membre.pseudo</a:t>
            </a:r>
            <a:r>
              <a:rPr lang="fr-FR" sz="1600" dirty="0">
                <a:latin typeface="Courier New" panose="02070309020205020404" pitchFamily="49" charset="0"/>
                <a:cs typeface="Courier New" panose="02070309020205020404" pitchFamily="49" charset="0"/>
              </a:rPr>
              <a:t> }}&lt;/li&gt;</a:t>
            </a:r>
          </a:p>
          <a:p>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else</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&lt;li&gt;Pas d'utilisateur trouvé.&lt;/li&gt;</a:t>
            </a:r>
          </a:p>
          <a:p>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endfor</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ul</a:t>
            </a:r>
            <a:r>
              <a:rPr lang="fr-FR" sz="1600"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
        <p:nvSpPr>
          <p:cNvPr id="8" name="Rectangle 7"/>
          <p:cNvSpPr/>
          <p:nvPr/>
        </p:nvSpPr>
        <p:spPr>
          <a:xfrm>
            <a:off x="275303" y="4306529"/>
            <a:ext cx="8386916" cy="228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ul</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if(count($</a:t>
            </a:r>
            <a:r>
              <a:rPr lang="fr-FR" sz="1600" dirty="0" err="1">
                <a:latin typeface="Courier New" panose="02070309020205020404" pitchFamily="49" charset="0"/>
                <a:cs typeface="Courier New" panose="02070309020205020404" pitchFamily="49" charset="0"/>
              </a:rPr>
              <a:t>liste_membres</a:t>
            </a:r>
            <a:r>
              <a:rPr lang="fr-FR" sz="1600" dirty="0">
                <a:latin typeface="Courier New" panose="02070309020205020404" pitchFamily="49" charset="0"/>
                <a:cs typeface="Courier New" panose="02070309020205020404" pitchFamily="49" charset="0"/>
              </a:rPr>
              <a:t>) &gt; 0)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foreach</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liste_membres</a:t>
            </a:r>
            <a:r>
              <a:rPr lang="fr-FR" sz="1600" dirty="0">
                <a:latin typeface="Courier New" panose="02070309020205020404" pitchFamily="49" charset="0"/>
                <a:cs typeface="Courier New" panose="02070309020205020404" pitchFamily="49" charset="0"/>
              </a:rPr>
              <a:t> as $membre)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echo</a:t>
            </a:r>
            <a:r>
              <a:rPr lang="fr-FR" sz="1600" dirty="0">
                <a:latin typeface="Courier New" panose="02070309020205020404" pitchFamily="49" charset="0"/>
                <a:cs typeface="Courier New" panose="02070309020205020404" pitchFamily="49" charset="0"/>
              </a:rPr>
              <a:t> '&lt;li&gt;'.$membre-&gt;</a:t>
            </a:r>
            <a:r>
              <a:rPr lang="fr-FR" sz="1600" dirty="0" err="1">
                <a:latin typeface="Courier New" panose="02070309020205020404" pitchFamily="49" charset="0"/>
                <a:cs typeface="Courier New" panose="02070309020205020404" pitchFamily="49" charset="0"/>
              </a:rPr>
              <a:t>getPseudo</a:t>
            </a:r>
            <a:r>
              <a:rPr lang="fr-FR" sz="1600" dirty="0">
                <a:latin typeface="Courier New" panose="02070309020205020404" pitchFamily="49" charset="0"/>
                <a:cs typeface="Courier New" panose="02070309020205020404" pitchFamily="49" charset="0"/>
              </a:rPr>
              <a:t>().'&lt;/li&gt;';</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else</a:t>
            </a:r>
            <a:r>
              <a:rPr lang="fr-FR" sz="1600" dirty="0">
                <a:latin typeface="Courier New" panose="02070309020205020404" pitchFamily="49" charset="0"/>
                <a:cs typeface="Courier New" panose="02070309020205020404" pitchFamily="49" charset="0"/>
              </a:rPr>
              <a:t> { ?&gt;</a:t>
            </a:r>
          </a:p>
          <a:p>
            <a:r>
              <a:rPr lang="fr-FR" sz="1600" dirty="0">
                <a:latin typeface="Courier New" panose="02070309020205020404" pitchFamily="49" charset="0"/>
                <a:cs typeface="Courier New" panose="02070309020205020404" pitchFamily="49" charset="0"/>
              </a:rPr>
              <a:t>  &lt;li&gt;Pas d'utilisateur trouvé.&lt;/li&gt;</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 ?&gt;</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ul</a:t>
            </a:r>
            <a:r>
              <a:rPr lang="fr-FR" sz="1600"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
        <p:nvSpPr>
          <p:cNvPr id="2" name="ZoneTexte 1"/>
          <p:cNvSpPr txBox="1"/>
          <p:nvPr/>
        </p:nvSpPr>
        <p:spPr>
          <a:xfrm>
            <a:off x="5684808" y="2401491"/>
            <a:ext cx="2396810" cy="369332"/>
          </a:xfrm>
          <a:prstGeom prst="rect">
            <a:avLst/>
          </a:prstGeom>
          <a:solidFill>
            <a:schemeClr val="bg1">
              <a:lumMod val="85000"/>
            </a:schemeClr>
          </a:solidFill>
        </p:spPr>
        <p:txBody>
          <a:bodyPr wrap="none" rtlCol="0">
            <a:spAutoFit/>
          </a:bodyPr>
          <a:lstStyle/>
          <a:p>
            <a:r>
              <a:rPr lang="fr-FR" dirty="0" smtClean="0"/>
              <a:t>Notez le </a:t>
            </a:r>
            <a:r>
              <a:rPr lang="fr-FR" dirty="0" err="1" smtClean="0"/>
              <a:t>else</a:t>
            </a:r>
            <a:r>
              <a:rPr lang="fr-FR" dirty="0" smtClean="0"/>
              <a:t> sur le for </a:t>
            </a:r>
            <a:endParaRPr lang="fr-FR" dirty="0"/>
          </a:p>
        </p:txBody>
      </p:sp>
      <p:cxnSp>
        <p:nvCxnSpPr>
          <p:cNvPr id="12" name="Connecteur droit avec flèche 11"/>
          <p:cNvCxnSpPr/>
          <p:nvPr/>
        </p:nvCxnSpPr>
        <p:spPr>
          <a:xfrm flipH="1">
            <a:off x="2035835" y="2586157"/>
            <a:ext cx="3648973" cy="88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4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Structures de contrôle et expressions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Boucle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for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r>
              <a:rPr lang="fr-FR" sz="2000" dirty="0" smtClean="0">
                <a:solidFill>
                  <a:schemeClr val="tx1">
                    <a:lumMod val="95000"/>
                    <a:lumOff val="5000"/>
                  </a:schemeClr>
                </a:solidFill>
                <a:latin typeface="Arial" panose="020B0604020202020204" pitchFamily="34" charset="0"/>
                <a:cs typeface="Arial" panose="020B0604020202020204" pitchFamily="34" charset="0"/>
              </a:rPr>
              <a:t>Equivalent au code PHP suivant :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6"/>
          <p:cNvSpPr/>
          <p:nvPr/>
        </p:nvSpPr>
        <p:spPr>
          <a:xfrm>
            <a:off x="275303" y="1811547"/>
            <a:ext cx="8386916" cy="146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ourier New" panose="02070309020205020404" pitchFamily="49" charset="0"/>
                <a:cs typeface="Courier New" panose="02070309020205020404" pitchFamily="49" charset="0"/>
              </a:rPr>
              <a:t>  </a:t>
            </a:r>
            <a:r>
              <a:rPr lang="fr-FR" sz="1600" dirty="0">
                <a:latin typeface="Courier New" panose="02070309020205020404" pitchFamily="49" charset="0"/>
                <a:cs typeface="Courier New" panose="02070309020205020404" pitchFamily="49" charset="0"/>
              </a:rPr>
              <a:t>{% for </a:t>
            </a:r>
            <a:r>
              <a:rPr lang="fr-FR" sz="1600" dirty="0" smtClean="0">
                <a:latin typeface="Courier New" panose="02070309020205020404" pitchFamily="49" charset="0"/>
                <a:cs typeface="Courier New" panose="02070309020205020404" pitchFamily="49" charset="0"/>
              </a:rPr>
              <a:t>key, option in </a:t>
            </a:r>
            <a:r>
              <a:rPr lang="fr-FR" sz="1600" dirty="0" err="1">
                <a:latin typeface="Courier New" panose="02070309020205020404" pitchFamily="49" charset="0"/>
                <a:cs typeface="Courier New" panose="02070309020205020404" pitchFamily="49" charset="0"/>
              </a:rPr>
              <a:t>liste_options</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smtClean="0">
                <a:latin typeface="Courier New" panose="02070309020205020404" pitchFamily="49" charset="0"/>
                <a:cs typeface="Courier New" panose="02070309020205020404" pitchFamily="49" charset="0"/>
              </a:rPr>
              <a:t>      {{ key}}  =&gt;  {{ </a:t>
            </a:r>
            <a:r>
              <a:rPr lang="fr-FR" sz="1600" dirty="0">
                <a:latin typeface="Courier New" panose="02070309020205020404" pitchFamily="49" charset="0"/>
                <a:cs typeface="Courier New" panose="02070309020205020404" pitchFamily="49" charset="0"/>
              </a:rPr>
              <a:t>option </a:t>
            </a:r>
            <a:r>
              <a:rPr lang="fr-FR" sz="1600" dirty="0" smtClean="0">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 </a:t>
            </a:r>
            <a:r>
              <a:rPr lang="fr-FR" sz="1600" dirty="0" err="1" smtClean="0">
                <a:latin typeface="Courier New" panose="02070309020205020404" pitchFamily="49" charset="0"/>
                <a:cs typeface="Courier New" panose="02070309020205020404" pitchFamily="49" charset="0"/>
              </a:rPr>
              <a:t>endfor</a:t>
            </a:r>
            <a:r>
              <a:rPr lang="fr-FR" sz="1600" dirty="0" smtClean="0">
                <a:latin typeface="Courier New" panose="02070309020205020404" pitchFamily="49" charset="0"/>
                <a:cs typeface="Courier New" panose="02070309020205020404" pitchFamily="49" charset="0"/>
              </a:rPr>
              <a:t> %}</a:t>
            </a:r>
          </a:p>
        </p:txBody>
      </p:sp>
      <p:sp>
        <p:nvSpPr>
          <p:cNvPr id="8" name="Rectangle 7"/>
          <p:cNvSpPr/>
          <p:nvPr/>
        </p:nvSpPr>
        <p:spPr>
          <a:xfrm>
            <a:off x="275303" y="4532671"/>
            <a:ext cx="8386916" cy="12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smtClean="0">
                <a:latin typeface="Courier New" panose="02070309020205020404" pitchFamily="49" charset="0"/>
                <a:cs typeface="Courier New" panose="02070309020205020404" pitchFamily="49" charset="0"/>
              </a:rPr>
              <a:t>php</a:t>
            </a:r>
            <a:endParaRPr lang="fr-FR" sz="1600" dirty="0" smtClean="0">
              <a:latin typeface="Courier New" panose="02070309020205020404" pitchFamily="49" charset="0"/>
              <a:cs typeface="Courier New" panose="02070309020205020404" pitchFamily="49" charset="0"/>
            </a:endParaRPr>
          </a:p>
          <a:p>
            <a:endParaRPr lang="fr-FR" sz="1600" dirty="0">
              <a:latin typeface="Courier New" panose="02070309020205020404" pitchFamily="49" charset="0"/>
              <a:cs typeface="Courier New" panose="02070309020205020404" pitchFamily="49" charset="0"/>
            </a:endParaRPr>
          </a:p>
          <a:p>
            <a:r>
              <a:rPr lang="fr-FR" sz="1600" dirty="0" err="1">
                <a:latin typeface="Courier New" panose="02070309020205020404" pitchFamily="49" charset="0"/>
                <a:cs typeface="Courier New" panose="02070309020205020404" pitchFamily="49" charset="0"/>
              </a:rPr>
              <a:t>foreach</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liste_options</a:t>
            </a:r>
            <a:r>
              <a:rPr lang="fr-FR" sz="1600" dirty="0">
                <a:latin typeface="Courier New" panose="02070309020205020404" pitchFamily="49" charset="0"/>
                <a:cs typeface="Courier New" panose="02070309020205020404" pitchFamily="49" charset="0"/>
              </a:rPr>
              <a:t> as </a:t>
            </a:r>
            <a:r>
              <a:rPr lang="fr-FR" sz="1600" dirty="0" smtClean="0">
                <a:latin typeface="Courier New" panose="02070309020205020404" pitchFamily="49" charset="0"/>
                <a:cs typeface="Courier New" panose="02070309020205020404" pitchFamily="49" charset="0"/>
              </a:rPr>
              <a:t>$key=&gt;$</a:t>
            </a:r>
            <a:r>
              <a:rPr lang="fr-FR" sz="1600" dirty="0">
                <a:latin typeface="Courier New" panose="02070309020205020404" pitchFamily="49" charset="0"/>
                <a:cs typeface="Courier New" panose="02070309020205020404" pitchFamily="49" charset="0"/>
              </a:rPr>
              <a:t>option) {</a:t>
            </a:r>
          </a:p>
          <a:p>
            <a:r>
              <a:rPr lang="fr-FR" sz="1600" dirty="0">
                <a:latin typeface="Courier New" panose="02070309020205020404" pitchFamily="49" charset="0"/>
                <a:cs typeface="Courier New" panose="02070309020205020404" pitchFamily="49" charset="0"/>
              </a:rPr>
              <a:t>  </a:t>
            </a:r>
            <a:r>
              <a:rPr lang="fr-FR" sz="1600" dirty="0" err="1" smtClean="0">
                <a:latin typeface="Courier New" panose="02070309020205020404" pitchFamily="49" charset="0"/>
                <a:cs typeface="Courier New" panose="02070309020205020404" pitchFamily="49" charset="0"/>
              </a:rPr>
              <a:t>echo</a:t>
            </a:r>
            <a:r>
              <a:rPr lang="fr-FR" sz="1600" dirty="0" smtClean="0">
                <a:latin typeface="Courier New" panose="02070309020205020404" pitchFamily="49" charset="0"/>
                <a:cs typeface="Courier New" panose="02070309020205020404" pitchFamily="49" charset="0"/>
              </a:rPr>
              <a:t> "$key =&gt; $option";</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6251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Structures de contrôle et expressions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a:t>
            </a:r>
            <a:r>
              <a:rPr lang="fr-FR" sz="2000" dirty="0">
                <a:solidFill>
                  <a:schemeClr val="tx1">
                    <a:lumMod val="95000"/>
                    <a:lumOff val="5000"/>
                  </a:schemeClr>
                </a:solidFill>
                <a:latin typeface="Arial" panose="020B0604020202020204" pitchFamily="34" charset="0"/>
                <a:cs typeface="Arial" panose="020B0604020202020204" pitchFamily="34" charset="0"/>
              </a:rPr>
              <a:t>structure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for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définit </a:t>
            </a:r>
            <a:r>
              <a:rPr lang="fr-FR" sz="2000" dirty="0">
                <a:solidFill>
                  <a:schemeClr val="tx1">
                    <a:lumMod val="95000"/>
                    <a:lumOff val="5000"/>
                  </a:schemeClr>
                </a:solidFill>
                <a:latin typeface="Arial" panose="020B0604020202020204" pitchFamily="34" charset="0"/>
                <a:cs typeface="Arial" panose="020B0604020202020204" pitchFamily="34" charset="0"/>
              </a:rPr>
              <a:t>une variable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loop</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a:t>
            </a:r>
            <a:r>
              <a:rPr lang="fr-FR" sz="2000" dirty="0">
                <a:solidFill>
                  <a:schemeClr val="tx1">
                    <a:lumMod val="95000"/>
                    <a:lumOff val="5000"/>
                  </a:schemeClr>
                </a:solidFill>
                <a:latin typeface="Arial" panose="020B0604020202020204" pitchFamily="34" charset="0"/>
                <a:cs typeface="Arial" panose="020B0604020202020204" pitchFamily="34" charset="0"/>
              </a:rPr>
              <a:t>au sein de la boucle, qui contient les attributs suivants :</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3013293105"/>
              </p:ext>
            </p:extLst>
          </p:nvPr>
        </p:nvGraphicFramePr>
        <p:xfrm>
          <a:off x="694427" y="1870619"/>
          <a:ext cx="7755146" cy="4370605"/>
        </p:xfrm>
        <a:graphic>
          <a:graphicData uri="http://schemas.openxmlformats.org/drawingml/2006/table">
            <a:tbl>
              <a:tblPr/>
              <a:tblGrid>
                <a:gridCol w="2643996"/>
                <a:gridCol w="5111150"/>
              </a:tblGrid>
              <a:tr h="348107">
                <a:tc>
                  <a:txBody>
                    <a:bodyPr/>
                    <a:lstStyle/>
                    <a:p>
                      <a:pPr marL="0" algn="ctr" defTabSz="914400" rtl="0" eaLnBrk="1" latinLnBrk="0" hangingPunct="1"/>
                      <a:r>
                        <a:rPr lang="en-US" sz="1400" b="1" kern="1200" dirty="0">
                          <a:solidFill>
                            <a:schemeClr val="bg1"/>
                          </a:solidFill>
                          <a:effectLst/>
                          <a:latin typeface="Arial" panose="020B0604020202020204" pitchFamily="34" charset="0"/>
                          <a:ea typeface="+mn-ea"/>
                          <a:cs typeface="Arial" panose="020B0604020202020204" pitchFamily="34" charset="0"/>
                        </a:rPr>
                        <a:t>Variable</a:t>
                      </a:r>
                    </a:p>
                  </a:txBody>
                  <a:tcPr marL="62162" marR="62162" marT="62162" marB="62162" anchor="ctr">
                    <a:lnL>
                      <a:noFill/>
                    </a:lnL>
                    <a:lnR>
                      <a:noFill/>
                    </a:lnR>
                    <a:lnT>
                      <a:noFill/>
                    </a:lnT>
                    <a:lnB>
                      <a:noFill/>
                    </a:lnB>
                    <a:solidFill>
                      <a:schemeClr val="accent1">
                        <a:lumMod val="75000"/>
                      </a:schemeClr>
                    </a:solidFill>
                  </a:tcPr>
                </a:tc>
                <a:tc>
                  <a:txBody>
                    <a:bodyPr/>
                    <a:lstStyle/>
                    <a:p>
                      <a:pPr marL="0" algn="ctr" defTabSz="914400" rtl="0" eaLnBrk="1" latinLnBrk="0" hangingPunct="1"/>
                      <a:r>
                        <a:rPr lang="en-US" sz="1400" b="1" kern="1200" dirty="0">
                          <a:solidFill>
                            <a:schemeClr val="bg1"/>
                          </a:solidFill>
                          <a:effectLst/>
                          <a:latin typeface="Arial" panose="020B0604020202020204" pitchFamily="34" charset="0"/>
                          <a:ea typeface="+mn-ea"/>
                          <a:cs typeface="Arial" panose="020B0604020202020204" pitchFamily="34" charset="0"/>
                        </a:rPr>
                        <a:t>Description</a:t>
                      </a:r>
                    </a:p>
                  </a:txBody>
                  <a:tcPr marL="62162" marR="62162" marT="62162" marB="62162" anchor="ctr">
                    <a:lnL>
                      <a:noFill/>
                    </a:lnL>
                    <a:lnR>
                      <a:noFill/>
                    </a:lnR>
                    <a:lnT>
                      <a:noFill/>
                    </a:lnT>
                    <a:lnB>
                      <a:noFill/>
                    </a:lnB>
                    <a:solidFill>
                      <a:schemeClr val="accent1">
                        <a:lumMod val="75000"/>
                      </a:schemeClr>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err="1" smtClean="0">
                          <a:effectLst/>
                          <a:latin typeface="Courier New" panose="02070309020205020404" pitchFamily="49" charset="0"/>
                          <a:cs typeface="Courier New" panose="02070309020205020404" pitchFamily="49" charset="0"/>
                        </a:rPr>
                        <a:t>loop.index</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FBFBFB"/>
                    </a:solidFill>
                  </a:tcPr>
                </a:tc>
                <a:tc>
                  <a:txBody>
                    <a:bodyPr/>
                    <a:lstStyle/>
                    <a:p>
                      <a:pPr fontAlgn="t"/>
                      <a:r>
                        <a:rPr lang="fr-FR" sz="1500" dirty="0">
                          <a:effectLst/>
                          <a:latin typeface="Arial" panose="020B0604020202020204" pitchFamily="34" charset="0"/>
                          <a:cs typeface="Arial" panose="020B0604020202020204" pitchFamily="34" charset="0"/>
                        </a:rPr>
                        <a:t>Le numéro de l'itération courante (en commençant par 1).</a:t>
                      </a:r>
                    </a:p>
                  </a:txBody>
                  <a:tcPr marL="62162" marR="62162" marT="62162" marB="62162" anchor="ctr">
                    <a:lnL>
                      <a:noFill/>
                    </a:lnL>
                    <a:lnR>
                      <a:noFill/>
                    </a:lnR>
                    <a:lnT>
                      <a:noFill/>
                    </a:lnT>
                    <a:lnB>
                      <a:noFill/>
                    </a:lnB>
                    <a:solidFill>
                      <a:srgbClr val="FBFBFB"/>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loop.index0</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ECECEC"/>
                    </a:solidFill>
                  </a:tcPr>
                </a:tc>
                <a:tc>
                  <a:txBody>
                    <a:bodyPr/>
                    <a:lstStyle/>
                    <a:p>
                      <a:pPr fontAlgn="t"/>
                      <a:r>
                        <a:rPr lang="fr-FR" sz="1500" dirty="0">
                          <a:effectLst/>
                          <a:latin typeface="Arial" panose="020B0604020202020204" pitchFamily="34" charset="0"/>
                          <a:cs typeface="Arial" panose="020B0604020202020204" pitchFamily="34" charset="0"/>
                        </a:rPr>
                        <a:t>Le numéro de l'itération courante (en commençant par 0).</a:t>
                      </a:r>
                    </a:p>
                  </a:txBody>
                  <a:tcPr marL="62162" marR="62162" marT="62162" marB="62162" anchor="ctr">
                    <a:lnL>
                      <a:noFill/>
                    </a:lnL>
                    <a:lnR>
                      <a:noFill/>
                    </a:lnR>
                    <a:lnT>
                      <a:noFill/>
                    </a:lnT>
                    <a:lnB>
                      <a:noFill/>
                    </a:lnB>
                    <a:solidFill>
                      <a:srgbClr val="ECECEC"/>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err="1" smtClean="0">
                          <a:effectLst/>
                          <a:latin typeface="Courier New" panose="02070309020205020404" pitchFamily="49" charset="0"/>
                          <a:cs typeface="Courier New" panose="02070309020205020404" pitchFamily="49" charset="0"/>
                        </a:rPr>
                        <a:t>loop.revindex</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FBFBFB"/>
                    </a:solidFill>
                  </a:tcPr>
                </a:tc>
                <a:tc>
                  <a:txBody>
                    <a:bodyPr/>
                    <a:lstStyle/>
                    <a:p>
                      <a:pPr fontAlgn="t"/>
                      <a:r>
                        <a:rPr lang="fr-FR" sz="1500" dirty="0">
                          <a:effectLst/>
                          <a:latin typeface="Arial" panose="020B0604020202020204" pitchFamily="34" charset="0"/>
                          <a:cs typeface="Arial" panose="020B0604020202020204" pitchFamily="34" charset="0"/>
                        </a:rPr>
                        <a:t>Le nombre d'itérations restantes avant la fin de la boucle (en finissant par 1).</a:t>
                      </a:r>
                    </a:p>
                  </a:txBody>
                  <a:tcPr marL="62162" marR="62162" marT="62162" marB="62162" anchor="ctr">
                    <a:lnL>
                      <a:noFill/>
                    </a:lnL>
                    <a:lnR>
                      <a:noFill/>
                    </a:lnR>
                    <a:lnT>
                      <a:noFill/>
                    </a:lnT>
                    <a:lnB>
                      <a:noFill/>
                    </a:lnB>
                    <a:solidFill>
                      <a:srgbClr val="FBFBFB"/>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loop.revindex0</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ECECEC"/>
                    </a:solidFill>
                  </a:tcPr>
                </a:tc>
                <a:tc>
                  <a:txBody>
                    <a:bodyPr/>
                    <a:lstStyle/>
                    <a:p>
                      <a:pPr fontAlgn="t"/>
                      <a:r>
                        <a:rPr lang="fr-FR" sz="1500" dirty="0">
                          <a:effectLst/>
                          <a:latin typeface="Arial" panose="020B0604020202020204" pitchFamily="34" charset="0"/>
                          <a:cs typeface="Arial" panose="020B0604020202020204" pitchFamily="34" charset="0"/>
                        </a:rPr>
                        <a:t>Le nombre d'itérations restantes avant la fin de la boucle (en finissant par 0).</a:t>
                      </a:r>
                    </a:p>
                  </a:txBody>
                  <a:tcPr marL="62162" marR="62162" marT="62162" marB="62162" anchor="ctr">
                    <a:lnL>
                      <a:noFill/>
                    </a:lnL>
                    <a:lnR>
                      <a:noFill/>
                    </a:lnR>
                    <a:lnT>
                      <a:noFill/>
                    </a:lnT>
                    <a:lnB>
                      <a:noFill/>
                    </a:lnB>
                    <a:solidFill>
                      <a:srgbClr val="ECECEC"/>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err="1" smtClean="0">
                          <a:effectLst/>
                          <a:latin typeface="Courier New" panose="02070309020205020404" pitchFamily="49" charset="0"/>
                          <a:cs typeface="Courier New" panose="02070309020205020404" pitchFamily="49" charset="0"/>
                        </a:rPr>
                        <a:t>loop.first</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FBFBFB"/>
                    </a:solidFill>
                  </a:tcPr>
                </a:tc>
                <a:tc>
                  <a:txBody>
                    <a:bodyPr/>
                    <a:lstStyle/>
                    <a:p>
                      <a:pPr fontAlgn="t"/>
                      <a:r>
                        <a:rPr lang="fr-FR" sz="1500" dirty="0" err="1">
                          <a:effectLst/>
                          <a:latin typeface="Arial" panose="020B0604020202020204" pitchFamily="34" charset="0"/>
                          <a:cs typeface="Arial" panose="020B0604020202020204" pitchFamily="34" charset="0"/>
                        </a:rPr>
                        <a:t>true</a:t>
                      </a:r>
                      <a:r>
                        <a:rPr lang="fr-FR" sz="1500" dirty="0">
                          <a:effectLst/>
                          <a:latin typeface="Arial" panose="020B0604020202020204" pitchFamily="34" charset="0"/>
                          <a:cs typeface="Arial" panose="020B0604020202020204" pitchFamily="34" charset="0"/>
                        </a:rPr>
                        <a:t> si c'est la </a:t>
                      </a:r>
                      <a:r>
                        <a:rPr lang="fr-FR" sz="1500" dirty="0" smtClean="0">
                          <a:effectLst/>
                          <a:latin typeface="Arial" panose="020B0604020202020204" pitchFamily="34" charset="0"/>
                          <a:cs typeface="Arial" panose="020B0604020202020204" pitchFamily="34" charset="0"/>
                        </a:rPr>
                        <a:t>première</a:t>
                      </a:r>
                      <a:r>
                        <a:rPr lang="fr-FR" sz="1500" baseline="0" dirty="0" smtClean="0">
                          <a:effectLst/>
                          <a:latin typeface="Arial" panose="020B0604020202020204" pitchFamily="34" charset="0"/>
                          <a:cs typeface="Arial" panose="020B0604020202020204" pitchFamily="34" charset="0"/>
                        </a:rPr>
                        <a:t> </a:t>
                      </a:r>
                      <a:r>
                        <a:rPr lang="fr-FR" sz="1500" dirty="0" smtClean="0">
                          <a:effectLst/>
                          <a:latin typeface="Arial" panose="020B0604020202020204" pitchFamily="34" charset="0"/>
                          <a:cs typeface="Arial" panose="020B0604020202020204" pitchFamily="34" charset="0"/>
                        </a:rPr>
                        <a:t>itération</a:t>
                      </a:r>
                      <a:r>
                        <a:rPr lang="fr-FR" sz="1500" dirty="0">
                          <a:effectLst/>
                          <a:latin typeface="Arial" panose="020B0604020202020204" pitchFamily="34" charset="0"/>
                          <a:cs typeface="Arial" panose="020B0604020202020204" pitchFamily="34" charset="0"/>
                        </a:rPr>
                        <a:t>, false sinon.</a:t>
                      </a:r>
                    </a:p>
                  </a:txBody>
                  <a:tcPr marL="62162" marR="62162" marT="62162" marB="62162" anchor="ctr">
                    <a:lnL>
                      <a:noFill/>
                    </a:lnL>
                    <a:lnR>
                      <a:noFill/>
                    </a:lnR>
                    <a:lnT>
                      <a:noFill/>
                    </a:lnT>
                    <a:lnB>
                      <a:noFill/>
                    </a:lnB>
                    <a:solidFill>
                      <a:srgbClr val="FBFBFB"/>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err="1" smtClean="0">
                          <a:effectLst/>
                          <a:latin typeface="Courier New" panose="02070309020205020404" pitchFamily="49" charset="0"/>
                          <a:cs typeface="Courier New" panose="02070309020205020404" pitchFamily="49" charset="0"/>
                        </a:rPr>
                        <a:t>loop.last</a:t>
                      </a:r>
                      <a:r>
                        <a:rPr lang="en-US" sz="1500" baseline="0" dirty="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ECECEC"/>
                    </a:solidFill>
                  </a:tcPr>
                </a:tc>
                <a:tc>
                  <a:txBody>
                    <a:bodyPr/>
                    <a:lstStyle/>
                    <a:p>
                      <a:pPr fontAlgn="t"/>
                      <a:r>
                        <a:rPr lang="fr-FR" sz="1500" dirty="0" err="1">
                          <a:effectLst/>
                          <a:latin typeface="Arial" panose="020B0604020202020204" pitchFamily="34" charset="0"/>
                          <a:cs typeface="Arial" panose="020B0604020202020204" pitchFamily="34" charset="0"/>
                        </a:rPr>
                        <a:t>true</a:t>
                      </a:r>
                      <a:r>
                        <a:rPr lang="fr-FR" sz="1500" dirty="0">
                          <a:effectLst/>
                          <a:latin typeface="Arial" panose="020B0604020202020204" pitchFamily="34" charset="0"/>
                          <a:cs typeface="Arial" panose="020B0604020202020204" pitchFamily="34" charset="0"/>
                        </a:rPr>
                        <a:t> si c'est la dernière itération, false sinon.</a:t>
                      </a:r>
                    </a:p>
                  </a:txBody>
                  <a:tcPr marL="62162" marR="62162" marT="62162" marB="62162" anchor="ctr">
                    <a:lnL>
                      <a:noFill/>
                    </a:lnL>
                    <a:lnR>
                      <a:noFill/>
                    </a:lnR>
                    <a:lnT>
                      <a:noFill/>
                    </a:lnT>
                    <a:lnB>
                      <a:noFill/>
                    </a:lnB>
                    <a:solidFill>
                      <a:srgbClr val="ECECEC"/>
                    </a:solidFill>
                  </a:tcPr>
                </a:tc>
              </a:tr>
              <a:tr h="571890">
                <a:tc>
                  <a:txBody>
                    <a:bodyPr/>
                    <a:lstStyle/>
                    <a:p>
                      <a:pPr fontAlgn="t"/>
                      <a:r>
                        <a:rPr lang="en-US" sz="1500" dirty="0" smtClean="0">
                          <a:effectLst/>
                          <a:latin typeface="Courier New" panose="02070309020205020404" pitchFamily="49" charset="0"/>
                          <a:cs typeface="Courier New" panose="02070309020205020404" pitchFamily="49" charset="0"/>
                        </a:rPr>
                        <a:t>{{</a:t>
                      </a:r>
                      <a:r>
                        <a:rPr lang="en-US" sz="1500" baseline="0" dirty="0" smtClean="0">
                          <a:effectLst/>
                          <a:latin typeface="Courier New" panose="02070309020205020404" pitchFamily="49" charset="0"/>
                          <a:cs typeface="Courier New" panose="02070309020205020404" pitchFamily="49" charset="0"/>
                        </a:rPr>
                        <a:t> </a:t>
                      </a:r>
                      <a:r>
                        <a:rPr lang="en-US" sz="1500" dirty="0" err="1" smtClean="0">
                          <a:effectLst/>
                          <a:latin typeface="Courier New" panose="02070309020205020404" pitchFamily="49" charset="0"/>
                          <a:cs typeface="Courier New" panose="02070309020205020404" pitchFamily="49" charset="0"/>
                        </a:rPr>
                        <a:t>loop.length</a:t>
                      </a:r>
                      <a:r>
                        <a:rPr lang="en-US" sz="1500" baseline="0" dirty="0" smtClean="0">
                          <a:effectLst/>
                          <a:latin typeface="Courier New" panose="02070309020205020404" pitchFamily="49" charset="0"/>
                          <a:cs typeface="Courier New" panose="02070309020205020404" pitchFamily="49" charset="0"/>
                        </a:rPr>
                        <a:t> </a:t>
                      </a:r>
                      <a:r>
                        <a:rPr lang="en-US" sz="15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txBody>
                  <a:tcPr marL="62162" marR="62162" marT="62162" marB="62162" anchor="ctr">
                    <a:lnL>
                      <a:noFill/>
                    </a:lnL>
                    <a:lnR>
                      <a:noFill/>
                    </a:lnR>
                    <a:lnT>
                      <a:noFill/>
                    </a:lnT>
                    <a:lnB>
                      <a:noFill/>
                    </a:lnB>
                    <a:solidFill>
                      <a:srgbClr val="FBFBFB"/>
                    </a:solidFill>
                  </a:tcPr>
                </a:tc>
                <a:tc>
                  <a:txBody>
                    <a:bodyPr/>
                    <a:lstStyle/>
                    <a:p>
                      <a:pPr fontAlgn="t"/>
                      <a:r>
                        <a:rPr lang="fr-FR" sz="1500" dirty="0">
                          <a:effectLst/>
                          <a:latin typeface="Arial" panose="020B0604020202020204" pitchFamily="34" charset="0"/>
                          <a:cs typeface="Arial" panose="020B0604020202020204" pitchFamily="34" charset="0"/>
                        </a:rPr>
                        <a:t>Le nombre total d'itérations dans la boucle.</a:t>
                      </a:r>
                    </a:p>
                  </a:txBody>
                  <a:tcPr marL="62162" marR="62162" marT="62162" marB="62162" anchor="ctr">
                    <a:lnL>
                      <a:noFill/>
                    </a:lnL>
                    <a:lnR>
                      <a:noFill/>
                    </a:lnR>
                    <a:lnT>
                      <a:noFill/>
                    </a:lnT>
                    <a:lnB>
                      <a:noFill/>
                    </a:lnB>
                    <a:solidFill>
                      <a:srgbClr val="FBFBFB"/>
                    </a:solidFill>
                  </a:tcPr>
                </a:tc>
              </a:tr>
            </a:tbl>
          </a:graphicData>
        </a:graphic>
      </p:graphicFrame>
    </p:spTree>
    <p:extLst>
      <p:ext uri="{BB962C8B-B14F-4D97-AF65-F5344CB8AC3E}">
        <p14:creationId xmlns:p14="http://schemas.microsoft.com/office/powerpoint/2010/main" val="268399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Structures de contrôle et expressions</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Définition :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set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180975">
              <a:spcBef>
                <a:spcPts val="1200"/>
              </a:spcBef>
              <a:buClr>
                <a:srgbClr val="C00000"/>
              </a:buClr>
            </a:pPr>
            <a:r>
              <a:rPr lang="fr-FR" sz="2000" dirty="0" smtClean="0">
                <a:solidFill>
                  <a:schemeClr val="tx1">
                    <a:lumMod val="95000"/>
                    <a:lumOff val="5000"/>
                  </a:schemeClr>
                </a:solidFill>
                <a:latin typeface="Arial" panose="020B0604020202020204" pitchFamily="34" charset="0"/>
                <a:cs typeface="Arial" panose="020B0604020202020204" pitchFamily="34" charset="0"/>
              </a:rPr>
              <a:t>Equivalent au code PHP suivant :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6"/>
          <p:cNvSpPr/>
          <p:nvPr/>
        </p:nvSpPr>
        <p:spPr>
          <a:xfrm>
            <a:off x="275303" y="1639009"/>
            <a:ext cx="8386916" cy="64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 set </a:t>
            </a:r>
            <a:r>
              <a:rPr lang="fr-FR" sz="1600" dirty="0" err="1">
                <a:latin typeface="Courier New" panose="02070309020205020404" pitchFamily="49" charset="0"/>
                <a:cs typeface="Courier New" panose="02070309020205020404" pitchFamily="49" charset="0"/>
              </a:rPr>
              <a:t>foo</a:t>
            </a:r>
            <a:r>
              <a:rPr lang="fr-FR" sz="1600" dirty="0">
                <a:latin typeface="Courier New" panose="02070309020205020404" pitchFamily="49" charset="0"/>
                <a:cs typeface="Courier New" panose="02070309020205020404" pitchFamily="49" charset="0"/>
              </a:rPr>
              <a:t> = 'bar' %}</a:t>
            </a:r>
            <a:endParaRPr lang="en-US" sz="1600" dirty="0">
              <a:latin typeface="Courier New" panose="02070309020205020404" pitchFamily="49" charset="0"/>
              <a:cs typeface="Courier New" panose="02070309020205020404" pitchFamily="49" charset="0"/>
            </a:endParaRPr>
          </a:p>
        </p:txBody>
      </p:sp>
      <p:sp>
        <p:nvSpPr>
          <p:cNvPr id="8" name="Rectangle 7"/>
          <p:cNvSpPr/>
          <p:nvPr/>
        </p:nvSpPr>
        <p:spPr>
          <a:xfrm>
            <a:off x="275303" y="3625119"/>
            <a:ext cx="8386916" cy="521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php</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foo</a:t>
            </a:r>
            <a:r>
              <a:rPr lang="fr-FR" sz="1600" dirty="0">
                <a:latin typeface="Courier New" panose="02070309020205020404" pitchFamily="49" charset="0"/>
                <a:cs typeface="Courier New" panose="02070309020205020404" pitchFamily="49" charset="0"/>
              </a:rPr>
              <a:t> = 'bar'; ?&gt;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359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Héritage de </a:t>
            </a:r>
            <a:r>
              <a:rPr lang="fr-FR" b="1" dirty="0" err="1" smtClean="0"/>
              <a:t>templates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principe est simple :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 </a:t>
            </a:r>
            <a:r>
              <a:rPr lang="fr-FR" sz="2000" b="1"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b="1" dirty="0">
                <a:solidFill>
                  <a:schemeClr val="tx1">
                    <a:lumMod val="95000"/>
                    <a:lumOff val="5000"/>
                  </a:schemeClr>
                </a:solidFill>
                <a:latin typeface="Arial" panose="020B0604020202020204" pitchFamily="34" charset="0"/>
                <a:cs typeface="Arial" panose="020B0604020202020204" pitchFamily="34" charset="0"/>
              </a:rPr>
              <a:t>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père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(communément appelé </a:t>
            </a:r>
            <a:r>
              <a:rPr lang="fr-FR" sz="2000" i="1"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sz="2000" dirty="0" smtClean="0">
                <a:solidFill>
                  <a:schemeClr val="tx1">
                    <a:lumMod val="95000"/>
                    <a:lumOff val="5000"/>
                  </a:schemeClr>
                </a:solidFill>
                <a:latin typeface="Arial" panose="020B0604020202020204" pitchFamily="34" charset="0"/>
                <a:cs typeface="Arial" panose="020B0604020202020204" pitchFamily="34" charset="0"/>
              </a:rPr>
              <a:t>) contient </a:t>
            </a:r>
            <a:r>
              <a:rPr lang="fr-FR" sz="2000" dirty="0">
                <a:solidFill>
                  <a:schemeClr val="tx1">
                    <a:lumMod val="95000"/>
                    <a:lumOff val="5000"/>
                  </a:schemeClr>
                </a:solidFill>
                <a:latin typeface="Arial" panose="020B0604020202020204" pitchFamily="34" charset="0"/>
                <a:cs typeface="Arial" panose="020B0604020202020204" pitchFamily="34" charset="0"/>
              </a:rPr>
              <a:t>le </a:t>
            </a:r>
            <a:r>
              <a:rPr lang="fr-FR" sz="2000" b="1" dirty="0">
                <a:solidFill>
                  <a:schemeClr val="tx1">
                    <a:lumMod val="95000"/>
                    <a:lumOff val="5000"/>
                  </a:schemeClr>
                </a:solidFill>
                <a:latin typeface="Arial" panose="020B0604020202020204" pitchFamily="34" charset="0"/>
                <a:cs typeface="Arial" panose="020B0604020202020204" pitchFamily="34" charset="0"/>
              </a:rPr>
              <a:t>design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du site </a:t>
            </a:r>
            <a:r>
              <a:rPr lang="fr-FR" sz="2000" b="1" dirty="0">
                <a:solidFill>
                  <a:schemeClr val="tx1">
                    <a:lumMod val="95000"/>
                    <a:lumOff val="5000"/>
                  </a:schemeClr>
                </a:solidFill>
                <a:latin typeface="Arial" panose="020B0604020202020204" pitchFamily="34" charset="0"/>
                <a:cs typeface="Arial" panose="020B0604020202020204" pitchFamily="34" charset="0"/>
              </a:rPr>
              <a:t>ainsi que quelques trous </a:t>
            </a:r>
            <a:r>
              <a:rPr lang="fr-FR" sz="2000" dirty="0">
                <a:solidFill>
                  <a:schemeClr val="tx1">
                    <a:lumMod val="95000"/>
                    <a:lumOff val="5000"/>
                  </a:schemeClr>
                </a:solidFill>
                <a:latin typeface="Arial" panose="020B0604020202020204" pitchFamily="34" charset="0"/>
                <a:cs typeface="Arial" panose="020B0604020202020204" pitchFamily="34"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appelés </a:t>
            </a:r>
            <a:r>
              <a:rPr lang="fr-FR" sz="2000" i="1" dirty="0" smtClean="0">
                <a:solidFill>
                  <a:schemeClr val="tx1">
                    <a:lumMod val="95000"/>
                    <a:lumOff val="5000"/>
                  </a:schemeClr>
                </a:solidFill>
                <a:latin typeface="Arial" panose="020B0604020202020204" pitchFamily="34" charset="0"/>
                <a:cs typeface="Arial" panose="020B0604020202020204" pitchFamily="34" charset="0"/>
              </a:rPr>
              <a:t>blocks</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000" b="1" dirty="0" err="1" smtClean="0">
                <a:solidFill>
                  <a:schemeClr val="tx1">
                    <a:lumMod val="95000"/>
                    <a:lumOff val="5000"/>
                  </a:schemeClr>
                </a:solidFill>
                <a:latin typeface="Arial" panose="020B0604020202020204" pitchFamily="34" charset="0"/>
                <a:cs typeface="Arial" panose="020B0604020202020204" pitchFamily="34" charset="0"/>
              </a:rPr>
              <a:t>templates</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 </a:t>
            </a:r>
            <a:r>
              <a:rPr lang="fr-FR" sz="2000" b="1" dirty="0">
                <a:solidFill>
                  <a:schemeClr val="tx1">
                    <a:lumMod val="95000"/>
                    <a:lumOff val="5000"/>
                  </a:schemeClr>
                </a:solidFill>
                <a:latin typeface="Arial" panose="020B0604020202020204" pitchFamily="34" charset="0"/>
                <a:cs typeface="Arial" panose="020B0604020202020204" pitchFamily="34" charset="0"/>
              </a:rPr>
              <a:t>fils </a:t>
            </a:r>
            <a:r>
              <a:rPr lang="fr-FR" sz="2000" dirty="0" smtClean="0">
                <a:solidFill>
                  <a:schemeClr val="tx1">
                    <a:lumMod val="95000"/>
                    <a:lumOff val="5000"/>
                  </a:schemeClr>
                </a:solidFill>
                <a:latin typeface="Arial" panose="020B0604020202020204" pitchFamily="34" charset="0"/>
                <a:cs typeface="Arial" panose="020B0604020202020204" pitchFamily="34" charset="0"/>
              </a:rPr>
              <a:t>vont </a:t>
            </a:r>
            <a:r>
              <a:rPr lang="fr-FR" sz="2000" b="1" dirty="0">
                <a:solidFill>
                  <a:schemeClr val="tx1">
                    <a:lumMod val="95000"/>
                    <a:lumOff val="5000"/>
                  </a:schemeClr>
                </a:solidFill>
                <a:latin typeface="Arial" panose="020B0604020202020204" pitchFamily="34" charset="0"/>
                <a:cs typeface="Arial" panose="020B0604020202020204" pitchFamily="34" charset="0"/>
              </a:rPr>
              <a:t>remplir ces </a:t>
            </a:r>
            <a:r>
              <a:rPr lang="fr-FR" sz="2000" b="1" dirty="0" smtClean="0">
                <a:solidFill>
                  <a:schemeClr val="tx1">
                    <a:lumMod val="95000"/>
                    <a:lumOff val="5000"/>
                  </a:schemeClr>
                </a:solidFill>
                <a:latin typeface="Arial" panose="020B0604020202020204" pitchFamily="34" charset="0"/>
                <a:cs typeface="Arial" panose="020B0604020202020204" pitchFamily="34" charset="0"/>
              </a:rPr>
              <a:t>trous</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000" dirty="0">
                <a:solidFill>
                  <a:schemeClr val="tx1">
                    <a:lumMod val="95000"/>
                    <a:lumOff val="5000"/>
                  </a:schemeClr>
                </a:solidFill>
                <a:latin typeface="Arial" panose="020B0604020202020204" pitchFamily="34" charset="0"/>
                <a:cs typeface="Arial" panose="020B0604020202020204" pitchFamily="34" charset="0"/>
              </a:rPr>
              <a:t>fils vont donc venir hériter du père en remplaçant certains éléments par leur propre contenu</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L'avantage est que 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fils peuvent modifier plusieurs blocs du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père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668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Exemple d'héritage de </a:t>
            </a:r>
            <a:r>
              <a:rPr lang="fr-FR" b="1" dirty="0" err="1" smtClean="0"/>
              <a:t>templates</a:t>
            </a:r>
            <a:endParaRPr lang="fr-FR" b="1" dirty="0"/>
          </a:p>
        </p:txBody>
      </p:sp>
      <p:sp>
        <p:nvSpPr>
          <p:cNvPr id="9" name="Rectangle 8"/>
          <p:cNvSpPr/>
          <p:nvPr/>
        </p:nvSpPr>
        <p:spPr>
          <a:xfrm>
            <a:off x="1" y="999782"/>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378542" y="1218266"/>
            <a:ext cx="8386916" cy="2873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/OC/</a:t>
            </a:r>
            <a:r>
              <a:rPr lang="fr-FR" sz="1200" dirty="0" err="1">
                <a:latin typeface="Courier New" panose="02070309020205020404" pitchFamily="49" charset="0"/>
                <a:cs typeface="Courier New" panose="02070309020205020404" pitchFamily="49" charset="0"/>
              </a:rPr>
              <a:t>PlatformBundle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Resources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views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layout.html.twig</a:t>
            </a:r>
            <a:r>
              <a:rPr lang="fr-FR" sz="1200" dirty="0">
                <a:latin typeface="Courier New" panose="02070309020205020404" pitchFamily="49" charset="0"/>
                <a:cs typeface="Courier New" panose="02070309020205020404" pitchFamily="49" charset="0"/>
              </a:rPr>
              <a:t> #}</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r>
              <a:rPr lang="fr-FR" sz="1200" dirty="0">
                <a:solidFill>
                  <a:srgbClr val="FF0000"/>
                </a:solidFill>
                <a:latin typeface="Courier New" panose="02070309020205020404" pitchFamily="49" charset="0"/>
                <a:cs typeface="Courier New" panose="02070309020205020404" pitchFamily="49" charset="0"/>
              </a:rPr>
              <a:t>{% block </a:t>
            </a:r>
            <a:r>
              <a:rPr lang="fr-FR" sz="1200" dirty="0" err="1">
                <a:solidFill>
                  <a:srgbClr val="FFFF00"/>
                </a:solidFill>
                <a:latin typeface="Courier New" panose="02070309020205020404" pitchFamily="49" charset="0"/>
                <a:cs typeface="Courier New" panose="02070309020205020404" pitchFamily="49" charset="0"/>
              </a:rPr>
              <a:t>title</a:t>
            </a:r>
            <a:r>
              <a:rPr lang="fr-FR" sz="1200" dirty="0">
                <a:solidFill>
                  <a:srgbClr val="FFFF00"/>
                </a:solidFill>
                <a:latin typeface="Courier New" panose="02070309020205020404" pitchFamily="49" charset="0"/>
                <a:cs typeface="Courier New" panose="02070309020205020404" pitchFamily="49" charset="0"/>
              </a:rPr>
              <a:t> </a:t>
            </a:r>
            <a:r>
              <a:rPr lang="fr-FR" sz="1200" dirty="0">
                <a:solidFill>
                  <a:srgbClr val="FF0000"/>
                </a:solidFill>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OC Plateforme</a:t>
            </a:r>
            <a:r>
              <a:rPr lang="fr-FR" sz="1200" dirty="0">
                <a:solidFill>
                  <a:srgbClr val="FF0000"/>
                </a:solidFill>
                <a:latin typeface="Courier New" panose="02070309020205020404" pitchFamily="49" charset="0"/>
                <a:cs typeface="Courier New" panose="02070309020205020404" pitchFamily="49" charset="0"/>
              </a:rPr>
              <a:t>{% </a:t>
            </a:r>
            <a:r>
              <a:rPr lang="fr-FR" sz="1200" dirty="0" err="1">
                <a:solidFill>
                  <a:srgbClr val="FF0000"/>
                </a:solidFill>
                <a:latin typeface="Courier New" panose="02070309020205020404" pitchFamily="49" charset="0"/>
                <a:cs typeface="Courier New" panose="02070309020205020404" pitchFamily="49" charset="0"/>
              </a:rPr>
              <a:t>endblock</a:t>
            </a:r>
            <a:r>
              <a:rPr lang="fr-FR" sz="1200" dirty="0">
                <a:solidFill>
                  <a:srgbClr val="FF0000"/>
                </a:solidFill>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a:t>
            </a:r>
            <a:r>
              <a:rPr lang="fr-FR" sz="1200" dirty="0">
                <a:solidFill>
                  <a:srgbClr val="FF0000"/>
                </a:solidFill>
                <a:latin typeface="Courier New" panose="02070309020205020404" pitchFamily="49" charset="0"/>
                <a:cs typeface="Courier New" panose="02070309020205020404" pitchFamily="49" charset="0"/>
              </a:rPr>
              <a:t>{% block </a:t>
            </a:r>
            <a:r>
              <a:rPr lang="fr-FR" sz="1200" dirty="0">
                <a:solidFill>
                  <a:srgbClr val="FFFF00"/>
                </a:solidFill>
                <a:latin typeface="Courier New" panose="02070309020205020404" pitchFamily="49" charset="0"/>
                <a:cs typeface="Courier New" panose="02070309020205020404" pitchFamily="49" charset="0"/>
              </a:rPr>
              <a:t>body</a:t>
            </a:r>
            <a:r>
              <a:rPr lang="fr-FR" sz="1200" dirty="0">
                <a:solidFill>
                  <a:srgbClr val="FF0000"/>
                </a:solidFill>
                <a:latin typeface="Courier New" panose="02070309020205020404" pitchFamily="49" charset="0"/>
                <a:cs typeface="Courier New" panose="02070309020205020404" pitchFamily="49" charset="0"/>
              </a:rPr>
              <a:t> %}</a:t>
            </a:r>
          </a:p>
          <a:p>
            <a:r>
              <a:rPr lang="fr-FR" sz="1200" dirty="0">
                <a:solidFill>
                  <a:srgbClr val="FF0000"/>
                </a:solidFill>
                <a:latin typeface="Courier New" panose="02070309020205020404" pitchFamily="49" charset="0"/>
                <a:cs typeface="Courier New" panose="02070309020205020404" pitchFamily="49" charset="0"/>
              </a:rPr>
              <a:t>    {% </a:t>
            </a:r>
            <a:r>
              <a:rPr lang="fr-FR" sz="1200" dirty="0" err="1">
                <a:solidFill>
                  <a:srgbClr val="FF0000"/>
                </a:solidFill>
                <a:latin typeface="Courier New" panose="02070309020205020404" pitchFamily="49" charset="0"/>
                <a:cs typeface="Courier New" panose="02070309020205020404" pitchFamily="49" charset="0"/>
              </a:rPr>
              <a:t>endblock</a:t>
            </a:r>
            <a:r>
              <a:rPr lang="fr-FR" sz="1200" dirty="0">
                <a:solidFill>
                  <a:srgbClr val="FF0000"/>
                </a:solidFill>
                <a:latin typeface="Courier New" panose="02070309020205020404" pitchFamily="49" charset="0"/>
                <a:cs typeface="Courier New" panose="02070309020205020404" pitchFamily="49" charset="0"/>
              </a:rPr>
              <a:t> %}</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endParaRPr lang="en-US" sz="1200" dirty="0">
              <a:latin typeface="Courier New" panose="02070309020205020404" pitchFamily="49" charset="0"/>
              <a:cs typeface="Courier New" panose="02070309020205020404" pitchFamily="49" charset="0"/>
            </a:endParaRPr>
          </a:p>
        </p:txBody>
      </p:sp>
      <p:sp>
        <p:nvSpPr>
          <p:cNvPr id="6" name="Rectangle 5"/>
          <p:cNvSpPr/>
          <p:nvPr/>
        </p:nvSpPr>
        <p:spPr>
          <a:xfrm>
            <a:off x="378542" y="4310748"/>
            <a:ext cx="8386916" cy="226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/OC/</a:t>
            </a:r>
            <a:r>
              <a:rPr lang="fr-FR" sz="1200" dirty="0" err="1">
                <a:latin typeface="Courier New" panose="02070309020205020404" pitchFamily="49" charset="0"/>
                <a:cs typeface="Courier New" panose="02070309020205020404" pitchFamily="49" charset="0"/>
              </a:rPr>
              <a:t>PlatformBundle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Resources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views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Advert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index.html.twig</a:t>
            </a:r>
            <a:r>
              <a:rPr lang="fr-FR" sz="1200" dirty="0">
                <a:latin typeface="Courier New" panose="02070309020205020404" pitchFamily="49" charset="0"/>
                <a:cs typeface="Courier New" panose="02070309020205020404" pitchFamily="49" charset="0"/>
              </a:rPr>
              <a:t> #}</a:t>
            </a:r>
          </a:p>
          <a:p>
            <a:endParaRPr lang="fr-FR" sz="1200" dirty="0">
              <a:latin typeface="Courier New" panose="02070309020205020404" pitchFamily="49" charset="0"/>
              <a:cs typeface="Courier New" panose="02070309020205020404" pitchFamily="49" charset="0"/>
            </a:endParaRPr>
          </a:p>
          <a:p>
            <a:r>
              <a:rPr lang="fr-FR" sz="1200" dirty="0">
                <a:solidFill>
                  <a:srgbClr val="FF0000"/>
                </a:solidFill>
                <a:latin typeface="Courier New" panose="02070309020205020404" pitchFamily="49" charset="0"/>
                <a:cs typeface="Courier New" panose="02070309020205020404" pitchFamily="49" charset="0"/>
              </a:rPr>
              <a:t>{% </a:t>
            </a:r>
            <a:r>
              <a:rPr lang="fr-FR" sz="1200" dirty="0" err="1">
                <a:solidFill>
                  <a:srgbClr val="FF0000"/>
                </a:solidFill>
                <a:latin typeface="Courier New" panose="02070309020205020404" pitchFamily="49" charset="0"/>
                <a:cs typeface="Courier New" panose="02070309020205020404" pitchFamily="49" charset="0"/>
              </a:rPr>
              <a:t>extends</a:t>
            </a:r>
            <a:r>
              <a:rPr lang="fr-FR" sz="1200" dirty="0">
                <a:solidFill>
                  <a:srgbClr val="FF0000"/>
                </a:solidFill>
                <a:latin typeface="Courier New" panose="02070309020205020404" pitchFamily="49" charset="0"/>
                <a:cs typeface="Courier New" panose="02070309020205020404" pitchFamily="49" charset="0"/>
              </a:rPr>
              <a:t> "</a:t>
            </a:r>
            <a:r>
              <a:rPr lang="fr-FR" sz="1200" dirty="0" err="1">
                <a:solidFill>
                  <a:srgbClr val="FF0000"/>
                </a:solidFill>
                <a:latin typeface="Courier New" panose="02070309020205020404" pitchFamily="49" charset="0"/>
                <a:cs typeface="Courier New" panose="02070309020205020404" pitchFamily="49" charset="0"/>
              </a:rPr>
              <a:t>OCPlatformBundle</a:t>
            </a:r>
            <a:r>
              <a:rPr lang="fr-FR" sz="1200" dirty="0">
                <a:solidFill>
                  <a:srgbClr val="FF0000"/>
                </a:solidFill>
                <a:latin typeface="Courier New" panose="02070309020205020404" pitchFamily="49" charset="0"/>
                <a:cs typeface="Courier New" panose="02070309020205020404" pitchFamily="49" charset="0"/>
              </a:rPr>
              <a:t>::</a:t>
            </a:r>
            <a:r>
              <a:rPr lang="fr-FR" sz="1200" dirty="0" err="1">
                <a:solidFill>
                  <a:srgbClr val="FF0000"/>
                </a:solidFill>
                <a:latin typeface="Courier New" panose="02070309020205020404" pitchFamily="49" charset="0"/>
                <a:cs typeface="Courier New" panose="02070309020205020404" pitchFamily="49" charset="0"/>
              </a:rPr>
              <a:t>layout.html.twig</a:t>
            </a:r>
            <a:r>
              <a:rPr lang="fr-FR" sz="1200" dirty="0">
                <a:solidFill>
                  <a:srgbClr val="FF0000"/>
                </a:solidFill>
                <a:latin typeface="Courier New" panose="02070309020205020404" pitchFamily="49" charset="0"/>
                <a:cs typeface="Courier New" panose="02070309020205020404" pitchFamily="49" charset="0"/>
              </a:rPr>
              <a:t>" %}</a:t>
            </a:r>
          </a:p>
          <a:p>
            <a:endParaRPr lang="fr-FR" sz="1200" dirty="0">
              <a:latin typeface="Courier New" panose="02070309020205020404" pitchFamily="49" charset="0"/>
              <a:cs typeface="Courier New" panose="02070309020205020404" pitchFamily="49" charset="0"/>
            </a:endParaRPr>
          </a:p>
          <a:p>
            <a:r>
              <a:rPr lang="fr-FR" sz="1200" dirty="0">
                <a:solidFill>
                  <a:srgbClr val="FF0000"/>
                </a:solidFill>
                <a:latin typeface="Courier New" panose="02070309020205020404" pitchFamily="49" charset="0"/>
                <a:cs typeface="Courier New" panose="02070309020205020404" pitchFamily="49" charset="0"/>
              </a:rPr>
              <a:t>{% block </a:t>
            </a:r>
            <a:r>
              <a:rPr lang="fr-FR" sz="1200" dirty="0" err="1">
                <a:solidFill>
                  <a:srgbClr val="FFFF00"/>
                </a:solidFill>
                <a:latin typeface="Courier New" panose="02070309020205020404" pitchFamily="49" charset="0"/>
                <a:cs typeface="Courier New" panose="02070309020205020404" pitchFamily="49" charset="0"/>
              </a:rPr>
              <a:t>title</a:t>
            </a:r>
            <a:r>
              <a:rPr lang="fr-FR" sz="1200" dirty="0">
                <a:solidFill>
                  <a:srgbClr val="FFFF00"/>
                </a:solidFill>
                <a:latin typeface="Courier New" panose="02070309020205020404" pitchFamily="49" charset="0"/>
                <a:cs typeface="Courier New" panose="02070309020205020404" pitchFamily="49" charset="0"/>
              </a:rPr>
              <a:t> </a:t>
            </a:r>
            <a:r>
              <a:rPr lang="fr-FR" sz="1200" dirty="0">
                <a:solidFill>
                  <a:srgbClr val="FF0000"/>
                </a:solidFill>
                <a:latin typeface="Courier New" panose="02070309020205020404" pitchFamily="49" charset="0"/>
                <a:cs typeface="Courier New" panose="02070309020205020404" pitchFamily="49" charset="0"/>
              </a:rPr>
              <a:t>%}</a:t>
            </a:r>
            <a:r>
              <a:rPr lang="fr-FR" sz="1200" dirty="0">
                <a:solidFill>
                  <a:srgbClr val="FFFF00"/>
                </a:solidFill>
                <a:latin typeface="Courier New" panose="02070309020205020404" pitchFamily="49" charset="0"/>
                <a:cs typeface="Courier New" panose="02070309020205020404" pitchFamily="49" charset="0"/>
              </a:rPr>
              <a:t>{{ parent() }}</a:t>
            </a:r>
            <a:r>
              <a:rPr lang="fr-FR" sz="1200" dirty="0">
                <a:latin typeface="Courier New" panose="02070309020205020404" pitchFamily="49" charset="0"/>
                <a:cs typeface="Courier New" panose="02070309020205020404" pitchFamily="49" charset="0"/>
              </a:rPr>
              <a:t> </a:t>
            </a:r>
            <a:r>
              <a:rPr lang="fr-FR" sz="1200" dirty="0">
                <a:solidFill>
                  <a:schemeClr val="bg1"/>
                </a:solidFill>
                <a:latin typeface="Courier New" panose="02070309020205020404" pitchFamily="49" charset="0"/>
                <a:cs typeface="Courier New" panose="02070309020205020404" pitchFamily="49" charset="0"/>
              </a:rPr>
              <a:t>- Index</a:t>
            </a:r>
            <a:r>
              <a:rPr lang="fr-FR" sz="1200" dirty="0">
                <a:solidFill>
                  <a:srgbClr val="FF0000"/>
                </a:solidFill>
                <a:latin typeface="Courier New" panose="02070309020205020404" pitchFamily="49" charset="0"/>
                <a:cs typeface="Courier New" panose="02070309020205020404" pitchFamily="49" charset="0"/>
              </a:rPr>
              <a:t>{% </a:t>
            </a:r>
            <a:r>
              <a:rPr lang="fr-FR" sz="1200" dirty="0" err="1">
                <a:solidFill>
                  <a:srgbClr val="FF0000"/>
                </a:solidFill>
                <a:latin typeface="Courier New" panose="02070309020205020404" pitchFamily="49" charset="0"/>
                <a:cs typeface="Courier New" panose="02070309020205020404" pitchFamily="49" charset="0"/>
              </a:rPr>
              <a:t>endblock</a:t>
            </a:r>
            <a:r>
              <a:rPr lang="fr-FR" sz="1200" dirty="0">
                <a:solidFill>
                  <a:srgbClr val="FF0000"/>
                </a:solidFill>
                <a:latin typeface="Courier New" panose="02070309020205020404" pitchFamily="49" charset="0"/>
                <a:cs typeface="Courier New" panose="02070309020205020404" pitchFamily="49" charset="0"/>
              </a:rPr>
              <a:t> %}</a:t>
            </a:r>
          </a:p>
          <a:p>
            <a:endParaRPr lang="fr-FR" sz="1200" dirty="0">
              <a:latin typeface="Courier New" panose="02070309020205020404" pitchFamily="49" charset="0"/>
              <a:cs typeface="Courier New" panose="02070309020205020404" pitchFamily="49" charset="0"/>
            </a:endParaRPr>
          </a:p>
          <a:p>
            <a:r>
              <a:rPr lang="fr-FR" sz="1200" dirty="0">
                <a:solidFill>
                  <a:srgbClr val="FF0000"/>
                </a:solidFill>
                <a:latin typeface="Courier New" panose="02070309020205020404" pitchFamily="49" charset="0"/>
                <a:cs typeface="Courier New" panose="02070309020205020404" pitchFamily="49" charset="0"/>
              </a:rPr>
              <a:t>{% block </a:t>
            </a:r>
            <a:r>
              <a:rPr lang="fr-FR" sz="1200" dirty="0">
                <a:solidFill>
                  <a:srgbClr val="FFFF00"/>
                </a:solidFill>
                <a:latin typeface="Courier New" panose="02070309020205020404" pitchFamily="49" charset="0"/>
                <a:cs typeface="Courier New" panose="02070309020205020404" pitchFamily="49" charset="0"/>
              </a:rPr>
              <a:t>body</a:t>
            </a:r>
            <a:r>
              <a:rPr lang="fr-FR" sz="1200" dirty="0">
                <a:solidFill>
                  <a:srgbClr val="FF0000"/>
                </a:solidFill>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Notre plateforme est un peu vide pour le moment, mais cela viendra !</a:t>
            </a:r>
          </a:p>
          <a:p>
            <a:r>
              <a:rPr lang="fr-FR" sz="1200" dirty="0">
                <a:solidFill>
                  <a:srgbClr val="FF0000"/>
                </a:solidFill>
                <a:latin typeface="Courier New" panose="02070309020205020404" pitchFamily="49" charset="0"/>
                <a:cs typeface="Courier New" panose="02070309020205020404" pitchFamily="49" charset="0"/>
              </a:rPr>
              <a:t>{% </a:t>
            </a:r>
            <a:r>
              <a:rPr lang="fr-FR" sz="1200" dirty="0" err="1">
                <a:solidFill>
                  <a:srgbClr val="FF0000"/>
                </a:solidFill>
                <a:latin typeface="Courier New" panose="02070309020205020404" pitchFamily="49" charset="0"/>
                <a:cs typeface="Courier New" panose="02070309020205020404" pitchFamily="49" charset="0"/>
              </a:rPr>
              <a:t>endblock</a:t>
            </a:r>
            <a:r>
              <a:rPr lang="fr-FR" sz="1200" dirty="0">
                <a:solidFill>
                  <a:srgbClr val="FF0000"/>
                </a:solidFill>
                <a:latin typeface="Courier New" panose="02070309020205020404" pitchFamily="49" charset="0"/>
                <a:cs typeface="Courier New" panose="02070309020205020404" pitchFamily="49" charset="0"/>
              </a:rPr>
              <a:t> %}</a:t>
            </a:r>
            <a:endParaRPr lang="en-US" sz="1200" dirty="0">
              <a:solidFill>
                <a:srgbClr val="FF0000"/>
              </a:solidFill>
              <a:latin typeface="Courier New" panose="02070309020205020404" pitchFamily="49" charset="0"/>
              <a:cs typeface="Courier New" panose="02070309020205020404" pitchFamily="49" charset="0"/>
            </a:endParaRPr>
          </a:p>
        </p:txBody>
      </p:sp>
      <p:sp>
        <p:nvSpPr>
          <p:cNvPr id="2" name="ZoneTexte 1"/>
          <p:cNvSpPr txBox="1"/>
          <p:nvPr/>
        </p:nvSpPr>
        <p:spPr>
          <a:xfrm>
            <a:off x="7233564" y="1218266"/>
            <a:ext cx="1531894" cy="369332"/>
          </a:xfrm>
          <a:prstGeom prst="rect">
            <a:avLst/>
          </a:prstGeom>
          <a:solidFill>
            <a:schemeClr val="bg1">
              <a:lumMod val="95000"/>
            </a:schemeClr>
          </a:solidFill>
        </p:spPr>
        <p:txBody>
          <a:bodyPr wrap="none" rtlCol="0">
            <a:spAutoFit/>
          </a:bodyPr>
          <a:lstStyle/>
          <a:p>
            <a:r>
              <a:rPr lang="fr-FR" dirty="0" smtClean="0"/>
              <a:t>Template père</a:t>
            </a:r>
            <a:endParaRPr lang="en-US" dirty="0"/>
          </a:p>
        </p:txBody>
      </p:sp>
      <p:sp>
        <p:nvSpPr>
          <p:cNvPr id="7" name="ZoneTexte 6"/>
          <p:cNvSpPr txBox="1"/>
          <p:nvPr/>
        </p:nvSpPr>
        <p:spPr>
          <a:xfrm>
            <a:off x="7397263" y="4310748"/>
            <a:ext cx="1368195" cy="369332"/>
          </a:xfrm>
          <a:prstGeom prst="rect">
            <a:avLst/>
          </a:prstGeom>
          <a:solidFill>
            <a:schemeClr val="bg1">
              <a:lumMod val="95000"/>
            </a:schemeClr>
          </a:solidFill>
        </p:spPr>
        <p:txBody>
          <a:bodyPr wrap="none" rtlCol="0">
            <a:spAutoFit/>
          </a:bodyPr>
          <a:lstStyle/>
          <a:p>
            <a:r>
              <a:rPr lang="fr-FR" dirty="0" smtClean="0"/>
              <a:t>Template fils</a:t>
            </a:r>
            <a:endParaRPr lang="en-US" dirty="0"/>
          </a:p>
        </p:txBody>
      </p:sp>
      <p:sp>
        <p:nvSpPr>
          <p:cNvPr id="3" name="ZoneTexte 2"/>
          <p:cNvSpPr txBox="1"/>
          <p:nvPr/>
        </p:nvSpPr>
        <p:spPr>
          <a:xfrm>
            <a:off x="6678375" y="4786421"/>
            <a:ext cx="1517570" cy="738664"/>
          </a:xfrm>
          <a:prstGeom prst="rect">
            <a:avLst/>
          </a:prstGeom>
          <a:solidFill>
            <a:schemeClr val="bg2">
              <a:lumMod val="90000"/>
            </a:schemeClr>
          </a:solidFill>
        </p:spPr>
        <p:txBody>
          <a:bodyPr wrap="square" rtlCol="0">
            <a:spAutoFit/>
          </a:bodyPr>
          <a:lstStyle/>
          <a:p>
            <a:r>
              <a:rPr lang="fr-FR" sz="1400" dirty="0" smtClean="0"/>
              <a:t>On indique quel </a:t>
            </a:r>
            <a:r>
              <a:rPr lang="fr-FR" sz="1400" dirty="0" err="1" smtClean="0"/>
              <a:t>template</a:t>
            </a:r>
            <a:r>
              <a:rPr lang="fr-FR" sz="1400" dirty="0" smtClean="0"/>
              <a:t> on étend</a:t>
            </a:r>
            <a:endParaRPr lang="fr-FR" sz="1400" dirty="0"/>
          </a:p>
        </p:txBody>
      </p:sp>
      <p:cxnSp>
        <p:nvCxnSpPr>
          <p:cNvPr id="10" name="Connecteur droit avec flèche 9"/>
          <p:cNvCxnSpPr>
            <a:stCxn id="3" idx="1"/>
          </p:cNvCxnSpPr>
          <p:nvPr/>
        </p:nvCxnSpPr>
        <p:spPr>
          <a:xfrm flipH="1" flipV="1">
            <a:off x="5111094" y="5101535"/>
            <a:ext cx="1567281" cy="5421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5355658" y="2964916"/>
            <a:ext cx="1517570" cy="307777"/>
          </a:xfrm>
          <a:prstGeom prst="rect">
            <a:avLst/>
          </a:prstGeom>
          <a:solidFill>
            <a:schemeClr val="bg2">
              <a:lumMod val="90000"/>
            </a:schemeClr>
          </a:solidFill>
        </p:spPr>
        <p:txBody>
          <a:bodyPr wrap="square" rtlCol="0">
            <a:spAutoFit/>
          </a:bodyPr>
          <a:lstStyle/>
          <a:p>
            <a:r>
              <a:rPr lang="fr-FR" sz="1400" dirty="0" smtClean="0"/>
              <a:t>Noms de blocs</a:t>
            </a:r>
            <a:endParaRPr lang="fr-FR" sz="1400" dirty="0"/>
          </a:p>
        </p:txBody>
      </p:sp>
      <p:cxnSp>
        <p:nvCxnSpPr>
          <p:cNvPr id="12" name="Connecteur droit avec flèche 11"/>
          <p:cNvCxnSpPr>
            <a:stCxn id="11" idx="1"/>
          </p:cNvCxnSpPr>
          <p:nvPr/>
        </p:nvCxnSpPr>
        <p:spPr>
          <a:xfrm flipH="1">
            <a:off x="2044460" y="3118805"/>
            <a:ext cx="3311198" cy="1258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Connecteur droit avec flèche 13"/>
          <p:cNvCxnSpPr/>
          <p:nvPr/>
        </p:nvCxnSpPr>
        <p:spPr>
          <a:xfrm flipH="1" flipV="1">
            <a:off x="2587925" y="2655265"/>
            <a:ext cx="2758780" cy="38030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37456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Nom du </a:t>
            </a:r>
            <a:r>
              <a:rPr lang="fr-FR" b="1" dirty="0" err="1" smtClean="0"/>
              <a:t>template</a:t>
            </a:r>
            <a:r>
              <a:rPr lang="fr-FR" b="1" dirty="0" smtClean="0"/>
              <a:t> père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On </a:t>
            </a:r>
            <a:r>
              <a:rPr lang="fr-FR" sz="2000" dirty="0" smtClean="0">
                <a:solidFill>
                  <a:schemeClr val="tx1">
                    <a:lumMod val="95000"/>
                    <a:lumOff val="5000"/>
                  </a:schemeClr>
                </a:solidFill>
                <a:latin typeface="Arial" panose="020B0604020202020204" pitchFamily="34" charset="0"/>
                <a:cs typeface="Arial" panose="020B0604020202020204" pitchFamily="34" charset="0"/>
              </a:rPr>
              <a:t>place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000" dirty="0" smtClean="0">
                <a:solidFill>
                  <a:schemeClr val="tx1">
                    <a:lumMod val="95000"/>
                    <a:lumOff val="5000"/>
                  </a:schemeClr>
                </a:solidFill>
                <a:latin typeface="Arial" panose="020B0604020202020204" pitchFamily="34" charset="0"/>
                <a:cs typeface="Arial" panose="020B0604020202020204" pitchFamily="34" charset="0"/>
              </a:rPr>
              <a:t> père directement dans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views</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 du bundle et </a:t>
            </a:r>
            <a:r>
              <a:rPr lang="fr-FR" sz="2000" dirty="0">
                <a:solidFill>
                  <a:schemeClr val="tx1">
                    <a:lumMod val="95000"/>
                    <a:lumOff val="5000"/>
                  </a:schemeClr>
                </a:solidFill>
                <a:latin typeface="Arial" panose="020B0604020202020204" pitchFamily="34" charset="0"/>
                <a:cs typeface="Arial" panose="020B0604020202020204" pitchFamily="34" charset="0"/>
              </a:rPr>
              <a:t>non dans </a:t>
            </a:r>
            <a:r>
              <a:rPr lang="fr-FR" sz="2000" dirty="0" smtClean="0">
                <a:solidFill>
                  <a:schemeClr val="tx1">
                    <a:lumMod val="95000"/>
                    <a:lumOff val="5000"/>
                  </a:schemeClr>
                </a:solidFill>
                <a:latin typeface="Arial" panose="020B0604020202020204" pitchFamily="34" charset="0"/>
                <a:cs typeface="Arial" panose="020B0604020202020204" pitchFamily="34" charset="0"/>
              </a:rPr>
              <a:t>un sous répertoire car il </a:t>
            </a:r>
            <a:r>
              <a:rPr lang="fr-FR" sz="2000" dirty="0">
                <a:solidFill>
                  <a:schemeClr val="tx1">
                    <a:lumMod val="95000"/>
                    <a:lumOff val="5000"/>
                  </a:schemeClr>
                </a:solidFill>
                <a:latin typeface="Arial" panose="020B0604020202020204" pitchFamily="34" charset="0"/>
                <a:cs typeface="Arial" panose="020B0604020202020204" pitchFamily="34" charset="0"/>
              </a:rPr>
              <a:t>est inutile de mettre dans un sous-répertoire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qui ne concernent pas un contrôleur particulier et qui peuvent être réutilisés par plusieurs </a:t>
            </a:r>
            <a:r>
              <a:rPr lang="fr-FR" sz="2000" dirty="0" smtClean="0">
                <a:solidFill>
                  <a:schemeClr val="tx1">
                    <a:lumMod val="95000"/>
                    <a:lumOff val="5000"/>
                  </a:schemeClr>
                </a:solidFill>
                <a:latin typeface="Arial" panose="020B0604020202020204" pitchFamily="34" charset="0"/>
                <a:cs typeface="Arial" panose="020B0604020202020204" pitchFamily="34" charset="0"/>
              </a:rPr>
              <a:t>contrôleurs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Attention </a:t>
            </a:r>
            <a:r>
              <a:rPr lang="fr-FR" sz="2000" dirty="0">
                <a:solidFill>
                  <a:schemeClr val="tx1">
                    <a:lumMod val="95000"/>
                    <a:lumOff val="5000"/>
                  </a:schemeClr>
                </a:solidFill>
                <a:latin typeface="Arial" panose="020B0604020202020204" pitchFamily="34" charset="0"/>
                <a:cs typeface="Arial" panose="020B0604020202020204" pitchFamily="34" charset="0"/>
              </a:rPr>
              <a:t>à la notation pour accéder à ce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 </a:t>
            </a:r>
            <a:r>
              <a:rPr lang="fr-FR" sz="2000" dirty="0" smtClean="0">
                <a:solidFill>
                  <a:schemeClr val="tx1">
                    <a:lumMod val="95000"/>
                    <a:lumOff val="5000"/>
                  </a:schemeClr>
                </a:solidFill>
                <a:latin typeface="Arial" panose="020B0604020202020204" pitchFamily="34" charset="0"/>
                <a:cs typeface="Arial" panose="020B0604020202020204" pitchFamily="34" charset="0"/>
              </a:rPr>
              <a:t>ce </a:t>
            </a:r>
            <a:r>
              <a:rPr lang="fr-FR" sz="2000" dirty="0">
                <a:solidFill>
                  <a:schemeClr val="tx1">
                    <a:lumMod val="95000"/>
                    <a:lumOff val="5000"/>
                  </a:schemeClr>
                </a:solidFill>
                <a:latin typeface="Arial" panose="020B0604020202020204" pitchFamily="34" charset="0"/>
                <a:cs typeface="Arial" panose="020B0604020202020204" pitchFamily="34" charset="0"/>
              </a:rPr>
              <a:t>n'est plus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OCPlatformBundle:AdvertController:layout.html.twig</a:t>
            </a:r>
            <a:r>
              <a:rPr lang="fr-FR" sz="2000" dirty="0">
                <a:solidFill>
                  <a:schemeClr val="tx1">
                    <a:lumMod val="95000"/>
                    <a:lumOff val="5000"/>
                  </a:schemeClr>
                </a:solidFill>
                <a:latin typeface="Arial" panose="020B0604020202020204" pitchFamily="34" charset="0"/>
                <a:cs typeface="Arial" panose="020B0604020202020204" pitchFamily="34" charset="0"/>
              </a:rPr>
              <a:t>, mais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OCPlatformBundle</a:t>
            </a:r>
            <a:r>
              <a:rPr lang="fr-FR" sz="2000" dirty="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layout.html.twig</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(on </a:t>
            </a:r>
            <a:r>
              <a:rPr lang="fr-FR" sz="2000" dirty="0">
                <a:solidFill>
                  <a:schemeClr val="tx1">
                    <a:lumMod val="95000"/>
                    <a:lumOff val="5000"/>
                  </a:schemeClr>
                </a:solidFill>
                <a:latin typeface="Arial" panose="020B0604020202020204" pitchFamily="34" charset="0"/>
                <a:cs typeface="Arial" panose="020B0604020202020204" pitchFamily="34" charset="0"/>
              </a:rPr>
              <a:t>enlève juste la partie qui correspond au répertoire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AdvertController</a:t>
            </a:r>
            <a:r>
              <a:rPr lang="fr-FR" sz="2000" dirty="0" smtClean="0">
                <a:solidFill>
                  <a:schemeClr val="tx1">
                    <a:lumMod val="95000"/>
                    <a:lumOff val="5000"/>
                  </a:schemeClr>
                </a:solidFill>
                <a:latin typeface="Arial" panose="020B0604020202020204" pitchFamily="34" charset="0"/>
                <a:cs typeface="Arial" panose="020B0604020202020204" pitchFamily="34" charset="0"/>
              </a:rPr>
              <a:t>, on garde les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Note : On peut également placer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000" dirty="0" smtClean="0">
                <a:solidFill>
                  <a:schemeClr val="tx1">
                    <a:lumMod val="95000"/>
                    <a:lumOff val="5000"/>
                  </a:schemeClr>
                </a:solidFill>
                <a:latin typeface="Arial" panose="020B0604020202020204" pitchFamily="34" charset="0"/>
                <a:cs typeface="Arial" panose="020B0604020202020204" pitchFamily="34" charset="0"/>
              </a:rPr>
              <a:t> père dans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views</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de l'application (</a:t>
            </a:r>
            <a:r>
              <a:rPr lang="fr-FR" sz="2000" dirty="0" err="1">
                <a:solidFill>
                  <a:schemeClr val="tx1">
                    <a:lumMod val="95000"/>
                    <a:lumOff val="5000"/>
                  </a:schemeClr>
                </a:solidFill>
                <a:latin typeface="Arial" panose="020B0604020202020204" pitchFamily="34" charset="0"/>
                <a:cs typeface="Arial" panose="020B0604020202020204" pitchFamily="34" charset="0"/>
              </a:rPr>
              <a:t>i.e</a:t>
            </a:r>
            <a:r>
              <a:rPr lang="fr-FR" sz="2000" dirty="0">
                <a:solidFill>
                  <a:schemeClr val="tx1">
                    <a:lumMod val="95000"/>
                    <a:lumOff val="5000"/>
                  </a:schemeClr>
                </a:solidFill>
                <a:latin typeface="Arial" panose="020B0604020202020204" pitchFamily="34" charset="0"/>
                <a:cs typeface="Arial" panose="020B0604020202020204" pitchFamily="34" charset="0"/>
              </a:rPr>
              <a:t> du site internet) </a:t>
            </a:r>
            <a:r>
              <a:rPr lang="fr-FR" sz="2000" dirty="0" smtClean="0">
                <a:solidFill>
                  <a:schemeClr val="tx1">
                    <a:lumMod val="95000"/>
                    <a:lumOff val="5000"/>
                  </a:schemeClr>
                </a:solidFill>
                <a:latin typeface="Arial" panose="020B0604020202020204" pitchFamily="34" charset="0"/>
                <a:cs typeface="Arial" panose="020B0604020202020204" pitchFamily="34" charset="0"/>
              </a:rPr>
              <a:t>mais à ce moment là on y fera référence depuis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000" dirty="0" smtClean="0">
                <a:solidFill>
                  <a:schemeClr val="tx1">
                    <a:lumMod val="95000"/>
                    <a:lumOff val="5000"/>
                  </a:schemeClr>
                </a:solidFill>
                <a:latin typeface="Arial" panose="020B0604020202020204" pitchFamily="34" charset="0"/>
                <a:cs typeface="Arial" panose="020B0604020202020204" pitchFamily="34" charset="0"/>
              </a:rPr>
              <a:t> fils par simplement :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layout.html.twig</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c’est-à-dire sans le nom du </a:t>
            </a:r>
            <a:r>
              <a:rPr lang="fr-FR" sz="2000" dirty="0" smtClean="0">
                <a:solidFill>
                  <a:schemeClr val="tx1">
                    <a:lumMod val="95000"/>
                    <a:lumOff val="5000"/>
                  </a:schemeClr>
                </a:solidFill>
                <a:latin typeface="Arial" panose="020B0604020202020204" pitchFamily="34" charset="0"/>
                <a:cs typeface="Arial" panose="020B0604020202020204" pitchFamily="34" charset="0"/>
              </a:rPr>
              <a:t>bundle.</a:t>
            </a: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004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La balise </a:t>
            </a:r>
            <a:r>
              <a:rPr lang="fr-FR" dirty="0">
                <a:latin typeface="Courier New" panose="02070309020205020404" pitchFamily="49" charset="0"/>
                <a:cs typeface="Courier New" panose="02070309020205020404" pitchFamily="49" charset="0"/>
              </a:rPr>
              <a:t>{% block %} </a:t>
            </a:r>
            <a:r>
              <a:rPr lang="fr-FR" b="1" dirty="0"/>
              <a:t>côté père</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Pour définir un « trou » </a:t>
            </a:r>
            <a:r>
              <a:rPr lang="fr-FR" sz="2000" dirty="0" smtClean="0">
                <a:solidFill>
                  <a:schemeClr val="tx1">
                    <a:lumMod val="95000"/>
                    <a:lumOff val="5000"/>
                  </a:schemeClr>
                </a:solidFill>
                <a:latin typeface="Arial" panose="020B0604020202020204" pitchFamily="34" charset="0"/>
                <a:cs typeface="Arial" panose="020B0604020202020204" pitchFamily="34" charset="0"/>
              </a:rPr>
              <a:t>(bloc</a:t>
            </a:r>
            <a:r>
              <a:rPr lang="fr-FR" sz="2000" dirty="0">
                <a:solidFill>
                  <a:schemeClr val="tx1">
                    <a:lumMod val="95000"/>
                    <a:lumOff val="5000"/>
                  </a:schemeClr>
                </a:solidFill>
                <a:latin typeface="Arial" panose="020B0604020202020204" pitchFamily="34" charset="0"/>
                <a:cs typeface="Arial" panose="020B0604020202020204" pitchFamily="34" charset="0"/>
              </a:rPr>
              <a:t>) dans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père, nous avons utilisé la balise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block %}</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b="1" dirty="0">
                <a:solidFill>
                  <a:schemeClr val="tx1">
                    <a:lumMod val="95000"/>
                    <a:lumOff val="5000"/>
                  </a:schemeClr>
                </a:solidFill>
                <a:latin typeface="Arial" panose="020B0604020202020204" pitchFamily="34" charset="0"/>
                <a:cs typeface="Arial" panose="020B0604020202020204" pitchFamily="34" charset="0"/>
              </a:rPr>
              <a:t>Un bloc doit avoir un nom afin que le </a:t>
            </a:r>
            <a:r>
              <a:rPr lang="fr-FR" sz="2000" b="1"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b="1" dirty="0">
                <a:solidFill>
                  <a:schemeClr val="tx1">
                    <a:lumMod val="95000"/>
                    <a:lumOff val="5000"/>
                  </a:schemeClr>
                </a:solidFill>
                <a:latin typeface="Arial" panose="020B0604020202020204" pitchFamily="34" charset="0"/>
                <a:cs typeface="Arial" panose="020B0604020202020204" pitchFamily="34" charset="0"/>
              </a:rPr>
              <a:t> fils puisse modifier tel ou tel bloc de façon nominative</a:t>
            </a:r>
            <a:r>
              <a:rPr lang="fr-FR" sz="2000" dirty="0">
                <a:solidFill>
                  <a:schemeClr val="tx1">
                    <a:lumMod val="95000"/>
                    <a:lumOff val="5000"/>
                  </a:schemeClr>
                </a:solidFill>
                <a:latin typeface="Arial" panose="020B0604020202020204" pitchFamily="34" charset="0"/>
                <a:cs typeface="Arial" panose="020B0604020202020204" pitchFamily="34" charset="0"/>
              </a:rPr>
              <a:t>. </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a:t>
            </a:r>
            <a:r>
              <a:rPr lang="fr-FR" sz="2000" dirty="0">
                <a:solidFill>
                  <a:schemeClr val="tx1">
                    <a:lumMod val="95000"/>
                    <a:lumOff val="5000"/>
                  </a:schemeClr>
                </a:solidFill>
                <a:latin typeface="Arial" panose="020B0604020202020204" pitchFamily="34" charset="0"/>
                <a:cs typeface="Arial" panose="020B0604020202020204" pitchFamily="34" charset="0"/>
              </a:rPr>
              <a:t>base, c'est juste de faire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block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nom_du_block</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endblock</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 </a:t>
            </a:r>
            <a:r>
              <a:rPr lang="fr-FR" sz="2000" dirty="0">
                <a:solidFill>
                  <a:schemeClr val="tx1">
                    <a:lumMod val="95000"/>
                    <a:lumOff val="5000"/>
                  </a:schemeClr>
                </a:solidFill>
                <a:latin typeface="Arial" panose="020B0604020202020204" pitchFamily="34" charset="0"/>
                <a:cs typeface="Arial" panose="020B0604020202020204" pitchFamily="34" charset="0"/>
              </a:rPr>
              <a:t>et c'est ce que nous avons fait pour le body. Mais vous pouvez insérer un texte par défaut dans les blocs, comme on l'a fait pour le titre. C'est utile pour deux cas de figure </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Lorsque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fils ne redéfinit pas ce bloc. Plutôt que de n'avoir rien d'écrit, vous aurez cette valeur par défaut.</a:t>
            </a:r>
          </a:p>
          <a:p>
            <a:pPr marL="1095375" lvl="1"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Lorsque 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fils veulent réutiliser une valeur commune. Par exemple, si vous souhaitez que le titre de toutes les pages de votre site commence par « OC Plateforme », alors depuis 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fils, vous pouvez utiliser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parent() }} </a:t>
            </a:r>
            <a:r>
              <a:rPr lang="fr-FR" sz="2000" dirty="0">
                <a:solidFill>
                  <a:schemeClr val="tx1">
                    <a:lumMod val="95000"/>
                    <a:lumOff val="5000"/>
                  </a:schemeClr>
                </a:solidFill>
                <a:latin typeface="Arial" panose="020B0604020202020204" pitchFamily="34" charset="0"/>
                <a:cs typeface="Arial" panose="020B0604020202020204" pitchFamily="34" charset="0"/>
              </a:rPr>
              <a:t>qui permet d'utiliser le contenu par défaut du bloc côté père. </a:t>
            </a:r>
          </a:p>
        </p:txBody>
      </p:sp>
    </p:spTree>
    <p:extLst>
      <p:ext uri="{BB962C8B-B14F-4D97-AF65-F5344CB8AC3E}">
        <p14:creationId xmlns:p14="http://schemas.microsoft.com/office/powerpoint/2010/main" val="1721764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a:t>La balise </a:t>
            </a:r>
            <a:r>
              <a:rPr lang="fr-FR" dirty="0">
                <a:latin typeface="Courier New" panose="02070309020205020404" pitchFamily="49" charset="0"/>
                <a:cs typeface="Courier New" panose="02070309020205020404" pitchFamily="49" charset="0"/>
              </a:rPr>
              <a:t>{% block </a:t>
            </a:r>
            <a:r>
              <a:rPr lang="fr-FR" dirty="0" smtClean="0">
                <a:latin typeface="Courier New" panose="02070309020205020404" pitchFamily="49" charset="0"/>
                <a:cs typeface="Courier New" panose="02070309020205020404" pitchFamily="49" charset="0"/>
              </a:rPr>
              <a:t>%} </a:t>
            </a:r>
            <a:r>
              <a:rPr lang="fr-FR" b="1" dirty="0" smtClean="0"/>
              <a:t>côté fils et héritage en cascade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Elle se définit exactement comme dans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père, sauf que cette fois-ci on y met notre contenu. </a:t>
            </a:r>
            <a:r>
              <a:rPr lang="fr-FR" sz="2000" dirty="0" smtClean="0">
                <a:solidFill>
                  <a:schemeClr val="tx1">
                    <a:lumMod val="95000"/>
                    <a:lumOff val="5000"/>
                  </a:schemeClr>
                </a:solidFill>
                <a:latin typeface="Arial" panose="020B0604020202020204" pitchFamily="34" charset="0"/>
                <a:cs typeface="Arial" panose="020B0604020202020204" pitchFamily="34" charset="0"/>
              </a:rPr>
              <a:t>Mais </a:t>
            </a:r>
            <a:r>
              <a:rPr lang="fr-FR" sz="2000" dirty="0">
                <a:solidFill>
                  <a:schemeClr val="tx1">
                    <a:lumMod val="95000"/>
                    <a:lumOff val="5000"/>
                  </a:schemeClr>
                </a:solidFill>
                <a:latin typeface="Arial" panose="020B0604020202020204" pitchFamily="34" charset="0"/>
                <a:cs typeface="Arial" panose="020B0604020202020204" pitchFamily="34" charset="0"/>
              </a:rPr>
              <a:t>étant donné que les blocs se définissent et se remplissent de la même </a:t>
            </a:r>
            <a:r>
              <a:rPr lang="fr-FR" sz="2000" dirty="0" smtClean="0">
                <a:solidFill>
                  <a:schemeClr val="tx1">
                    <a:lumMod val="95000"/>
                    <a:lumOff val="5000"/>
                  </a:schemeClr>
                </a:solidFill>
                <a:latin typeface="Arial" panose="020B0604020202020204" pitchFamily="34" charset="0"/>
                <a:cs typeface="Arial" panose="020B0604020202020204" pitchFamily="34" charset="0"/>
              </a:rPr>
              <a:t>façon on </a:t>
            </a:r>
            <a:r>
              <a:rPr lang="fr-FR" sz="2000" dirty="0">
                <a:solidFill>
                  <a:schemeClr val="tx1">
                    <a:lumMod val="95000"/>
                    <a:lumOff val="5000"/>
                  </a:schemeClr>
                </a:solidFill>
                <a:latin typeface="Arial" panose="020B0604020202020204" pitchFamily="34" charset="0"/>
                <a:cs typeface="Arial" panose="020B0604020202020204" pitchFamily="34" charset="0"/>
              </a:rPr>
              <a:t>peut hériter en </a:t>
            </a:r>
            <a:r>
              <a:rPr lang="fr-FR" sz="2000" dirty="0" smtClean="0">
                <a:solidFill>
                  <a:schemeClr val="tx1">
                    <a:lumMod val="95000"/>
                    <a:lumOff val="5000"/>
                  </a:schemeClr>
                </a:solidFill>
                <a:latin typeface="Arial" panose="020B0604020202020204" pitchFamily="34" charset="0"/>
                <a:cs typeface="Arial" panose="020B0604020202020204" pitchFamily="34" charset="0"/>
              </a:rPr>
              <a:t>cascade</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Pour bien organiser ses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une bonne pratique consiste à faire de </a:t>
            </a:r>
            <a:r>
              <a:rPr lang="fr-FR" sz="2000" b="1" dirty="0">
                <a:solidFill>
                  <a:schemeClr val="tx1">
                    <a:lumMod val="95000"/>
                    <a:lumOff val="5000"/>
                  </a:schemeClr>
                </a:solidFill>
                <a:latin typeface="Arial" panose="020B0604020202020204" pitchFamily="34" charset="0"/>
                <a:cs typeface="Arial" panose="020B0604020202020204" pitchFamily="34" charset="0"/>
              </a:rPr>
              <a:t>l'héritage de </a:t>
            </a:r>
            <a:r>
              <a:rPr lang="fr-FR" sz="2000" b="1"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b="1" dirty="0">
                <a:solidFill>
                  <a:schemeClr val="tx1">
                    <a:lumMod val="95000"/>
                    <a:lumOff val="5000"/>
                  </a:schemeClr>
                </a:solidFill>
                <a:latin typeface="Arial" panose="020B0604020202020204" pitchFamily="34" charset="0"/>
                <a:cs typeface="Arial" panose="020B0604020202020204" pitchFamily="34" charset="0"/>
              </a:rPr>
              <a:t> sur trois niveaux</a:t>
            </a:r>
            <a:r>
              <a:rPr lang="fr-FR" sz="2000" dirty="0">
                <a:solidFill>
                  <a:schemeClr val="tx1">
                    <a:lumMod val="95000"/>
                    <a:lumOff val="5000"/>
                  </a:schemeClr>
                </a:solidFill>
                <a:latin typeface="Arial" panose="020B0604020202020204" pitchFamily="34" charset="0"/>
                <a:cs typeface="Arial" panose="020B0604020202020204" pitchFamily="34" charset="0"/>
              </a:rPr>
              <a:t>, chacun des niveaux remplissant un rôle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particulier : </a:t>
            </a: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b="1"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b="1" dirty="0" smtClean="0">
                <a:solidFill>
                  <a:schemeClr val="tx1">
                    <a:lumMod val="95000"/>
                    <a:lumOff val="5000"/>
                  </a:schemeClr>
                </a:solidFill>
                <a:latin typeface="Arial" panose="020B0604020202020204" pitchFamily="34" charset="0"/>
                <a:cs typeface="Arial" panose="020B0604020202020204" pitchFamily="34" charset="0"/>
              </a:rPr>
              <a:t> </a:t>
            </a:r>
            <a:r>
              <a:rPr lang="fr-FR" b="1" dirty="0">
                <a:solidFill>
                  <a:schemeClr val="tx1">
                    <a:lumMod val="95000"/>
                    <a:lumOff val="5000"/>
                  </a:schemeClr>
                </a:solidFill>
                <a:latin typeface="Arial" panose="020B0604020202020204" pitchFamily="34" charset="0"/>
                <a:cs typeface="Arial" panose="020B0604020202020204" pitchFamily="34" charset="0"/>
              </a:rPr>
              <a:t>général</a:t>
            </a:r>
            <a:r>
              <a:rPr lang="fr-FR" dirty="0">
                <a:solidFill>
                  <a:schemeClr val="tx1">
                    <a:lumMod val="95000"/>
                    <a:lumOff val="5000"/>
                  </a:schemeClr>
                </a:solidFill>
                <a:latin typeface="Arial" panose="020B0604020202020204" pitchFamily="34" charset="0"/>
                <a:cs typeface="Arial" panose="020B0604020202020204" pitchFamily="34" charset="0"/>
              </a:rPr>
              <a:t> : c'est le </a:t>
            </a:r>
            <a:r>
              <a:rPr lang="fr-FR" b="1" dirty="0">
                <a:solidFill>
                  <a:schemeClr val="tx1">
                    <a:lumMod val="95000"/>
                    <a:lumOff val="5000"/>
                  </a:schemeClr>
                </a:solidFill>
                <a:latin typeface="Arial" panose="020B0604020202020204" pitchFamily="34" charset="0"/>
                <a:cs typeface="Arial" panose="020B0604020202020204" pitchFamily="34" charset="0"/>
              </a:rPr>
              <a:t>design de votre site</a:t>
            </a:r>
            <a:r>
              <a:rPr lang="fr-FR" dirty="0">
                <a:solidFill>
                  <a:schemeClr val="tx1">
                    <a:lumMod val="95000"/>
                    <a:lumOff val="5000"/>
                  </a:schemeClr>
                </a:solidFill>
                <a:latin typeface="Arial" panose="020B0604020202020204" pitchFamily="34" charset="0"/>
                <a:cs typeface="Arial" panose="020B0604020202020204" pitchFamily="34" charset="0"/>
              </a:rPr>
              <a:t>, indépendamment de vos bundles. Il contient l'en-tête, le pied de page, etc. La structure de votre site donc (c'est notre </a:t>
            </a:r>
            <a:r>
              <a:rPr lang="fr-FR" dirty="0" err="1">
                <a:solidFill>
                  <a:schemeClr val="tx1">
                    <a:lumMod val="95000"/>
                    <a:lumOff val="5000"/>
                  </a:schemeClr>
                </a:solidFill>
                <a:latin typeface="Arial" panose="020B0604020202020204" pitchFamily="34" charset="0"/>
                <a:cs typeface="Arial" panose="020B0604020202020204" pitchFamily="34" charset="0"/>
              </a:rPr>
              <a:t>template</a:t>
            </a:r>
            <a:r>
              <a:rPr lang="fr-FR" dirty="0">
                <a:solidFill>
                  <a:schemeClr val="tx1">
                    <a:lumMod val="95000"/>
                    <a:lumOff val="5000"/>
                  </a:schemeClr>
                </a:solidFill>
                <a:latin typeface="Arial" panose="020B0604020202020204" pitchFamily="34" charset="0"/>
                <a:cs typeface="Arial" panose="020B0604020202020204" pitchFamily="34" charset="0"/>
              </a:rPr>
              <a:t> père). </a:t>
            </a:r>
            <a:r>
              <a:rPr lang="fr-FR" dirty="0" smtClean="0">
                <a:solidFill>
                  <a:schemeClr val="tx1">
                    <a:lumMod val="95000"/>
                    <a:lumOff val="5000"/>
                  </a:schemeClr>
                </a:solidFill>
                <a:latin typeface="Arial" panose="020B0604020202020204" pitchFamily="34" charset="0"/>
                <a:cs typeface="Arial" panose="020B0604020202020204" pitchFamily="34" charset="0"/>
              </a:rPr>
              <a:t>On nomme ce fichier par exemple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app</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views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layout.html.twig</a:t>
            </a:r>
            <a:r>
              <a:rPr lang="fr-FR" dirty="0" smtClean="0">
                <a:solidFill>
                  <a:schemeClr val="tx1">
                    <a:lumMod val="95000"/>
                    <a:lumOff val="5000"/>
                  </a:schemeClr>
                </a:solidFill>
                <a:latin typeface="Arial" panose="020B0604020202020204" pitchFamily="34" charset="0"/>
                <a:cs typeface="Arial" panose="020B0604020202020204" pitchFamily="34" charset="0"/>
              </a:rPr>
              <a:t> </a:t>
            </a:r>
            <a:endParaRPr lang="fr-FR"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b="1" dirty="0" err="1">
                <a:solidFill>
                  <a:schemeClr val="tx1">
                    <a:lumMod val="95000"/>
                    <a:lumOff val="5000"/>
                  </a:schemeClr>
                </a:solidFill>
                <a:latin typeface="Arial" panose="020B0604020202020204" pitchFamily="34" charset="0"/>
                <a:cs typeface="Arial" panose="020B0604020202020204" pitchFamily="34" charset="0"/>
              </a:rPr>
              <a:t>Layout</a:t>
            </a:r>
            <a:r>
              <a:rPr lang="fr-FR" b="1" dirty="0">
                <a:solidFill>
                  <a:schemeClr val="tx1">
                    <a:lumMod val="95000"/>
                    <a:lumOff val="5000"/>
                  </a:schemeClr>
                </a:solidFill>
                <a:latin typeface="Arial" panose="020B0604020202020204" pitchFamily="34" charset="0"/>
                <a:cs typeface="Arial" panose="020B0604020202020204" pitchFamily="34" charset="0"/>
              </a:rPr>
              <a:t> du bundle</a:t>
            </a:r>
            <a:r>
              <a:rPr lang="fr-FR" dirty="0">
                <a:solidFill>
                  <a:schemeClr val="tx1">
                    <a:lumMod val="95000"/>
                    <a:lumOff val="5000"/>
                  </a:schemeClr>
                </a:solidFill>
                <a:latin typeface="Arial" panose="020B0604020202020204" pitchFamily="34" charset="0"/>
                <a:cs typeface="Arial" panose="020B0604020202020204" pitchFamily="34" charset="0"/>
              </a:rPr>
              <a:t> : il hérite du </a:t>
            </a:r>
            <a:r>
              <a:rPr lang="fr-FR" dirty="0" err="1">
                <a:solidFill>
                  <a:schemeClr val="tx1">
                    <a:lumMod val="95000"/>
                    <a:lumOff val="5000"/>
                  </a:schemeClr>
                </a:solidFill>
                <a:latin typeface="Arial" panose="020B0604020202020204" pitchFamily="34" charset="0"/>
                <a:cs typeface="Arial" panose="020B0604020202020204" pitchFamily="34" charset="0"/>
              </a:rPr>
              <a:t>layout</a:t>
            </a:r>
            <a:r>
              <a:rPr lang="fr-FR" dirty="0">
                <a:solidFill>
                  <a:schemeClr val="tx1">
                    <a:lumMod val="95000"/>
                    <a:lumOff val="5000"/>
                  </a:schemeClr>
                </a:solidFill>
                <a:latin typeface="Arial" panose="020B0604020202020204" pitchFamily="34" charset="0"/>
                <a:cs typeface="Arial" panose="020B0604020202020204" pitchFamily="34" charset="0"/>
              </a:rPr>
              <a:t> général et </a:t>
            </a:r>
            <a:r>
              <a:rPr lang="fr-FR" b="1" dirty="0">
                <a:solidFill>
                  <a:schemeClr val="tx1">
                    <a:lumMod val="95000"/>
                    <a:lumOff val="5000"/>
                  </a:schemeClr>
                </a:solidFill>
                <a:latin typeface="Arial" panose="020B0604020202020204" pitchFamily="34" charset="0"/>
                <a:cs typeface="Arial" panose="020B0604020202020204" pitchFamily="34" charset="0"/>
              </a:rPr>
              <a:t>contient les parties communes à toutes les pages d'un même </a:t>
            </a:r>
            <a:r>
              <a:rPr lang="fr-FR" b="1" dirty="0" smtClean="0">
                <a:solidFill>
                  <a:schemeClr val="tx1">
                    <a:lumMod val="95000"/>
                    <a:lumOff val="5000"/>
                  </a:schemeClr>
                </a:solidFill>
                <a:latin typeface="Arial" panose="020B0604020202020204" pitchFamily="34" charset="0"/>
                <a:cs typeface="Arial" panose="020B0604020202020204" pitchFamily="34" charset="0"/>
              </a:rPr>
              <a:t>bundle</a:t>
            </a:r>
            <a:r>
              <a:rPr lang="fr-FR" dirty="0" smtClean="0">
                <a:solidFill>
                  <a:schemeClr val="tx1">
                    <a:lumMod val="95000"/>
                    <a:lumOff val="5000"/>
                  </a:schemeClr>
                </a:solidFill>
                <a:latin typeface="Arial" panose="020B0604020202020204" pitchFamily="34" charset="0"/>
                <a:cs typeface="Arial" panose="020B0604020202020204" pitchFamily="34" charset="0"/>
              </a:rPr>
              <a:t>. Par exemple répertoire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views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smtClean="0">
                <a:solidFill>
                  <a:schemeClr val="tx1">
                    <a:lumMod val="95000"/>
                    <a:lumOff val="5000"/>
                  </a:schemeClr>
                </a:solidFill>
                <a:latin typeface="Arial" panose="020B0604020202020204" pitchFamily="34" charset="0"/>
                <a:cs typeface="Arial" panose="020B0604020202020204" pitchFamily="34" charset="0"/>
              </a:rPr>
              <a:t> </a:t>
            </a:r>
            <a:endParaRPr lang="fr-FR" dirty="0">
              <a:solidFill>
                <a:schemeClr val="tx1">
                  <a:lumMod val="95000"/>
                  <a:lumOff val="5000"/>
                </a:schemeClr>
              </a:solidFill>
              <a:latin typeface="Arial" panose="020B0604020202020204" pitchFamily="34" charset="0"/>
              <a:cs typeface="Arial" panose="020B0604020202020204" pitchFamily="34" charset="0"/>
            </a:endParaRPr>
          </a:p>
          <a:p>
            <a:pPr marL="1095375" lvl="1" indent="-457200">
              <a:spcBef>
                <a:spcPts val="1200"/>
              </a:spcBef>
              <a:buClr>
                <a:srgbClr val="C00000"/>
              </a:buClr>
              <a:buFont typeface="Wingdings" panose="05000000000000000000" pitchFamily="2" charset="2"/>
              <a:buChar char="§"/>
            </a:pPr>
            <a:r>
              <a:rPr lang="fr-FR" b="1" dirty="0">
                <a:solidFill>
                  <a:schemeClr val="tx1">
                    <a:lumMod val="95000"/>
                    <a:lumOff val="5000"/>
                  </a:schemeClr>
                </a:solidFill>
                <a:latin typeface="Arial" panose="020B0604020202020204" pitchFamily="34" charset="0"/>
                <a:cs typeface="Arial" panose="020B0604020202020204" pitchFamily="34" charset="0"/>
              </a:rPr>
              <a:t>Template de page </a:t>
            </a:r>
            <a:r>
              <a:rPr lang="fr-FR" dirty="0">
                <a:solidFill>
                  <a:schemeClr val="tx1">
                    <a:lumMod val="95000"/>
                    <a:lumOff val="5000"/>
                  </a:schemeClr>
                </a:solidFill>
                <a:latin typeface="Arial" panose="020B0604020202020204" pitchFamily="34" charset="0"/>
                <a:cs typeface="Arial" panose="020B0604020202020204" pitchFamily="34" charset="0"/>
              </a:rPr>
              <a:t>: il hérite du </a:t>
            </a:r>
            <a:r>
              <a:rPr lang="fr-FR" dirty="0" err="1">
                <a:solidFill>
                  <a:schemeClr val="tx1">
                    <a:lumMod val="95000"/>
                    <a:lumOff val="5000"/>
                  </a:schemeClr>
                </a:solidFill>
                <a:latin typeface="Arial" panose="020B0604020202020204" pitchFamily="34" charset="0"/>
                <a:cs typeface="Arial" panose="020B0604020202020204" pitchFamily="34" charset="0"/>
              </a:rPr>
              <a:t>layout</a:t>
            </a:r>
            <a:r>
              <a:rPr lang="fr-FR" dirty="0">
                <a:solidFill>
                  <a:schemeClr val="tx1">
                    <a:lumMod val="95000"/>
                    <a:lumOff val="5000"/>
                  </a:schemeClr>
                </a:solidFill>
                <a:latin typeface="Arial" panose="020B0604020202020204" pitchFamily="34" charset="0"/>
                <a:cs typeface="Arial" panose="020B0604020202020204" pitchFamily="34" charset="0"/>
              </a:rPr>
              <a:t> du bundle et </a:t>
            </a:r>
            <a:r>
              <a:rPr lang="fr-FR" b="1" dirty="0">
                <a:solidFill>
                  <a:schemeClr val="tx1">
                    <a:lumMod val="95000"/>
                    <a:lumOff val="5000"/>
                  </a:schemeClr>
                </a:solidFill>
                <a:latin typeface="Arial" panose="020B0604020202020204" pitchFamily="34" charset="0"/>
                <a:cs typeface="Arial" panose="020B0604020202020204" pitchFamily="34" charset="0"/>
              </a:rPr>
              <a:t>contient le contenu central de votre </a:t>
            </a:r>
            <a:r>
              <a:rPr lang="fr-FR" b="1" dirty="0" smtClean="0">
                <a:solidFill>
                  <a:schemeClr val="tx1">
                    <a:lumMod val="95000"/>
                    <a:lumOff val="5000"/>
                  </a:schemeClr>
                </a:solidFill>
                <a:latin typeface="Arial" panose="020B0604020202020204" pitchFamily="34" charset="0"/>
                <a:cs typeface="Arial" panose="020B0604020202020204" pitchFamily="34" charset="0"/>
              </a:rPr>
              <a:t>page</a:t>
            </a:r>
            <a:r>
              <a:rPr lang="fr-FR" dirty="0" smtClean="0">
                <a:solidFill>
                  <a:schemeClr val="tx1">
                    <a:lumMod val="95000"/>
                    <a:lumOff val="5000"/>
                  </a:schemeClr>
                </a:solidFill>
                <a:latin typeface="Arial" panose="020B0604020202020204" pitchFamily="34" charset="0"/>
                <a:cs typeface="Arial" panose="020B0604020202020204" pitchFamily="34" charset="0"/>
              </a:rPr>
              <a:t>. Par exemple </a:t>
            </a:r>
            <a:r>
              <a:rPr lang="fr-FR" dirty="0">
                <a:solidFill>
                  <a:schemeClr val="tx1">
                    <a:lumMod val="95000"/>
                    <a:lumOff val="5000"/>
                  </a:schemeClr>
                </a:solidFill>
                <a:latin typeface="Arial" panose="020B0604020202020204" pitchFamily="34" charset="0"/>
                <a:cs typeface="Arial" panose="020B0604020202020204" pitchFamily="34" charset="0"/>
              </a:rPr>
              <a:t>répertoire </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/OC/</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PlatformBundle</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Resources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views</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r>
              <a:rPr lang="fr-FR" dirty="0" err="1" smtClean="0">
                <a:solidFill>
                  <a:schemeClr val="tx1">
                    <a:lumMod val="95000"/>
                    <a:lumOff val="5000"/>
                  </a:schemeClr>
                </a:solidFill>
                <a:latin typeface="Courier New" panose="02070309020205020404" pitchFamily="49" charset="0"/>
                <a:cs typeface="Courier New" panose="02070309020205020404" pitchFamily="49" charset="0"/>
              </a:rPr>
              <a:t>Advert</a:t>
            </a:r>
            <a:r>
              <a:rPr lang="fr-FR"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fr-FR"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85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07357" y="2501771"/>
            <a:ext cx="8534400" cy="206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latin typeface="Courier New" panose="02070309020205020404" pitchFamily="49" charset="0"/>
                <a:cs typeface="Courier New" panose="02070309020205020404" pitchFamily="49" charset="0"/>
              </a:rPr>
              <a:t>oc_platform</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resource</a:t>
            </a:r>
            <a:r>
              <a:rPr lang="en-US" sz="1600" dirty="0">
                <a:latin typeface="Courier New" panose="02070309020205020404" pitchFamily="49" charset="0"/>
                <a:cs typeface="Courier New" panose="02070309020205020404" pitchFamily="49" charset="0"/>
              </a:rPr>
              <a:t>: "@</a:t>
            </a:r>
            <a:r>
              <a:rPr lang="en-US" sz="1600" dirty="0" err="1" smtClean="0">
                <a:solidFill>
                  <a:srgbClr val="7030A0"/>
                </a:solidFill>
                <a:latin typeface="Courier New" panose="02070309020205020404" pitchFamily="49" charset="0"/>
                <a:cs typeface="Courier New" panose="02070309020205020404" pitchFamily="49" charset="0"/>
              </a:rPr>
              <a:t>OCPlatformBundle</a:t>
            </a:r>
            <a:r>
              <a:rPr lang="en-US" sz="1600" dirty="0" smtClean="0">
                <a:solidFill>
                  <a:srgbClr val="7030A0"/>
                </a:solidFill>
                <a:latin typeface="Courier New" panose="02070309020205020404" pitchFamily="49" charset="0"/>
                <a:cs typeface="Courier New" panose="02070309020205020404" pitchFamily="49" charset="0"/>
              </a:rPr>
              <a:t>/Resources/</a:t>
            </a:r>
            <a:r>
              <a:rPr lang="en-US" sz="1600" dirty="0" err="1" smtClean="0">
                <a:solidFill>
                  <a:srgbClr val="7030A0"/>
                </a:solidFill>
                <a:latin typeface="Courier New" panose="02070309020205020404" pitchFamily="49" charset="0"/>
                <a:cs typeface="Courier New" panose="02070309020205020404" pitchFamily="49" charset="0"/>
              </a:rPr>
              <a:t>config</a:t>
            </a:r>
            <a:r>
              <a:rPr lang="en-US" sz="1600" dirty="0" smtClean="0">
                <a:solidFill>
                  <a:srgbClr val="7030A0"/>
                </a:solidFill>
                <a:latin typeface="Courier New" panose="02070309020205020404" pitchFamily="49" charset="0"/>
                <a:cs typeface="Courier New" panose="02070309020205020404" pitchFamily="49" charset="0"/>
              </a:rPr>
              <a:t>/</a:t>
            </a:r>
            <a:r>
              <a:rPr lang="en-US" sz="1600" dirty="0" err="1" smtClean="0">
                <a:solidFill>
                  <a:srgbClr val="7030A0"/>
                </a:solidFill>
                <a:latin typeface="Courier New" panose="02070309020205020404" pitchFamily="49" charset="0"/>
                <a:cs typeface="Courier New" panose="02070309020205020404" pitchFamily="49" charset="0"/>
              </a:rPr>
              <a:t>routing.yml</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prefix</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app</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resource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AppBundle</a:t>
            </a:r>
            <a:r>
              <a:rPr lang="en-US" sz="1600" dirty="0">
                <a:latin typeface="Courier New" panose="02070309020205020404" pitchFamily="49" charset="0"/>
                <a:cs typeface="Courier New" panose="02070309020205020404" pitchFamily="49" charset="0"/>
              </a:rPr>
              <a:t>/Controller/"    </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type</a:t>
            </a:r>
            <a:r>
              <a:rPr lang="en-US" sz="1600" dirty="0">
                <a:latin typeface="Courier New" panose="02070309020205020404" pitchFamily="49" charset="0"/>
                <a:cs typeface="Courier New" panose="02070309020205020404" pitchFamily="49" charset="0"/>
              </a:rPr>
              <a:t>:     annotation</a:t>
            </a:r>
          </a:p>
        </p:txBody>
      </p:sp>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Fichier des routes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400" dirty="0">
                <a:solidFill>
                  <a:schemeClr val="tx1">
                    <a:lumMod val="95000"/>
                    <a:lumOff val="5000"/>
                  </a:schemeClr>
                </a:solidFill>
                <a:latin typeface="Arial" panose="020B0604020202020204" pitchFamily="34" charset="0"/>
                <a:cs typeface="Arial" panose="020B0604020202020204" pitchFamily="34" charset="0"/>
              </a:rPr>
              <a:t>On a vu </a:t>
            </a:r>
            <a:r>
              <a:rPr lang="fr-FR" sz="2400" dirty="0" smtClean="0">
                <a:solidFill>
                  <a:schemeClr val="tx1">
                    <a:lumMod val="95000"/>
                    <a:lumOff val="5000"/>
                  </a:schemeClr>
                </a:solidFill>
                <a:latin typeface="Arial" panose="020B0604020202020204" pitchFamily="34" charset="0"/>
                <a:cs typeface="Arial" panose="020B0604020202020204" pitchFamily="34" charset="0"/>
              </a:rPr>
              <a:t>également que le fichier de routes du bundle est fourni au routeur grâce au </a:t>
            </a:r>
            <a:r>
              <a:rPr lang="fr-FR" sz="2400" dirty="0">
                <a:solidFill>
                  <a:schemeClr val="tx1">
                    <a:lumMod val="95000"/>
                    <a:lumOff val="5000"/>
                  </a:schemeClr>
                </a:solidFill>
                <a:latin typeface="Arial" panose="020B0604020202020204" pitchFamily="34" charset="0"/>
                <a:cs typeface="Arial" panose="020B0604020202020204" pitchFamily="34" charset="0"/>
              </a:rPr>
              <a:t>fichier </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app</a:t>
            </a:r>
            <a:r>
              <a:rPr lang="fr-FR" sz="2400" dirty="0">
                <a:solidFill>
                  <a:schemeClr val="tx1">
                    <a:lumMod val="95000"/>
                    <a:lumOff val="5000"/>
                  </a:schemeClr>
                </a:solidFill>
                <a:latin typeface="Courier New" panose="02070309020205020404" pitchFamily="49" charset="0"/>
                <a:cs typeface="Courier New" panose="02070309020205020404" pitchFamily="49" charset="0"/>
              </a:rPr>
              <a:t>/config/</a:t>
            </a:r>
            <a:r>
              <a:rPr lang="fr-FR" sz="2400" dirty="0" err="1">
                <a:solidFill>
                  <a:schemeClr val="tx1">
                    <a:lumMod val="95000"/>
                    <a:lumOff val="5000"/>
                  </a:schemeClr>
                </a:solidFill>
                <a:latin typeface="Courier New" panose="02070309020205020404" pitchFamily="49" charset="0"/>
                <a:cs typeface="Courier New" panose="02070309020205020404" pitchFamily="49" charset="0"/>
              </a:rPr>
              <a:t>routing.yml</a:t>
            </a:r>
            <a:endParaRPr lang="fr-FR" sz="2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400"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6594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Bonne pratique : le triple héritage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2" name="Objet 1"/>
          <p:cNvGraphicFramePr>
            <a:graphicFrameLocks noChangeAspect="1"/>
          </p:cNvGraphicFramePr>
          <p:nvPr>
            <p:extLst>
              <p:ext uri="{D42A27DB-BD31-4B8C-83A1-F6EECF244321}">
                <p14:modId xmlns:p14="http://schemas.microsoft.com/office/powerpoint/2010/main" val="1906218899"/>
              </p:ext>
            </p:extLst>
          </p:nvPr>
        </p:nvGraphicFramePr>
        <p:xfrm>
          <a:off x="1757362" y="1259231"/>
          <a:ext cx="5629275" cy="5229225"/>
        </p:xfrm>
        <a:graphic>
          <a:graphicData uri="http://schemas.openxmlformats.org/presentationml/2006/ole">
            <mc:AlternateContent xmlns:mc="http://schemas.openxmlformats.org/markup-compatibility/2006">
              <mc:Choice xmlns:v="urn:schemas-microsoft-com:vml" Requires="v">
                <p:oleObj spid="_x0000_s59399" r:id="rId4" imgW="7504560" imgH="6971400" progId="">
                  <p:embed/>
                </p:oleObj>
              </mc:Choice>
              <mc:Fallback>
                <p:oleObj r:id="rId4" imgW="7504560" imgH="6971400" progId="">
                  <p:embed/>
                  <p:pic>
                    <p:nvPicPr>
                      <p:cNvPr id="0" name=""/>
                      <p:cNvPicPr/>
                      <p:nvPr/>
                    </p:nvPicPr>
                    <p:blipFill>
                      <a:blip r:embed="rId5"/>
                      <a:stretch>
                        <a:fillRect/>
                      </a:stretch>
                    </p:blipFill>
                    <p:spPr>
                      <a:xfrm>
                        <a:off x="1757362" y="1259231"/>
                        <a:ext cx="5629275" cy="5229225"/>
                      </a:xfrm>
                      <a:prstGeom prst="rect">
                        <a:avLst/>
                      </a:prstGeom>
                    </p:spPr>
                  </p:pic>
                </p:oleObj>
              </mc:Fallback>
            </mc:AlternateContent>
          </a:graphicData>
        </a:graphic>
      </p:graphicFrame>
    </p:spTree>
    <p:extLst>
      <p:ext uri="{BB962C8B-B14F-4D97-AF65-F5344CB8AC3E}">
        <p14:creationId xmlns:p14="http://schemas.microsoft.com/office/powerpoint/2010/main" val="202034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Inclusion de </a:t>
            </a:r>
            <a:r>
              <a:rPr lang="fr-FR" b="1" dirty="0" err="1" smtClean="0"/>
              <a:t>templates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Il est également possible de faire de l'inclusion de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templates</a:t>
            </a:r>
            <a:r>
              <a:rPr lang="fr-FR" sz="2000" dirty="0" smtClean="0">
                <a:solidFill>
                  <a:schemeClr val="tx1">
                    <a:lumMod val="95000"/>
                    <a:lumOff val="5000"/>
                  </a:schemeClr>
                </a:solidFill>
                <a:latin typeface="Arial" panose="020B0604020202020204" pitchFamily="34" charset="0"/>
                <a:cs typeface="Arial" panose="020B0604020202020204" pitchFamily="34" charset="0"/>
              </a:rPr>
              <a:t>, par exemple pour utiliser un même morceau de code (formulaire…)</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180975">
              <a:spcBef>
                <a:spcPts val="1200"/>
              </a:spcBef>
              <a:buClr>
                <a:srgbClr val="C00000"/>
              </a:buClr>
            </a:pPr>
            <a:endParaRPr lang="fr-FR" sz="2000" dirty="0">
              <a:solidFill>
                <a:schemeClr val="tx1">
                  <a:lumMod val="95000"/>
                  <a:lumOff val="5000"/>
                </a:schemeClr>
              </a:solidFill>
              <a:latin typeface="Arial" panose="020B0604020202020204" pitchFamily="34" charset="0"/>
              <a:cs typeface="Arial" panose="020B0604020202020204" pitchFamily="34"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A </a:t>
            </a:r>
            <a:r>
              <a:rPr lang="fr-FR" sz="2000" dirty="0">
                <a:solidFill>
                  <a:schemeClr val="tx1">
                    <a:lumMod val="95000"/>
                    <a:lumOff val="5000"/>
                  </a:schemeClr>
                </a:solidFill>
                <a:latin typeface="Arial" panose="020B0604020202020204" pitchFamily="34" charset="0"/>
                <a:cs typeface="Arial" panose="020B0604020202020204" pitchFamily="34" charset="0"/>
              </a:rPr>
              <a:t>l'intérieur du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inclus, </a:t>
            </a:r>
            <a:r>
              <a:rPr lang="fr-FR" sz="2000" dirty="0" smtClean="0">
                <a:solidFill>
                  <a:schemeClr val="tx1">
                    <a:lumMod val="95000"/>
                    <a:lumOff val="5000"/>
                  </a:schemeClr>
                </a:solidFill>
                <a:latin typeface="Arial" panose="020B0604020202020204" pitchFamily="34" charset="0"/>
                <a:cs typeface="Arial" panose="020B0604020202020204" pitchFamily="34" charset="0"/>
              </a:rPr>
              <a:t>on aura toutes </a:t>
            </a:r>
            <a:r>
              <a:rPr lang="fr-FR" sz="2000" dirty="0">
                <a:solidFill>
                  <a:schemeClr val="tx1">
                    <a:lumMod val="95000"/>
                    <a:lumOff val="5000"/>
                  </a:schemeClr>
                </a:solidFill>
                <a:latin typeface="Arial" panose="020B0604020202020204" pitchFamily="34" charset="0"/>
                <a:cs typeface="Arial" panose="020B0604020202020204" pitchFamily="34" charset="0"/>
              </a:rPr>
              <a:t>les variables qui sont disponibles dans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qui fait </a:t>
            </a:r>
            <a:r>
              <a:rPr lang="fr-FR" sz="2000" dirty="0" smtClean="0">
                <a:solidFill>
                  <a:schemeClr val="tx1">
                    <a:lumMod val="95000"/>
                    <a:lumOff val="5000"/>
                  </a:schemeClr>
                </a:solidFill>
                <a:latin typeface="Arial" panose="020B0604020202020204" pitchFamily="34" charset="0"/>
                <a:cs typeface="Arial" panose="020B0604020202020204" pitchFamily="34" charset="0"/>
              </a:rPr>
              <a:t>l'inclusion (ex : </a:t>
            </a:r>
            <a:r>
              <a:rPr lang="en-US" sz="2000" dirty="0" err="1" smtClean="0">
                <a:latin typeface="Courier New" panose="02070309020205020404" pitchFamily="49" charset="0"/>
                <a:cs typeface="Courier New" panose="02070309020205020404" pitchFamily="49" charset="0"/>
              </a:rPr>
              <a:t>add.html.twig</a:t>
            </a:r>
            <a:r>
              <a:rPr lang="en-US" sz="2000" dirty="0" smtClean="0">
                <a:latin typeface="Arial" panose="020B0604020202020204" pitchFamily="34" charset="0"/>
                <a:cs typeface="Arial" panose="020B0604020202020204" pitchFamily="34" charset="0"/>
              </a:rPr>
              <a:t>)</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629264" y="1799303"/>
            <a:ext cx="8072285" cy="354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/Resources/views/Advert/</a:t>
            </a:r>
            <a:r>
              <a:rPr lang="en-US" sz="1400" dirty="0" err="1">
                <a:latin typeface="Courier New" panose="02070309020205020404" pitchFamily="49" charset="0"/>
                <a:cs typeface="Courier New" panose="02070309020205020404" pitchFamily="49" charset="0"/>
              </a:rPr>
              <a:t>add.html.twig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OCPlatformBundle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layout.html.twig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block body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&lt;h2&gt;</a:t>
            </a:r>
            <a:r>
              <a:rPr lang="en-US" sz="1400" dirty="0" err="1">
                <a:latin typeface="Courier New" panose="02070309020205020404" pitchFamily="49" charset="0"/>
                <a:cs typeface="Courier New" panose="02070309020205020404" pitchFamily="49" charset="0"/>
              </a:rPr>
              <a:t>Ajouter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annonce</a:t>
            </a:r>
            <a:r>
              <a:rPr lang="en-US" sz="1400" dirty="0">
                <a:latin typeface="Courier New" panose="02070309020205020404" pitchFamily="49" charset="0"/>
                <a:cs typeface="Courier New" panose="02070309020205020404" pitchFamily="49" charset="0"/>
              </a:rPr>
              <a:t>&lt;/h2&gt;</a:t>
            </a:r>
          </a:p>
          <a:p>
            <a:endParaRPr lang="en-US" sz="1400" dirty="0">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 include("</a:t>
            </a:r>
            <a:r>
              <a:rPr lang="en-US" sz="1400" dirty="0" err="1">
                <a:solidFill>
                  <a:srgbClr val="FF0000"/>
                </a:solidFill>
                <a:latin typeface="Courier New" panose="02070309020205020404" pitchFamily="49" charset="0"/>
                <a:cs typeface="Courier New" panose="02070309020205020404" pitchFamily="49" charset="0"/>
              </a:rPr>
              <a:t>OCPlatformBundle:Advert:form.html.twig</a:t>
            </a:r>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&lt;p&gt;</a:t>
            </a:r>
          </a:p>
          <a:p>
            <a:r>
              <a:rPr lang="en-US" sz="1400" dirty="0">
                <a:latin typeface="Courier New" panose="02070309020205020404" pitchFamily="49" charset="0"/>
                <a:cs typeface="Courier New" panose="02070309020205020404" pitchFamily="49" charset="0"/>
              </a:rPr>
              <a:t>    Attention : </a:t>
            </a:r>
            <a:r>
              <a:rPr lang="en-US" sz="1400" dirty="0" err="1">
                <a:latin typeface="Courier New" panose="02070309020205020404" pitchFamily="49" charset="0"/>
                <a:cs typeface="Courier New" panose="02070309020205020404" pitchFamily="49" charset="0"/>
              </a:rPr>
              <a:t>cette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annonce</a:t>
            </a:r>
            <a:r>
              <a:rPr lang="en-US" sz="1400" dirty="0">
                <a:latin typeface="Courier New" panose="02070309020205020404" pitchFamily="49" charset="0"/>
                <a:cs typeface="Courier New" panose="02070309020205020404" pitchFamily="49" charset="0"/>
              </a:rPr>
              <a:t> sera </a:t>
            </a:r>
            <a:r>
              <a:rPr lang="en-US" sz="1400" dirty="0" err="1">
                <a:latin typeface="Courier New" panose="02070309020205020404" pitchFamily="49" charset="0"/>
                <a:cs typeface="Courier New" panose="02070309020205020404" pitchFamily="49" charset="0"/>
              </a:rPr>
              <a:t>ajoutée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directement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sur la page </a:t>
            </a:r>
            <a:r>
              <a:rPr lang="en-US" sz="1400" dirty="0" err="1">
                <a:latin typeface="Courier New" panose="02070309020205020404" pitchFamily="49" charset="0"/>
                <a:cs typeface="Courier New" panose="02070309020205020404" pitchFamily="49" charset="0"/>
              </a:rPr>
              <a:t>d'accueil</a:t>
            </a:r>
            <a:r>
              <a:rPr lang="en-US" sz="1400" dirty="0">
                <a:latin typeface="Courier New" panose="02070309020205020404" pitchFamily="49" charset="0"/>
                <a:cs typeface="Courier New" panose="02070309020205020404" pitchFamily="49" charset="0"/>
              </a:rPr>
              <a:t> après validation du formulaire.</a:t>
            </a:r>
          </a:p>
          <a:p>
            <a:r>
              <a:rPr lang="en-US" sz="1400" dirty="0">
                <a:latin typeface="Courier New" panose="02070309020205020404" pitchFamily="49" charset="0"/>
                <a:cs typeface="Courier New" panose="02070309020205020404" pitchFamily="49" charset="0"/>
              </a:rPr>
              <a:t>  &lt;/p&gt;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endblock</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58920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Inclusion de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Mais dans certains </a:t>
            </a:r>
            <a:r>
              <a:rPr lang="fr-FR" sz="2000" dirty="0">
                <a:solidFill>
                  <a:schemeClr val="tx1">
                    <a:lumMod val="95000"/>
                    <a:lumOff val="5000"/>
                  </a:schemeClr>
                </a:solidFill>
                <a:latin typeface="Arial" panose="020B0604020202020204" pitchFamily="34" charset="0"/>
                <a:cs typeface="Arial" panose="020B0604020202020204" pitchFamily="34" charset="0"/>
              </a:rPr>
              <a:t>cas, </a:t>
            </a:r>
            <a:r>
              <a:rPr lang="fr-FR" sz="2000" dirty="0" smtClean="0">
                <a:solidFill>
                  <a:schemeClr val="tx1">
                    <a:lumMod val="95000"/>
                    <a:lumOff val="5000"/>
                  </a:schemeClr>
                </a:solidFill>
                <a:latin typeface="Arial" panose="020B0604020202020204" pitchFamily="34" charset="0"/>
                <a:cs typeface="Arial" panose="020B0604020202020204" pitchFamily="34" charset="0"/>
              </a:rPr>
              <a:t>vous </a:t>
            </a:r>
            <a:r>
              <a:rPr lang="fr-FR" sz="2000" dirty="0">
                <a:solidFill>
                  <a:schemeClr val="tx1">
                    <a:lumMod val="95000"/>
                    <a:lumOff val="5000"/>
                  </a:schemeClr>
                </a:solidFill>
                <a:latin typeface="Arial" panose="020B0604020202020204" pitchFamily="34" charset="0"/>
                <a:cs typeface="Arial" panose="020B0604020202020204" pitchFamily="34" charset="0"/>
              </a:rPr>
              <a:t>voudrez inclure un autre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mais n'aurez pas les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variables nécessaires pour lui, le contrôleur ne les ayant pas fourni </a:t>
            </a:r>
            <a:r>
              <a:rPr lang="fr-FR" dirty="0" smtClean="0">
                <a:solidFill>
                  <a:schemeClr val="tx1">
                    <a:lumMod val="95000"/>
                    <a:lumOff val="5000"/>
                  </a:schemeClr>
                </a:solidFill>
                <a:latin typeface="Arial" panose="020B0604020202020204" pitchFamily="34" charset="0"/>
                <a:cs typeface="Arial" panose="020B0604020202020204" pitchFamily="34" charset="0"/>
              </a:rPr>
              <a:t>(exemple : un menu dynamique où les éléments ne sont pas connus à priori)</a:t>
            </a:r>
          </a:p>
          <a:p>
            <a:pPr marL="1095375" lvl="1"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On place alors dans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sz="2000" dirty="0" smtClean="0">
                <a:solidFill>
                  <a:schemeClr val="tx1">
                    <a:lumMod val="95000"/>
                    <a:lumOff val="5000"/>
                  </a:schemeClr>
                </a:solidFill>
                <a:latin typeface="Arial" panose="020B0604020202020204" pitchFamily="34" charset="0"/>
                <a:cs typeface="Arial" panose="020B0604020202020204" pitchFamily="34"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général </a:t>
            </a:r>
            <a:r>
              <a:rPr lang="fr-FR" sz="2000" dirty="0" smtClean="0">
                <a:solidFill>
                  <a:schemeClr val="tx1">
                    <a:lumMod val="95000"/>
                    <a:lumOff val="5000"/>
                  </a:schemeClr>
                </a:solidFill>
                <a:latin typeface="Arial" panose="020B0604020202020204" pitchFamily="34" charset="0"/>
                <a:cs typeface="Arial" panose="020B0604020202020204" pitchFamily="34" charset="0"/>
              </a:rPr>
              <a:t>l’action d'un contrôleur : Le </a:t>
            </a:r>
            <a:r>
              <a:rPr lang="fr-FR" sz="2000" dirty="0">
                <a:solidFill>
                  <a:schemeClr val="tx1">
                    <a:lumMod val="95000"/>
                    <a:lumOff val="5000"/>
                  </a:schemeClr>
                </a:solidFill>
                <a:latin typeface="Arial" panose="020B0604020202020204" pitchFamily="34" charset="0"/>
                <a:cs typeface="Arial" panose="020B0604020202020204" pitchFamily="34" charset="0"/>
              </a:rPr>
              <a:t>contrôleur va </a:t>
            </a:r>
            <a:r>
              <a:rPr lang="fr-FR" sz="2000" dirty="0" smtClean="0">
                <a:solidFill>
                  <a:schemeClr val="tx1">
                    <a:lumMod val="95000"/>
                    <a:lumOff val="5000"/>
                  </a:schemeClr>
                </a:solidFill>
                <a:latin typeface="Arial" panose="020B0604020202020204" pitchFamily="34" charset="0"/>
                <a:cs typeface="Arial" panose="020B0604020202020204" pitchFamily="34" charset="0"/>
              </a:rPr>
              <a:t>ainsi créer </a:t>
            </a:r>
            <a:r>
              <a:rPr lang="fr-FR" sz="2000" dirty="0">
                <a:solidFill>
                  <a:schemeClr val="tx1">
                    <a:lumMod val="95000"/>
                    <a:lumOff val="5000"/>
                  </a:schemeClr>
                </a:solidFill>
                <a:latin typeface="Arial" panose="020B0604020202020204" pitchFamily="34" charset="0"/>
                <a:cs typeface="Arial" panose="020B0604020202020204" pitchFamily="34" charset="0"/>
              </a:rPr>
              <a:t>les variables dont il a besoin, et les donner à son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pour ensuite être inclus là où on le </a:t>
            </a:r>
            <a:r>
              <a:rPr lang="fr-FR" sz="2000" dirty="0" smtClean="0">
                <a:solidFill>
                  <a:schemeClr val="tx1">
                    <a:lumMod val="95000"/>
                    <a:lumOff val="5000"/>
                  </a:schemeClr>
                </a:solidFill>
                <a:latin typeface="Arial" panose="020B0604020202020204" pitchFamily="34" charset="0"/>
                <a:cs typeface="Arial" panose="020B0604020202020204" pitchFamily="34" charset="0"/>
              </a:rPr>
              <a:t>veut</a:t>
            </a: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La mise en œuvre est simple, il </a:t>
            </a:r>
            <a:r>
              <a:rPr lang="fr-FR" sz="2000" dirty="0">
                <a:solidFill>
                  <a:schemeClr val="tx1">
                    <a:lumMod val="95000"/>
                    <a:lumOff val="5000"/>
                  </a:schemeClr>
                </a:solidFill>
                <a:latin typeface="Arial" panose="020B0604020202020204" pitchFamily="34" charset="0"/>
                <a:cs typeface="Arial" panose="020B0604020202020204" pitchFamily="34" charset="0"/>
              </a:rPr>
              <a:t>suffit d'utiliser la fonction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render</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Arial" panose="020B0604020202020204" pitchFamily="34" charset="0"/>
                <a:cs typeface="Arial" panose="020B0604020202020204" pitchFamily="34" charset="0"/>
              </a:rPr>
              <a:t>à </a:t>
            </a:r>
            <a:r>
              <a:rPr lang="fr-FR" sz="2000" dirty="0">
                <a:solidFill>
                  <a:schemeClr val="tx1">
                    <a:lumMod val="95000"/>
                    <a:lumOff val="5000"/>
                  </a:schemeClr>
                </a:solidFill>
                <a:latin typeface="Arial" panose="020B0604020202020204" pitchFamily="34" charset="0"/>
                <a:cs typeface="Arial" panose="020B0604020202020204" pitchFamily="34" charset="0"/>
              </a:rPr>
              <a:t>la place de la fonction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include</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Note : il y a un impact négatif sur les performances</a:t>
            </a:r>
          </a:p>
        </p:txBody>
      </p:sp>
      <p:sp>
        <p:nvSpPr>
          <p:cNvPr id="3" name="Rectangle 2"/>
          <p:cNvSpPr/>
          <p:nvPr/>
        </p:nvSpPr>
        <p:spPr>
          <a:xfrm>
            <a:off x="501445" y="4273414"/>
            <a:ext cx="8141110" cy="111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 render(controller("</a:t>
            </a:r>
            <a:r>
              <a:rPr lang="en-US" dirty="0" err="1">
                <a:latin typeface="Courier New" panose="02070309020205020404" pitchFamily="49" charset="0"/>
                <a:cs typeface="Courier New" panose="02070309020205020404" pitchFamily="49" charset="0"/>
              </a:rPr>
              <a:t>OCPlatformBundle:Advert:menu</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8936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Inclusion de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Exemple de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sz="2000" dirty="0" smtClean="0">
                <a:solidFill>
                  <a:schemeClr val="tx1">
                    <a:lumMod val="95000"/>
                    <a:lumOff val="5000"/>
                  </a:schemeClr>
                </a:solidFill>
                <a:latin typeface="Arial" panose="020B0604020202020204" pitchFamily="34" charset="0"/>
                <a:cs typeface="Arial" panose="020B0604020202020204" pitchFamily="34" charset="0"/>
              </a:rPr>
              <a:t> du bundle</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3" name="Rectangle 2"/>
          <p:cNvSpPr/>
          <p:nvPr/>
        </p:nvSpPr>
        <p:spPr>
          <a:xfrm>
            <a:off x="383457" y="1523999"/>
            <a:ext cx="8141110" cy="492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/OC/</a:t>
            </a:r>
            <a:r>
              <a:rPr lang="en-US" sz="1600" dirty="0" err="1">
                <a:latin typeface="Courier New" panose="02070309020205020404" pitchFamily="49" charset="0"/>
                <a:cs typeface="Courier New" panose="02070309020205020404" pitchFamily="49" charset="0"/>
              </a:rPr>
              <a:t>PlatformBundle</a:t>
            </a:r>
            <a:r>
              <a:rPr lang="en-US" sz="1600" dirty="0">
                <a:latin typeface="Courier New" panose="02070309020205020404" pitchFamily="49" charset="0"/>
                <a:cs typeface="Courier New" panose="02070309020205020404" pitchFamily="49" charset="0"/>
              </a:rPr>
              <a:t>/Resources/views/</a:t>
            </a:r>
            <a:r>
              <a:rPr lang="en-US" sz="1600" dirty="0" err="1">
                <a:latin typeface="Courier New" panose="02070309020205020404" pitchFamily="49" charset="0"/>
                <a:cs typeface="Courier New" panose="02070309020205020404" pitchFamily="49" charset="0"/>
              </a:rPr>
              <a:t>layout.html.twig</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&lt;!DOCTYPE HTML&gt;</a:t>
            </a:r>
          </a:p>
          <a:p>
            <a:r>
              <a:rPr lang="en-US" sz="1600" dirty="0">
                <a:latin typeface="Courier New" panose="02070309020205020404" pitchFamily="49" charset="0"/>
                <a:cs typeface="Courier New" panose="02070309020205020404" pitchFamily="49" charset="0"/>
              </a:rPr>
              <a:t>&lt;html&gt;</a:t>
            </a:r>
          </a:p>
          <a:p>
            <a:r>
              <a:rPr lang="en-US" sz="1600" dirty="0">
                <a:latin typeface="Courier New" panose="02070309020205020404" pitchFamily="49" charset="0"/>
                <a:cs typeface="Courier New" panose="02070309020205020404" pitchFamily="49" charset="0"/>
              </a:rPr>
              <a:t>  &lt;head&gt;</a:t>
            </a:r>
          </a:p>
          <a:p>
            <a:r>
              <a:rPr lang="en-US" sz="1600" dirty="0">
                <a:latin typeface="Courier New" panose="02070309020205020404" pitchFamily="49" charset="0"/>
                <a:cs typeface="Courier New" panose="02070309020205020404" pitchFamily="49" charset="0"/>
              </a:rPr>
              <a:t>    &lt;meta charset="utf-8"&gt;</a:t>
            </a:r>
          </a:p>
          <a:p>
            <a:r>
              <a:rPr lang="en-US" sz="1600" dirty="0">
                <a:latin typeface="Courier New" panose="02070309020205020404" pitchFamily="49" charset="0"/>
                <a:cs typeface="Courier New" panose="02070309020205020404" pitchFamily="49" charset="0"/>
              </a:rPr>
              <a:t>    &lt;title&gt;{% block title %}OC </a:t>
            </a:r>
            <a:r>
              <a:rPr lang="en-US" sz="1600" dirty="0" err="1">
                <a:latin typeface="Courier New" panose="02070309020205020404" pitchFamily="49" charset="0"/>
                <a:cs typeface="Courier New" panose="02070309020205020404" pitchFamily="49" charset="0"/>
              </a:rPr>
              <a:t>Plateforme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endblock</a:t>
            </a:r>
            <a:r>
              <a:rPr lang="en-US" sz="1600" dirty="0">
                <a:latin typeface="Courier New" panose="02070309020205020404" pitchFamily="49" charset="0"/>
                <a:cs typeface="Courier New" panose="02070309020205020404" pitchFamily="49" charset="0"/>
              </a:rPr>
              <a:t> %}&lt;/title&gt;</a:t>
            </a:r>
          </a:p>
          <a:p>
            <a:r>
              <a:rPr lang="en-US" sz="1600" dirty="0">
                <a:latin typeface="Courier New" panose="02070309020205020404" pitchFamily="49" charset="0"/>
                <a:cs typeface="Courier New" panose="02070309020205020404" pitchFamily="49" charset="0"/>
              </a:rPr>
              <a:t>  &lt;/head&gt;</a:t>
            </a:r>
          </a:p>
          <a:p>
            <a:r>
              <a:rPr lang="en-US" sz="1600" dirty="0">
                <a:latin typeface="Courier New" panose="02070309020205020404" pitchFamily="49" charset="0"/>
                <a:cs typeface="Courier New" panose="02070309020205020404" pitchFamily="49" charset="0"/>
              </a:rPr>
              <a:t>  &lt;body&gt;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&lt;div id="menu"&gt;</a:t>
            </a:r>
          </a:p>
          <a:p>
            <a:r>
              <a:rPr lang="en-US" sz="1600" dirty="0">
                <a:solidFill>
                  <a:srgbClr val="FF0000"/>
                </a:solidFill>
                <a:latin typeface="Courier New" panose="02070309020205020404" pitchFamily="49" charset="0"/>
                <a:cs typeface="Courier New" panose="02070309020205020404" pitchFamily="49" charset="0"/>
              </a:rPr>
              <a:t>      {{ render(controller("</a:t>
            </a:r>
            <a:r>
              <a:rPr lang="en-US" sz="1600" dirty="0" err="1">
                <a:solidFill>
                  <a:srgbClr val="FF0000"/>
                </a:solidFill>
                <a:latin typeface="Courier New" panose="02070309020205020404" pitchFamily="49" charset="0"/>
                <a:cs typeface="Courier New" panose="02070309020205020404" pitchFamily="49" charset="0"/>
              </a:rPr>
              <a:t>OCPlatformBundle:Advert:menu</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&lt;/div&gt;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block body %}</a:t>
            </a:r>
          </a:p>
          <a:p>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endblock</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&lt;/body&gt;</a:t>
            </a:r>
          </a:p>
          <a:p>
            <a:r>
              <a:rPr lang="en-US" sz="16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964923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Inclusion de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Côté contrôleur</a:t>
            </a:r>
            <a:r>
              <a:rPr lang="fr-FR" sz="2000" dirty="0">
                <a:solidFill>
                  <a:schemeClr val="tx1">
                    <a:lumMod val="95000"/>
                    <a:lumOff val="5000"/>
                  </a:schemeClr>
                </a:solidFill>
                <a:latin typeface="Arial" panose="020B0604020202020204" pitchFamily="34" charset="0"/>
                <a:cs typeface="Arial" panose="020B0604020202020204" pitchFamily="34" charset="0"/>
              </a:rPr>
              <a:t>, on ajoute la méthode </a:t>
            </a:r>
            <a:r>
              <a:rPr lang="fr-FR" sz="2000" dirty="0" err="1">
                <a:latin typeface="Courier New" panose="02070309020205020404" pitchFamily="49" charset="0"/>
                <a:cs typeface="Courier New" panose="02070309020205020404" pitchFamily="49" charset="0"/>
              </a:rPr>
              <a:t>menuAction</a:t>
            </a:r>
            <a:r>
              <a:rPr lang="fr-FR" sz="2000" dirty="0" smtClean="0">
                <a:latin typeface="Courier New" panose="02070309020205020404" pitchFamily="49" charset="0"/>
                <a:cs typeface="Courier New" panose="02070309020205020404" pitchFamily="49" charset="0"/>
              </a:rPr>
              <a:t>()</a:t>
            </a:r>
            <a:r>
              <a:rPr lang="fr-FR" sz="2000" dirty="0" smtClean="0">
                <a:solidFill>
                  <a:schemeClr val="tx1">
                    <a:lumMod val="95000"/>
                    <a:lumOff val="5000"/>
                  </a:schemeClr>
                </a:solidFill>
                <a:latin typeface="Arial" panose="020B0604020202020204" pitchFamily="34" charset="0"/>
                <a:cs typeface="Arial" panose="020B0604020202020204" pitchFamily="34" charset="0"/>
              </a:rPr>
              <a:t> qui retourne une réponse avec le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template</a:t>
            </a:r>
            <a:r>
              <a:rPr lang="fr-FR" sz="2000" dirty="0" smtClean="0">
                <a:solidFill>
                  <a:schemeClr val="tx1">
                    <a:lumMod val="95000"/>
                    <a:lumOff val="5000"/>
                  </a:schemeClr>
                </a:solidFill>
                <a:latin typeface="Arial" panose="020B0604020202020204" pitchFamily="34" charset="0"/>
                <a:cs typeface="Arial" panose="020B0604020202020204" pitchFamily="34" charset="0"/>
              </a:rPr>
              <a:t> menu comme contenu :</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3" name="Rectangle 2"/>
          <p:cNvSpPr/>
          <p:nvPr/>
        </p:nvSpPr>
        <p:spPr>
          <a:xfrm>
            <a:off x="501445" y="1691148"/>
            <a:ext cx="8141110" cy="492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AdvertController</a:t>
            </a:r>
            <a:r>
              <a:rPr lang="en-US" sz="1400" dirty="0">
                <a:latin typeface="Courier New" panose="02070309020205020404" pitchFamily="49" charset="0"/>
                <a:cs typeface="Courier New" panose="02070309020205020404" pitchFamily="49" charset="0"/>
              </a:rPr>
              <a:t> extends Controller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public function </a:t>
            </a:r>
            <a:r>
              <a:rPr lang="en-US" sz="1400" dirty="0" err="1">
                <a:solidFill>
                  <a:srgbClr val="FF0000"/>
                </a:solidFill>
                <a:latin typeface="Courier New" panose="02070309020205020404" pitchFamily="49" charset="0"/>
                <a:cs typeface="Courier New" panose="02070309020205020404" pitchFamily="49" charset="0"/>
              </a:rPr>
              <a:t>menuAction</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 On fixe </a:t>
            </a:r>
            <a:r>
              <a:rPr lang="en-US" sz="1400" dirty="0" err="1">
                <a:solidFill>
                  <a:schemeClr val="bg1"/>
                </a:solidFill>
                <a:latin typeface="Courier New" panose="02070309020205020404" pitchFamily="49" charset="0"/>
                <a:cs typeface="Courier New" panose="02070309020205020404" pitchFamily="49" charset="0"/>
              </a:rPr>
              <a:t>en</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dur</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une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liste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ici</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bien</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entendu</a:t>
            </a:r>
            <a:r>
              <a:rPr lang="en-US" sz="1400" dirty="0">
                <a:solidFill>
                  <a:schemeClr val="bg1"/>
                </a:solidFill>
                <a:latin typeface="Courier New" panose="02070309020205020404" pitchFamily="49" charset="0"/>
                <a:cs typeface="Courier New" panose="02070309020205020404" pitchFamily="49" charset="0"/>
              </a:rPr>
              <a:t> par la suite</a:t>
            </a:r>
          </a:p>
          <a:p>
            <a:r>
              <a:rPr lang="en-US" sz="1400" dirty="0">
                <a:solidFill>
                  <a:schemeClr val="bg1"/>
                </a:solidFill>
                <a:latin typeface="Courier New" panose="02070309020205020404" pitchFamily="49" charset="0"/>
                <a:cs typeface="Courier New" panose="02070309020205020404" pitchFamily="49" charset="0"/>
              </a:rPr>
              <a:t>    // on la </a:t>
            </a:r>
            <a:r>
              <a:rPr lang="en-US" sz="1400" dirty="0" err="1">
                <a:solidFill>
                  <a:schemeClr val="bg1"/>
                </a:solidFill>
                <a:latin typeface="Courier New" panose="02070309020205020404" pitchFamily="49" charset="0"/>
                <a:cs typeface="Courier New" panose="02070309020205020404" pitchFamily="49" charset="0"/>
              </a:rPr>
              <a:t>récupérera</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depuis</a:t>
            </a:r>
            <a:r>
              <a:rPr lang="en-US" sz="1400" dirty="0">
                <a:solidFill>
                  <a:schemeClr val="bg1"/>
                </a:solidFill>
                <a:latin typeface="Courier New" panose="02070309020205020404" pitchFamily="49" charset="0"/>
                <a:cs typeface="Courier New" panose="02070309020205020404" pitchFamily="49" charset="0"/>
              </a:rPr>
              <a:t> la BDD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listAdverts</a:t>
            </a:r>
            <a:r>
              <a:rPr lang="en-US" sz="1400" dirty="0">
                <a:solidFill>
                  <a:srgbClr val="FF0000"/>
                </a:solidFill>
                <a:latin typeface="Courier New" panose="02070309020205020404" pitchFamily="49" charset="0"/>
                <a:cs typeface="Courier New" panose="02070309020205020404" pitchFamily="49" charset="0"/>
              </a:rPr>
              <a:t> = array(</a:t>
            </a:r>
          </a:p>
          <a:p>
            <a:r>
              <a:rPr lang="en-US" sz="1400" dirty="0">
                <a:solidFill>
                  <a:srgbClr val="FF0000"/>
                </a:solidFill>
                <a:latin typeface="Courier New" panose="02070309020205020404" pitchFamily="49" charset="0"/>
                <a:cs typeface="Courier New" panose="02070309020205020404" pitchFamily="49" charset="0"/>
              </a:rPr>
              <a:t>      array('id' =&gt; 2, 'title' =&gt; '</a:t>
            </a:r>
            <a:r>
              <a:rPr lang="en-US" sz="1400" dirty="0" err="1">
                <a:solidFill>
                  <a:srgbClr val="FF0000"/>
                </a:solidFill>
                <a:latin typeface="Courier New" panose="02070309020205020404" pitchFamily="49" charset="0"/>
                <a:cs typeface="Courier New" panose="02070309020205020404" pitchFamily="49" charset="0"/>
              </a:rPr>
              <a:t>Recherche</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développeur</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Symfony</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array('id' =&gt; 5, 'title' =&gt; 'Mission de webmaster'),</a:t>
            </a:r>
          </a:p>
          <a:p>
            <a:r>
              <a:rPr lang="en-US" sz="1400" dirty="0">
                <a:solidFill>
                  <a:srgbClr val="FF0000"/>
                </a:solidFill>
                <a:latin typeface="Courier New" panose="02070309020205020404" pitchFamily="49" charset="0"/>
                <a:cs typeface="Courier New" panose="02070309020205020404" pitchFamily="49" charset="0"/>
              </a:rPr>
              <a:t>      array('id' =&gt; 9, 'title' =&gt; '</a:t>
            </a:r>
            <a:r>
              <a:rPr lang="en-US" sz="1400" dirty="0" err="1">
                <a:solidFill>
                  <a:srgbClr val="FF0000"/>
                </a:solidFill>
                <a:latin typeface="Courier New" panose="02070309020205020404" pitchFamily="49" charset="0"/>
                <a:cs typeface="Courier New" panose="02070309020205020404" pitchFamily="49" charset="0"/>
              </a:rPr>
              <a:t>Offre</a:t>
            </a:r>
            <a:r>
              <a:rPr lang="en-US" sz="1400" dirty="0">
                <a:solidFill>
                  <a:srgbClr val="FF0000"/>
                </a:solidFill>
                <a:latin typeface="Courier New" panose="02070309020205020404" pitchFamily="49" charset="0"/>
                <a:cs typeface="Courier New" panose="02070309020205020404" pitchFamily="49" charset="0"/>
              </a:rPr>
              <a:t> de stage </a:t>
            </a:r>
            <a:r>
              <a:rPr lang="en-US" sz="1400" dirty="0" err="1">
                <a:solidFill>
                  <a:srgbClr val="FF0000"/>
                </a:solidFill>
                <a:latin typeface="Courier New" panose="02070309020205020404" pitchFamily="49" charset="0"/>
                <a:cs typeface="Courier New" panose="02070309020205020404" pitchFamily="49" charset="0"/>
              </a:rPr>
              <a:t>webdesigner</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return $this-&gt;render('</a:t>
            </a:r>
            <a:r>
              <a:rPr lang="en-US" sz="1400" dirty="0" err="1">
                <a:solidFill>
                  <a:srgbClr val="FF0000"/>
                </a:solidFill>
                <a:latin typeface="Courier New" panose="02070309020205020404" pitchFamily="49" charset="0"/>
                <a:cs typeface="Courier New" panose="02070309020205020404" pitchFamily="49" charset="0"/>
              </a:rPr>
              <a:t>OCPlatformBundle:Advert:menu.html.twig</a:t>
            </a:r>
            <a:r>
              <a:rPr lang="en-US" sz="1400" dirty="0">
                <a:solidFill>
                  <a:srgbClr val="FF0000"/>
                </a:solidFill>
                <a:latin typeface="Courier New" panose="02070309020205020404" pitchFamily="49" charset="0"/>
                <a:cs typeface="Courier New" panose="02070309020205020404" pitchFamily="49" charset="0"/>
              </a:rPr>
              <a:t>', array(</a:t>
            </a:r>
          </a:p>
          <a:p>
            <a:r>
              <a:rPr lang="en-US" sz="1400" dirty="0">
                <a:solidFill>
                  <a:schemeClr val="bg1"/>
                </a:solidFill>
                <a:latin typeface="Courier New" panose="02070309020205020404" pitchFamily="49" charset="0"/>
                <a:cs typeface="Courier New" panose="02070309020205020404" pitchFamily="49" charset="0"/>
              </a:rPr>
              <a:t>      // Tout </a:t>
            </a:r>
            <a:r>
              <a:rPr lang="en-US" sz="1400" dirty="0" err="1">
                <a:solidFill>
                  <a:schemeClr val="bg1"/>
                </a:solidFill>
                <a:latin typeface="Courier New" panose="02070309020205020404" pitchFamily="49" charset="0"/>
                <a:cs typeface="Courier New" panose="02070309020205020404" pitchFamily="49" charset="0"/>
              </a:rPr>
              <a:t>l'intérêt</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est</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ici</a:t>
            </a:r>
            <a:r>
              <a:rPr lang="en-US" sz="1400" dirty="0">
                <a:solidFill>
                  <a:schemeClr val="bg1"/>
                </a:solidFill>
                <a:latin typeface="Courier New" panose="02070309020205020404" pitchFamily="49" charset="0"/>
                <a:cs typeface="Courier New" panose="02070309020205020404" pitchFamily="49" charset="0"/>
              </a:rPr>
              <a:t> : le </a:t>
            </a:r>
            <a:r>
              <a:rPr lang="en-US" sz="1400" dirty="0" err="1">
                <a:solidFill>
                  <a:schemeClr val="bg1"/>
                </a:solidFill>
                <a:latin typeface="Courier New" panose="02070309020205020404" pitchFamily="49" charset="0"/>
                <a:cs typeface="Courier New" panose="02070309020205020404" pitchFamily="49" charset="0"/>
              </a:rPr>
              <a:t>contrôleur</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passe</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 les variables </a:t>
            </a:r>
            <a:r>
              <a:rPr lang="en-US" sz="1400" dirty="0" err="1">
                <a:solidFill>
                  <a:schemeClr val="bg1"/>
                </a:solidFill>
                <a:latin typeface="Courier New" panose="02070309020205020404" pitchFamily="49" charset="0"/>
                <a:cs typeface="Courier New" panose="02070309020205020404" pitchFamily="49" charset="0"/>
              </a:rPr>
              <a:t>nécessaires</a:t>
            </a:r>
            <a:r>
              <a:rPr lang="en-US" sz="1400" dirty="0">
                <a:solidFill>
                  <a:schemeClr val="bg1"/>
                </a:solidFill>
                <a:latin typeface="Courier New" panose="02070309020205020404" pitchFamily="49" charset="0"/>
                <a:cs typeface="Courier New" panose="02070309020205020404" pitchFamily="49" charset="0"/>
              </a:rPr>
              <a:t> au template !</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listAdverts</a:t>
            </a:r>
            <a:r>
              <a:rPr lang="en-US" sz="1400" dirty="0">
                <a:solidFill>
                  <a:srgbClr val="FF0000"/>
                </a:solidFill>
                <a:latin typeface="Courier New" panose="02070309020205020404" pitchFamily="49" charset="0"/>
                <a:cs typeface="Courier New" panose="02070309020205020404" pitchFamily="49" charset="0"/>
              </a:rPr>
              <a:t>' =&gt; $</a:t>
            </a:r>
            <a:r>
              <a:rPr lang="en-US" sz="1400" dirty="0" err="1">
                <a:solidFill>
                  <a:srgbClr val="FF0000"/>
                </a:solidFill>
                <a:latin typeface="Courier New" panose="02070309020205020404" pitchFamily="49" charset="0"/>
                <a:cs typeface="Courier New" panose="02070309020205020404" pitchFamily="49" charset="0"/>
              </a:rPr>
              <a:t>listAdverts</a:t>
            </a:r>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8194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Inclusion de contrôleur</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Exemple </a:t>
            </a:r>
            <a:r>
              <a:rPr lang="fr-FR" sz="2000" dirty="0">
                <a:solidFill>
                  <a:schemeClr val="tx1">
                    <a:lumMod val="95000"/>
                    <a:lumOff val="5000"/>
                  </a:schemeClr>
                </a:solidFill>
                <a:latin typeface="Arial" panose="020B0604020202020204" pitchFamily="34" charset="0"/>
                <a:cs typeface="Arial" panose="020B0604020202020204" pitchFamily="34" charset="0"/>
              </a:rPr>
              <a:t>de ce que pourrait être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err="1">
                <a:solidFill>
                  <a:schemeClr val="tx1">
                    <a:lumMod val="95000"/>
                    <a:lumOff val="5000"/>
                  </a:schemeClr>
                </a:solidFill>
                <a:latin typeface="Arial" panose="020B0604020202020204" pitchFamily="34" charset="0"/>
                <a:cs typeface="Arial" panose="020B0604020202020204" pitchFamily="34" charset="0"/>
              </a:rPr>
              <a:t>menu.html.twig</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3" name="Rectangle 2"/>
          <p:cNvSpPr/>
          <p:nvPr/>
        </p:nvSpPr>
        <p:spPr>
          <a:xfrm>
            <a:off x="501445" y="1973195"/>
            <a:ext cx="8141110" cy="382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/OC/</a:t>
            </a:r>
            <a:r>
              <a:rPr lang="en-US" sz="1400" dirty="0" err="1">
                <a:latin typeface="Courier New" panose="02070309020205020404" pitchFamily="49" charset="0"/>
                <a:cs typeface="Courier New" panose="02070309020205020404" pitchFamily="49" charset="0"/>
              </a:rPr>
              <a:t>PlatformBundle</a:t>
            </a:r>
            <a:r>
              <a:rPr lang="en-US" sz="1400" dirty="0">
                <a:latin typeface="Courier New" panose="02070309020205020404" pitchFamily="49" charset="0"/>
                <a:cs typeface="Courier New" panose="02070309020205020404" pitchFamily="49" charset="0"/>
              </a:rPr>
              <a:t>/Resources/views/Advert/</a:t>
            </a:r>
            <a:r>
              <a:rPr lang="en-US" sz="1400" dirty="0" err="1">
                <a:latin typeface="Courier New" panose="02070309020205020404" pitchFamily="49" charset="0"/>
                <a:cs typeface="Courier New" panose="02070309020205020404" pitchFamily="49" charset="0"/>
              </a:rPr>
              <a:t>menu.html.twig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Ce template </a:t>
            </a:r>
            <a:r>
              <a:rPr lang="en-US" sz="1400" dirty="0" err="1">
                <a:latin typeface="Courier New" panose="02070309020205020404" pitchFamily="49" charset="0"/>
                <a:cs typeface="Courier New" panose="02070309020205020404" pitchFamily="49" charset="0"/>
              </a:rPr>
              <a:t>n'hérite</a:t>
            </a:r>
            <a:r>
              <a:rPr lang="en-US" sz="1400" dirty="0">
                <a:latin typeface="Courier New" panose="02070309020205020404" pitchFamily="49" charset="0"/>
                <a:cs typeface="Courier New" panose="02070309020205020404" pitchFamily="49" charset="0"/>
              </a:rPr>
              <a:t> de </a:t>
            </a:r>
            <a:r>
              <a:rPr lang="en-US" sz="1400" dirty="0" err="1">
                <a:latin typeface="Courier New" panose="02070309020205020404" pitchFamily="49" charset="0"/>
                <a:cs typeface="Courier New" panose="02070309020205020404" pitchFamily="49" charset="0"/>
              </a:rPr>
              <a:t>personne</a:t>
            </a:r>
            <a:r>
              <a:rPr lang="en-US" sz="1400" dirty="0" smtClean="0">
                <a:latin typeface="Courier New" panose="02070309020205020404" pitchFamily="49" charset="0"/>
                <a:cs typeface="Courier New" panose="02070309020205020404" pitchFamily="49" charset="0"/>
              </a:rPr>
              <a:t>, tout </a:t>
            </a:r>
            <a:r>
              <a:rPr lang="en-US" sz="1400" dirty="0" err="1">
                <a:latin typeface="Courier New" panose="02070309020205020404" pitchFamily="49" charset="0"/>
                <a:cs typeface="Courier New" panose="02070309020205020404" pitchFamily="49" charset="0"/>
              </a:rPr>
              <a:t>comme</a:t>
            </a:r>
            <a:r>
              <a:rPr lang="en-US" sz="1400" dirty="0">
                <a:latin typeface="Courier New" panose="02070309020205020404" pitchFamily="49" charset="0"/>
                <a:cs typeface="Courier New" panose="02070309020205020404" pitchFamily="49" charset="0"/>
              </a:rPr>
              <a:t> le template </a:t>
            </a:r>
            <a:r>
              <a:rPr lang="en-US" sz="1400" dirty="0" err="1">
                <a:latin typeface="Courier New" panose="02070309020205020404" pitchFamily="49" charset="0"/>
                <a:cs typeface="Courier New" panose="02070309020205020404" pitchFamily="49" charset="0"/>
              </a:rPr>
              <a:t>inclus</a:t>
            </a:r>
            <a:r>
              <a:rPr lang="en-US" sz="1400" dirty="0">
                <a:latin typeface="Courier New" panose="02070309020205020404" pitchFamily="49" charset="0"/>
                <a:cs typeface="Courier New" panose="02070309020205020404" pitchFamily="49" charset="0"/>
              </a:rPr>
              <a:t> avec {{ include()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ul</a:t>
            </a:r>
            <a:r>
              <a:rPr lang="en-US" sz="1400" dirty="0">
                <a:latin typeface="Courier New" panose="02070309020205020404" pitchFamily="49" charset="0"/>
                <a:cs typeface="Courier New" panose="02070309020205020404" pitchFamily="49" charset="0"/>
              </a:rPr>
              <a:t> class="</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-pills </a:t>
            </a:r>
            <a:r>
              <a:rPr lang="en-US" sz="1400" dirty="0" err="1">
                <a:latin typeface="Courier New" panose="02070309020205020404" pitchFamily="49" charset="0"/>
                <a:cs typeface="Courier New" panose="02070309020205020404" pitchFamily="49" charset="0"/>
              </a:rPr>
              <a:t>nav</a:t>
            </a:r>
            <a:r>
              <a:rPr lang="en-US" sz="1400" dirty="0">
                <a:latin typeface="Courier New" panose="02070309020205020404" pitchFamily="49" charset="0"/>
                <a:cs typeface="Courier New" panose="02070309020205020404" pitchFamily="49" charset="0"/>
              </a:rPr>
              <a:t>-stacked"&gt;</a:t>
            </a:r>
          </a:p>
          <a:p>
            <a:r>
              <a:rPr lang="en-US" sz="1400" dirty="0">
                <a:latin typeface="Courier New" panose="02070309020205020404" pitchFamily="49" charset="0"/>
                <a:cs typeface="Courier New" panose="02070309020205020404" pitchFamily="49" charset="0"/>
              </a:rPr>
              <a:t>  {% for advert in </a:t>
            </a:r>
            <a:r>
              <a:rPr lang="en-US" sz="1400" dirty="0" err="1">
                <a:solidFill>
                  <a:srgbClr val="FF0000"/>
                </a:solidFill>
                <a:latin typeface="Courier New" panose="02070309020205020404" pitchFamily="49" charset="0"/>
                <a:cs typeface="Courier New" panose="02070309020205020404" pitchFamily="49" charset="0"/>
              </a:rPr>
              <a:t>listAdverts</a:t>
            </a:r>
            <a:r>
              <a:rPr lang="en-US" sz="1400" dirty="0">
                <a:solidFill>
                  <a:srgbClr val="FF0000"/>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&lt;li&gt;</a:t>
            </a:r>
          </a:p>
          <a:p>
            <a:r>
              <a:rPr lang="en-US" sz="1400" dirty="0">
                <a:latin typeface="Courier New" panose="02070309020205020404" pitchFamily="49" charset="0"/>
                <a:cs typeface="Courier New" panose="02070309020205020404" pitchFamily="49" charset="0"/>
              </a:rPr>
              <a:t>      &lt;a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 path('</a:t>
            </a:r>
            <a:r>
              <a:rPr lang="en-US" sz="1400" dirty="0" err="1">
                <a:latin typeface="Courier New" panose="02070309020205020404" pitchFamily="49" charset="0"/>
                <a:cs typeface="Courier New" panose="02070309020205020404" pitchFamily="49" charset="0"/>
              </a:rPr>
              <a:t>oc_platform_view</a:t>
            </a:r>
            <a:r>
              <a:rPr lang="en-US" sz="1400" dirty="0">
                <a:latin typeface="Courier New" panose="02070309020205020404" pitchFamily="49" charset="0"/>
                <a:cs typeface="Courier New" panose="02070309020205020404" pitchFamily="49" charset="0"/>
              </a:rPr>
              <a:t>', {'id': advert.</a:t>
            </a:r>
            <a:r>
              <a:rPr lang="en-US" sz="1400" dirty="0">
                <a:solidFill>
                  <a:srgbClr val="FF0000"/>
                </a:solidFill>
                <a:latin typeface="Courier New" panose="02070309020205020404" pitchFamily="49" charset="0"/>
                <a:cs typeface="Courier New" panose="02070309020205020404" pitchFamily="49" charset="0"/>
              </a:rPr>
              <a:t>id</a:t>
            </a:r>
            <a:r>
              <a:rPr lang="en-US" sz="1400" dirty="0">
                <a:latin typeface="Courier New" panose="02070309020205020404" pitchFamily="49" charset="0"/>
                <a:cs typeface="Courier New" panose="02070309020205020404" pitchFamily="49" charset="0"/>
              </a:rPr>
              <a:t>}) }}"&gt;</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advert.</a:t>
            </a:r>
            <a:r>
              <a:rPr lang="en-US" sz="1400" dirty="0" err="1">
                <a:solidFill>
                  <a:srgbClr val="FF0000"/>
                </a:solidFill>
                <a:latin typeface="Courier New" panose="02070309020205020404" pitchFamily="49" charset="0"/>
                <a:cs typeface="Courier New" panose="02070309020205020404" pitchFamily="49" charset="0"/>
              </a:rPr>
              <a:t>title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&lt;/a&gt;</a:t>
            </a:r>
          </a:p>
          <a:p>
            <a:r>
              <a:rPr lang="en-US" sz="1400" dirty="0">
                <a:latin typeface="Courier New" panose="02070309020205020404" pitchFamily="49" charset="0"/>
                <a:cs typeface="Courier New" panose="02070309020205020404" pitchFamily="49" charset="0"/>
              </a:rPr>
              <a:t>    &lt;/li&gt;</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endfor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ul</a:t>
            </a:r>
            <a:r>
              <a:rPr lang="en-US" sz="1400" dirty="0">
                <a:latin typeface="Courier New" panose="02070309020205020404" pitchFamily="49" charset="0"/>
                <a:cs typeface="Courier New" panose="02070309020205020404" pitchFamily="49" charset="0"/>
              </a:rPr>
              <a:t>&gt;</a:t>
            </a:r>
          </a:p>
        </p:txBody>
      </p:sp>
      <p:sp>
        <p:nvSpPr>
          <p:cNvPr id="2" name="ZoneTexte 1"/>
          <p:cNvSpPr txBox="1"/>
          <p:nvPr/>
        </p:nvSpPr>
        <p:spPr>
          <a:xfrm>
            <a:off x="5209385" y="3350409"/>
            <a:ext cx="2455929" cy="369332"/>
          </a:xfrm>
          <a:prstGeom prst="rect">
            <a:avLst/>
          </a:prstGeom>
          <a:noFill/>
        </p:spPr>
        <p:txBody>
          <a:bodyPr wrap="none" rtlCol="0">
            <a:spAutoFit/>
          </a:bodyPr>
          <a:lstStyle/>
          <a:p>
            <a:r>
              <a:rPr lang="fr-FR" dirty="0" smtClean="0"/>
              <a:t>Note : classes </a:t>
            </a:r>
            <a:r>
              <a:rPr lang="fr-FR" dirty="0" err="1" smtClean="0"/>
              <a:t>Bootstrap</a:t>
            </a:r>
            <a:endParaRPr lang="fr-FR" dirty="0"/>
          </a:p>
        </p:txBody>
      </p:sp>
      <p:cxnSp>
        <p:nvCxnSpPr>
          <p:cNvPr id="6" name="Connecteur droit avec flèche 5"/>
          <p:cNvCxnSpPr/>
          <p:nvPr/>
        </p:nvCxnSpPr>
        <p:spPr>
          <a:xfrm flipH="1">
            <a:off x="4701396" y="3535075"/>
            <a:ext cx="4313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986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Exercice</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Modifiez le fichier </a:t>
            </a:r>
            <a:r>
              <a:rPr lang="fr-FR" sz="2000" dirty="0" err="1" smtClean="0">
                <a:solidFill>
                  <a:schemeClr val="tx1">
                    <a:lumMod val="95000"/>
                    <a:lumOff val="5000"/>
                  </a:schemeClr>
                </a:solidFill>
                <a:latin typeface="Courier New" panose="02070309020205020404" pitchFamily="49" charset="0"/>
                <a:cs typeface="Courier New" panose="02070309020205020404" pitchFamily="49" charset="0"/>
              </a:rPr>
              <a:t>view.html.twig</a:t>
            </a:r>
            <a:r>
              <a:rPr lang="fr-FR" sz="2000" dirty="0" smtClean="0">
                <a:solidFill>
                  <a:schemeClr val="tx1">
                    <a:lumMod val="95000"/>
                    <a:lumOff val="5000"/>
                  </a:schemeClr>
                </a:solidFill>
                <a:latin typeface="Arial" panose="020B0604020202020204" pitchFamily="34" charset="0"/>
                <a:cs typeface="Arial" panose="020B0604020202020204" pitchFamily="34" charset="0"/>
              </a:rPr>
              <a:t> pour qu'il hérite du </a:t>
            </a:r>
            <a:r>
              <a:rPr lang="fr-FR" sz="2000" dirty="0" err="1" smtClean="0">
                <a:solidFill>
                  <a:schemeClr val="tx1">
                    <a:lumMod val="95000"/>
                    <a:lumOff val="5000"/>
                  </a:schemeClr>
                </a:solidFill>
                <a:latin typeface="Arial" panose="020B0604020202020204" pitchFamily="34" charset="0"/>
                <a:cs typeface="Arial" panose="020B0604020202020204" pitchFamily="34" charset="0"/>
              </a:rPr>
              <a:t>layout</a:t>
            </a:r>
            <a:r>
              <a:rPr lang="fr-FR" sz="2000" dirty="0" smtClean="0">
                <a:solidFill>
                  <a:schemeClr val="tx1">
                    <a:lumMod val="95000"/>
                    <a:lumOff val="5000"/>
                  </a:schemeClr>
                </a:solidFill>
                <a:latin typeface="Arial" panose="020B0604020202020204" pitchFamily="34" charset="0"/>
                <a:cs typeface="Arial" panose="020B0604020202020204" pitchFamily="34" charset="0"/>
              </a:rPr>
              <a:t> du bundle et puisse afficher le menu au dessus de l'annonce :</a:t>
            </a:r>
            <a:endParaRPr lang="fr-FR" sz="2000" dirty="0" smtClean="0">
              <a:solidFill>
                <a:schemeClr val="tx1">
                  <a:lumMod val="95000"/>
                  <a:lumOff val="5000"/>
                </a:schemeClr>
              </a:solidFill>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3"/>
          <a:stretch>
            <a:fillRect/>
          </a:stretch>
        </p:blipFill>
        <p:spPr>
          <a:xfrm>
            <a:off x="1871662" y="2201575"/>
            <a:ext cx="5400675" cy="2667000"/>
          </a:xfrm>
          <a:prstGeom prst="rect">
            <a:avLst/>
          </a:prstGeom>
        </p:spPr>
      </p:pic>
    </p:spTree>
    <p:extLst>
      <p:ext uri="{BB962C8B-B14F-4D97-AF65-F5344CB8AC3E}">
        <p14:creationId xmlns:p14="http://schemas.microsoft.com/office/powerpoint/2010/main" val="3115591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Résumé</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Un moteur de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tel que </a:t>
            </a:r>
            <a:r>
              <a:rPr lang="fr-FR" sz="2000" b="1"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permet de bien </a:t>
            </a:r>
            <a:r>
              <a:rPr lang="fr-FR" sz="2000" b="1" dirty="0">
                <a:solidFill>
                  <a:schemeClr val="tx1">
                    <a:lumMod val="95000"/>
                    <a:lumOff val="5000"/>
                  </a:schemeClr>
                </a:solidFill>
                <a:latin typeface="Arial" panose="020B0604020202020204" pitchFamily="34" charset="0"/>
                <a:cs typeface="Arial" panose="020B0604020202020204" pitchFamily="34" charset="0"/>
              </a:rPr>
              <a:t>séparer le code PHP du code HTML</a:t>
            </a:r>
            <a:r>
              <a:rPr lang="fr-FR" sz="2000" dirty="0">
                <a:solidFill>
                  <a:schemeClr val="tx1">
                    <a:lumMod val="95000"/>
                    <a:lumOff val="5000"/>
                  </a:schemeClr>
                </a:solidFill>
                <a:latin typeface="Arial" panose="020B0604020202020204" pitchFamily="34" charset="0"/>
                <a:cs typeface="Arial" panose="020B0604020202020204" pitchFamily="34" charset="0"/>
              </a:rPr>
              <a:t>, dans le cadre de l'architecture MVC ;</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La syntaxe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var }}‌</a:t>
            </a:r>
            <a:r>
              <a:rPr lang="fr-FR" sz="2000" dirty="0">
                <a:solidFill>
                  <a:schemeClr val="tx1">
                    <a:lumMod val="95000"/>
                    <a:lumOff val="5000"/>
                  </a:schemeClr>
                </a:solidFill>
                <a:latin typeface="Arial" panose="020B0604020202020204" pitchFamily="34" charset="0"/>
                <a:cs typeface="Arial" panose="020B0604020202020204" pitchFamily="34" charset="0"/>
              </a:rPr>
              <a:t> affiche la variable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var</a:t>
            </a:r>
            <a:r>
              <a:rPr lang="fr-FR" sz="2000" dirty="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La syntaxe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if %}  </a:t>
            </a:r>
            <a:r>
              <a:rPr lang="fr-FR" sz="2000" dirty="0">
                <a:solidFill>
                  <a:schemeClr val="tx1">
                    <a:lumMod val="95000"/>
                    <a:lumOff val="5000"/>
                  </a:schemeClr>
                </a:solidFill>
                <a:latin typeface="Arial" panose="020B0604020202020204" pitchFamily="34" charset="0"/>
                <a:cs typeface="Arial" panose="020B0604020202020204" pitchFamily="34" charset="0"/>
              </a:rPr>
              <a:t>exécute  quelque chose, ici une condition ;</a:t>
            </a:r>
          </a:p>
          <a:p>
            <a:pPr marL="638175" indent="-457200">
              <a:spcBef>
                <a:spcPts val="1200"/>
              </a:spcBef>
              <a:buClr>
                <a:srgbClr val="C00000"/>
              </a:buClr>
              <a:buFont typeface="Wingdings" panose="05000000000000000000" pitchFamily="2" charset="2"/>
              <a:buChar char="§"/>
            </a:pPr>
            <a:r>
              <a:rPr lang="fr-FR" sz="2000" dirty="0" err="1">
                <a:solidFill>
                  <a:schemeClr val="tx1">
                    <a:lumMod val="95000"/>
                    <a:lumOff val="5000"/>
                  </a:schemeClr>
                </a:solidFill>
                <a:latin typeface="Arial" panose="020B0604020202020204" pitchFamily="34" charset="0"/>
                <a:cs typeface="Arial" panose="020B0604020202020204" pitchFamily="34" charset="0"/>
              </a:rPr>
              <a:t>Twig</a:t>
            </a:r>
            <a:r>
              <a:rPr lang="fr-FR" sz="2000" dirty="0">
                <a:solidFill>
                  <a:schemeClr val="tx1">
                    <a:lumMod val="95000"/>
                    <a:lumOff val="5000"/>
                  </a:schemeClr>
                </a:solidFill>
                <a:latin typeface="Arial" panose="020B0604020202020204" pitchFamily="34" charset="0"/>
                <a:cs typeface="Arial" panose="020B0604020202020204" pitchFamily="34" charset="0"/>
              </a:rPr>
              <a:t> offre un </a:t>
            </a:r>
            <a:r>
              <a:rPr lang="fr-FR" sz="2000" b="1" dirty="0">
                <a:solidFill>
                  <a:schemeClr val="tx1">
                    <a:lumMod val="95000"/>
                    <a:lumOff val="5000"/>
                  </a:schemeClr>
                </a:solidFill>
                <a:latin typeface="Arial" panose="020B0604020202020204" pitchFamily="34" charset="0"/>
                <a:cs typeface="Arial" panose="020B0604020202020204" pitchFamily="34" charset="0"/>
              </a:rPr>
              <a:t>système d'héritage </a:t>
            </a:r>
            <a:r>
              <a:rPr lang="fr-FR" sz="2000" dirty="0">
                <a:solidFill>
                  <a:schemeClr val="tx1">
                    <a:lumMod val="95000"/>
                    <a:lumOff val="5000"/>
                  </a:schemeClr>
                </a:solidFill>
                <a:latin typeface="Arial" panose="020B0604020202020204" pitchFamily="34" charset="0"/>
                <a:cs typeface="Arial" panose="020B0604020202020204" pitchFamily="34" charset="0"/>
              </a:rPr>
              <a:t>(via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extends</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b="1" dirty="0">
                <a:solidFill>
                  <a:schemeClr val="tx1">
                    <a:lumMod val="95000"/>
                    <a:lumOff val="5000"/>
                  </a:schemeClr>
                </a:solidFill>
                <a:latin typeface="Arial" panose="020B0604020202020204" pitchFamily="34" charset="0"/>
                <a:cs typeface="Arial" panose="020B0604020202020204" pitchFamily="34" charset="0"/>
              </a:rPr>
              <a:t>et d'inclusion </a:t>
            </a:r>
            <a:r>
              <a:rPr lang="fr-FR" sz="2000" dirty="0">
                <a:solidFill>
                  <a:schemeClr val="tx1">
                    <a:lumMod val="95000"/>
                    <a:lumOff val="5000"/>
                  </a:schemeClr>
                </a:solidFill>
                <a:latin typeface="Arial" panose="020B0604020202020204" pitchFamily="34" charset="0"/>
                <a:cs typeface="Arial" panose="020B0604020202020204" pitchFamily="34" charset="0"/>
              </a:rPr>
              <a:t>(via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include</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et </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err="1">
                <a:solidFill>
                  <a:schemeClr val="tx1">
                    <a:lumMod val="95000"/>
                    <a:lumOff val="5000"/>
                  </a:schemeClr>
                </a:solidFill>
                <a:latin typeface="Courier New" panose="02070309020205020404" pitchFamily="49" charset="0"/>
                <a:cs typeface="Courier New" panose="02070309020205020404" pitchFamily="49" charset="0"/>
              </a:rPr>
              <a:t>render</a:t>
            </a:r>
            <a:r>
              <a:rPr lang="fr-FR" sz="2000" dirty="0">
                <a:solidFill>
                  <a:schemeClr val="tx1">
                    <a:lumMod val="95000"/>
                    <a:lumOff val="5000"/>
                  </a:schemeClr>
                </a:solidFill>
                <a:latin typeface="Courier New" panose="02070309020205020404" pitchFamily="49" charset="0"/>
                <a:cs typeface="Courier New" panose="02070309020205020404" pitchFamily="49" charset="0"/>
              </a:rPr>
              <a:t>() }}</a:t>
            </a:r>
            <a:r>
              <a:rPr lang="fr-FR" sz="2000" dirty="0">
                <a:solidFill>
                  <a:schemeClr val="tx1">
                    <a:lumMod val="95000"/>
                    <a:lumOff val="5000"/>
                  </a:schemeClr>
                </a:solidFill>
                <a:latin typeface="Arial" panose="020B0604020202020204" pitchFamily="34" charset="0"/>
                <a:cs typeface="Arial" panose="020B0604020202020204" pitchFamily="34" charset="0"/>
              </a:rPr>
              <a:t>) très intéressant pour bien organiser les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templates</a:t>
            </a:r>
            <a:r>
              <a:rPr lang="fr-FR" sz="2000" dirty="0">
                <a:solidFill>
                  <a:schemeClr val="tx1">
                    <a:lumMod val="95000"/>
                    <a:lumOff val="5000"/>
                  </a:schemeClr>
                </a:solidFill>
                <a:latin typeface="Arial" panose="020B0604020202020204" pitchFamily="34" charset="0"/>
                <a:cs typeface="Arial" panose="020B0604020202020204" pitchFamily="34" charset="0"/>
              </a:rPr>
              <a:t> ;</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Le </a:t>
            </a:r>
            <a:r>
              <a:rPr lang="fr-FR" sz="2000" b="1" dirty="0">
                <a:solidFill>
                  <a:schemeClr val="tx1">
                    <a:lumMod val="95000"/>
                    <a:lumOff val="5000"/>
                  </a:schemeClr>
                </a:solidFill>
                <a:latin typeface="Arial" panose="020B0604020202020204" pitchFamily="34" charset="0"/>
                <a:cs typeface="Arial" panose="020B0604020202020204" pitchFamily="34" charset="0"/>
              </a:rPr>
              <a:t>modèle triple héritage </a:t>
            </a:r>
            <a:r>
              <a:rPr lang="fr-FR" sz="2000" dirty="0">
                <a:solidFill>
                  <a:schemeClr val="tx1">
                    <a:lumMod val="95000"/>
                    <a:lumOff val="5000"/>
                  </a:schemeClr>
                </a:solidFill>
                <a:latin typeface="Arial" panose="020B0604020202020204" pitchFamily="34" charset="0"/>
                <a:cs typeface="Arial" panose="020B0604020202020204" pitchFamily="34" charset="0"/>
              </a:rPr>
              <a:t>est </a:t>
            </a:r>
            <a:r>
              <a:rPr lang="fr-FR" sz="2000" b="1" dirty="0">
                <a:solidFill>
                  <a:schemeClr val="tx1">
                    <a:lumMod val="95000"/>
                    <a:lumOff val="5000"/>
                  </a:schemeClr>
                </a:solidFill>
                <a:latin typeface="Arial" panose="020B0604020202020204" pitchFamily="34" charset="0"/>
                <a:cs typeface="Arial" panose="020B0604020202020204" pitchFamily="34" charset="0"/>
              </a:rPr>
              <a:t>très utilisé pour des projets avec </a:t>
            </a:r>
            <a:r>
              <a:rPr lang="fr-FR" sz="2000" b="1" dirty="0" err="1">
                <a:solidFill>
                  <a:schemeClr val="tx1">
                    <a:lumMod val="95000"/>
                    <a:lumOff val="5000"/>
                  </a:schemeClr>
                </a:solidFill>
                <a:latin typeface="Arial" panose="020B0604020202020204" pitchFamily="34" charset="0"/>
                <a:cs typeface="Arial" panose="020B0604020202020204" pitchFamily="34" charset="0"/>
              </a:rPr>
              <a:t>Symfony</a:t>
            </a:r>
            <a:r>
              <a:rPr lang="fr-FR" sz="2000" dirty="0">
                <a:solidFill>
                  <a:schemeClr val="tx1">
                    <a:lumMod val="95000"/>
                    <a:lumOff val="5000"/>
                  </a:schemeClr>
                </a:solidFill>
                <a:latin typeface="Arial" panose="020B0604020202020204" pitchFamily="34" charset="0"/>
                <a:cs typeface="Arial" panose="020B0604020202020204" pitchFamily="34" charset="0"/>
              </a:rPr>
              <a:t>.</a:t>
            </a:r>
            <a:endParaRPr lang="fr-FR" sz="2000"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6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err="1" smtClean="0"/>
              <a:t>Templates</a:t>
            </a:r>
            <a:r>
              <a:rPr lang="fr-FR" b="1" dirty="0" smtClean="0"/>
              <a:t> de notre plateforme d'annonces</a:t>
            </a:r>
            <a:endParaRPr lang="fr-FR" b="1" dirty="0"/>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r>
              <a:rPr lang="fr-FR" sz="2000" dirty="0" smtClean="0">
                <a:solidFill>
                  <a:schemeClr val="tx1">
                    <a:lumMod val="95000"/>
                    <a:lumOff val="5000"/>
                  </a:schemeClr>
                </a:solidFill>
                <a:latin typeface="Arial" panose="020B0604020202020204" pitchFamily="34" charset="0"/>
                <a:cs typeface="Arial" panose="020B0604020202020204" pitchFamily="34" charset="0"/>
              </a:rPr>
              <a:t>Étant </a:t>
            </a:r>
            <a:r>
              <a:rPr lang="fr-FR" sz="2000" dirty="0">
                <a:solidFill>
                  <a:schemeClr val="tx1">
                    <a:lumMod val="95000"/>
                    <a:lumOff val="5000"/>
                  </a:schemeClr>
                </a:solidFill>
                <a:latin typeface="Arial" panose="020B0604020202020204" pitchFamily="34" charset="0"/>
                <a:cs typeface="Arial" panose="020B0604020202020204" pitchFamily="34" charset="0"/>
              </a:rPr>
              <a:t>donné que l'on n'a pas encore accès à la base de données, on va travailler avec des variables vides </a:t>
            </a:r>
            <a:r>
              <a:rPr lang="fr-FR" sz="2000" dirty="0" smtClean="0">
                <a:solidFill>
                  <a:schemeClr val="tx1">
                    <a:lumMod val="95000"/>
                    <a:lumOff val="5000"/>
                  </a:schemeClr>
                </a:solidFill>
                <a:latin typeface="Arial" panose="020B0604020202020204" pitchFamily="34" charset="0"/>
                <a:cs typeface="Arial" panose="020B0604020202020204" pitchFamily="34" charset="0"/>
              </a:rPr>
              <a:t>nous permettant de </a:t>
            </a:r>
            <a:r>
              <a:rPr lang="fr-FR" sz="2000" dirty="0">
                <a:solidFill>
                  <a:schemeClr val="tx1">
                    <a:lumMod val="95000"/>
                    <a:lumOff val="5000"/>
                  </a:schemeClr>
                </a:solidFill>
                <a:latin typeface="Arial" panose="020B0604020202020204" pitchFamily="34" charset="0"/>
                <a:cs typeface="Arial" panose="020B0604020202020204" pitchFamily="34" charset="0"/>
              </a:rPr>
              <a:t>construire le </a:t>
            </a:r>
            <a:r>
              <a:rPr lang="fr-FR" sz="2000" dirty="0" err="1">
                <a:solidFill>
                  <a:schemeClr val="tx1">
                    <a:lumMod val="95000"/>
                    <a:lumOff val="5000"/>
                  </a:schemeClr>
                </a:solidFill>
                <a:latin typeface="Arial" panose="020B0604020202020204" pitchFamily="34" charset="0"/>
                <a:cs typeface="Arial" panose="020B0604020202020204" pitchFamily="34" charset="0"/>
              </a:rPr>
              <a:t>template</a:t>
            </a:r>
            <a:r>
              <a:rPr lang="fr-FR" sz="2000" dirty="0" smtClean="0">
                <a:solidFill>
                  <a:schemeClr val="tx1">
                    <a:lumMod val="95000"/>
                    <a:lumOff val="5000"/>
                  </a:schemeClr>
                </a:solidFill>
                <a:latin typeface="Arial" panose="020B0604020202020204" pitchFamily="34" charset="0"/>
                <a:cs typeface="Arial" panose="020B0604020202020204" pitchFamily="34" charset="0"/>
              </a:rPr>
              <a:t>.</a:t>
            </a:r>
          </a:p>
          <a:p>
            <a:pPr marL="638175" indent="-457200">
              <a:spcBef>
                <a:spcPts val="1200"/>
              </a:spcBef>
              <a:buClr>
                <a:srgbClr val="C00000"/>
              </a:buClr>
              <a:buFont typeface="Wingdings" panose="05000000000000000000" pitchFamily="2" charset="2"/>
              <a:buChar char="§"/>
            </a:pPr>
            <a:r>
              <a:rPr lang="fr-FR" sz="2000" dirty="0">
                <a:solidFill>
                  <a:schemeClr val="tx1">
                    <a:lumMod val="95000"/>
                    <a:lumOff val="5000"/>
                  </a:schemeClr>
                </a:solidFill>
                <a:latin typeface="Arial" panose="020B0604020202020204" pitchFamily="34" charset="0"/>
                <a:cs typeface="Arial" panose="020B0604020202020204" pitchFamily="34" charset="0"/>
              </a:rPr>
              <a:t>Pour la mise en place CSS on va utiliser </a:t>
            </a:r>
            <a:r>
              <a:rPr lang="fr-FR" sz="2000" dirty="0" err="1">
                <a:solidFill>
                  <a:schemeClr val="tx1">
                    <a:lumMod val="95000"/>
                    <a:lumOff val="5000"/>
                  </a:schemeClr>
                </a:solidFill>
                <a:latin typeface="Arial" panose="020B0604020202020204" pitchFamily="34" charset="0"/>
                <a:cs typeface="Arial" panose="020B0604020202020204" pitchFamily="34" charset="0"/>
              </a:rPr>
              <a:t>Bootstrap</a:t>
            </a:r>
            <a:r>
              <a:rPr lang="fr-FR" sz="2000" dirty="0">
                <a:solidFill>
                  <a:schemeClr val="tx1">
                    <a:lumMod val="95000"/>
                    <a:lumOff val="5000"/>
                  </a:schemeClr>
                </a:solidFill>
                <a:latin typeface="Arial" panose="020B0604020202020204" pitchFamily="34" charset="0"/>
                <a:cs typeface="Arial" panose="020B0604020202020204" pitchFamily="34" charset="0"/>
              </a:rPr>
              <a:t> (</a:t>
            </a:r>
            <a:r>
              <a:rPr lang="fr-FR" sz="2000" dirty="0" err="1">
                <a:solidFill>
                  <a:schemeClr val="tx1">
                    <a:lumMod val="95000"/>
                    <a:lumOff val="5000"/>
                  </a:schemeClr>
                </a:solidFill>
                <a:latin typeface="Arial" panose="020B0604020202020204" pitchFamily="34" charset="0"/>
                <a:cs typeface="Arial" panose="020B0604020202020204" pitchFamily="34" charset="0"/>
              </a:rPr>
              <a:t>framework</a:t>
            </a:r>
            <a:r>
              <a:rPr lang="fr-FR" sz="2000" dirty="0">
                <a:solidFill>
                  <a:schemeClr val="tx1">
                    <a:lumMod val="95000"/>
                    <a:lumOff val="5000"/>
                  </a:schemeClr>
                </a:solidFill>
                <a:latin typeface="Arial" panose="020B0604020202020204" pitchFamily="34" charset="0"/>
                <a:cs typeface="Arial" panose="020B0604020202020204" pitchFamily="34" charset="0"/>
              </a:rPr>
              <a:t> CSS : </a:t>
            </a:r>
            <a:r>
              <a:rPr lang="fr-FR" sz="2000" dirty="0">
                <a:solidFill>
                  <a:schemeClr val="tx1">
                    <a:lumMod val="95000"/>
                    <a:lumOff val="5000"/>
                  </a:schemeClr>
                </a:solidFill>
                <a:latin typeface="Courier New" panose="02070309020205020404" pitchFamily="49" charset="0"/>
                <a:cs typeface="Courier New" panose="02070309020205020404" pitchFamily="49" charset="0"/>
                <a:hlinkClick r:id="rId3"/>
              </a:rPr>
              <a:t>http://getbootstrap.com</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hlinkClick r:id="rId3"/>
              </a:rPr>
              <a:t>/</a:t>
            </a:r>
            <a:r>
              <a:rPr lang="fr-FR" sz="2000" dirty="0" smtClean="0">
                <a:solidFill>
                  <a:schemeClr val="tx1">
                    <a:lumMod val="95000"/>
                    <a:lumOff val="5000"/>
                  </a:schemeClr>
                </a:solidFill>
                <a:latin typeface="Courier New" panose="02070309020205020404" pitchFamily="49" charset="0"/>
                <a:cs typeface="Courier New" panose="02070309020205020404" pitchFamily="49" charset="0"/>
              </a:rPr>
              <a:t> )</a:t>
            </a: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9121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a:xfrm>
            <a:off x="0" y="308168"/>
            <a:ext cx="9144000" cy="67890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b="1" dirty="0" smtClean="0"/>
              <a:t>Template général </a:t>
            </a:r>
            <a:r>
              <a:rPr lang="fr-FR" b="1" dirty="0"/>
              <a:t>de l'application </a:t>
            </a:r>
          </a:p>
        </p:txBody>
      </p:sp>
      <p:sp>
        <p:nvSpPr>
          <p:cNvPr id="9" name="Rectangle 8"/>
          <p:cNvSpPr/>
          <p:nvPr/>
        </p:nvSpPr>
        <p:spPr>
          <a:xfrm>
            <a:off x="1" y="1058774"/>
            <a:ext cx="9144000" cy="4952603"/>
          </a:xfrm>
          <a:prstGeom prst="rect">
            <a:avLst/>
          </a:prstGeom>
        </p:spPr>
        <p:txBody>
          <a:bodyPr wrap="square">
            <a:noAutofit/>
          </a:bodyPr>
          <a:lstStyle/>
          <a:p>
            <a:pPr marL="638175" indent="-457200">
              <a:spcBef>
                <a:spcPts val="1200"/>
              </a:spcBef>
              <a:buClr>
                <a:srgbClr val="C00000"/>
              </a:buClr>
              <a:buFont typeface="Wingdings" panose="05000000000000000000" pitchFamily="2" charset="2"/>
              <a:buChar char="§"/>
            </a:pPr>
            <a:endParaRPr lang="fr-FR" sz="2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Rectangle 1"/>
          <p:cNvSpPr/>
          <p:nvPr/>
        </p:nvSpPr>
        <p:spPr>
          <a:xfrm>
            <a:off x="73153" y="1485851"/>
            <a:ext cx="8906256" cy="4866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anose="02070309020205020404" pitchFamily="49" charset="0"/>
                <a:cs typeface="Courier New" panose="02070309020205020404" pitchFamily="49" charset="0"/>
              </a:rPr>
              <a:t>{# app/Resources/views/</a:t>
            </a:r>
            <a:r>
              <a:rPr lang="en-US" sz="1600" dirty="0" err="1">
                <a:latin typeface="Courier New" panose="02070309020205020404" pitchFamily="49" charset="0"/>
                <a:cs typeface="Courier New" panose="02070309020205020404" pitchFamily="49" charset="0"/>
              </a:rPr>
              <a:t>layout.html.twig</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&lt;!DOCTYPE html&gt;</a:t>
            </a:r>
          </a:p>
          <a:p>
            <a:r>
              <a:rPr lang="en-US" sz="1600" dirty="0">
                <a:latin typeface="Courier New" panose="02070309020205020404" pitchFamily="49" charset="0"/>
                <a:cs typeface="Courier New" panose="02070309020205020404" pitchFamily="49" charset="0"/>
              </a:rPr>
              <a:t>&lt;html&gt;</a:t>
            </a:r>
          </a:p>
          <a:p>
            <a:r>
              <a:rPr lang="en-US" sz="1600" dirty="0">
                <a:latin typeface="Courier New" panose="02070309020205020404" pitchFamily="49" charset="0"/>
                <a:cs typeface="Courier New" panose="02070309020205020404" pitchFamily="49" charset="0"/>
              </a:rPr>
              <a:t>&lt;head&gt;</a:t>
            </a:r>
          </a:p>
          <a:p>
            <a:r>
              <a:rPr lang="en-US" sz="1600" dirty="0">
                <a:latin typeface="Courier New" panose="02070309020205020404" pitchFamily="49" charset="0"/>
                <a:cs typeface="Courier New" panose="02070309020205020404" pitchFamily="49" charset="0"/>
              </a:rPr>
              <a:t>  &lt;meta charset="utf-8"&gt;</a:t>
            </a:r>
          </a:p>
          <a:p>
            <a:r>
              <a:rPr lang="en-US" sz="1600" dirty="0">
                <a:latin typeface="Courier New" panose="02070309020205020404" pitchFamily="49" charset="0"/>
                <a:cs typeface="Courier New" panose="02070309020205020404" pitchFamily="49" charset="0"/>
              </a:rPr>
              <a:t>  &lt;meta name="viewport" content="width=device-width, initial-scale=1"&gt;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&lt;title&gt;</a:t>
            </a:r>
            <a:r>
              <a:rPr lang="en-US" sz="1600" dirty="0">
                <a:solidFill>
                  <a:srgbClr val="FF0000"/>
                </a:solidFill>
                <a:latin typeface="Courier New" panose="02070309020205020404" pitchFamily="49" charset="0"/>
                <a:cs typeface="Courier New" panose="02070309020205020404" pitchFamily="49" charset="0"/>
              </a:rPr>
              <a:t>{% block title %}OC </a:t>
            </a:r>
            <a:r>
              <a:rPr lang="en-US" sz="1600" dirty="0" err="1">
                <a:solidFill>
                  <a:srgbClr val="FF0000"/>
                </a:solidFill>
                <a:latin typeface="Courier New" panose="02070309020205020404" pitchFamily="49" charset="0"/>
                <a:cs typeface="Courier New" panose="02070309020205020404" pitchFamily="49" charset="0"/>
              </a:rPr>
              <a:t>Plateforme</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endblock</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&lt;/title&gt;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block stylesheets %}</a:t>
            </a:r>
          </a:p>
          <a:p>
            <a:r>
              <a:rPr lang="en-US" sz="1600" dirty="0">
                <a:solidFill>
                  <a:srgbClr val="7030A0"/>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 On charge le CSS de bootstrap </a:t>
            </a:r>
            <a:r>
              <a:rPr lang="en-US" sz="1600" dirty="0" err="1">
                <a:solidFill>
                  <a:schemeClr val="bg1"/>
                </a:solidFill>
                <a:latin typeface="Courier New" panose="02070309020205020404" pitchFamily="49" charset="0"/>
                <a:cs typeface="Courier New" panose="02070309020205020404" pitchFamily="49" charset="0"/>
              </a:rPr>
              <a:t>depuis</a:t>
            </a:r>
            <a:r>
              <a:rPr lang="en-US" sz="1600" dirty="0">
                <a:solidFill>
                  <a:schemeClr val="bg1"/>
                </a:solidFill>
                <a:latin typeface="Courier New" panose="02070309020205020404" pitchFamily="49" charset="0"/>
                <a:cs typeface="Courier New" panose="02070309020205020404" pitchFamily="49" charset="0"/>
              </a:rPr>
              <a:t> le site </a:t>
            </a:r>
            <a:r>
              <a:rPr lang="en-US" sz="1600" dirty="0" err="1">
                <a:solidFill>
                  <a:schemeClr val="bg1"/>
                </a:solidFill>
                <a:latin typeface="Courier New" panose="02070309020205020404" pitchFamily="49" charset="0"/>
                <a:cs typeface="Courier New" panose="02070309020205020404" pitchFamily="49" charset="0"/>
              </a:rPr>
              <a:t>directement</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rgbClr val="7030A0"/>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&lt;link </a:t>
            </a:r>
            <a:r>
              <a:rPr lang="en-US" sz="1600" dirty="0" err="1">
                <a:solidFill>
                  <a:schemeClr val="bg1"/>
                </a:solidFill>
                <a:latin typeface="Courier New" panose="02070309020205020404" pitchFamily="49" charset="0"/>
                <a:cs typeface="Courier New" panose="02070309020205020404" pitchFamily="49" charset="0"/>
              </a:rPr>
              <a:t>rel</a:t>
            </a:r>
            <a:r>
              <a:rPr lang="en-US" sz="1600" dirty="0">
                <a:solidFill>
                  <a:schemeClr val="bg1"/>
                </a:solidFill>
                <a:latin typeface="Courier New" panose="02070309020205020404" pitchFamily="49" charset="0"/>
                <a:cs typeface="Courier New" panose="02070309020205020404" pitchFamily="49" charset="0"/>
              </a:rPr>
              <a:t>="stylesheet" </a:t>
            </a:r>
            <a:r>
              <a:rPr lang="en-US" sz="1600" dirty="0" err="1">
                <a:solidFill>
                  <a:schemeClr val="bg1"/>
                </a:solidFill>
                <a:latin typeface="Courier New" panose="02070309020205020404" pitchFamily="49" charset="0"/>
                <a:cs typeface="Courier New" panose="02070309020205020404" pitchFamily="49" charset="0"/>
              </a:rPr>
              <a:t>href</a:t>
            </a:r>
            <a:r>
              <a:rPr lang="en-US" sz="1600" dirty="0">
                <a:solidFill>
                  <a:schemeClr val="bg1"/>
                </a:solidFill>
                <a:latin typeface="Courier New" panose="02070309020205020404" pitchFamily="49" charset="0"/>
                <a:cs typeface="Courier New" panose="02070309020205020404" pitchFamily="49" charset="0"/>
              </a:rPr>
              <a:t>="</a:t>
            </a:r>
            <a:r>
              <a:rPr lang="en-US" sz="1600" dirty="0">
                <a:solidFill>
                  <a:srgbClr val="FFFF00"/>
                </a:solidFill>
                <a:latin typeface="Courier New" panose="02070309020205020404" pitchFamily="49" charset="0"/>
                <a:cs typeface="Courier New" panose="02070309020205020404" pitchFamily="49" charset="0"/>
              </a:rPr>
              <a:t>//maxcdn.bootstrapcdn.com/bootstrap/3.2.0/</a:t>
            </a:r>
            <a:r>
              <a:rPr lang="en-US" sz="1600" dirty="0" err="1">
                <a:solidFill>
                  <a:srgbClr val="FFFF00"/>
                </a:solidFill>
                <a:latin typeface="Courier New" panose="02070309020205020404" pitchFamily="49" charset="0"/>
                <a:cs typeface="Courier New" panose="02070309020205020404" pitchFamily="49" charset="0"/>
              </a:rPr>
              <a:t>css</a:t>
            </a:r>
            <a:r>
              <a:rPr lang="en-US" sz="1600" dirty="0">
                <a:solidFill>
                  <a:srgbClr val="FFFF00"/>
                </a:solidFill>
                <a:latin typeface="Courier New" panose="02070309020205020404" pitchFamily="49" charset="0"/>
                <a:cs typeface="Courier New" panose="02070309020205020404" pitchFamily="49" charset="0"/>
              </a:rPr>
              <a:t>/bootstrap.min.css</a:t>
            </a:r>
            <a:r>
              <a:rPr lang="en-US" sz="1600" dirty="0">
                <a:solidFill>
                  <a:schemeClr val="bg1"/>
                </a:solidFill>
                <a:latin typeface="Courier New" panose="02070309020205020404" pitchFamily="49" charset="0"/>
                <a:cs typeface="Courier New" panose="02070309020205020404" pitchFamily="49" charset="0"/>
              </a:rPr>
              <a:t>"&gt;</a:t>
            </a:r>
          </a:p>
          <a:p>
            <a:r>
              <a:rPr lang="en-US" sz="1600" dirty="0">
                <a:solidFill>
                  <a:srgbClr val="7030A0"/>
                </a:solidFill>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endblock</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&lt;/head&gt;</a:t>
            </a:r>
          </a:p>
        </p:txBody>
      </p:sp>
    </p:spTree>
    <p:extLst>
      <p:ext uri="{BB962C8B-B14F-4D97-AF65-F5344CB8AC3E}">
        <p14:creationId xmlns:p14="http://schemas.microsoft.com/office/powerpoint/2010/main" val="3973239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17800</TotalTime>
  <Words>11984</Words>
  <Application>Microsoft Office PowerPoint</Application>
  <PresentationFormat>Affichage à l'écran (4:3)</PresentationFormat>
  <Paragraphs>2029</Paragraphs>
  <Slides>144</Slides>
  <Notes>136</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0</vt:i4>
      </vt:variant>
      <vt:variant>
        <vt:lpstr>Titres des diapositives</vt:lpstr>
      </vt:variant>
      <vt:variant>
        <vt:i4>144</vt:i4>
      </vt:variant>
    </vt:vector>
  </HeadingPairs>
  <TitlesOfParts>
    <vt:vector size="151" baseType="lpstr">
      <vt:lpstr>Arial</vt:lpstr>
      <vt:lpstr>Arial Black</vt:lpstr>
      <vt:lpstr>Calibri</vt:lpstr>
      <vt:lpstr>Calibri Light</vt:lpstr>
      <vt:lpstr>Courier New</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 BIANCO</dc:creator>
  <cp:lastModifiedBy>Luc BIANCO</cp:lastModifiedBy>
  <cp:revision>1047</cp:revision>
  <dcterms:created xsi:type="dcterms:W3CDTF">2015-10-03T11:57:27Z</dcterms:created>
  <dcterms:modified xsi:type="dcterms:W3CDTF">2018-11-30T08:01:22Z</dcterms:modified>
</cp:coreProperties>
</file>