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2"/>
  </p:notesMasterIdLst>
  <p:handoutMasterIdLst>
    <p:handoutMasterId r:id="rId43"/>
  </p:handoutMasterIdLst>
  <p:sldIdLst>
    <p:sldId id="256" r:id="rId2"/>
    <p:sldId id="518" r:id="rId3"/>
    <p:sldId id="257" r:id="rId4"/>
    <p:sldId id="703" r:id="rId5"/>
    <p:sldId id="727" r:id="rId6"/>
    <p:sldId id="704" r:id="rId7"/>
    <p:sldId id="705" r:id="rId8"/>
    <p:sldId id="709" r:id="rId9"/>
    <p:sldId id="708" r:id="rId10"/>
    <p:sldId id="710" r:id="rId11"/>
    <p:sldId id="711" r:id="rId12"/>
    <p:sldId id="712" r:id="rId13"/>
    <p:sldId id="713" r:id="rId14"/>
    <p:sldId id="714" r:id="rId15"/>
    <p:sldId id="715" r:id="rId16"/>
    <p:sldId id="716" r:id="rId17"/>
    <p:sldId id="721" r:id="rId18"/>
    <p:sldId id="722" r:id="rId19"/>
    <p:sldId id="724" r:id="rId20"/>
    <p:sldId id="728" r:id="rId21"/>
    <p:sldId id="729" r:id="rId22"/>
    <p:sldId id="730" r:id="rId23"/>
    <p:sldId id="731" r:id="rId24"/>
    <p:sldId id="732" r:id="rId25"/>
    <p:sldId id="733" r:id="rId26"/>
    <p:sldId id="740" r:id="rId27"/>
    <p:sldId id="737" r:id="rId28"/>
    <p:sldId id="738" r:id="rId29"/>
    <p:sldId id="739" r:id="rId30"/>
    <p:sldId id="743" r:id="rId31"/>
    <p:sldId id="742" r:id="rId32"/>
    <p:sldId id="768" r:id="rId33"/>
    <p:sldId id="760" r:id="rId34"/>
    <p:sldId id="761" r:id="rId35"/>
    <p:sldId id="765" r:id="rId36"/>
    <p:sldId id="767" r:id="rId37"/>
    <p:sldId id="762" r:id="rId38"/>
    <p:sldId id="763" r:id="rId39"/>
    <p:sldId id="764" r:id="rId40"/>
    <p:sldId id="745" r:id="rId4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90" autoAdjust="0"/>
    <p:restoredTop sz="94095" autoAdjust="0"/>
  </p:normalViewPr>
  <p:slideViewPr>
    <p:cSldViewPr snapToGrid="0">
      <p:cViewPr varScale="1">
        <p:scale>
          <a:sx n="89" d="100"/>
          <a:sy n="89" d="100"/>
        </p:scale>
        <p:origin x="8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14A8F-4F9D-4980-B3E6-0C02C6A355D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179DE-3A0F-41B9-88BF-BA702D6A78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25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9C8AD-8C31-4623-92F5-521A4E7B163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8D539-1CDF-4CC6-AAB5-3CB0A7EC0E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4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72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51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28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4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13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73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76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45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05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24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9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68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0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7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29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97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090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407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824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03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29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53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5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66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163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921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793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402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44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52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61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22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39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74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D539-1CDF-4CC6-AAB5-3CB0A7EC0E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6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44028"/>
          </a:xfrm>
          <a:prstGeom prst="rect">
            <a:avLst/>
          </a:prstGeom>
        </p:spPr>
      </p:pic>
      <p:sp>
        <p:nvSpPr>
          <p:cNvPr id="8" name="Espace réservé du numéro de diapositive 5"/>
          <p:cNvSpPr txBox="1">
            <a:spLocks/>
          </p:cNvSpPr>
          <p:nvPr userDrawn="1"/>
        </p:nvSpPr>
        <p:spPr>
          <a:xfrm>
            <a:off x="3543300" y="6490956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D77EE7-4475-416A-A3EC-0275C741ED04}" type="slidenum">
              <a:rPr lang="en-US" sz="900" noProof="0" smtClean="0"/>
              <a:pPr/>
              <a:t>‹N°›</a:t>
            </a:fld>
            <a:endParaRPr lang="en-US" sz="900" noProof="0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58866" y="6137256"/>
            <a:ext cx="785134" cy="720744"/>
          </a:xfrm>
          <a:prstGeom prst="rect">
            <a:avLst/>
          </a:prstGeom>
        </p:spPr>
      </p:pic>
      <p:sp>
        <p:nvSpPr>
          <p:cNvPr id="5" name="ZoneTexte 4"/>
          <p:cNvSpPr txBox="1"/>
          <p:nvPr userDrawn="1"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 smtClean="0"/>
              <a:t>Framework PHP </a:t>
            </a:r>
            <a:r>
              <a:rPr lang="en-US" sz="1400" b="1" noProof="0" dirty="0" err="1" smtClean="0"/>
              <a:t>Symfony</a:t>
            </a:r>
            <a:r>
              <a:rPr lang="en-US" sz="1400" b="1" noProof="0" dirty="0" smtClean="0"/>
              <a:t> 3</a:t>
            </a:r>
            <a:endParaRPr lang="en-US" sz="1400" b="1" noProof="0" dirty="0"/>
          </a:p>
        </p:txBody>
      </p:sp>
    </p:spTree>
    <p:extLst>
      <p:ext uri="{BB962C8B-B14F-4D97-AF65-F5344CB8AC3E}">
        <p14:creationId xmlns:p14="http://schemas.microsoft.com/office/powerpoint/2010/main" val="1627204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211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‹N°›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2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6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doctrine-project.org/projects/doctrine-orm/en/latest/reference/basic-mapping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ymfony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eyrolles.com/Informatique/Livre/developpez-votre-site-web-avec-le-framework-symfony3-9782212144031" TargetMode="External"/><Relationship Id="rId4" Type="http://schemas.openxmlformats.org/officeDocument/2006/relationships/hyperlink" Target="https://sensiolabs.com/f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/Symfony/web/app_dev.php/platform/add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.bin"/><Relationship Id="rId4" Type="http://schemas.openxmlformats.org/officeDocument/2006/relationships/hyperlink" Target="http://localhost/Symfony/web/app_dev.php/platform/advert/1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.bin"/><Relationship Id="rId4" Type="http://schemas.openxmlformats.org/officeDocument/2006/relationships/hyperlink" Target="http://localhost/symfony/web/app_dev.php/platfor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531" y="2804893"/>
            <a:ext cx="3727189" cy="459809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068" y="5663707"/>
            <a:ext cx="2216116" cy="69800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161451"/>
            <a:ext cx="9143999" cy="1791898"/>
          </a:xfrm>
          <a:prstGeom prst="rect">
            <a:avLst/>
          </a:prstGeom>
        </p:spPr>
      </p:pic>
      <p:sp>
        <p:nvSpPr>
          <p:cNvPr id="15" name="Espace réservé du titre 1"/>
          <p:cNvSpPr txBox="1">
            <a:spLocks/>
          </p:cNvSpPr>
          <p:nvPr/>
        </p:nvSpPr>
        <p:spPr>
          <a:xfrm>
            <a:off x="1" y="1161451"/>
            <a:ext cx="6156251" cy="678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Software PHP</a:t>
            </a:r>
            <a:endParaRPr lang="en-US" dirty="0"/>
          </a:p>
        </p:txBody>
      </p:sp>
      <p:sp>
        <p:nvSpPr>
          <p:cNvPr id="16" name="Espace réservé du titre 1"/>
          <p:cNvSpPr txBox="1">
            <a:spLocks/>
          </p:cNvSpPr>
          <p:nvPr/>
        </p:nvSpPr>
        <p:spPr>
          <a:xfrm>
            <a:off x="0" y="1888201"/>
            <a:ext cx="6156251" cy="1065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>
                <a:solidFill>
                  <a:srgbClr val="C00000"/>
                </a:solidFill>
              </a:rPr>
              <a:t>Framework </a:t>
            </a:r>
            <a:r>
              <a:rPr lang="fr-FR" sz="3600" dirty="0" err="1" smtClean="0">
                <a:solidFill>
                  <a:srgbClr val="C00000"/>
                </a:solidFill>
              </a:rPr>
              <a:t>Symfony</a:t>
            </a:r>
            <a:r>
              <a:rPr lang="fr-FR" sz="3600" dirty="0" smtClean="0">
                <a:solidFill>
                  <a:srgbClr val="C00000"/>
                </a:solidFill>
              </a:rPr>
              <a:t> 3</a:t>
            </a:r>
          </a:p>
          <a:p>
            <a:endParaRPr lang="fr-FR" sz="3600" dirty="0" smtClean="0">
              <a:solidFill>
                <a:srgbClr val="C00000"/>
              </a:solidFill>
            </a:endParaRPr>
          </a:p>
          <a:p>
            <a:r>
              <a:rPr lang="fr-FR" sz="3600" dirty="0" smtClean="0">
                <a:solidFill>
                  <a:srgbClr val="C00000"/>
                </a:solidFill>
              </a:rPr>
              <a:t>PARTIE 3 </a:t>
            </a:r>
            <a:r>
              <a:rPr lang="fr-FR" sz="3600" dirty="0">
                <a:solidFill>
                  <a:srgbClr val="C00000"/>
                </a:solidFill>
              </a:rPr>
              <a:t>– Gérer la base de données avec </a:t>
            </a:r>
            <a:r>
              <a:rPr lang="fr-FR" sz="3600" dirty="0" smtClean="0">
                <a:solidFill>
                  <a:srgbClr val="C00000"/>
                </a:solidFill>
              </a:rPr>
              <a:t>Doctrine2</a:t>
            </a:r>
          </a:p>
          <a:p>
            <a:endParaRPr lang="en-US" sz="3600" dirty="0" smtClean="0">
              <a:solidFill>
                <a:srgbClr val="C00000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221127" y="1935125"/>
            <a:ext cx="6857997" cy="2987748"/>
          </a:xfrm>
          <a:prstGeom prst="rect">
            <a:avLst/>
          </a:prstGeom>
        </p:spPr>
      </p:pic>
      <p:sp>
        <p:nvSpPr>
          <p:cNvPr id="20" name="Espace réservé du titre 1"/>
          <p:cNvSpPr txBox="1">
            <a:spLocks/>
          </p:cNvSpPr>
          <p:nvPr/>
        </p:nvSpPr>
        <p:spPr>
          <a:xfrm>
            <a:off x="6156251" y="1161450"/>
            <a:ext cx="2987749" cy="1791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22" name="Espace réservé du titre 1"/>
          <p:cNvSpPr txBox="1">
            <a:spLocks/>
          </p:cNvSpPr>
          <p:nvPr/>
        </p:nvSpPr>
        <p:spPr>
          <a:xfrm>
            <a:off x="6156251" y="5342549"/>
            <a:ext cx="2987749" cy="670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/>
              <a:t>Version 1.11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51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 smtClean="0"/>
              <a:t>Génération d'entité – configuration 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seconde étape consiste à choisir une configuration, dans notre cas on utilisera les annotations (option par défaut)</a:t>
            </a: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valide juste par entrée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" y="2332101"/>
            <a:ext cx="73152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 smtClean="0"/>
              <a:t>Génération d'entité </a:t>
            </a:r>
            <a:r>
              <a:rPr lang="fr-FR" b="1" dirty="0"/>
              <a:t>– création de </a:t>
            </a:r>
            <a:r>
              <a:rPr lang="fr-FR" b="1" dirty="0" smtClean="0"/>
              <a:t>champs 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peut créer des champs pour notre base de données</a:t>
            </a: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Différentes types sont disponibles</a:t>
            </a: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Créons le premier champ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type 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 champ n'est pas facultatif (</a:t>
            </a:r>
            <a:r>
              <a:rPr lang="fr-FR" sz="20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ni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(choix par défaut)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53" y="3165729"/>
            <a:ext cx="76295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6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 smtClean="0"/>
              <a:t>Génération d'entité – création de champs 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même façon, voici les autres champs utiles pour notre exemple :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66" y="1894141"/>
            <a:ext cx="68484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 smtClean="0"/>
              <a:t>Génération d'entité – création de champs 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Après le dernier champ valider par entrée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964247"/>
              </p:ext>
            </p:extLst>
          </p:nvPr>
        </p:nvGraphicFramePr>
        <p:xfrm>
          <a:off x="119959" y="2207583"/>
          <a:ext cx="8766188" cy="3511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r:id="rId4" imgW="12710880" imgH="5091840" progId="">
                  <p:embed/>
                </p:oleObj>
              </mc:Choice>
              <mc:Fallback>
                <p:oleObj r:id="rId4" imgW="12710880" imgH="50918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959" y="2207583"/>
                        <a:ext cx="8766188" cy="3511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001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/>
              <a:t>Fichier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Advert.php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peut vérifier que 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Symfony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généré toutes les annotations nécessaires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4780" y="1526932"/>
            <a:ext cx="7351776" cy="5138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&lt;?</a:t>
            </a:r>
            <a:r>
              <a:rPr lang="fr-FR" sz="1400" dirty="0" err="1" smtClean="0"/>
              <a:t>php</a:t>
            </a:r>
            <a:endParaRPr lang="fr-FR" sz="1400" dirty="0"/>
          </a:p>
          <a:p>
            <a:r>
              <a:rPr lang="fr-FR" sz="1400" dirty="0" err="1"/>
              <a:t>namespace</a:t>
            </a:r>
            <a:r>
              <a:rPr lang="fr-FR" sz="1400" dirty="0"/>
              <a:t> OC\</a:t>
            </a:r>
            <a:r>
              <a:rPr lang="fr-FR" sz="1400" dirty="0" err="1"/>
              <a:t>PlatformBundle</a:t>
            </a:r>
            <a:r>
              <a:rPr lang="fr-FR" sz="1400" dirty="0"/>
              <a:t>\</a:t>
            </a:r>
            <a:r>
              <a:rPr lang="fr-FR" sz="1400" dirty="0" err="1"/>
              <a:t>Entity</a:t>
            </a:r>
            <a:r>
              <a:rPr lang="fr-FR" sz="1400" dirty="0"/>
              <a:t>;</a:t>
            </a:r>
          </a:p>
          <a:p>
            <a:endParaRPr lang="fr-FR" sz="1400" dirty="0"/>
          </a:p>
          <a:p>
            <a:r>
              <a:rPr lang="fr-FR" sz="1400" dirty="0"/>
              <a:t>use Doctrine\ORM\</a:t>
            </a:r>
            <a:r>
              <a:rPr lang="fr-FR" sz="1400" dirty="0" err="1"/>
              <a:t>Mapping</a:t>
            </a:r>
            <a:r>
              <a:rPr lang="fr-FR" sz="1400" dirty="0"/>
              <a:t> as ORM;</a:t>
            </a:r>
          </a:p>
          <a:p>
            <a:endParaRPr lang="fr-FR" sz="1400" dirty="0"/>
          </a:p>
          <a:p>
            <a:r>
              <a:rPr lang="fr-FR" sz="1400" dirty="0">
                <a:solidFill>
                  <a:srgbClr val="FFFF00"/>
                </a:solidFill>
              </a:rPr>
              <a:t>/**</a:t>
            </a:r>
          </a:p>
          <a:p>
            <a:r>
              <a:rPr lang="fr-FR" sz="1400" dirty="0">
                <a:solidFill>
                  <a:srgbClr val="FFFF00"/>
                </a:solidFill>
              </a:rPr>
              <a:t> * </a:t>
            </a:r>
            <a:r>
              <a:rPr lang="fr-FR" sz="1400" dirty="0" err="1">
                <a:solidFill>
                  <a:srgbClr val="FFFF00"/>
                </a:solidFill>
              </a:rPr>
              <a:t>Advert</a:t>
            </a:r>
            <a:endParaRPr lang="fr-FR" sz="1400" dirty="0">
              <a:solidFill>
                <a:srgbClr val="FFFF00"/>
              </a:solidFill>
            </a:endParaRPr>
          </a:p>
          <a:p>
            <a:r>
              <a:rPr lang="fr-FR" sz="1400" dirty="0">
                <a:solidFill>
                  <a:srgbClr val="FFFF00"/>
                </a:solidFill>
              </a:rPr>
              <a:t> *</a:t>
            </a:r>
          </a:p>
          <a:p>
            <a:r>
              <a:rPr lang="fr-FR" sz="1400" dirty="0">
                <a:solidFill>
                  <a:srgbClr val="FFFF00"/>
                </a:solidFill>
              </a:rPr>
              <a:t> * @ORM\Table(</a:t>
            </a:r>
            <a:r>
              <a:rPr lang="fr-FR" sz="1400" dirty="0" err="1">
                <a:solidFill>
                  <a:srgbClr val="FFFF00"/>
                </a:solidFill>
              </a:rPr>
              <a:t>name</a:t>
            </a:r>
            <a:r>
              <a:rPr lang="fr-FR" sz="1400" dirty="0">
                <a:solidFill>
                  <a:srgbClr val="FFFF00"/>
                </a:solidFill>
              </a:rPr>
              <a:t>="</a:t>
            </a:r>
            <a:r>
              <a:rPr lang="fr-FR" sz="1400" dirty="0" err="1">
                <a:solidFill>
                  <a:srgbClr val="FFFF00"/>
                </a:solidFill>
              </a:rPr>
              <a:t>advert</a:t>
            </a:r>
            <a:r>
              <a:rPr lang="fr-FR" sz="1400" dirty="0">
                <a:solidFill>
                  <a:srgbClr val="FFFF00"/>
                </a:solidFill>
              </a:rPr>
              <a:t>")</a:t>
            </a:r>
          </a:p>
          <a:p>
            <a:r>
              <a:rPr lang="fr-FR" sz="1400" dirty="0">
                <a:solidFill>
                  <a:srgbClr val="FFFF00"/>
                </a:solidFill>
              </a:rPr>
              <a:t> * @ORM\</a:t>
            </a:r>
            <a:r>
              <a:rPr lang="fr-FR" sz="1400" dirty="0" err="1">
                <a:solidFill>
                  <a:srgbClr val="FFFF00"/>
                </a:solidFill>
              </a:rPr>
              <a:t>Entity</a:t>
            </a:r>
            <a:r>
              <a:rPr lang="fr-FR" sz="1400" dirty="0">
                <a:solidFill>
                  <a:srgbClr val="FFFF00"/>
                </a:solidFill>
              </a:rPr>
              <a:t>(</a:t>
            </a:r>
            <a:r>
              <a:rPr lang="fr-FR" sz="1400" dirty="0" err="1">
                <a:solidFill>
                  <a:srgbClr val="FFFF00"/>
                </a:solidFill>
              </a:rPr>
              <a:t>repositoryClass</a:t>
            </a:r>
            <a:r>
              <a:rPr lang="fr-FR" sz="1400" dirty="0">
                <a:solidFill>
                  <a:srgbClr val="FFFF00"/>
                </a:solidFill>
              </a:rPr>
              <a:t>="OC\</a:t>
            </a:r>
            <a:r>
              <a:rPr lang="fr-FR" sz="1400" dirty="0" err="1">
                <a:solidFill>
                  <a:srgbClr val="FFFF00"/>
                </a:solidFill>
              </a:rPr>
              <a:t>PlatformBundle</a:t>
            </a:r>
            <a:r>
              <a:rPr lang="fr-FR" sz="1400" dirty="0">
                <a:solidFill>
                  <a:srgbClr val="FFFF00"/>
                </a:solidFill>
              </a:rPr>
              <a:t>\</a:t>
            </a:r>
            <a:r>
              <a:rPr lang="fr-FR" sz="1400" dirty="0" err="1">
                <a:solidFill>
                  <a:srgbClr val="FFFF00"/>
                </a:solidFill>
              </a:rPr>
              <a:t>Repository</a:t>
            </a:r>
            <a:r>
              <a:rPr lang="fr-FR" sz="1400" dirty="0">
                <a:solidFill>
                  <a:srgbClr val="FFFF00"/>
                </a:solidFill>
              </a:rPr>
              <a:t>\</a:t>
            </a:r>
            <a:r>
              <a:rPr lang="fr-FR" sz="1400" dirty="0" err="1">
                <a:solidFill>
                  <a:srgbClr val="FFFF00"/>
                </a:solidFill>
              </a:rPr>
              <a:t>AdvertRepository</a:t>
            </a:r>
            <a:r>
              <a:rPr lang="fr-FR" sz="1400" dirty="0">
                <a:solidFill>
                  <a:srgbClr val="FFFF00"/>
                </a:solidFill>
              </a:rPr>
              <a:t>")</a:t>
            </a:r>
          </a:p>
          <a:p>
            <a:r>
              <a:rPr lang="fr-FR" sz="1400" dirty="0">
                <a:solidFill>
                  <a:srgbClr val="FFFF00"/>
                </a:solidFill>
              </a:rPr>
              <a:t> */</a:t>
            </a:r>
          </a:p>
          <a:p>
            <a:r>
              <a:rPr lang="fr-FR" sz="1400" dirty="0"/>
              <a:t>class </a:t>
            </a:r>
            <a:r>
              <a:rPr lang="fr-FR" sz="1400" dirty="0" err="1"/>
              <a:t>Advert</a:t>
            </a:r>
            <a:endParaRPr lang="fr-FR" sz="1400" dirty="0"/>
          </a:p>
          <a:p>
            <a:r>
              <a:rPr lang="fr-FR" sz="1400" dirty="0"/>
              <a:t>{</a:t>
            </a:r>
          </a:p>
          <a:p>
            <a:r>
              <a:rPr lang="fr-FR" sz="1400" dirty="0"/>
              <a:t>    </a:t>
            </a:r>
            <a:r>
              <a:rPr lang="fr-FR" sz="1400" dirty="0">
                <a:solidFill>
                  <a:srgbClr val="FFFF00"/>
                </a:solidFill>
              </a:rPr>
              <a:t>/**</a:t>
            </a:r>
          </a:p>
          <a:p>
            <a:r>
              <a:rPr lang="fr-FR" sz="1400" dirty="0">
                <a:solidFill>
                  <a:srgbClr val="FFFF00"/>
                </a:solidFill>
              </a:rPr>
              <a:t>     * @var </a:t>
            </a:r>
            <a:r>
              <a:rPr lang="fr-FR" sz="1400" dirty="0" err="1">
                <a:solidFill>
                  <a:srgbClr val="FFFF00"/>
                </a:solidFill>
              </a:rPr>
              <a:t>int</a:t>
            </a:r>
            <a:endParaRPr lang="fr-FR" sz="1400" dirty="0">
              <a:solidFill>
                <a:srgbClr val="FFFF00"/>
              </a:solidFill>
            </a:endParaRPr>
          </a:p>
          <a:p>
            <a:r>
              <a:rPr lang="fr-FR" sz="1400" dirty="0">
                <a:solidFill>
                  <a:srgbClr val="FFFF00"/>
                </a:solidFill>
              </a:rPr>
              <a:t>     *</a:t>
            </a:r>
          </a:p>
          <a:p>
            <a:r>
              <a:rPr lang="fr-FR" sz="1400" dirty="0">
                <a:solidFill>
                  <a:srgbClr val="FFFF00"/>
                </a:solidFill>
              </a:rPr>
              <a:t>     * @ORM\</a:t>
            </a:r>
            <a:r>
              <a:rPr lang="fr-FR" sz="1400" dirty="0" err="1">
                <a:solidFill>
                  <a:srgbClr val="FFFF00"/>
                </a:solidFill>
              </a:rPr>
              <a:t>Column</a:t>
            </a:r>
            <a:r>
              <a:rPr lang="fr-FR" sz="1400" dirty="0">
                <a:solidFill>
                  <a:srgbClr val="FFFF00"/>
                </a:solidFill>
              </a:rPr>
              <a:t>(</a:t>
            </a:r>
            <a:r>
              <a:rPr lang="fr-FR" sz="1400" dirty="0" err="1">
                <a:solidFill>
                  <a:srgbClr val="FFFF00"/>
                </a:solidFill>
              </a:rPr>
              <a:t>name</a:t>
            </a:r>
            <a:r>
              <a:rPr lang="fr-FR" sz="1400" dirty="0">
                <a:solidFill>
                  <a:srgbClr val="FFFF00"/>
                </a:solidFill>
              </a:rPr>
              <a:t>="id", type="</a:t>
            </a:r>
            <a:r>
              <a:rPr lang="fr-FR" sz="1400" dirty="0" err="1">
                <a:solidFill>
                  <a:srgbClr val="FFFF00"/>
                </a:solidFill>
              </a:rPr>
              <a:t>integer</a:t>
            </a:r>
            <a:r>
              <a:rPr lang="fr-FR" sz="1400" dirty="0">
                <a:solidFill>
                  <a:srgbClr val="FFFF00"/>
                </a:solidFill>
              </a:rPr>
              <a:t>")</a:t>
            </a:r>
          </a:p>
          <a:p>
            <a:r>
              <a:rPr lang="fr-FR" sz="1400" dirty="0">
                <a:solidFill>
                  <a:srgbClr val="FFFF00"/>
                </a:solidFill>
              </a:rPr>
              <a:t>     * @ORM\Id</a:t>
            </a:r>
          </a:p>
          <a:p>
            <a:r>
              <a:rPr lang="fr-FR" sz="1400" dirty="0">
                <a:solidFill>
                  <a:srgbClr val="FFFF00"/>
                </a:solidFill>
              </a:rPr>
              <a:t>     * @ORM\</a:t>
            </a:r>
            <a:r>
              <a:rPr lang="fr-FR" sz="1400" dirty="0" err="1">
                <a:solidFill>
                  <a:srgbClr val="FFFF00"/>
                </a:solidFill>
              </a:rPr>
              <a:t>GeneratedValue</a:t>
            </a:r>
            <a:r>
              <a:rPr lang="fr-FR" sz="1400" dirty="0">
                <a:solidFill>
                  <a:srgbClr val="FFFF00"/>
                </a:solidFill>
              </a:rPr>
              <a:t>(</a:t>
            </a:r>
            <a:r>
              <a:rPr lang="fr-FR" sz="1400" dirty="0" err="1">
                <a:solidFill>
                  <a:srgbClr val="FFFF00"/>
                </a:solidFill>
              </a:rPr>
              <a:t>strategy</a:t>
            </a:r>
            <a:r>
              <a:rPr lang="fr-FR" sz="1400" dirty="0">
                <a:solidFill>
                  <a:srgbClr val="FFFF00"/>
                </a:solidFill>
              </a:rPr>
              <a:t>="AUTO")</a:t>
            </a:r>
          </a:p>
          <a:p>
            <a:r>
              <a:rPr lang="fr-FR" sz="1400" dirty="0">
                <a:solidFill>
                  <a:srgbClr val="FFFF00"/>
                </a:solidFill>
              </a:rPr>
              <a:t>     */</a:t>
            </a:r>
          </a:p>
          <a:p>
            <a:r>
              <a:rPr lang="fr-FR" sz="1400" dirty="0"/>
              <a:t>    </a:t>
            </a:r>
            <a:r>
              <a:rPr lang="fr-FR" sz="1400" dirty="0" err="1"/>
              <a:t>private</a:t>
            </a:r>
            <a:r>
              <a:rPr lang="fr-FR" sz="1400" dirty="0"/>
              <a:t> $id</a:t>
            </a:r>
            <a:r>
              <a:rPr lang="fr-FR" sz="1400" dirty="0" smtClean="0"/>
              <a:t>;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073813" y="2269436"/>
            <a:ext cx="2603205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Table</a:t>
            </a:r>
            <a:r>
              <a:rPr lang="fr-FR" sz="1600" dirty="0" smtClean="0"/>
              <a:t> </a:t>
            </a:r>
            <a:r>
              <a:rPr lang="fr-FR" sz="1200" dirty="0" smtClean="0"/>
              <a:t>(</a:t>
            </a:r>
            <a:r>
              <a:rPr lang="fr-F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permet de personnaliser le nom de la table qui sera créée dans la base de </a:t>
            </a:r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2107550" y="2675176"/>
            <a:ext cx="1946865" cy="856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134340" y="3085457"/>
            <a:ext cx="204229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Déclaration d'</a:t>
            </a:r>
            <a:r>
              <a:rPr lang="fr-FR" b="1" dirty="0" smtClean="0"/>
              <a:t>entité</a:t>
            </a:r>
            <a:endParaRPr lang="fr-FR" b="1" dirty="0"/>
          </a:p>
        </p:txBody>
      </p:sp>
      <p:cxnSp>
        <p:nvCxnSpPr>
          <p:cNvPr id="10" name="Connecteur droit avec flèche 9"/>
          <p:cNvCxnSpPr>
            <a:stCxn id="8" idx="1"/>
          </p:cNvCxnSpPr>
          <p:nvPr/>
        </p:nvCxnSpPr>
        <p:spPr>
          <a:xfrm flipH="1">
            <a:off x="3441982" y="3270123"/>
            <a:ext cx="1692358" cy="195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2327286" y="4889790"/>
            <a:ext cx="1114696" cy="339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441982" y="4535847"/>
            <a:ext cx="2603205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Colonne</a:t>
            </a:r>
            <a:r>
              <a:rPr lang="fr-FR" sz="1600" dirty="0" smtClean="0"/>
              <a:t> </a:t>
            </a:r>
            <a:r>
              <a:rPr lang="fr-FR" sz="1200" dirty="0" smtClean="0"/>
              <a:t>(</a:t>
            </a:r>
            <a:r>
              <a:rPr lang="fr-F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permet de définir les caractéristiques de la colonne </a:t>
            </a:r>
            <a:r>
              <a:rPr lang="fr-F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concernée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2279606" y="5934235"/>
            <a:ext cx="5553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>
              <a:spcBef>
                <a:spcPts val="1200"/>
              </a:spcBef>
              <a:buClr>
                <a:srgbClr val="C00000"/>
              </a:buClr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fait d'annoter les objets s'appelle le </a:t>
            </a: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4780" y="6358083"/>
            <a:ext cx="729081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hlinkClick r:id="rId3"/>
              </a:rPr>
              <a:t>http://</a:t>
            </a:r>
            <a:r>
              <a:rPr lang="fr-FR" sz="1400" dirty="0" smtClean="0">
                <a:hlinkClick r:id="rId3"/>
              </a:rPr>
              <a:t>docs.doctrine-project.org/projects/doctrine-orm/en/latest/reference/basic-mapping.html</a:t>
            </a:r>
            <a:r>
              <a:rPr lang="fr-FR" sz="1400" dirty="0" smtClean="0"/>
              <a:t>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983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 smtClean="0"/>
              <a:t>Ajout de méthodes à classe entité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peut si besoin ajouter dans la classe de l'entité des méthodes qui utilisent les attributs issus de la base données pour retourner des valeurs (exemple : une méthode 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getPrixTotal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 ferait la somme des prix des produits d'une commande)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00650" y="2662455"/>
            <a:ext cx="5935319" cy="3420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&lt;?</a:t>
            </a:r>
            <a:r>
              <a:rPr lang="fr-FR" sz="1400" dirty="0" err="1"/>
              <a:t>php</a:t>
            </a:r>
            <a:endParaRPr lang="fr-FR" sz="1400" dirty="0"/>
          </a:p>
          <a:p>
            <a:r>
              <a:rPr lang="fr-FR" sz="1400" dirty="0"/>
              <a:t>// Exemple :</a:t>
            </a:r>
          </a:p>
          <a:p>
            <a:r>
              <a:rPr lang="fr-FR" sz="1400" dirty="0"/>
              <a:t>class Commande</a:t>
            </a:r>
          </a:p>
          <a:p>
            <a:r>
              <a:rPr lang="fr-FR" sz="1400" dirty="0"/>
              <a:t>{</a:t>
            </a:r>
          </a:p>
          <a:p>
            <a:r>
              <a:rPr lang="fr-FR" sz="1400" dirty="0"/>
              <a:t>  </a:t>
            </a:r>
            <a:r>
              <a:rPr lang="fr-FR" sz="1400" dirty="0">
                <a:solidFill>
                  <a:srgbClr val="FF0000"/>
                </a:solidFill>
              </a:rPr>
              <a:t>public </a:t>
            </a:r>
            <a:r>
              <a:rPr lang="fr-FR" sz="1400" dirty="0" err="1">
                <a:solidFill>
                  <a:srgbClr val="FF0000"/>
                </a:solidFill>
              </a:rPr>
              <a:t>function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getPrixTotal</a:t>
            </a:r>
            <a:r>
              <a:rPr lang="fr-FR" sz="1400" dirty="0">
                <a:solidFill>
                  <a:srgbClr val="FF0000"/>
                </a:solidFill>
              </a:rPr>
              <a:t>()</a:t>
            </a:r>
          </a:p>
          <a:p>
            <a:r>
              <a:rPr lang="fr-FR" sz="1400" dirty="0"/>
              <a:t>  {</a:t>
            </a:r>
          </a:p>
          <a:p>
            <a:pPr lvl="1"/>
            <a:r>
              <a:rPr lang="fr-FR" sz="1400" dirty="0"/>
              <a:t>    $prix = 0;</a:t>
            </a:r>
          </a:p>
          <a:p>
            <a:pPr lvl="1"/>
            <a:r>
              <a:rPr lang="fr-FR" sz="1400" dirty="0"/>
              <a:t>    </a:t>
            </a:r>
            <a:r>
              <a:rPr lang="fr-FR" sz="1400" dirty="0" err="1"/>
              <a:t>foreach</a:t>
            </a:r>
            <a:r>
              <a:rPr lang="fr-FR" sz="1400" dirty="0"/>
              <a:t>($</a:t>
            </a:r>
            <a:r>
              <a:rPr lang="fr-FR" sz="1400" dirty="0" err="1"/>
              <a:t>this</a:t>
            </a:r>
            <a:r>
              <a:rPr lang="fr-FR" sz="1400" dirty="0"/>
              <a:t>-&gt;</a:t>
            </a:r>
            <a:r>
              <a:rPr lang="fr-FR" sz="1400" dirty="0" err="1"/>
              <a:t>getListeProduits</a:t>
            </a:r>
            <a:r>
              <a:rPr lang="fr-FR" sz="1400" dirty="0"/>
              <a:t>() as $produit) {</a:t>
            </a:r>
          </a:p>
          <a:p>
            <a:pPr lvl="1"/>
            <a:r>
              <a:rPr lang="fr-FR" sz="1400" dirty="0"/>
              <a:t>      </a:t>
            </a:r>
            <a:r>
              <a:rPr lang="fr-FR" sz="1400" dirty="0" smtClean="0"/>
              <a:t>    $</a:t>
            </a:r>
            <a:r>
              <a:rPr lang="fr-FR" sz="1400" dirty="0"/>
              <a:t>prix += $produit-&gt;</a:t>
            </a:r>
            <a:r>
              <a:rPr lang="fr-FR" sz="1400" dirty="0" err="1"/>
              <a:t>getPrix</a:t>
            </a:r>
            <a:r>
              <a:rPr lang="fr-FR" sz="1400" dirty="0"/>
              <a:t>();</a:t>
            </a:r>
          </a:p>
          <a:p>
            <a:r>
              <a:rPr lang="fr-FR" sz="1400" dirty="0"/>
              <a:t>    </a:t>
            </a:r>
            <a:r>
              <a:rPr lang="fr-FR" sz="1400" dirty="0" smtClean="0"/>
              <a:t>            }</a:t>
            </a:r>
            <a:endParaRPr lang="fr-FR" sz="1400" dirty="0"/>
          </a:p>
          <a:p>
            <a:r>
              <a:rPr lang="fr-FR" sz="1400" dirty="0"/>
              <a:t>    return $prix;</a:t>
            </a:r>
          </a:p>
          <a:p>
            <a:r>
              <a:rPr lang="fr-FR" sz="1400" dirty="0"/>
              <a:t>  }</a:t>
            </a:r>
          </a:p>
          <a:p>
            <a:r>
              <a:rPr lang="fr-F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64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 smtClean="0"/>
              <a:t>Attributs par défaut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peut grâce au constructeur définir des valeurs par défaut pour certains des attributs de l'entité</a:t>
            </a:r>
          </a:p>
        </p:txBody>
      </p:sp>
      <p:sp>
        <p:nvSpPr>
          <p:cNvPr id="3" name="Rectangle 2"/>
          <p:cNvSpPr/>
          <p:nvPr/>
        </p:nvSpPr>
        <p:spPr>
          <a:xfrm>
            <a:off x="1545336" y="1901952"/>
            <a:ext cx="6601968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/**</a:t>
            </a:r>
          </a:p>
          <a:p>
            <a:r>
              <a:rPr lang="fr-FR" sz="1400" dirty="0"/>
              <a:t> * </a:t>
            </a:r>
            <a:r>
              <a:rPr lang="fr-FR" sz="1400" dirty="0" err="1"/>
              <a:t>Advert</a:t>
            </a:r>
            <a:endParaRPr lang="fr-FR" sz="1400" dirty="0"/>
          </a:p>
          <a:p>
            <a:r>
              <a:rPr lang="fr-FR" sz="1400" dirty="0"/>
              <a:t> *</a:t>
            </a:r>
          </a:p>
          <a:p>
            <a:r>
              <a:rPr lang="fr-FR" sz="1400" dirty="0"/>
              <a:t> * @ORM\Table()</a:t>
            </a:r>
          </a:p>
          <a:p>
            <a:r>
              <a:rPr lang="fr-FR" sz="1400" dirty="0"/>
              <a:t> * @ORM\</a:t>
            </a:r>
            <a:r>
              <a:rPr lang="fr-FR" sz="1400" dirty="0" err="1"/>
              <a:t>Entity</a:t>
            </a:r>
            <a:r>
              <a:rPr lang="fr-FR" sz="1400" dirty="0"/>
              <a:t>(</a:t>
            </a:r>
            <a:r>
              <a:rPr lang="fr-FR" sz="1400" dirty="0" err="1"/>
              <a:t>repositoryClass</a:t>
            </a:r>
            <a:r>
              <a:rPr lang="fr-FR" sz="1400" dirty="0"/>
              <a:t>="OC\</a:t>
            </a:r>
            <a:r>
              <a:rPr lang="fr-FR" sz="1400" dirty="0" err="1"/>
              <a:t>PlatformBundle</a:t>
            </a:r>
            <a:r>
              <a:rPr lang="fr-FR" sz="1400" dirty="0"/>
              <a:t>\</a:t>
            </a:r>
            <a:r>
              <a:rPr lang="fr-FR" sz="1400" dirty="0" err="1"/>
              <a:t>Entity</a:t>
            </a:r>
            <a:r>
              <a:rPr lang="fr-FR" sz="1400" dirty="0"/>
              <a:t>\</a:t>
            </a:r>
            <a:r>
              <a:rPr lang="fr-FR" sz="1400" dirty="0" err="1"/>
              <a:t>AdvertRepository</a:t>
            </a:r>
            <a:r>
              <a:rPr lang="fr-FR" sz="1400" dirty="0"/>
              <a:t>")</a:t>
            </a:r>
          </a:p>
          <a:p>
            <a:r>
              <a:rPr lang="fr-FR" sz="1400" dirty="0"/>
              <a:t> */</a:t>
            </a:r>
          </a:p>
          <a:p>
            <a:r>
              <a:rPr lang="fr-FR" sz="1400" dirty="0"/>
              <a:t>class </a:t>
            </a:r>
            <a:r>
              <a:rPr lang="fr-FR" sz="1400" dirty="0" err="1"/>
              <a:t>Advert</a:t>
            </a:r>
            <a:endParaRPr lang="fr-FR" sz="1400" dirty="0"/>
          </a:p>
          <a:p>
            <a:r>
              <a:rPr lang="fr-FR" sz="1400" dirty="0"/>
              <a:t>{</a:t>
            </a:r>
          </a:p>
          <a:p>
            <a:r>
              <a:rPr lang="fr-FR" sz="1400" dirty="0"/>
              <a:t>  // ...</a:t>
            </a:r>
          </a:p>
          <a:p>
            <a:endParaRPr lang="fr-FR" sz="1400" dirty="0"/>
          </a:p>
          <a:p>
            <a:r>
              <a:rPr lang="fr-FR" sz="1400" dirty="0"/>
              <a:t>  public </a:t>
            </a:r>
            <a:r>
              <a:rPr lang="fr-FR" sz="1400" dirty="0" err="1"/>
              <a:t>function</a:t>
            </a:r>
            <a:r>
              <a:rPr lang="fr-FR" sz="1400" dirty="0"/>
              <a:t> __</a:t>
            </a:r>
            <a:r>
              <a:rPr lang="fr-FR" sz="1400" dirty="0" err="1"/>
              <a:t>construct</a:t>
            </a:r>
            <a:r>
              <a:rPr lang="fr-FR" sz="1400" dirty="0"/>
              <a:t>()</a:t>
            </a:r>
          </a:p>
          <a:p>
            <a:r>
              <a:rPr lang="fr-FR" sz="1400" dirty="0"/>
              <a:t>  {</a:t>
            </a:r>
          </a:p>
          <a:p>
            <a:r>
              <a:rPr lang="fr-FR" sz="1400" dirty="0">
                <a:solidFill>
                  <a:schemeClr val="bg1"/>
                </a:solidFill>
              </a:rPr>
              <a:t>    // Par défaut, la date de l'annonce est la date d'aujourd'hui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$</a:t>
            </a:r>
            <a:r>
              <a:rPr lang="fr-FR" sz="1400" dirty="0" err="1">
                <a:solidFill>
                  <a:srgbClr val="FF0000"/>
                </a:solidFill>
              </a:rPr>
              <a:t>this</a:t>
            </a:r>
            <a:r>
              <a:rPr lang="fr-FR" sz="1400" dirty="0">
                <a:solidFill>
                  <a:srgbClr val="FF0000"/>
                </a:solidFill>
              </a:rPr>
              <a:t>-&gt;date = new \</a:t>
            </a:r>
            <a:r>
              <a:rPr lang="fr-FR" sz="1400" dirty="0" err="1" smtClean="0">
                <a:solidFill>
                  <a:srgbClr val="FF0000"/>
                </a:solidFill>
              </a:rPr>
              <a:t>DateTime</a:t>
            </a:r>
            <a:r>
              <a:rPr lang="fr-FR" sz="1400" dirty="0">
                <a:solidFill>
                  <a:srgbClr val="FF0000"/>
                </a:solidFill>
              </a:rPr>
              <a:t>();</a:t>
            </a:r>
          </a:p>
          <a:p>
            <a:r>
              <a:rPr lang="fr-FR" sz="1400" dirty="0"/>
              <a:t>  }</a:t>
            </a:r>
          </a:p>
          <a:p>
            <a:r>
              <a:rPr lang="fr-FR" sz="1400" dirty="0"/>
              <a:t>  </a:t>
            </a:r>
          </a:p>
          <a:p>
            <a:r>
              <a:rPr lang="fr-FR" sz="1400" dirty="0"/>
              <a:t>  // ...</a:t>
            </a:r>
          </a:p>
          <a:p>
            <a:r>
              <a:rPr lang="fr-F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847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/>
              <a:t>Les types de colonnes</a:t>
            </a:r>
          </a:p>
          <a:p>
            <a:pPr algn="r"/>
            <a:endParaRPr lang="fr-FR" b="1" dirty="0"/>
          </a:p>
          <a:p>
            <a:pPr algn="r"/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Ils ressemblent à ceux de SQL et PHP mais il ne s'agit que d'une correspondance. Ce sont donc des types de Doctrine uniquement.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868595"/>
              </p:ext>
            </p:extLst>
          </p:nvPr>
        </p:nvGraphicFramePr>
        <p:xfrm>
          <a:off x="320039" y="1801368"/>
          <a:ext cx="8147305" cy="4739625"/>
        </p:xfrm>
        <a:graphic>
          <a:graphicData uri="http://schemas.openxmlformats.org/drawingml/2006/table">
            <a:tbl>
              <a:tblPr/>
              <a:tblGrid>
                <a:gridCol w="870406"/>
                <a:gridCol w="1526876"/>
                <a:gridCol w="1504954"/>
                <a:gridCol w="4245069"/>
              </a:tblGrid>
              <a:tr h="42009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effectLst/>
                        </a:rPr>
                        <a:t>Type Doctrine</a:t>
                      </a:r>
                    </a:p>
                  </a:txBody>
                  <a:tcPr marL="14974" marR="14974" marT="14974" marB="149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effectLst/>
                        </a:rPr>
                        <a:t>Type </a:t>
                      </a:r>
                      <a:r>
                        <a:rPr lang="fr-FR" sz="1200" b="1" dirty="0" smtClean="0">
                          <a:solidFill>
                            <a:schemeClr val="bg1"/>
                          </a:solidFill>
                          <a:effectLst/>
                        </a:rPr>
                        <a:t>SQL</a:t>
                      </a:r>
                      <a:endParaRPr lang="fr-FR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4974" marR="14974" marT="14974" marB="149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effectLst/>
                        </a:rPr>
                        <a:t>Type PHP</a:t>
                      </a:r>
                    </a:p>
                  </a:txBody>
                  <a:tcPr marL="14974" marR="14974" marT="14974" marB="149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effectLst/>
                        </a:rPr>
                        <a:t>Utilisation</a:t>
                      </a:r>
                    </a:p>
                  </a:txBody>
                  <a:tcPr marL="14974" marR="14974" marT="14974" marB="149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73781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>
                          <a:effectLst/>
                        </a:rPr>
                        <a:t>string</a:t>
                      </a: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>
                          <a:effectLst/>
                        </a:rPr>
                        <a:t>VARCHAR</a:t>
                      </a: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>
                          <a:effectLst/>
                        </a:rPr>
                        <a:t>string</a:t>
                      </a: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effectLst/>
                        </a:rPr>
                        <a:t>Toutes les chaînes de caractères jusqu'à 255 caractères.</a:t>
                      </a: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087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 err="1">
                          <a:effectLst/>
                        </a:rPr>
                        <a:t>integer</a:t>
                      </a:r>
                      <a:endParaRPr lang="fr-FR" sz="1200" dirty="0">
                        <a:effectLst/>
                      </a:endParaRP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>
                          <a:effectLst/>
                        </a:rPr>
                        <a:t>INT</a:t>
                      </a: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 err="1">
                          <a:effectLst/>
                        </a:rPr>
                        <a:t>integer</a:t>
                      </a:r>
                      <a:endParaRPr lang="fr-FR" sz="1200" dirty="0">
                        <a:effectLst/>
                      </a:endParaRP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effectLst/>
                        </a:rPr>
                        <a:t>Tous les nombres jusqu'à 2 147 483 647.</a:t>
                      </a: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12086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 err="1">
                          <a:effectLst/>
                        </a:rPr>
                        <a:t>smallint</a:t>
                      </a:r>
                      <a:endParaRPr lang="fr-FR" sz="1200" dirty="0">
                        <a:effectLst/>
                      </a:endParaRP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>
                          <a:effectLst/>
                        </a:rPr>
                        <a:t>SMALLINT</a:t>
                      </a: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 err="1">
                          <a:effectLst/>
                        </a:rPr>
                        <a:t>integer</a:t>
                      </a:r>
                      <a:endParaRPr lang="fr-FR" sz="1200" dirty="0">
                        <a:effectLst/>
                      </a:endParaRP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effectLst/>
                        </a:rPr>
                        <a:t>Tous les nombres jusqu'à 32 767.</a:t>
                      </a: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24378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 err="1">
                          <a:effectLst/>
                        </a:rPr>
                        <a:t>bigint</a:t>
                      </a:r>
                      <a:endParaRPr lang="fr-FR" sz="1200" dirty="0">
                        <a:effectLst/>
                      </a:endParaRP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>
                          <a:effectLst/>
                        </a:rPr>
                        <a:t>BIGINT</a:t>
                      </a: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>
                          <a:effectLst/>
                        </a:rPr>
                        <a:t>string</a:t>
                      </a: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effectLst/>
                        </a:rPr>
                        <a:t>Tous les nombres jusqu'à 9 223 372 036 854 775 807.</a:t>
                      </a:r>
                      <a:br>
                        <a:rPr lang="fr-FR" sz="1200" dirty="0">
                          <a:effectLst/>
                        </a:rPr>
                      </a:br>
                      <a:r>
                        <a:rPr lang="fr-FR" sz="1200" dirty="0">
                          <a:effectLst/>
                        </a:rPr>
                        <a:t>Attention, PHP reçoit une chaîne de caractères, car il ne supporte pas un si grand nombre (suivant que vous êtes en 32 ou en 64 bits).</a:t>
                      </a: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087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 err="1">
                          <a:effectLst/>
                        </a:rPr>
                        <a:t>boolean</a:t>
                      </a:r>
                      <a:endParaRPr lang="fr-FR" sz="1200" dirty="0">
                        <a:effectLst/>
                      </a:endParaRP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 smtClean="0">
                          <a:effectLst/>
                        </a:rPr>
                        <a:t>BOOLEAN(Oracle)/TINYINT(1) (MySQL)</a:t>
                      </a:r>
                      <a:endParaRPr lang="fr-FR" sz="1200" dirty="0">
                        <a:effectLst/>
                      </a:endParaRP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 err="1">
                          <a:effectLst/>
                        </a:rPr>
                        <a:t>boolean</a:t>
                      </a:r>
                      <a:endParaRPr lang="fr-FR" sz="1200" dirty="0">
                        <a:effectLst/>
                      </a:endParaRP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effectLst/>
                        </a:rPr>
                        <a:t>Les valeurs </a:t>
                      </a:r>
                      <a:r>
                        <a:rPr lang="fr-FR" sz="1200" dirty="0" smtClean="0">
                          <a:effectLst/>
                        </a:rPr>
                        <a:t>booléennes </a:t>
                      </a:r>
                      <a:r>
                        <a:rPr lang="fr-FR" sz="1200" dirty="0" err="1" smtClean="0">
                          <a:effectLst/>
                        </a:rPr>
                        <a:t>true</a:t>
                      </a:r>
                      <a:r>
                        <a:rPr lang="fr-FR" sz="1200" dirty="0" smtClean="0">
                          <a:effectLst/>
                        </a:rPr>
                        <a:t> et false</a:t>
                      </a:r>
                      <a:r>
                        <a:rPr lang="fr-FR" sz="1200" dirty="0">
                          <a:effectLst/>
                        </a:rPr>
                        <a:t>.</a:t>
                      </a: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12086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 err="1">
                          <a:effectLst/>
                        </a:rPr>
                        <a:t>decimal</a:t>
                      </a:r>
                      <a:endParaRPr lang="fr-FR" sz="1200" dirty="0">
                        <a:effectLst/>
                      </a:endParaRP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>
                          <a:effectLst/>
                        </a:rPr>
                        <a:t>DECIMAL</a:t>
                      </a: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>
                          <a:effectLst/>
                        </a:rPr>
                        <a:t>double</a:t>
                      </a: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effectLst/>
                        </a:rPr>
                        <a:t>Les nombres à virgule.</a:t>
                      </a: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8066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>
                          <a:effectLst/>
                        </a:rPr>
                        <a:t>date ou </a:t>
                      </a:r>
                      <a:r>
                        <a:rPr lang="fr-FR" sz="1200" dirty="0" err="1">
                          <a:effectLst/>
                        </a:rPr>
                        <a:t>datetime</a:t>
                      </a:r>
                      <a:endParaRPr lang="fr-FR" sz="1200" dirty="0">
                        <a:effectLst/>
                      </a:endParaRP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>
                          <a:effectLst/>
                        </a:rPr>
                        <a:t>DATETIME</a:t>
                      </a: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>
                          <a:effectLst/>
                        </a:rPr>
                        <a:t>objet </a:t>
                      </a:r>
                      <a:r>
                        <a:rPr lang="fr-FR" sz="1200" dirty="0" err="1">
                          <a:effectLst/>
                        </a:rPr>
                        <a:t>DateTime</a:t>
                      </a:r>
                      <a:endParaRPr lang="fr-FR" sz="1200" dirty="0">
                        <a:effectLst/>
                      </a:endParaRP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effectLst/>
                        </a:rPr>
                        <a:t>Toutes les dates et heures.</a:t>
                      </a: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12086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>
                          <a:effectLst/>
                        </a:rPr>
                        <a:t>time</a:t>
                      </a: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>
                          <a:effectLst/>
                        </a:rPr>
                        <a:t>TIME</a:t>
                      </a: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>
                          <a:effectLst/>
                        </a:rPr>
                        <a:t>objet </a:t>
                      </a:r>
                      <a:r>
                        <a:rPr lang="fr-FR" sz="1200" dirty="0" err="1">
                          <a:effectLst/>
                        </a:rPr>
                        <a:t>DateTime</a:t>
                      </a:r>
                      <a:r>
                        <a:rPr lang="fr-FR" sz="1200" dirty="0">
                          <a:effectLst/>
                        </a:rPr>
                        <a:t>-</a:t>
                      </a: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effectLst/>
                        </a:rPr>
                        <a:t>Toutes les heures.</a:t>
                      </a: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087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 err="1">
                          <a:effectLst/>
                        </a:rPr>
                        <a:t>text</a:t>
                      </a:r>
                      <a:endParaRPr lang="fr-FR" sz="1200" dirty="0">
                        <a:effectLst/>
                      </a:endParaRP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 smtClean="0">
                          <a:effectLst/>
                        </a:rPr>
                        <a:t>CLOB(Oracle)/TEXT(MySQL)</a:t>
                      </a:r>
                      <a:endParaRPr lang="fr-FR" sz="1200" dirty="0">
                        <a:effectLst/>
                      </a:endParaRP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>
                          <a:effectLst/>
                        </a:rPr>
                        <a:t>string</a:t>
                      </a: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effectLst/>
                        </a:rPr>
                        <a:t>Les chaînes de caractères de plus de 255 caractères.</a:t>
                      </a: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3781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 err="1">
                          <a:effectLst/>
                        </a:rPr>
                        <a:t>object</a:t>
                      </a:r>
                      <a:endParaRPr lang="fr-FR" sz="1200" dirty="0">
                        <a:effectLst/>
                      </a:endParaRP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 smtClean="0">
                          <a:effectLst/>
                        </a:rPr>
                        <a:t>CLOB/TEXT</a:t>
                      </a:r>
                      <a:endParaRPr lang="fr-FR" sz="1200" dirty="0">
                        <a:effectLst/>
                      </a:endParaRP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>
                          <a:effectLst/>
                        </a:rPr>
                        <a:t>Type de l'objet stocké</a:t>
                      </a: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effectLst/>
                        </a:rPr>
                        <a:t>Stocke un objet PHP en </a:t>
                      </a:r>
                      <a:r>
                        <a:rPr lang="fr-FR" sz="1200" dirty="0" smtClean="0">
                          <a:effectLst/>
                        </a:rPr>
                        <a:t>utilisant </a:t>
                      </a:r>
                      <a:r>
                        <a:rPr lang="fr-FR" sz="1200" dirty="0" err="1" smtClean="0">
                          <a:effectLst/>
                        </a:rPr>
                        <a:t>serialize</a:t>
                      </a:r>
                      <a:r>
                        <a:rPr lang="fr-FR" sz="1200" dirty="0" smtClean="0">
                          <a:effectLst/>
                        </a:rPr>
                        <a:t>/</a:t>
                      </a:r>
                      <a:r>
                        <a:rPr lang="fr-FR" sz="1200" dirty="0" err="1" smtClean="0">
                          <a:effectLst/>
                        </a:rPr>
                        <a:t>unserialize</a:t>
                      </a:r>
                      <a:r>
                        <a:rPr lang="fr-FR" sz="1200" dirty="0">
                          <a:effectLst/>
                        </a:rPr>
                        <a:t>.</a:t>
                      </a: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3781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 err="1">
                          <a:effectLst/>
                        </a:rPr>
                        <a:t>array</a:t>
                      </a:r>
                      <a:endParaRPr lang="fr-FR" sz="1200" dirty="0">
                        <a:effectLst/>
                      </a:endParaRP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 smtClean="0">
                          <a:effectLst/>
                        </a:rPr>
                        <a:t>CLOB/TEXT</a:t>
                      </a:r>
                      <a:endParaRPr lang="fr-FR" sz="1200" dirty="0">
                        <a:effectLst/>
                      </a:endParaRP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 err="1">
                          <a:effectLst/>
                        </a:rPr>
                        <a:t>array</a:t>
                      </a:r>
                      <a:endParaRPr lang="fr-FR" sz="1200" dirty="0">
                        <a:effectLst/>
                      </a:endParaRP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effectLst/>
                        </a:rPr>
                        <a:t>Stocke un tableau PHP en </a:t>
                      </a:r>
                      <a:r>
                        <a:rPr lang="fr-FR" sz="1200" dirty="0" smtClean="0">
                          <a:effectLst/>
                        </a:rPr>
                        <a:t>utilisant </a:t>
                      </a:r>
                      <a:r>
                        <a:rPr lang="fr-FR" sz="1200" dirty="0" err="1" smtClean="0">
                          <a:effectLst/>
                        </a:rPr>
                        <a:t>serialize</a:t>
                      </a:r>
                      <a:r>
                        <a:rPr lang="fr-FR" sz="1200" dirty="0" smtClean="0">
                          <a:effectLst/>
                        </a:rPr>
                        <a:t>/</a:t>
                      </a:r>
                      <a:r>
                        <a:rPr lang="fr-FR" sz="1200" dirty="0" err="1" smtClean="0">
                          <a:effectLst/>
                        </a:rPr>
                        <a:t>unserialize</a:t>
                      </a:r>
                      <a:r>
                        <a:rPr lang="fr-FR" sz="1200" dirty="0">
                          <a:effectLst/>
                        </a:rPr>
                        <a:t>.</a:t>
                      </a: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9497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 err="1">
                          <a:effectLst/>
                        </a:rPr>
                        <a:t>float</a:t>
                      </a:r>
                      <a:endParaRPr lang="fr-FR" sz="1200" dirty="0">
                        <a:effectLst/>
                      </a:endParaRP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>
                          <a:effectLst/>
                        </a:rPr>
                        <a:t>FLOAT</a:t>
                      </a: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>
                          <a:effectLst/>
                        </a:rPr>
                        <a:t>double</a:t>
                      </a: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effectLst/>
                        </a:rPr>
                        <a:t>Tous les nombres à virgule.</a:t>
                      </a:r>
                      <a:br>
                        <a:rPr lang="fr-FR" sz="1200" dirty="0">
                          <a:effectLst/>
                        </a:rPr>
                      </a:br>
                      <a:r>
                        <a:rPr lang="fr-FR" sz="1200" dirty="0">
                          <a:effectLst/>
                        </a:rPr>
                        <a:t>Attention, fonctionne uniquement sur les serveurs dont la locale utilise un point comme séparateur.</a:t>
                      </a:r>
                    </a:p>
                  </a:txBody>
                  <a:tcPr marL="14974" marR="14974" marT="14974" marB="149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4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/>
              <a:t>Les paramètres de </a:t>
            </a:r>
            <a:r>
              <a:rPr lang="fr-FR" b="1" dirty="0" smtClean="0"/>
              <a:t>l'annotation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endParaRPr lang="fr-FR" b="1" dirty="0"/>
          </a:p>
          <a:p>
            <a:pPr algn="r"/>
            <a:endParaRPr lang="fr-FR" b="1" dirty="0"/>
          </a:p>
          <a:p>
            <a:pPr algn="r"/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existe 7 paramètres, tous facultatifs, que l'on peut passer à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l'annotation 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afin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personnaliser le comportement.</a:t>
            </a: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21384"/>
              </p:ext>
            </p:extLst>
          </p:nvPr>
        </p:nvGraphicFramePr>
        <p:xfrm>
          <a:off x="283464" y="1831946"/>
          <a:ext cx="8531351" cy="4660011"/>
        </p:xfrm>
        <a:graphic>
          <a:graphicData uri="http://schemas.openxmlformats.org/drawingml/2006/table">
            <a:tbl>
              <a:tblPr/>
              <a:tblGrid>
                <a:gridCol w="1313634"/>
                <a:gridCol w="2104320"/>
                <a:gridCol w="5113397"/>
              </a:tblGrid>
              <a:tr h="49977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FFFFFF"/>
                          </a:solidFill>
                          <a:effectLst/>
                        </a:rPr>
                        <a:t>Paramètre</a:t>
                      </a:r>
                    </a:p>
                  </a:txBody>
                  <a:tcPr marL="18756" marR="18756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FFFFFF"/>
                          </a:solidFill>
                          <a:effectLst/>
                        </a:rPr>
                        <a:t>Valeur par défaut</a:t>
                      </a:r>
                    </a:p>
                  </a:txBody>
                  <a:tcPr marL="18756" marR="18756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FFFFFF"/>
                          </a:solidFill>
                          <a:effectLst/>
                        </a:rPr>
                        <a:t>Utilisation</a:t>
                      </a:r>
                    </a:p>
                  </a:txBody>
                  <a:tcPr marL="18756" marR="18756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03829"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dirty="0">
                          <a:effectLst/>
                        </a:rPr>
                        <a:t>type</a:t>
                      </a:r>
                    </a:p>
                  </a:txBody>
                  <a:tcPr marL="18756" marR="18756" marT="18756" marB="18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dirty="0">
                          <a:effectLst/>
                        </a:rPr>
                        <a:t>string</a:t>
                      </a:r>
                    </a:p>
                  </a:txBody>
                  <a:tcPr marL="18756" marR="18756" marT="18756" marB="18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400" dirty="0">
                          <a:effectLst/>
                        </a:rPr>
                        <a:t>Définit le type de colonne comme nous venons de le voir.</a:t>
                      </a:r>
                    </a:p>
                  </a:txBody>
                  <a:tcPr marL="18756" marR="18756" marT="18756" marB="18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0099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dirty="0" err="1">
                          <a:effectLst/>
                        </a:rPr>
                        <a:t>name</a:t>
                      </a:r>
                      <a:endParaRPr lang="fr-FR" sz="1400" dirty="0">
                        <a:effectLst/>
                      </a:endParaRPr>
                    </a:p>
                  </a:txBody>
                  <a:tcPr marL="18756" marR="18756" marT="18756" marB="18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dirty="0">
                          <a:effectLst/>
                        </a:rPr>
                        <a:t>Nom de l'attribut</a:t>
                      </a:r>
                    </a:p>
                  </a:txBody>
                  <a:tcPr marL="18756" marR="18756" marT="18756" marB="18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400" dirty="0">
                          <a:effectLst/>
                        </a:rPr>
                        <a:t>Définit le nom de la colonne dans la table. Par défaut, le nom de la colonne est le nom de l'attribut de l'objet, ce qui convient parfaitement.</a:t>
                      </a:r>
                      <a:br>
                        <a:rPr lang="fr-FR" sz="1400" dirty="0">
                          <a:effectLst/>
                        </a:rPr>
                      </a:br>
                      <a:r>
                        <a:rPr lang="fr-FR" sz="1400" dirty="0">
                          <a:effectLst/>
                        </a:rPr>
                        <a:t>Mais vous pouvez changer le nom de la colonne, par exemple si vous préférez « </a:t>
                      </a:r>
                      <a:r>
                        <a:rPr lang="fr-FR" sz="1400" dirty="0" err="1">
                          <a:effectLst/>
                        </a:rPr>
                        <a:t>isExpired</a:t>
                      </a:r>
                      <a:r>
                        <a:rPr lang="fr-FR" sz="1400" dirty="0">
                          <a:effectLst/>
                        </a:rPr>
                        <a:t> » en attribut, mais « </a:t>
                      </a:r>
                      <a:r>
                        <a:rPr lang="fr-FR" sz="1400" dirty="0" err="1">
                          <a:effectLst/>
                        </a:rPr>
                        <a:t>is_expired</a:t>
                      </a:r>
                      <a:r>
                        <a:rPr lang="fr-FR" sz="1400" dirty="0">
                          <a:effectLst/>
                        </a:rPr>
                        <a:t> » dans la table.</a:t>
                      </a:r>
                    </a:p>
                  </a:txBody>
                  <a:tcPr marL="18756" marR="18756" marT="18756" marB="18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8513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dirty="0" err="1">
                          <a:effectLst/>
                        </a:rPr>
                        <a:t>length</a:t>
                      </a:r>
                      <a:endParaRPr lang="fr-FR" sz="1400" dirty="0">
                        <a:effectLst/>
                      </a:endParaRPr>
                    </a:p>
                  </a:txBody>
                  <a:tcPr marL="18756" marR="18756" marT="18756" marB="18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dirty="0">
                          <a:effectLst/>
                        </a:rPr>
                        <a:t>255</a:t>
                      </a:r>
                    </a:p>
                  </a:txBody>
                  <a:tcPr marL="18756" marR="18756" marT="18756" marB="18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400" dirty="0">
                          <a:effectLst/>
                        </a:rPr>
                        <a:t>Définit la longueur de la colonne.</a:t>
                      </a:r>
                      <a:br>
                        <a:rPr lang="fr-FR" sz="1400" dirty="0">
                          <a:effectLst/>
                        </a:rPr>
                      </a:br>
                      <a:r>
                        <a:rPr lang="fr-FR" sz="1400" dirty="0">
                          <a:effectLst/>
                        </a:rPr>
                        <a:t>Applicable uniquement sur un type de </a:t>
                      </a:r>
                      <a:r>
                        <a:rPr lang="fr-FR" sz="1400" dirty="0" smtClean="0">
                          <a:effectLst/>
                        </a:rPr>
                        <a:t>colonne string</a:t>
                      </a:r>
                      <a:r>
                        <a:rPr lang="fr-FR" sz="1400" dirty="0">
                          <a:effectLst/>
                        </a:rPr>
                        <a:t>.</a:t>
                      </a:r>
                    </a:p>
                  </a:txBody>
                  <a:tcPr marL="18756" marR="18756" marT="18756" marB="18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98077"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dirty="0">
                          <a:effectLst/>
                        </a:rPr>
                        <a:t>unique</a:t>
                      </a:r>
                    </a:p>
                  </a:txBody>
                  <a:tcPr marL="18756" marR="18756" marT="18756" marB="18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dirty="0">
                          <a:effectLst/>
                        </a:rPr>
                        <a:t>false</a:t>
                      </a:r>
                    </a:p>
                  </a:txBody>
                  <a:tcPr marL="18756" marR="18756" marT="18756" marB="18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400" dirty="0">
                          <a:effectLst/>
                        </a:rPr>
                        <a:t>Définit la colonne comme unique. Par exemple sur une colonne e-mail pour vos membres.</a:t>
                      </a:r>
                    </a:p>
                  </a:txBody>
                  <a:tcPr marL="18756" marR="18756" marT="18756" marB="18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15122"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dirty="0" err="1">
                          <a:effectLst/>
                        </a:rPr>
                        <a:t>nullable</a:t>
                      </a:r>
                      <a:endParaRPr lang="fr-FR" sz="1400" dirty="0">
                        <a:effectLst/>
                      </a:endParaRPr>
                    </a:p>
                  </a:txBody>
                  <a:tcPr marL="18756" marR="18756" marT="18756" marB="18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dirty="0">
                          <a:effectLst/>
                        </a:rPr>
                        <a:t>false</a:t>
                      </a:r>
                    </a:p>
                  </a:txBody>
                  <a:tcPr marL="18756" marR="18756" marT="18756" marB="18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400" dirty="0">
                          <a:effectLst/>
                        </a:rPr>
                        <a:t>Permet à la colonne de contenir </a:t>
                      </a:r>
                      <a:r>
                        <a:rPr lang="fr-FR" sz="1400" dirty="0" smtClean="0">
                          <a:effectLst/>
                        </a:rPr>
                        <a:t>des NULL</a:t>
                      </a:r>
                      <a:r>
                        <a:rPr lang="fr-FR" sz="1400" dirty="0">
                          <a:effectLst/>
                        </a:rPr>
                        <a:t>.</a:t>
                      </a:r>
                    </a:p>
                  </a:txBody>
                  <a:tcPr marL="18756" marR="18756" marT="18756" marB="18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66432"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dirty="0" err="1">
                          <a:effectLst/>
                        </a:rPr>
                        <a:t>precision</a:t>
                      </a:r>
                      <a:endParaRPr lang="fr-FR" sz="1400" dirty="0">
                        <a:effectLst/>
                      </a:endParaRPr>
                    </a:p>
                  </a:txBody>
                  <a:tcPr marL="18756" marR="18756" marT="18756" marB="18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dirty="0">
                          <a:effectLst/>
                        </a:rPr>
                        <a:t>0</a:t>
                      </a:r>
                    </a:p>
                  </a:txBody>
                  <a:tcPr marL="18756" marR="18756" marT="18756" marB="18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400" dirty="0">
                          <a:effectLst/>
                        </a:rPr>
                        <a:t>Définit la précision d'un nombre à virgule, c'est-à-dire le nombre de chiffres en tout.</a:t>
                      </a:r>
                      <a:br>
                        <a:rPr lang="fr-FR" sz="1400" dirty="0">
                          <a:effectLst/>
                        </a:rPr>
                      </a:br>
                      <a:r>
                        <a:rPr lang="fr-FR" sz="1400" dirty="0">
                          <a:effectLst/>
                        </a:rPr>
                        <a:t>Applicable uniquement sur un type de </a:t>
                      </a:r>
                      <a:r>
                        <a:rPr lang="fr-FR" sz="1400" dirty="0" smtClean="0">
                          <a:effectLst/>
                        </a:rPr>
                        <a:t>colonne </a:t>
                      </a:r>
                      <a:r>
                        <a:rPr lang="fr-FR" sz="1400" dirty="0" err="1" smtClean="0">
                          <a:effectLst/>
                        </a:rPr>
                        <a:t>decimal</a:t>
                      </a:r>
                      <a:r>
                        <a:rPr lang="fr-FR" sz="1400" dirty="0">
                          <a:effectLst/>
                        </a:rPr>
                        <a:t>.</a:t>
                      </a:r>
                    </a:p>
                  </a:txBody>
                  <a:tcPr marL="18756" marR="18756" marT="18756" marB="18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66432"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dirty="0" err="1">
                          <a:effectLst/>
                        </a:rPr>
                        <a:t>scale</a:t>
                      </a:r>
                      <a:endParaRPr lang="fr-FR" sz="1400" dirty="0">
                        <a:effectLst/>
                      </a:endParaRPr>
                    </a:p>
                  </a:txBody>
                  <a:tcPr marL="18756" marR="18756" marT="18756" marB="18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dirty="0">
                          <a:effectLst/>
                        </a:rPr>
                        <a:t>0</a:t>
                      </a:r>
                    </a:p>
                  </a:txBody>
                  <a:tcPr marL="18756" marR="18756" marT="18756" marB="18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400" dirty="0">
                          <a:effectLst/>
                        </a:rPr>
                        <a:t>Définit le </a:t>
                      </a:r>
                      <a:r>
                        <a:rPr lang="fr-FR" sz="1400" i="1" dirty="0" err="1">
                          <a:effectLst/>
                        </a:rPr>
                        <a:t>scale</a:t>
                      </a:r>
                      <a:r>
                        <a:rPr lang="fr-FR" sz="1400" dirty="0">
                          <a:effectLst/>
                        </a:rPr>
                        <a:t> d'un nombre à virgule, c'est-à-dire le nombre de chiffres après la virgule.</a:t>
                      </a:r>
                      <a:br>
                        <a:rPr lang="fr-FR" sz="1400" dirty="0">
                          <a:effectLst/>
                        </a:rPr>
                      </a:br>
                      <a:r>
                        <a:rPr lang="fr-FR" sz="1400" dirty="0">
                          <a:effectLst/>
                        </a:rPr>
                        <a:t>Applicable uniquement sur un type de </a:t>
                      </a:r>
                      <a:r>
                        <a:rPr lang="fr-FR" sz="1400" dirty="0" smtClean="0">
                          <a:effectLst/>
                        </a:rPr>
                        <a:t>colonne </a:t>
                      </a:r>
                      <a:r>
                        <a:rPr lang="fr-FR" sz="1400" dirty="0" err="1" smtClean="0">
                          <a:effectLst/>
                        </a:rPr>
                        <a:t>decimal</a:t>
                      </a:r>
                      <a:r>
                        <a:rPr lang="fr-FR" sz="1400" dirty="0">
                          <a:effectLst/>
                        </a:rPr>
                        <a:t>.</a:t>
                      </a:r>
                    </a:p>
                  </a:txBody>
                  <a:tcPr marL="18756" marR="18756" marT="18756" marB="187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8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 smtClean="0"/>
              <a:t>Résumé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rôle d'un </a:t>
            </a:r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d'</a:t>
            </a:r>
            <a:r>
              <a:rPr lang="fr-F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abstraire </a:t>
            </a:r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base de données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se chargeant de l'enregistrement de vos données </a:t>
            </a: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L'ORM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 défaut livré avec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Symfony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 </a:t>
            </a:r>
            <a:r>
              <a:rPr lang="fr-F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Doctrine2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L'utilisation d'un ORM implique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l'utilisation </a:t>
            </a:r>
            <a:r>
              <a:rPr lang="fr-F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d'objets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</a:t>
            </a:r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entité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est, du point de vue PHP, un simple objet. Du point de vue de Doctrine, c'est un objet complété avec des informations de </a:t>
            </a:r>
            <a:r>
              <a:rPr lang="fr-F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 lui permettent d'enregistrer correctement l'objet en base de données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4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/>
              <a:t>Crédits et références bibliographiques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866" y="6137256"/>
            <a:ext cx="785134" cy="72074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5060" y="1727369"/>
            <a:ext cx="8973879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276225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prstClr val="black"/>
                </a:solidFill>
                <a:latin typeface="Arial" panose="020B0604020202020204" pitchFamily="34" charset="0"/>
                <a:hlinkClick r:id="rId3"/>
              </a:rPr>
              <a:t>Site web de </a:t>
            </a:r>
            <a:r>
              <a:rPr lang="fr-FR" sz="2800" dirty="0" err="1" smtClean="0">
                <a:solidFill>
                  <a:prstClr val="black"/>
                </a:solidFill>
                <a:latin typeface="Arial" panose="020B0604020202020204" pitchFamily="34" charset="0"/>
                <a:hlinkClick r:id="rId3"/>
              </a:rPr>
              <a:t>Symfony</a:t>
            </a:r>
            <a:endParaRPr lang="fr-FR" sz="2800" dirty="0" smtClean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457200" indent="-276225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prstClr val="black"/>
                </a:solidFill>
                <a:latin typeface="Arial" panose="020B0604020202020204" pitchFamily="34" charset="0"/>
                <a:hlinkClick r:id="rId4"/>
              </a:rPr>
              <a:t>Site web de </a:t>
            </a:r>
            <a:r>
              <a:rPr lang="fr-FR" sz="2800" dirty="0" err="1" smtClean="0">
                <a:solidFill>
                  <a:prstClr val="black"/>
                </a:solidFill>
                <a:latin typeface="Arial" panose="020B0604020202020204" pitchFamily="34" charset="0"/>
                <a:hlinkClick r:id="rId4"/>
              </a:rPr>
              <a:t>Sensiolabs</a:t>
            </a:r>
            <a:endParaRPr lang="fr-FR" sz="2800" dirty="0" smtClean="0">
              <a:solidFill>
                <a:prstClr val="black"/>
              </a:solidFill>
              <a:latin typeface="Arial" panose="020B0604020202020204" pitchFamily="34" charset="0"/>
              <a:hlinkClick r:id="rId5"/>
            </a:endParaRPr>
          </a:p>
          <a:p>
            <a:pPr marL="457200" indent="-276225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prstClr val="black"/>
                </a:solidFill>
                <a:latin typeface="Arial" panose="020B0604020202020204" pitchFamily="34" charset="0"/>
                <a:hlinkClick r:id="rId5"/>
              </a:rPr>
              <a:t>Livre de référence : Développez votre site web avec le </a:t>
            </a:r>
            <a:r>
              <a:rPr lang="fr-FR" sz="2800" dirty="0" err="1" smtClean="0">
                <a:solidFill>
                  <a:prstClr val="black"/>
                </a:solidFill>
                <a:latin typeface="Arial" panose="020B0604020202020204" pitchFamily="34" charset="0"/>
                <a:hlinkClick r:id="rId5"/>
              </a:rPr>
              <a:t>framework</a:t>
            </a:r>
            <a:r>
              <a:rPr lang="fr-FR" sz="2800" dirty="0" smtClean="0">
                <a:solidFill>
                  <a:prstClr val="black"/>
                </a:solidFill>
                <a:latin typeface="Arial" panose="020B0604020202020204" pitchFamily="34" charset="0"/>
                <a:hlinkClick r:id="rId5"/>
              </a:rPr>
              <a:t> Symfony3</a:t>
            </a:r>
            <a:endParaRPr lang="fr-FR" sz="2800" dirty="0" smtClean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180975" algn="just">
              <a:buClr>
                <a:srgbClr val="C00000"/>
              </a:buClr>
            </a:pPr>
            <a:endParaRPr lang="fr-FR" sz="28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/>
        </p:nvSpPr>
        <p:spPr>
          <a:xfrm>
            <a:off x="530352" y="3438903"/>
            <a:ext cx="8420754" cy="1146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dirty="0"/>
              <a:t>Manipuler ses entités avec Doctrine2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673" y="5010061"/>
            <a:ext cx="3863600" cy="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29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/>
              <a:t>Matérialiser les tables en base de données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L'objectif de ce chapitre est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voir comment on manipule des entités à l'aide de Doctrine2. </a:t>
            </a: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première chose à faire est de créer la requête pour la génération de tables dans la base de données :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ce stade les tables ne sont pas encore créées</a:t>
            </a: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2648" y="2567827"/>
            <a:ext cx="86502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fr-F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bin/console </a:t>
            </a:r>
            <a:r>
              <a:rPr lang="fr-F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doctrine:schema:update</a:t>
            </a:r>
            <a:r>
              <a:rPr lang="fr-F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fr-F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dump-</a:t>
            </a:r>
            <a:r>
              <a:rPr lang="fr-FR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endParaRPr lang="fr-F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3723513"/>
            <a:ext cx="8115300" cy="127635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25" y="5201442"/>
            <a:ext cx="818047" cy="72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83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/>
              <a:t>Matérialiser les tables en base de données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fois que vous avez validé la requête, vous pouvez l'exécuter :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aller vérifier dans 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PHPMyAdmin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la table 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advert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été créée : </a:t>
            </a: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6887" y="1833115"/>
            <a:ext cx="8650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bin/console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doctrine:schema:update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force</a:t>
            </a:r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1" y="2730127"/>
            <a:ext cx="7419975" cy="857250"/>
          </a:xfrm>
          <a:prstGeom prst="rect">
            <a:avLst/>
          </a:prstGeom>
        </p:spPr>
      </p:pic>
      <p:pic>
        <p:nvPicPr>
          <p:cNvPr id="1026" name="Picture 2" descr="Visualisation de la table dans PhpMyAdm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246" y="4333276"/>
            <a:ext cx="5798625" cy="219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422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/>
              <a:t>Modifier une entité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une entité, il suffit de lui créer un attribut et de lui attacher l'annotation correspondante. </a:t>
            </a: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 exemple ajoutons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published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un booléen qui indique si l'annonce est publiée (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pour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l'afficher sur la page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d'accueil, false sinon)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0200" y="2660904"/>
            <a:ext cx="6684264" cy="391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/**</a:t>
            </a:r>
          </a:p>
          <a:p>
            <a:r>
              <a:rPr lang="en-US" sz="1400" dirty="0"/>
              <a:t> * Advert</a:t>
            </a:r>
          </a:p>
          <a:p>
            <a:r>
              <a:rPr lang="en-US" sz="1400" dirty="0"/>
              <a:t> *</a:t>
            </a:r>
          </a:p>
          <a:p>
            <a:r>
              <a:rPr lang="en-US" sz="1400" dirty="0"/>
              <a:t> * @ORM\Table()</a:t>
            </a:r>
          </a:p>
          <a:p>
            <a:r>
              <a:rPr lang="en-US" sz="1400" dirty="0"/>
              <a:t> * @ORM\Entity(</a:t>
            </a:r>
            <a:r>
              <a:rPr lang="en-US" sz="1400" dirty="0" err="1"/>
              <a:t>repositoryClass</a:t>
            </a:r>
            <a:r>
              <a:rPr lang="en-US" sz="1400" dirty="0"/>
              <a:t>="OC\</a:t>
            </a:r>
            <a:r>
              <a:rPr lang="en-US" sz="1400" dirty="0" err="1"/>
              <a:t>PlatformBundle</a:t>
            </a:r>
            <a:r>
              <a:rPr lang="en-US" sz="1400" dirty="0"/>
              <a:t>\Entity\</a:t>
            </a:r>
            <a:r>
              <a:rPr lang="en-US" sz="1400" dirty="0" err="1"/>
              <a:t>AdvertRepository</a:t>
            </a:r>
            <a:r>
              <a:rPr lang="en-US" sz="1400" dirty="0"/>
              <a:t>")</a:t>
            </a:r>
          </a:p>
          <a:p>
            <a:r>
              <a:rPr lang="en-US" sz="1400" dirty="0"/>
              <a:t> */</a:t>
            </a:r>
          </a:p>
          <a:p>
            <a:r>
              <a:rPr lang="en-US" sz="1400" dirty="0"/>
              <a:t>class Advert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// ... les </a:t>
            </a:r>
            <a:r>
              <a:rPr lang="en-US" sz="1400" dirty="0" err="1"/>
              <a:t>autres</a:t>
            </a:r>
            <a:r>
              <a:rPr lang="en-US" sz="1400" dirty="0"/>
              <a:t> </a:t>
            </a:r>
            <a:r>
              <a:rPr lang="en-US" sz="1400" dirty="0" err="1"/>
              <a:t>attributs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  /**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* @ORM\Column(name="published", type="</a:t>
            </a:r>
            <a:r>
              <a:rPr lang="en-US" sz="1400" dirty="0" err="1">
                <a:solidFill>
                  <a:srgbClr val="FF0000"/>
                </a:solidFill>
              </a:rPr>
              <a:t>boolean</a:t>
            </a:r>
            <a:r>
              <a:rPr lang="en-US" sz="1400" dirty="0">
                <a:solidFill>
                  <a:srgbClr val="FF0000"/>
                </a:solidFill>
              </a:rPr>
              <a:t>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*/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private $published = true;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// ...</a:t>
            </a:r>
          </a:p>
          <a:p>
            <a:r>
              <a:rPr lang="en-US" sz="1400" dirty="0"/>
              <a:t>}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937443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 smtClean="0"/>
              <a:t>Mise à jour de la classe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 pouvez créer manuellement les setters et getters ou bien les faire générer par 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Symfony</a:t>
            </a: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>
              <a:spcBef>
                <a:spcPts val="1200"/>
              </a:spcBef>
              <a:buClr>
                <a:srgbClr val="C00000"/>
              </a:buClr>
            </a:pP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0977" y="1843685"/>
            <a:ext cx="81830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bin/console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doctrine:generate:entities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OCPlatformBundle:Advert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077" y="2584057"/>
            <a:ext cx="6501383" cy="86018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290" y="3401567"/>
            <a:ext cx="3210958" cy="318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60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/>
              <a:t>Mise </a:t>
            </a:r>
            <a:r>
              <a:rPr lang="fr-FR" b="1" dirty="0" smtClean="0"/>
              <a:t>à jour de la base de données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Vient ensuite la mise à jour de la base de données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5375" lvl="1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Tout d'abord la création de la requête via la commande :</a:t>
            </a: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5375" lvl="1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Puis son exécution via la commande :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4257" y="2111962"/>
            <a:ext cx="891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bin/console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doctrine:schema:update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--dump-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57" y="2869298"/>
            <a:ext cx="7185786" cy="50091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041" y="4882205"/>
            <a:ext cx="6390036" cy="63815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4257" y="4259183"/>
            <a:ext cx="891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bin/console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doctrine:schema:update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--force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47" y="5797555"/>
            <a:ext cx="8703565" cy="57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70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 smtClean="0"/>
              <a:t>Les requêtes SQL avec le </a:t>
            </a:r>
            <a:r>
              <a:rPr lang="fr-FR" b="1" dirty="0"/>
              <a:t>service </a:t>
            </a:r>
            <a:r>
              <a:rPr lang="fr-FR" b="1" dirty="0" err="1"/>
              <a:t>EntityManager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faire des requête SQL on va utiliser le service 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EntityManager</a:t>
            </a: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accède à ce service via : </a:t>
            </a:r>
          </a:p>
          <a:p>
            <a:pPr marL="180975">
              <a:spcBef>
                <a:spcPts val="1200"/>
              </a:spcBef>
              <a:buClr>
                <a:srgbClr val="C00000"/>
              </a:buClr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getDoctrine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getManager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récupérer les entités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données, on va utiliser des objets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(un par entité)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>
              <a:spcBef>
                <a:spcPts val="1200"/>
              </a:spcBef>
              <a:buClr>
                <a:srgbClr val="C00000"/>
              </a:buClr>
            </a:pP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: on peut aussi utiliser l'espace de nom complet :</a:t>
            </a:r>
          </a:p>
          <a:p>
            <a:pPr marL="180975">
              <a:spcBef>
                <a:spcPts val="1200"/>
              </a:spcBef>
              <a:buClr>
                <a:srgbClr val="C00000"/>
              </a:buClr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getRepository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'OC\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PlatformBundle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Advert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8932" y="3216317"/>
            <a:ext cx="7946136" cy="1242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$</a:t>
            </a:r>
            <a:r>
              <a:rPr lang="fr-FR" dirty="0" err="1"/>
              <a:t>em</a:t>
            </a:r>
            <a:r>
              <a:rPr lang="fr-FR" dirty="0"/>
              <a:t> = $</a:t>
            </a:r>
            <a:r>
              <a:rPr lang="fr-FR" dirty="0" err="1"/>
              <a:t>this</a:t>
            </a:r>
            <a:r>
              <a:rPr lang="fr-FR" dirty="0"/>
              <a:t>-&gt;</a:t>
            </a:r>
            <a:r>
              <a:rPr lang="fr-FR" dirty="0" err="1"/>
              <a:t>getDoctrine</a:t>
            </a:r>
            <a:r>
              <a:rPr lang="fr-FR" dirty="0"/>
              <a:t>()-&gt;</a:t>
            </a:r>
            <a:r>
              <a:rPr lang="fr-FR" dirty="0" err="1"/>
              <a:t>getManager</a:t>
            </a:r>
            <a:r>
              <a:rPr lang="fr-FR" dirty="0" smtClean="0"/>
              <a:t>();</a:t>
            </a:r>
          </a:p>
          <a:p>
            <a:endParaRPr lang="fr-FR" dirty="0"/>
          </a:p>
          <a:p>
            <a:r>
              <a:rPr lang="fr-FR" dirty="0"/>
              <a:t>$</a:t>
            </a:r>
            <a:r>
              <a:rPr lang="fr-FR" dirty="0" err="1"/>
              <a:t>advertRepository</a:t>
            </a:r>
            <a:r>
              <a:rPr lang="fr-FR" dirty="0"/>
              <a:t> = $</a:t>
            </a:r>
            <a:r>
              <a:rPr lang="fr-FR" dirty="0" err="1"/>
              <a:t>em</a:t>
            </a:r>
            <a:r>
              <a:rPr lang="fr-FR" dirty="0"/>
              <a:t>-&gt;</a:t>
            </a:r>
            <a:r>
              <a:rPr lang="fr-FR" dirty="0" err="1"/>
              <a:t>getRepository</a:t>
            </a:r>
            <a:r>
              <a:rPr lang="fr-FR" dirty="0"/>
              <a:t>('</a:t>
            </a:r>
            <a:r>
              <a:rPr lang="fr-FR" dirty="0" err="1"/>
              <a:t>OCPlatformBundle:Advert</a:t>
            </a:r>
            <a:r>
              <a:rPr lang="fr-FR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57684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 smtClean="0"/>
              <a:t>Enregistrement </a:t>
            </a:r>
            <a:r>
              <a:rPr lang="fr-FR" b="1" dirty="0"/>
              <a:t>en base de données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L'enregistrement effectif en base de données se fait en deux étapes très simples depuis un contrôleur. </a:t>
            </a: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Modifions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méthode 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addAction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notre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contrôleur</a:t>
            </a:r>
          </a:p>
        </p:txBody>
      </p:sp>
      <p:sp>
        <p:nvSpPr>
          <p:cNvPr id="2" name="Rectangle 1"/>
          <p:cNvSpPr/>
          <p:nvPr/>
        </p:nvSpPr>
        <p:spPr>
          <a:xfrm>
            <a:off x="164593" y="2281342"/>
            <a:ext cx="4206238" cy="4425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&lt;?</a:t>
            </a:r>
            <a:r>
              <a:rPr lang="fr-FR" sz="1200" dirty="0" err="1"/>
              <a:t>php</a:t>
            </a:r>
            <a:endParaRPr lang="fr-FR" sz="1200" dirty="0"/>
          </a:p>
          <a:p>
            <a:r>
              <a:rPr lang="fr-FR" sz="1200" dirty="0"/>
              <a:t>// </a:t>
            </a:r>
            <a:r>
              <a:rPr lang="fr-FR" sz="1200" dirty="0" err="1"/>
              <a:t>src</a:t>
            </a:r>
            <a:r>
              <a:rPr lang="fr-FR" sz="1200" dirty="0"/>
              <a:t>/OC/</a:t>
            </a:r>
            <a:r>
              <a:rPr lang="fr-FR" sz="1200" dirty="0" err="1"/>
              <a:t>PlatformBundle</a:t>
            </a:r>
            <a:r>
              <a:rPr lang="fr-FR" sz="1200" dirty="0"/>
              <a:t>/Controller/</a:t>
            </a:r>
            <a:r>
              <a:rPr lang="fr-FR" sz="1200" dirty="0" err="1"/>
              <a:t>AdvertController.php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 err="1"/>
              <a:t>namespace</a:t>
            </a:r>
            <a:r>
              <a:rPr lang="fr-FR" sz="1200" dirty="0"/>
              <a:t> OC\</a:t>
            </a:r>
            <a:r>
              <a:rPr lang="fr-FR" sz="1200" dirty="0" err="1"/>
              <a:t>PlatformBundle</a:t>
            </a:r>
            <a:r>
              <a:rPr lang="fr-FR" sz="1200" dirty="0"/>
              <a:t>\Controller;</a:t>
            </a:r>
          </a:p>
          <a:p>
            <a:endParaRPr lang="fr-FR" sz="1200" dirty="0"/>
          </a:p>
          <a:p>
            <a:r>
              <a:rPr lang="fr-FR" sz="1200" dirty="0">
                <a:solidFill>
                  <a:srgbClr val="FF0000"/>
                </a:solidFill>
              </a:rPr>
              <a:t>use OC\</a:t>
            </a:r>
            <a:r>
              <a:rPr lang="fr-FR" sz="1200" dirty="0" err="1">
                <a:solidFill>
                  <a:srgbClr val="FF0000"/>
                </a:solidFill>
              </a:rPr>
              <a:t>PlatformBundle</a:t>
            </a:r>
            <a:r>
              <a:rPr lang="fr-FR" sz="1200" dirty="0">
                <a:solidFill>
                  <a:srgbClr val="FF0000"/>
                </a:solidFill>
              </a:rPr>
              <a:t>\</a:t>
            </a:r>
            <a:r>
              <a:rPr lang="fr-FR" sz="1200" dirty="0" err="1">
                <a:solidFill>
                  <a:srgbClr val="FF0000"/>
                </a:solidFill>
              </a:rPr>
              <a:t>Entity</a:t>
            </a:r>
            <a:r>
              <a:rPr lang="fr-FR" sz="1200" dirty="0">
                <a:solidFill>
                  <a:srgbClr val="FF0000"/>
                </a:solidFill>
              </a:rPr>
              <a:t>\</a:t>
            </a:r>
            <a:r>
              <a:rPr lang="fr-FR" sz="1200" dirty="0" err="1">
                <a:solidFill>
                  <a:srgbClr val="FF0000"/>
                </a:solidFill>
              </a:rPr>
              <a:t>Advert</a:t>
            </a:r>
            <a:r>
              <a:rPr lang="fr-FR" sz="1200" dirty="0">
                <a:solidFill>
                  <a:srgbClr val="FF0000"/>
                </a:solidFill>
              </a:rPr>
              <a:t>;</a:t>
            </a:r>
          </a:p>
          <a:p>
            <a:r>
              <a:rPr lang="fr-FR" sz="1200" dirty="0"/>
              <a:t>use </a:t>
            </a:r>
            <a:r>
              <a:rPr lang="fr-FR" sz="1200" dirty="0" err="1"/>
              <a:t>Symfony</a:t>
            </a:r>
            <a:r>
              <a:rPr lang="fr-FR" sz="1200" dirty="0"/>
              <a:t>\Bundle\</a:t>
            </a:r>
            <a:r>
              <a:rPr lang="fr-FR" sz="1200" dirty="0" err="1"/>
              <a:t>FrameworkBundle</a:t>
            </a:r>
            <a:r>
              <a:rPr lang="fr-FR" sz="1200" dirty="0"/>
              <a:t>\Controller\Controller;</a:t>
            </a:r>
          </a:p>
          <a:p>
            <a:r>
              <a:rPr lang="fr-FR" sz="1200" dirty="0"/>
              <a:t>use </a:t>
            </a:r>
            <a:r>
              <a:rPr lang="fr-FR" sz="1200" dirty="0" err="1"/>
              <a:t>Symfony</a:t>
            </a:r>
            <a:r>
              <a:rPr lang="fr-FR" sz="1200" dirty="0"/>
              <a:t>\Component\</a:t>
            </a:r>
            <a:r>
              <a:rPr lang="fr-FR" sz="1200" dirty="0" err="1"/>
              <a:t>HttpFoundation</a:t>
            </a:r>
            <a:r>
              <a:rPr lang="fr-FR" sz="1200" dirty="0"/>
              <a:t>\</a:t>
            </a:r>
            <a:r>
              <a:rPr lang="fr-FR" sz="1200" dirty="0" err="1"/>
              <a:t>Request</a:t>
            </a:r>
            <a:r>
              <a:rPr lang="fr-FR" sz="1200" dirty="0"/>
              <a:t>;</a:t>
            </a:r>
          </a:p>
          <a:p>
            <a:endParaRPr lang="fr-FR" sz="1200" dirty="0"/>
          </a:p>
          <a:p>
            <a:r>
              <a:rPr lang="fr-FR" sz="1200" dirty="0"/>
              <a:t>class </a:t>
            </a:r>
            <a:r>
              <a:rPr lang="fr-FR" sz="1200" dirty="0" err="1"/>
              <a:t>AdvertController</a:t>
            </a:r>
            <a:r>
              <a:rPr lang="fr-FR" sz="1200" dirty="0"/>
              <a:t> </a:t>
            </a:r>
            <a:r>
              <a:rPr lang="fr-FR" sz="1200" dirty="0" err="1"/>
              <a:t>extends</a:t>
            </a:r>
            <a:r>
              <a:rPr lang="fr-FR" sz="1200" dirty="0"/>
              <a:t> Controller</a:t>
            </a:r>
          </a:p>
          <a:p>
            <a:r>
              <a:rPr lang="fr-FR" sz="1200" dirty="0"/>
              <a:t>{</a:t>
            </a:r>
          </a:p>
          <a:p>
            <a:r>
              <a:rPr lang="fr-FR" sz="1200" dirty="0"/>
              <a:t>  public </a:t>
            </a:r>
            <a:r>
              <a:rPr lang="fr-FR" sz="1200" dirty="0" err="1"/>
              <a:t>function</a:t>
            </a:r>
            <a:r>
              <a:rPr lang="fr-FR" sz="1200" dirty="0"/>
              <a:t> </a:t>
            </a:r>
            <a:r>
              <a:rPr lang="fr-FR" sz="1200" dirty="0" err="1"/>
              <a:t>addAction</a:t>
            </a:r>
            <a:r>
              <a:rPr lang="fr-FR" sz="1200" dirty="0"/>
              <a:t>(</a:t>
            </a:r>
            <a:r>
              <a:rPr lang="fr-FR" sz="1200" dirty="0" err="1"/>
              <a:t>Request</a:t>
            </a:r>
            <a:r>
              <a:rPr lang="fr-FR" sz="1200" dirty="0"/>
              <a:t> $</a:t>
            </a:r>
            <a:r>
              <a:rPr lang="fr-FR" sz="1200" dirty="0" err="1"/>
              <a:t>request</a:t>
            </a:r>
            <a:r>
              <a:rPr lang="fr-FR" sz="1200" dirty="0"/>
              <a:t>)</a:t>
            </a:r>
          </a:p>
          <a:p>
            <a:r>
              <a:rPr lang="fr-FR" sz="1200" dirty="0"/>
              <a:t>  {</a:t>
            </a:r>
          </a:p>
          <a:p>
            <a:r>
              <a:rPr lang="fr-FR" sz="1200" dirty="0"/>
              <a:t>    // Création de l'entité</a:t>
            </a:r>
          </a:p>
          <a:p>
            <a:r>
              <a:rPr lang="fr-FR" sz="1200" dirty="0"/>
              <a:t>    $</a:t>
            </a:r>
            <a:r>
              <a:rPr lang="fr-FR" sz="1200" dirty="0" err="1"/>
              <a:t>advert</a:t>
            </a:r>
            <a:r>
              <a:rPr lang="fr-FR" sz="1200" dirty="0"/>
              <a:t> = new </a:t>
            </a:r>
            <a:r>
              <a:rPr lang="fr-FR" sz="1200" dirty="0" err="1"/>
              <a:t>Advert</a:t>
            </a:r>
            <a:r>
              <a:rPr lang="fr-FR" sz="1200" dirty="0"/>
              <a:t>();</a:t>
            </a:r>
          </a:p>
          <a:p>
            <a:r>
              <a:rPr lang="fr-FR" sz="1200" dirty="0"/>
              <a:t>    $</a:t>
            </a:r>
            <a:r>
              <a:rPr lang="fr-FR" sz="1200" dirty="0" err="1"/>
              <a:t>advert</a:t>
            </a:r>
            <a:r>
              <a:rPr lang="fr-FR" sz="1200" dirty="0"/>
              <a:t>-&gt;</a:t>
            </a:r>
            <a:r>
              <a:rPr lang="fr-FR" sz="1200" dirty="0" err="1"/>
              <a:t>setTitle</a:t>
            </a:r>
            <a:r>
              <a:rPr lang="fr-FR" sz="1200" dirty="0"/>
              <a:t>('Recherche développeur </a:t>
            </a:r>
            <a:r>
              <a:rPr lang="fr-FR" sz="1200" dirty="0" err="1"/>
              <a:t>Symfony</a:t>
            </a:r>
            <a:r>
              <a:rPr lang="fr-FR" sz="1200" dirty="0"/>
              <a:t>.');</a:t>
            </a:r>
          </a:p>
          <a:p>
            <a:r>
              <a:rPr lang="fr-FR" sz="1200" dirty="0"/>
              <a:t>    $</a:t>
            </a:r>
            <a:r>
              <a:rPr lang="fr-FR" sz="1200" dirty="0" err="1"/>
              <a:t>advert</a:t>
            </a:r>
            <a:r>
              <a:rPr lang="fr-FR" sz="1200" dirty="0"/>
              <a:t>-&gt;</a:t>
            </a:r>
            <a:r>
              <a:rPr lang="fr-FR" sz="1200" dirty="0" err="1"/>
              <a:t>setAuthor</a:t>
            </a:r>
            <a:r>
              <a:rPr lang="fr-FR" sz="1200" dirty="0"/>
              <a:t>('Alexandre');</a:t>
            </a:r>
          </a:p>
          <a:p>
            <a:r>
              <a:rPr lang="fr-FR" sz="1200" dirty="0"/>
              <a:t>    $</a:t>
            </a:r>
            <a:r>
              <a:rPr lang="fr-FR" sz="1200" dirty="0" err="1"/>
              <a:t>advert</a:t>
            </a:r>
            <a:r>
              <a:rPr lang="fr-FR" sz="1200" dirty="0"/>
              <a:t>-&gt;</a:t>
            </a:r>
            <a:r>
              <a:rPr lang="fr-FR" sz="1200" dirty="0" err="1"/>
              <a:t>setContent</a:t>
            </a:r>
            <a:r>
              <a:rPr lang="fr-FR" sz="1200" dirty="0"/>
              <a:t>("Nous recherchons un développeur </a:t>
            </a:r>
            <a:r>
              <a:rPr lang="fr-FR" sz="1200" dirty="0" err="1"/>
              <a:t>Symfony</a:t>
            </a:r>
            <a:r>
              <a:rPr lang="fr-FR" sz="1200" dirty="0"/>
              <a:t> débutant sur Lyon. </a:t>
            </a:r>
            <a:r>
              <a:rPr lang="fr-FR" sz="1200" dirty="0" err="1"/>
              <a:t>Blabla</a:t>
            </a:r>
            <a:r>
              <a:rPr lang="fr-FR" sz="1200" dirty="0"/>
              <a:t>…");</a:t>
            </a:r>
          </a:p>
          <a:p>
            <a:r>
              <a:rPr lang="fr-FR" sz="1200" dirty="0"/>
              <a:t>    // On peut ne pas définir ni la date ni la publication,</a:t>
            </a:r>
          </a:p>
          <a:p>
            <a:r>
              <a:rPr lang="fr-FR" sz="1200" dirty="0"/>
              <a:t>    // car ces attributs sont définis automatiquement dans le constructeur</a:t>
            </a:r>
          </a:p>
          <a:p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4517136" y="2203704"/>
            <a:ext cx="4480560" cy="4425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/>
              <a:t>// </a:t>
            </a:r>
            <a:r>
              <a:rPr lang="fr-FR" sz="1200" dirty="0"/>
              <a:t>On récupère l'</a:t>
            </a:r>
            <a:r>
              <a:rPr lang="fr-FR" sz="1200" dirty="0" err="1"/>
              <a:t>EntityManager</a:t>
            </a:r>
            <a:endParaRPr lang="fr-FR" sz="1200" dirty="0"/>
          </a:p>
          <a:p>
            <a:r>
              <a:rPr lang="fr-FR" sz="1200" dirty="0"/>
              <a:t>    $</a:t>
            </a:r>
            <a:r>
              <a:rPr lang="fr-FR" sz="1200" dirty="0" err="1"/>
              <a:t>em</a:t>
            </a:r>
            <a:r>
              <a:rPr lang="fr-FR" sz="1200" dirty="0"/>
              <a:t> = $</a:t>
            </a:r>
            <a:r>
              <a:rPr lang="fr-FR" sz="1200" dirty="0" err="1"/>
              <a:t>this</a:t>
            </a:r>
            <a:r>
              <a:rPr lang="fr-FR" sz="1200" dirty="0"/>
              <a:t>-&gt;</a:t>
            </a:r>
            <a:r>
              <a:rPr lang="fr-FR" sz="1200" dirty="0" err="1"/>
              <a:t>getDoctrine</a:t>
            </a:r>
            <a:r>
              <a:rPr lang="fr-FR" sz="1200" dirty="0"/>
              <a:t>()-&gt;</a:t>
            </a:r>
            <a:r>
              <a:rPr lang="fr-FR" sz="1200" dirty="0" err="1"/>
              <a:t>getManager</a:t>
            </a:r>
            <a:r>
              <a:rPr lang="fr-FR" sz="1200" dirty="0"/>
              <a:t>();</a:t>
            </a:r>
          </a:p>
          <a:p>
            <a:endParaRPr lang="fr-FR" sz="1200" dirty="0"/>
          </a:p>
          <a:p>
            <a:r>
              <a:rPr lang="fr-FR" sz="1200" dirty="0">
                <a:solidFill>
                  <a:srgbClr val="FFFF00"/>
                </a:solidFill>
              </a:rPr>
              <a:t>    // Étape 1 : On « persiste » l'entité</a:t>
            </a:r>
          </a:p>
          <a:p>
            <a:r>
              <a:rPr lang="fr-FR" sz="1200" dirty="0"/>
              <a:t>    $</a:t>
            </a:r>
            <a:r>
              <a:rPr lang="fr-FR" sz="1200" dirty="0" err="1"/>
              <a:t>em</a:t>
            </a:r>
            <a:r>
              <a:rPr lang="fr-FR" sz="1200" dirty="0"/>
              <a:t>-&gt;</a:t>
            </a:r>
            <a:r>
              <a:rPr lang="fr-FR" sz="1200" dirty="0" err="1"/>
              <a:t>persist</a:t>
            </a:r>
            <a:r>
              <a:rPr lang="fr-FR" sz="1200" dirty="0"/>
              <a:t>($</a:t>
            </a:r>
            <a:r>
              <a:rPr lang="fr-FR" sz="1200" dirty="0" err="1"/>
              <a:t>advert</a:t>
            </a:r>
            <a:r>
              <a:rPr lang="fr-FR" sz="1200" dirty="0"/>
              <a:t>);</a:t>
            </a:r>
          </a:p>
          <a:p>
            <a:endParaRPr lang="fr-FR" sz="1200" dirty="0"/>
          </a:p>
          <a:p>
            <a:r>
              <a:rPr lang="fr-FR" sz="1200" dirty="0">
                <a:solidFill>
                  <a:srgbClr val="FFFF00"/>
                </a:solidFill>
              </a:rPr>
              <a:t>    // Étape 2 : On « flush » tout ce qui a été persisté avant</a:t>
            </a:r>
          </a:p>
          <a:p>
            <a:r>
              <a:rPr lang="fr-FR" sz="1200" dirty="0"/>
              <a:t>    $</a:t>
            </a:r>
            <a:r>
              <a:rPr lang="fr-FR" sz="1200" dirty="0" err="1"/>
              <a:t>em</a:t>
            </a:r>
            <a:r>
              <a:rPr lang="fr-FR" sz="1200" dirty="0"/>
              <a:t>-&gt;flush();</a:t>
            </a:r>
          </a:p>
          <a:p>
            <a:endParaRPr lang="fr-FR" sz="1200" dirty="0"/>
          </a:p>
          <a:p>
            <a:r>
              <a:rPr lang="fr-FR" sz="1200" dirty="0"/>
              <a:t>    // Reste de la méthode qu'on avait déjà écrit</a:t>
            </a:r>
          </a:p>
          <a:p>
            <a:r>
              <a:rPr lang="fr-FR" sz="1200" dirty="0"/>
              <a:t>    if ($</a:t>
            </a:r>
            <a:r>
              <a:rPr lang="fr-FR" sz="1200" dirty="0" err="1"/>
              <a:t>request</a:t>
            </a:r>
            <a:r>
              <a:rPr lang="fr-FR" sz="1200" dirty="0"/>
              <a:t>-&gt;</a:t>
            </a:r>
            <a:r>
              <a:rPr lang="fr-FR" sz="1200" dirty="0" err="1"/>
              <a:t>isMethod</a:t>
            </a:r>
            <a:r>
              <a:rPr lang="fr-FR" sz="1200" dirty="0"/>
              <a:t>('POST')) {</a:t>
            </a:r>
          </a:p>
          <a:p>
            <a:r>
              <a:rPr lang="fr-FR" sz="1200" dirty="0"/>
              <a:t>      $</a:t>
            </a:r>
            <a:r>
              <a:rPr lang="fr-FR" sz="1200" dirty="0" err="1"/>
              <a:t>request</a:t>
            </a:r>
            <a:r>
              <a:rPr lang="fr-FR" sz="1200" dirty="0"/>
              <a:t>-&gt;</a:t>
            </a:r>
            <a:r>
              <a:rPr lang="fr-FR" sz="1200" dirty="0" err="1"/>
              <a:t>getSession</a:t>
            </a:r>
            <a:r>
              <a:rPr lang="fr-FR" sz="1200" dirty="0"/>
              <a:t>()-&gt;</a:t>
            </a:r>
            <a:r>
              <a:rPr lang="fr-FR" sz="1200" dirty="0" err="1"/>
              <a:t>getFlashBag</a:t>
            </a:r>
            <a:r>
              <a:rPr lang="fr-FR" sz="1200" dirty="0"/>
              <a:t>()-&gt;</a:t>
            </a:r>
            <a:r>
              <a:rPr lang="fr-FR" sz="1200" dirty="0" err="1"/>
              <a:t>add</a:t>
            </a:r>
            <a:r>
              <a:rPr lang="fr-FR" sz="1200" dirty="0"/>
              <a:t>('notice', 'Annonce bien enregistrée.');</a:t>
            </a:r>
          </a:p>
          <a:p>
            <a:endParaRPr lang="fr-FR" sz="1200" dirty="0"/>
          </a:p>
          <a:p>
            <a:r>
              <a:rPr lang="fr-FR" sz="1200" dirty="0"/>
              <a:t>      // Puis on redirige vers la page de visualisation de </a:t>
            </a:r>
            <a:r>
              <a:rPr lang="fr-FR" sz="1200" dirty="0" err="1"/>
              <a:t>cettte</a:t>
            </a:r>
            <a:r>
              <a:rPr lang="fr-FR" sz="1200" dirty="0"/>
              <a:t> annonce</a:t>
            </a:r>
          </a:p>
          <a:p>
            <a:r>
              <a:rPr lang="fr-FR" sz="1200" dirty="0"/>
              <a:t>      return $</a:t>
            </a:r>
            <a:r>
              <a:rPr lang="fr-FR" sz="1200" dirty="0" err="1"/>
              <a:t>this</a:t>
            </a:r>
            <a:r>
              <a:rPr lang="fr-FR" sz="1200" dirty="0"/>
              <a:t>-&gt;</a:t>
            </a:r>
            <a:r>
              <a:rPr lang="fr-FR" sz="1200" dirty="0" err="1"/>
              <a:t>redirectToRoute</a:t>
            </a:r>
            <a:r>
              <a:rPr lang="fr-FR" sz="1200" dirty="0"/>
              <a:t>('</a:t>
            </a:r>
            <a:r>
              <a:rPr lang="fr-FR" sz="1200" dirty="0" err="1"/>
              <a:t>oc_platform_view</a:t>
            </a:r>
            <a:r>
              <a:rPr lang="fr-FR" sz="1200" dirty="0"/>
              <a:t>', </a:t>
            </a:r>
            <a:r>
              <a:rPr lang="fr-FR" sz="1200" dirty="0" err="1"/>
              <a:t>array</a:t>
            </a:r>
            <a:r>
              <a:rPr lang="fr-FR" sz="1200" dirty="0"/>
              <a:t>('id' =&gt; $</a:t>
            </a:r>
            <a:r>
              <a:rPr lang="fr-FR" sz="1200" dirty="0" err="1"/>
              <a:t>advert</a:t>
            </a:r>
            <a:r>
              <a:rPr lang="fr-FR" sz="1200" dirty="0"/>
              <a:t>-&gt;</a:t>
            </a:r>
            <a:r>
              <a:rPr lang="fr-FR" sz="1200" dirty="0" err="1"/>
              <a:t>getId</a:t>
            </a:r>
            <a:r>
              <a:rPr lang="fr-FR" sz="1200" dirty="0"/>
              <a:t>()));</a:t>
            </a:r>
          </a:p>
          <a:p>
            <a:r>
              <a:rPr lang="fr-FR" sz="1200" dirty="0"/>
              <a:t>    }</a:t>
            </a:r>
          </a:p>
          <a:p>
            <a:endParaRPr lang="fr-FR" sz="1200" dirty="0"/>
          </a:p>
          <a:p>
            <a:r>
              <a:rPr lang="fr-FR" sz="1200" dirty="0"/>
              <a:t>    // Si on n'est pas en POST, alors on affiche le formulaire</a:t>
            </a:r>
          </a:p>
          <a:p>
            <a:r>
              <a:rPr lang="fr-FR" sz="1200" dirty="0"/>
              <a:t>    return $</a:t>
            </a:r>
            <a:r>
              <a:rPr lang="fr-FR" sz="1200" dirty="0" err="1"/>
              <a:t>this</a:t>
            </a:r>
            <a:r>
              <a:rPr lang="fr-FR" sz="1200" dirty="0"/>
              <a:t>-&gt;</a:t>
            </a:r>
            <a:r>
              <a:rPr lang="fr-FR" sz="1200" dirty="0" err="1"/>
              <a:t>render</a:t>
            </a:r>
            <a:r>
              <a:rPr lang="fr-FR" sz="1200" dirty="0"/>
              <a:t>('</a:t>
            </a:r>
            <a:r>
              <a:rPr lang="fr-FR" sz="1200" dirty="0" err="1"/>
              <a:t>OCPlatformBundle:Advert:add.html.twig</a:t>
            </a:r>
            <a:r>
              <a:rPr lang="fr-FR" sz="1200" dirty="0"/>
              <a:t>', </a:t>
            </a:r>
            <a:r>
              <a:rPr lang="fr-FR" sz="1200" dirty="0" err="1"/>
              <a:t>array</a:t>
            </a:r>
            <a:r>
              <a:rPr lang="fr-FR" sz="1200" dirty="0"/>
              <a:t>('</a:t>
            </a:r>
            <a:r>
              <a:rPr lang="fr-FR" sz="1200" dirty="0" err="1"/>
              <a:t>advert</a:t>
            </a:r>
            <a:r>
              <a:rPr lang="fr-FR" sz="1200" dirty="0"/>
              <a:t>' =&gt; $</a:t>
            </a:r>
            <a:r>
              <a:rPr lang="fr-FR" sz="1200" dirty="0" err="1"/>
              <a:t>advert</a:t>
            </a:r>
            <a:r>
              <a:rPr lang="fr-FR" sz="1200" dirty="0"/>
              <a:t>));</a:t>
            </a:r>
          </a:p>
          <a:p>
            <a:r>
              <a:rPr lang="fr-FR" sz="1200" dirty="0"/>
              <a:t>  }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671302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/>
              <a:t>Enregistrer ses entités en base de données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L'étape 1 dit à Doctrine de « persister » l'entité. Cela veut dire qu'à partir de maintenant cette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nouvelle entité est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gérée par Doctrine. Cela n'exécute pas encore de requête SQL, ni rien d'autre.</a:t>
            </a: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L'étape 2 dit à Doctrine d'exécuter effectivement les requêtes nécessaires pour sauvegarder les entités qu'on lui a dit de persister précédemment (il fait donc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INSERT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…) 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>
              <a:spcBef>
                <a:spcPts val="1200"/>
              </a:spcBef>
              <a:buClr>
                <a:srgbClr val="C00000"/>
              </a:buClr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 ainsi ajouté une annonce dans la base de données :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" y="5125899"/>
            <a:ext cx="8741664" cy="72142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54347" y="4592516"/>
            <a:ext cx="70650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http://</a:t>
            </a:r>
            <a:r>
              <a:rPr lang="fr-FR" dirty="0" smtClean="0">
                <a:hlinkClick r:id="rId4"/>
              </a:rPr>
              <a:t>localhost/Symfony/web/app_dev.php/platform/add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8186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 smtClean="0"/>
              <a:t>Visualisation des requêtes avec le profiler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L'outil profiler permet de visualiser les requêtes SQL :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927" y="3379567"/>
            <a:ext cx="6527239" cy="2703512"/>
          </a:xfrm>
          <a:prstGeom prst="rect">
            <a:avLst/>
          </a:prstGeom>
        </p:spPr>
      </p:pic>
      <p:pic>
        <p:nvPicPr>
          <p:cNvPr id="2050" name="Picture 2" descr="Ma page a exécuté 3 requêtes en l'occurr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1473442"/>
            <a:ext cx="62388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878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 smtClean="0"/>
              <a:t>Plan</a:t>
            </a:r>
            <a:endParaRPr lang="fr-FR" b="1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866" y="6137256"/>
            <a:ext cx="785134" cy="72074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0121" y="980118"/>
            <a:ext cx="8973879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276225" algn="just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prstClr val="black"/>
                </a:solidFill>
                <a:latin typeface="Arial" panose="020B0604020202020204" pitchFamily="34" charset="0"/>
              </a:rPr>
              <a:t>PARTIE 3 </a:t>
            </a:r>
            <a:r>
              <a:rPr lang="fr-FR" sz="2800" dirty="0">
                <a:solidFill>
                  <a:prstClr val="black"/>
                </a:solidFill>
                <a:latin typeface="Arial" panose="020B0604020202020204" pitchFamily="34" charset="0"/>
              </a:rPr>
              <a:t>– Gérer la base de données avec </a:t>
            </a:r>
            <a:r>
              <a:rPr lang="fr-FR" sz="2800" dirty="0" smtClean="0">
                <a:solidFill>
                  <a:prstClr val="black"/>
                </a:solidFill>
                <a:latin typeface="Arial" panose="020B0604020202020204" pitchFamily="34" charset="0"/>
              </a:rPr>
              <a:t>Doctrine2</a:t>
            </a:r>
          </a:p>
          <a:p>
            <a:pPr marL="914400" lvl="1" indent="-276225" algn="just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800" dirty="0"/>
              <a:t>La couche métier : les </a:t>
            </a:r>
            <a:r>
              <a:rPr lang="fr-FR" sz="2800" dirty="0" smtClean="0"/>
              <a:t>entités</a:t>
            </a:r>
          </a:p>
          <a:p>
            <a:pPr marL="914400" lvl="1" indent="-276225" algn="just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800" dirty="0"/>
              <a:t>Manipuler ses entités avec </a:t>
            </a:r>
            <a:r>
              <a:rPr lang="fr-FR" sz="2800" dirty="0" smtClean="0"/>
              <a:t>Doctrine2</a:t>
            </a:r>
          </a:p>
          <a:p>
            <a:pPr marL="457200" indent="-276225" algn="just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180975" algn="just">
              <a:buClr>
                <a:srgbClr val="C00000"/>
              </a:buClr>
            </a:pPr>
            <a:endParaRPr lang="fr-FR" sz="28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42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 smtClean="0"/>
              <a:t>Remarques sur </a:t>
            </a:r>
            <a:r>
              <a:rPr lang="fr-FR" b="1" dirty="0" err="1" smtClean="0"/>
              <a:t>persist</a:t>
            </a:r>
            <a:r>
              <a:rPr lang="fr-FR" b="1" dirty="0" smtClean="0"/>
              <a:t> et flush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étapes 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sont séparées car Doctrine utilise les transactions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évite ainsi des écritures partielles</a:t>
            </a: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traite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indifféremment les nouvelles entités de celles déjà en base de données</a:t>
            </a: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9403" y="2493034"/>
            <a:ext cx="6509234" cy="4175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&lt;?</a:t>
            </a:r>
            <a:r>
              <a:rPr lang="fr-FR" sz="1200" dirty="0" err="1"/>
              <a:t>php</a:t>
            </a:r>
            <a:endParaRPr lang="fr-FR" sz="1200" dirty="0"/>
          </a:p>
          <a:p>
            <a:r>
              <a:rPr lang="fr-FR" sz="1200" dirty="0"/>
              <a:t>// Depuis un contrôleur</a:t>
            </a:r>
          </a:p>
          <a:p>
            <a:endParaRPr lang="fr-FR" sz="1200" dirty="0"/>
          </a:p>
          <a:p>
            <a:r>
              <a:rPr lang="fr-FR" sz="1200" dirty="0"/>
              <a:t>$</a:t>
            </a:r>
            <a:r>
              <a:rPr lang="fr-FR" sz="1200" dirty="0" err="1"/>
              <a:t>em</a:t>
            </a:r>
            <a:r>
              <a:rPr lang="fr-FR" sz="1200" dirty="0"/>
              <a:t> = $</a:t>
            </a:r>
            <a:r>
              <a:rPr lang="fr-FR" sz="1200" dirty="0" err="1"/>
              <a:t>this</a:t>
            </a:r>
            <a:r>
              <a:rPr lang="fr-FR" sz="1200" dirty="0"/>
              <a:t>-&gt;</a:t>
            </a:r>
            <a:r>
              <a:rPr lang="fr-FR" sz="1200" dirty="0" err="1"/>
              <a:t>getDoctrine</a:t>
            </a:r>
            <a:r>
              <a:rPr lang="fr-FR" sz="1200" dirty="0"/>
              <a:t>()-&gt;</a:t>
            </a:r>
            <a:r>
              <a:rPr lang="fr-FR" sz="1200" dirty="0" err="1"/>
              <a:t>getManager</a:t>
            </a:r>
            <a:r>
              <a:rPr lang="fr-FR" sz="1200" dirty="0"/>
              <a:t>();</a:t>
            </a:r>
          </a:p>
          <a:p>
            <a:endParaRPr lang="fr-FR" sz="1200" dirty="0"/>
          </a:p>
          <a:p>
            <a:r>
              <a:rPr lang="fr-FR" sz="1200" dirty="0"/>
              <a:t>// On crée une nouvelle annonce</a:t>
            </a:r>
          </a:p>
          <a:p>
            <a:r>
              <a:rPr lang="fr-FR" sz="1200" dirty="0"/>
              <a:t>$advert1 = new </a:t>
            </a:r>
            <a:r>
              <a:rPr lang="fr-FR" sz="1200" dirty="0" err="1"/>
              <a:t>Advert</a:t>
            </a:r>
            <a:r>
              <a:rPr lang="fr-FR" sz="1200" dirty="0"/>
              <a:t>;</a:t>
            </a:r>
          </a:p>
          <a:p>
            <a:r>
              <a:rPr lang="fr-FR" sz="1200" dirty="0"/>
              <a:t>$advert1-&gt;</a:t>
            </a:r>
            <a:r>
              <a:rPr lang="fr-FR" sz="1200" dirty="0" err="1"/>
              <a:t>setTitle</a:t>
            </a:r>
            <a:r>
              <a:rPr lang="fr-FR" sz="1200" dirty="0"/>
              <a:t>('Recherche développeur.');</a:t>
            </a:r>
          </a:p>
          <a:p>
            <a:r>
              <a:rPr lang="fr-FR" sz="1200" dirty="0"/>
              <a:t>$advert1-&gt;</a:t>
            </a:r>
            <a:r>
              <a:rPr lang="fr-FR" sz="1200" dirty="0" err="1"/>
              <a:t>setContent</a:t>
            </a:r>
            <a:r>
              <a:rPr lang="fr-FR" sz="1200" dirty="0"/>
              <a:t>("Pour mission courte");</a:t>
            </a:r>
          </a:p>
          <a:p>
            <a:r>
              <a:rPr lang="fr-FR" sz="1200" dirty="0"/>
              <a:t>// Et on le persiste</a:t>
            </a:r>
          </a:p>
          <a:p>
            <a:r>
              <a:rPr lang="fr-FR" sz="1200" dirty="0"/>
              <a:t>$</a:t>
            </a:r>
            <a:r>
              <a:rPr lang="fr-FR" sz="1200" dirty="0" err="1"/>
              <a:t>em</a:t>
            </a:r>
            <a:r>
              <a:rPr lang="fr-FR" sz="1200" dirty="0"/>
              <a:t>-&gt;</a:t>
            </a:r>
            <a:r>
              <a:rPr lang="fr-FR" sz="1200" dirty="0" err="1"/>
              <a:t>persist</a:t>
            </a:r>
            <a:r>
              <a:rPr lang="fr-FR" sz="1200" dirty="0"/>
              <a:t>($advert1);</a:t>
            </a:r>
          </a:p>
          <a:p>
            <a:endParaRPr lang="fr-FR" sz="1200" dirty="0"/>
          </a:p>
          <a:p>
            <a:r>
              <a:rPr lang="fr-FR" sz="1200" dirty="0"/>
              <a:t>// On récupère l'annonce d'id 5. </a:t>
            </a:r>
          </a:p>
          <a:p>
            <a:r>
              <a:rPr lang="fr-FR" sz="1200" dirty="0"/>
              <a:t>$advert2 = $</a:t>
            </a:r>
            <a:r>
              <a:rPr lang="fr-FR" sz="1200" dirty="0" err="1"/>
              <a:t>em</a:t>
            </a:r>
            <a:r>
              <a:rPr lang="fr-FR" sz="1200" dirty="0"/>
              <a:t>-&gt;</a:t>
            </a:r>
            <a:r>
              <a:rPr lang="fr-FR" sz="1200" dirty="0" err="1"/>
              <a:t>getRepository</a:t>
            </a:r>
            <a:r>
              <a:rPr lang="fr-FR" sz="1200" dirty="0"/>
              <a:t>('</a:t>
            </a:r>
            <a:r>
              <a:rPr lang="fr-FR" sz="1200" dirty="0" err="1"/>
              <a:t>OCPlatformBundle:Advert</a:t>
            </a:r>
            <a:r>
              <a:rPr lang="fr-FR" sz="1200" dirty="0"/>
              <a:t>')-&gt;</a:t>
            </a:r>
            <a:r>
              <a:rPr lang="fr-FR" sz="1200" dirty="0" err="1"/>
              <a:t>find</a:t>
            </a:r>
            <a:r>
              <a:rPr lang="fr-FR" sz="1200" dirty="0"/>
              <a:t>(5);</a:t>
            </a:r>
          </a:p>
          <a:p>
            <a:endParaRPr lang="fr-FR" sz="1200" dirty="0"/>
          </a:p>
          <a:p>
            <a:r>
              <a:rPr lang="fr-FR" sz="1200" dirty="0"/>
              <a:t>// On modifie cette annonce, en changeant la date à la date d'aujourd'hui</a:t>
            </a:r>
          </a:p>
          <a:p>
            <a:r>
              <a:rPr lang="fr-FR" sz="1200" dirty="0"/>
              <a:t>$advert2-&gt;</a:t>
            </a:r>
            <a:r>
              <a:rPr lang="fr-FR" sz="1200" dirty="0" err="1"/>
              <a:t>setDate</a:t>
            </a:r>
            <a:r>
              <a:rPr lang="fr-FR" sz="1200" dirty="0"/>
              <a:t>(new \</a:t>
            </a:r>
            <a:r>
              <a:rPr lang="fr-FR" sz="1200" dirty="0" err="1"/>
              <a:t>Datetime</a:t>
            </a:r>
            <a:r>
              <a:rPr lang="fr-FR" sz="1200" dirty="0"/>
              <a:t>());</a:t>
            </a:r>
          </a:p>
          <a:p>
            <a:endParaRPr lang="fr-FR" sz="1200" dirty="0"/>
          </a:p>
          <a:p>
            <a:r>
              <a:rPr lang="fr-FR" sz="1200" dirty="0"/>
              <a:t>// Ici, pas besoin de faire un </a:t>
            </a:r>
            <a:r>
              <a:rPr lang="fr-FR" sz="1200" dirty="0" err="1"/>
              <a:t>persist</a:t>
            </a:r>
            <a:r>
              <a:rPr lang="fr-FR" sz="1200" dirty="0"/>
              <a:t>() sur $advert2. </a:t>
            </a:r>
          </a:p>
          <a:p>
            <a:endParaRPr lang="fr-FR" sz="1200" dirty="0"/>
          </a:p>
          <a:p>
            <a:r>
              <a:rPr lang="fr-FR" sz="1200" dirty="0"/>
              <a:t>// Enfin, on applique les deux changements à la base de données :</a:t>
            </a:r>
          </a:p>
          <a:p>
            <a:r>
              <a:rPr lang="fr-FR" sz="1200" dirty="0" smtClean="0"/>
              <a:t>$</a:t>
            </a:r>
            <a:r>
              <a:rPr lang="fr-FR" sz="1200" dirty="0" err="1"/>
              <a:t>em</a:t>
            </a:r>
            <a:r>
              <a:rPr lang="fr-FR" sz="1200" dirty="0"/>
              <a:t>-&gt;flush();</a:t>
            </a:r>
          </a:p>
        </p:txBody>
      </p:sp>
    </p:spTree>
    <p:extLst>
      <p:ext uri="{BB962C8B-B14F-4D97-AF65-F5344CB8AC3E}">
        <p14:creationId xmlns:p14="http://schemas.microsoft.com/office/powerpoint/2010/main" val="1736233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 smtClean="0"/>
              <a:t>Autres </a:t>
            </a:r>
            <a:r>
              <a:rPr lang="fr-FR" b="1" dirty="0"/>
              <a:t>méthodes utiles de l'</a:t>
            </a:r>
            <a:r>
              <a:rPr lang="fr-FR" b="1" dirty="0" err="1"/>
              <a:t>EntityManager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nomEntite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annule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tous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effectués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Si le nom d'une entité est précisé (son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complet ou son raccourci), seuls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entités de ce type seront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annulés.</a:t>
            </a: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entite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annule le 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effectué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 l'entité en argument. Au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prochain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aucun changement ne sera donc appliqué à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l'entité.</a:t>
            </a: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entite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retourne 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l'entité donnée en argument est gérée par l'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EntityManager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(s'il y a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déjà eu un 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 cette entité).</a:t>
            </a: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refresh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entite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jour l'entité donnée en argument dans l'état où elle est en base de données. Cela écrase et donc annule tous les changements qu'il a pu y avoir sur l'entité concernée. </a:t>
            </a: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entite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supprime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l'entité donnée en argument de la base de données. Effectif au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prochain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814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 smtClean="0"/>
              <a:t>Suppression d'annonce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modifie la méthode 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deleteAction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Depuis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il faut utiliser la méthode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($id) qui permet de retourner l'entité correspondant à l'id $id</a:t>
            </a: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297" y="2648309"/>
            <a:ext cx="8695428" cy="3434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public </a:t>
            </a:r>
            <a:r>
              <a:rPr lang="fr-FR" sz="1600" dirty="0" err="1"/>
              <a:t>function</a:t>
            </a:r>
            <a:r>
              <a:rPr lang="fr-FR" sz="1600" dirty="0"/>
              <a:t> </a:t>
            </a:r>
            <a:r>
              <a:rPr lang="fr-FR" sz="1600" dirty="0" err="1"/>
              <a:t>deleteAction</a:t>
            </a:r>
            <a:r>
              <a:rPr lang="fr-FR" sz="1600" dirty="0"/>
              <a:t>(</a:t>
            </a:r>
            <a:r>
              <a:rPr lang="fr-FR" sz="1600" dirty="0" err="1"/>
              <a:t>Request</a:t>
            </a:r>
            <a:r>
              <a:rPr lang="fr-FR" sz="1600" dirty="0"/>
              <a:t> $</a:t>
            </a:r>
            <a:r>
              <a:rPr lang="fr-FR" sz="1600" dirty="0" err="1"/>
              <a:t>request</a:t>
            </a:r>
            <a:r>
              <a:rPr lang="fr-FR" sz="1600" dirty="0"/>
              <a:t>, $id)</a:t>
            </a:r>
          </a:p>
          <a:p>
            <a:r>
              <a:rPr lang="fr-FR" sz="1600" dirty="0" smtClean="0"/>
              <a:t>{</a:t>
            </a:r>
            <a:endParaRPr lang="fr-FR" sz="1600" dirty="0"/>
          </a:p>
          <a:p>
            <a:r>
              <a:rPr lang="fr-FR" sz="1600" dirty="0"/>
              <a:t>	</a:t>
            </a:r>
            <a:r>
              <a:rPr lang="fr-FR" sz="1600" dirty="0" smtClean="0"/>
              <a:t>$</a:t>
            </a:r>
            <a:r>
              <a:rPr lang="fr-FR" sz="1600" dirty="0" err="1"/>
              <a:t>em</a:t>
            </a:r>
            <a:r>
              <a:rPr lang="fr-FR" sz="1600" dirty="0"/>
              <a:t> = $</a:t>
            </a:r>
            <a:r>
              <a:rPr lang="fr-FR" sz="1600" dirty="0" err="1"/>
              <a:t>this</a:t>
            </a:r>
            <a:r>
              <a:rPr lang="fr-FR" sz="1600" dirty="0"/>
              <a:t>-&gt;</a:t>
            </a:r>
            <a:r>
              <a:rPr lang="fr-FR" sz="1600" dirty="0" err="1"/>
              <a:t>getDoctrine</a:t>
            </a:r>
            <a:r>
              <a:rPr lang="fr-FR" sz="1600" dirty="0"/>
              <a:t>()-&gt;</a:t>
            </a:r>
            <a:r>
              <a:rPr lang="fr-FR" sz="1600" dirty="0" err="1"/>
              <a:t>getManager</a:t>
            </a:r>
            <a:r>
              <a:rPr lang="fr-FR" sz="1600" dirty="0"/>
              <a:t>();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$</a:t>
            </a:r>
            <a:r>
              <a:rPr lang="fr-FR" sz="1600" dirty="0" err="1"/>
              <a:t>advert</a:t>
            </a:r>
            <a:r>
              <a:rPr lang="fr-FR" sz="1600" dirty="0"/>
              <a:t> = $</a:t>
            </a:r>
            <a:r>
              <a:rPr lang="fr-FR" sz="1600" dirty="0" err="1"/>
              <a:t>em</a:t>
            </a:r>
            <a:r>
              <a:rPr lang="fr-FR" sz="1600" dirty="0"/>
              <a:t>-&gt;</a:t>
            </a:r>
            <a:r>
              <a:rPr lang="fr-FR" sz="1600" dirty="0" err="1"/>
              <a:t>getRepository</a:t>
            </a:r>
            <a:r>
              <a:rPr lang="fr-FR" sz="1600" dirty="0"/>
              <a:t>('</a:t>
            </a:r>
            <a:r>
              <a:rPr lang="fr-FR" sz="1600" dirty="0" err="1"/>
              <a:t>OCPlatformBundle:Advert</a:t>
            </a:r>
            <a:r>
              <a:rPr lang="fr-FR" sz="1600" dirty="0"/>
              <a:t>')-&gt;</a:t>
            </a:r>
            <a:r>
              <a:rPr lang="fr-FR" sz="1600" dirty="0" err="1"/>
              <a:t>find</a:t>
            </a:r>
            <a:r>
              <a:rPr lang="fr-FR" sz="1600" dirty="0"/>
              <a:t>($id);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if </a:t>
            </a:r>
            <a:r>
              <a:rPr lang="fr-FR" sz="1600" dirty="0"/>
              <a:t>(</a:t>
            </a:r>
            <a:r>
              <a:rPr lang="fr-FR" sz="1600" dirty="0" err="1"/>
              <a:t>null</a:t>
            </a:r>
            <a:r>
              <a:rPr lang="fr-FR" sz="1600" dirty="0"/>
              <a:t> === $</a:t>
            </a:r>
            <a:r>
              <a:rPr lang="fr-FR" sz="1600" dirty="0" err="1"/>
              <a:t>advert</a:t>
            </a:r>
            <a:r>
              <a:rPr lang="fr-FR" sz="1600" dirty="0"/>
              <a:t>) {</a:t>
            </a:r>
          </a:p>
          <a:p>
            <a:r>
              <a:rPr lang="fr-FR" sz="1600" dirty="0"/>
              <a:t>		</a:t>
            </a:r>
            <a:r>
              <a:rPr lang="fr-FR" sz="1600" dirty="0" err="1"/>
              <a:t>throw</a:t>
            </a:r>
            <a:r>
              <a:rPr lang="fr-FR" sz="1600" dirty="0"/>
              <a:t> new </a:t>
            </a:r>
            <a:r>
              <a:rPr lang="fr-FR" sz="1600" dirty="0" err="1"/>
              <a:t>NotFoundHttpException</a:t>
            </a:r>
            <a:r>
              <a:rPr lang="fr-FR" sz="1600" dirty="0"/>
              <a:t>("L'annonce d'id ".$id." n'existe pas.");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}</a:t>
            </a:r>
            <a:endParaRPr lang="fr-FR" sz="1600" dirty="0"/>
          </a:p>
          <a:p>
            <a:r>
              <a:rPr lang="fr-FR" sz="1600" dirty="0"/>
              <a:t>			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$</a:t>
            </a:r>
            <a:r>
              <a:rPr lang="fr-FR" sz="1600" dirty="0" err="1"/>
              <a:t>em</a:t>
            </a:r>
            <a:r>
              <a:rPr lang="fr-FR" sz="1600" dirty="0"/>
              <a:t>-&gt;</a:t>
            </a:r>
            <a:r>
              <a:rPr lang="fr-FR" sz="1600" dirty="0" err="1"/>
              <a:t>remove</a:t>
            </a:r>
            <a:r>
              <a:rPr lang="fr-FR" sz="1600" dirty="0"/>
              <a:t>($</a:t>
            </a:r>
            <a:r>
              <a:rPr lang="fr-FR" sz="1600" dirty="0" err="1"/>
              <a:t>advert</a:t>
            </a:r>
            <a:r>
              <a:rPr lang="fr-FR" sz="1600" dirty="0"/>
              <a:t>);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$</a:t>
            </a:r>
            <a:r>
              <a:rPr lang="fr-FR" sz="1600" dirty="0" err="1"/>
              <a:t>em</a:t>
            </a:r>
            <a:r>
              <a:rPr lang="fr-FR" sz="1600" dirty="0"/>
              <a:t>-&gt;flush();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$</a:t>
            </a:r>
            <a:r>
              <a:rPr lang="fr-FR" sz="1600" dirty="0" err="1"/>
              <a:t>request</a:t>
            </a:r>
            <a:r>
              <a:rPr lang="fr-FR" sz="1600" dirty="0"/>
              <a:t>-&gt;</a:t>
            </a:r>
            <a:r>
              <a:rPr lang="fr-FR" sz="1600" dirty="0" err="1"/>
              <a:t>getSession</a:t>
            </a:r>
            <a:r>
              <a:rPr lang="fr-FR" sz="1600" dirty="0"/>
              <a:t>()-&gt;</a:t>
            </a:r>
            <a:r>
              <a:rPr lang="fr-FR" sz="1600" dirty="0" err="1"/>
              <a:t>getFlashBag</a:t>
            </a:r>
            <a:r>
              <a:rPr lang="fr-FR" sz="1600" dirty="0"/>
              <a:t>()-&gt;</a:t>
            </a:r>
            <a:r>
              <a:rPr lang="fr-FR" sz="1600" dirty="0" err="1"/>
              <a:t>add</a:t>
            </a:r>
            <a:r>
              <a:rPr lang="fr-FR" sz="1600" dirty="0"/>
              <a:t>('info', "L'annonce a bien été supprimée.");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return </a:t>
            </a:r>
            <a:r>
              <a:rPr lang="fr-FR" sz="1600" dirty="0"/>
              <a:t>$</a:t>
            </a:r>
            <a:r>
              <a:rPr lang="fr-FR" sz="1600" dirty="0" err="1"/>
              <a:t>this</a:t>
            </a:r>
            <a:r>
              <a:rPr lang="fr-FR" sz="1600" dirty="0"/>
              <a:t>-&gt;</a:t>
            </a:r>
            <a:r>
              <a:rPr lang="fr-FR" sz="1600" dirty="0" err="1"/>
              <a:t>redirectToRoute</a:t>
            </a:r>
            <a:r>
              <a:rPr lang="fr-FR" sz="1600" dirty="0"/>
              <a:t>('</a:t>
            </a:r>
            <a:r>
              <a:rPr lang="fr-FR" sz="1600" dirty="0" err="1"/>
              <a:t>oc_platform_home</a:t>
            </a:r>
            <a:r>
              <a:rPr lang="fr-FR" sz="1600" dirty="0" smtClean="0"/>
              <a:t>');</a:t>
            </a:r>
            <a:r>
              <a:rPr lang="fr-FR" sz="1600" dirty="0"/>
              <a:t>			</a:t>
            </a:r>
          </a:p>
          <a:p>
            <a:r>
              <a:rPr lang="fr-FR" sz="1600" dirty="0" smtClean="0"/>
              <a:t>}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88243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/>
              <a:t>Récupérer ses entités avec un </a:t>
            </a:r>
            <a:r>
              <a:rPr lang="fr-FR" b="1" dirty="0" err="1"/>
              <a:t>EntityRepository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Même principe pour la méthode 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viewAction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 Notez le passage d'un objet au 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7365" y="2029008"/>
            <a:ext cx="7427344" cy="422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public </a:t>
            </a:r>
            <a:r>
              <a:rPr lang="fr-FR" sz="1400" dirty="0" err="1"/>
              <a:t>function</a:t>
            </a:r>
            <a:r>
              <a:rPr lang="fr-FR" sz="1400" dirty="0"/>
              <a:t> </a:t>
            </a:r>
            <a:r>
              <a:rPr lang="fr-FR" sz="1400" dirty="0" err="1"/>
              <a:t>viewAction</a:t>
            </a:r>
            <a:r>
              <a:rPr lang="fr-FR" sz="1400" dirty="0"/>
              <a:t>($id)</a:t>
            </a:r>
          </a:p>
          <a:p>
            <a:r>
              <a:rPr lang="fr-FR" sz="1400" dirty="0"/>
              <a:t>  {</a:t>
            </a:r>
          </a:p>
          <a:p>
            <a:r>
              <a:rPr lang="fr-FR" sz="1400" dirty="0"/>
              <a:t>    $</a:t>
            </a:r>
            <a:r>
              <a:rPr lang="fr-FR" sz="1400" dirty="0" err="1"/>
              <a:t>em</a:t>
            </a:r>
            <a:r>
              <a:rPr lang="fr-FR" sz="1400" dirty="0"/>
              <a:t> = $</a:t>
            </a:r>
            <a:r>
              <a:rPr lang="fr-FR" sz="1400" dirty="0" err="1"/>
              <a:t>this</a:t>
            </a:r>
            <a:r>
              <a:rPr lang="fr-FR" sz="1400" dirty="0"/>
              <a:t>-&gt;</a:t>
            </a:r>
            <a:r>
              <a:rPr lang="fr-FR" sz="1400" dirty="0" err="1"/>
              <a:t>getDoctrine</a:t>
            </a:r>
            <a:r>
              <a:rPr lang="fr-FR" sz="1400" dirty="0"/>
              <a:t>()-&gt;</a:t>
            </a:r>
            <a:r>
              <a:rPr lang="fr-FR" sz="1400" dirty="0" err="1"/>
              <a:t>getManager</a:t>
            </a:r>
            <a:r>
              <a:rPr lang="fr-FR" sz="1400" dirty="0"/>
              <a:t>();</a:t>
            </a:r>
          </a:p>
          <a:p>
            <a:r>
              <a:rPr lang="fr-FR" sz="1400" dirty="0" smtClean="0"/>
              <a:t>    $</a:t>
            </a:r>
            <a:r>
              <a:rPr lang="fr-FR" sz="1400" dirty="0" err="1"/>
              <a:t>advert</a:t>
            </a:r>
            <a:r>
              <a:rPr lang="fr-FR" sz="1400" dirty="0"/>
              <a:t> = $</a:t>
            </a:r>
            <a:r>
              <a:rPr lang="fr-FR" sz="1400" dirty="0" err="1"/>
              <a:t>em</a:t>
            </a:r>
            <a:r>
              <a:rPr lang="fr-FR" sz="1400" dirty="0"/>
              <a:t>-&gt;</a:t>
            </a:r>
            <a:r>
              <a:rPr lang="fr-FR" sz="1400" dirty="0" err="1"/>
              <a:t>getRepository</a:t>
            </a:r>
            <a:r>
              <a:rPr lang="fr-FR" sz="1400" dirty="0"/>
              <a:t>('</a:t>
            </a:r>
            <a:r>
              <a:rPr lang="fr-FR" sz="1400" dirty="0" err="1"/>
              <a:t>OCPlatformBundle:Advert</a:t>
            </a:r>
            <a:r>
              <a:rPr lang="fr-FR" sz="1400" dirty="0"/>
              <a:t>')-&gt;</a:t>
            </a:r>
            <a:r>
              <a:rPr lang="fr-FR" sz="1400" dirty="0" err="1"/>
              <a:t>find</a:t>
            </a:r>
            <a:r>
              <a:rPr lang="fr-FR" sz="1400" dirty="0"/>
              <a:t>($id);</a:t>
            </a:r>
          </a:p>
          <a:p>
            <a:endParaRPr lang="fr-FR" sz="1400" dirty="0"/>
          </a:p>
          <a:p>
            <a:r>
              <a:rPr lang="fr-FR" sz="1400" dirty="0"/>
              <a:t>    // $</a:t>
            </a:r>
            <a:r>
              <a:rPr lang="fr-FR" sz="1400" dirty="0" err="1"/>
              <a:t>advert</a:t>
            </a:r>
            <a:r>
              <a:rPr lang="fr-FR" sz="1400" dirty="0"/>
              <a:t> est donc une instance de OC\</a:t>
            </a:r>
            <a:r>
              <a:rPr lang="fr-FR" sz="1400" dirty="0" err="1"/>
              <a:t>PlatformBundle</a:t>
            </a:r>
            <a:r>
              <a:rPr lang="fr-FR" sz="1400" dirty="0"/>
              <a:t>\</a:t>
            </a:r>
            <a:r>
              <a:rPr lang="fr-FR" sz="1400" dirty="0" err="1"/>
              <a:t>Entity</a:t>
            </a:r>
            <a:r>
              <a:rPr lang="fr-FR" sz="1400" dirty="0"/>
              <a:t>\</a:t>
            </a:r>
            <a:r>
              <a:rPr lang="fr-FR" sz="1400" dirty="0" err="1"/>
              <a:t>Advert</a:t>
            </a:r>
            <a:endParaRPr lang="fr-FR" sz="1400" dirty="0"/>
          </a:p>
          <a:p>
            <a:r>
              <a:rPr lang="fr-FR" sz="1400" dirty="0"/>
              <a:t>    // ou </a:t>
            </a:r>
            <a:r>
              <a:rPr lang="fr-FR" sz="1400" dirty="0" err="1"/>
              <a:t>null</a:t>
            </a:r>
            <a:r>
              <a:rPr lang="fr-FR" sz="1400" dirty="0"/>
              <a:t> si l'id $id  n'existe pas, d'où ce if :</a:t>
            </a:r>
          </a:p>
          <a:p>
            <a:r>
              <a:rPr lang="fr-FR" sz="1400" dirty="0"/>
              <a:t>    if (</a:t>
            </a:r>
            <a:r>
              <a:rPr lang="fr-FR" sz="1400" dirty="0" err="1"/>
              <a:t>null</a:t>
            </a:r>
            <a:r>
              <a:rPr lang="fr-FR" sz="1400" dirty="0"/>
              <a:t> === $</a:t>
            </a:r>
            <a:r>
              <a:rPr lang="fr-FR" sz="1400" dirty="0" err="1"/>
              <a:t>advert</a:t>
            </a:r>
            <a:r>
              <a:rPr lang="fr-FR" sz="1400" dirty="0"/>
              <a:t>) {</a:t>
            </a:r>
          </a:p>
          <a:p>
            <a:r>
              <a:rPr lang="fr-FR" sz="1400" dirty="0"/>
              <a:t>      </a:t>
            </a:r>
            <a:r>
              <a:rPr lang="fr-FR" sz="1400" dirty="0" err="1"/>
              <a:t>throw</a:t>
            </a:r>
            <a:r>
              <a:rPr lang="fr-FR" sz="1400" dirty="0"/>
              <a:t> new </a:t>
            </a:r>
            <a:r>
              <a:rPr lang="fr-FR" sz="1400" dirty="0" err="1"/>
              <a:t>NotFoundHttpException</a:t>
            </a:r>
            <a:r>
              <a:rPr lang="fr-FR" sz="1400" dirty="0"/>
              <a:t>("L'annonce d'id ".$id." n'existe pas.");</a:t>
            </a:r>
          </a:p>
          <a:p>
            <a:r>
              <a:rPr lang="fr-FR" sz="1400" dirty="0"/>
              <a:t>    }</a:t>
            </a:r>
          </a:p>
          <a:p>
            <a:endParaRPr lang="fr-FR" sz="1400" dirty="0"/>
          </a:p>
          <a:p>
            <a:r>
              <a:rPr lang="fr-FR" sz="1400" dirty="0"/>
              <a:t>    // Le </a:t>
            </a:r>
            <a:r>
              <a:rPr lang="fr-FR" sz="1400" dirty="0" err="1"/>
              <a:t>render</a:t>
            </a:r>
            <a:r>
              <a:rPr lang="fr-FR" sz="1400" dirty="0"/>
              <a:t> ne change pas, on passait avant un tableau, maintenant un objet</a:t>
            </a:r>
          </a:p>
          <a:p>
            <a:r>
              <a:rPr lang="fr-FR" sz="1400" dirty="0"/>
              <a:t>    return $</a:t>
            </a:r>
            <a:r>
              <a:rPr lang="fr-FR" sz="1400" dirty="0" err="1"/>
              <a:t>this</a:t>
            </a:r>
            <a:r>
              <a:rPr lang="fr-FR" sz="1400" dirty="0"/>
              <a:t>-&gt;</a:t>
            </a:r>
            <a:r>
              <a:rPr lang="fr-FR" sz="1400" dirty="0" err="1"/>
              <a:t>render</a:t>
            </a:r>
            <a:r>
              <a:rPr lang="fr-FR" sz="1400" dirty="0"/>
              <a:t>('</a:t>
            </a:r>
            <a:r>
              <a:rPr lang="fr-FR" sz="1400" dirty="0" err="1"/>
              <a:t>OCPlatformBundle:Advert:view.html.twig</a:t>
            </a:r>
            <a:r>
              <a:rPr lang="fr-FR" sz="1400" dirty="0"/>
              <a:t>', </a:t>
            </a:r>
            <a:r>
              <a:rPr lang="fr-FR" sz="1400" dirty="0" err="1"/>
              <a:t>array</a:t>
            </a:r>
            <a:r>
              <a:rPr lang="fr-FR" sz="1400" dirty="0"/>
              <a:t>(</a:t>
            </a:r>
          </a:p>
          <a:p>
            <a:r>
              <a:rPr lang="fr-FR" sz="1400" dirty="0"/>
              <a:t>      '</a:t>
            </a:r>
            <a:r>
              <a:rPr lang="fr-FR" sz="1400" dirty="0" err="1"/>
              <a:t>advert</a:t>
            </a:r>
            <a:r>
              <a:rPr lang="fr-FR" sz="1400" dirty="0"/>
              <a:t>' =&gt; $</a:t>
            </a:r>
            <a:r>
              <a:rPr lang="fr-FR" sz="1400" dirty="0" err="1"/>
              <a:t>advert</a:t>
            </a:r>
            <a:endParaRPr lang="fr-FR" sz="1400" dirty="0"/>
          </a:p>
          <a:p>
            <a:r>
              <a:rPr lang="fr-FR" sz="1400" dirty="0"/>
              <a:t>    ));</a:t>
            </a:r>
          </a:p>
          <a:p>
            <a:r>
              <a:rPr lang="fr-FR" sz="14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044542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/>
              <a:t>Récupérer ses entités avec un </a:t>
            </a:r>
            <a:r>
              <a:rPr lang="fr-FR" b="1" dirty="0" err="1"/>
              <a:t>EntityRepository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27120" y="1164077"/>
            <a:ext cx="65992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http://</a:t>
            </a:r>
            <a:r>
              <a:rPr lang="fr-FR" dirty="0" smtClean="0">
                <a:hlinkClick r:id="rId4"/>
              </a:rPr>
              <a:t>localhost/Symfony/web/app_dev.php/platform/advert/1</a:t>
            </a:r>
            <a:r>
              <a:rPr lang="fr-FR" dirty="0" smtClean="0"/>
              <a:t> </a:t>
            </a:r>
            <a:endParaRPr lang="fr-FR" dirty="0"/>
          </a:p>
        </p:txBody>
      </p:sp>
      <p:graphicFrame>
        <p:nvGraphicFramePr>
          <p:cNvPr id="2" name="Objet 1"/>
          <p:cNvGraphicFramePr>
            <a:graphicFrameLocks noChangeAspect="1"/>
          </p:cNvGraphicFramePr>
          <p:nvPr>
            <p:extLst/>
          </p:nvPr>
        </p:nvGraphicFramePr>
        <p:xfrm>
          <a:off x="1217672" y="1753926"/>
          <a:ext cx="6708655" cy="4430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r:id="rId5" imgW="16342560" imgH="10793520" progId="">
                  <p:embed/>
                </p:oleObj>
              </mc:Choice>
              <mc:Fallback>
                <p:oleObj r:id="rId5" imgW="16342560" imgH="107935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7672" y="1753926"/>
                        <a:ext cx="6708655" cy="4430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1895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 smtClean="0"/>
              <a:t>Autres </a:t>
            </a:r>
            <a:r>
              <a:rPr lang="fr-FR" b="1" dirty="0"/>
              <a:t>méthodes utiles de </a:t>
            </a:r>
            <a:r>
              <a:rPr lang="fr-FR" b="1" dirty="0" smtClean="0"/>
              <a:t>récupération – </a:t>
            </a:r>
            <a:r>
              <a:rPr lang="fr-FR" b="1" dirty="0" err="1" smtClean="0"/>
              <a:t>findAll</a:t>
            </a:r>
            <a:r>
              <a:rPr lang="fr-FR" b="1" dirty="0" smtClean="0"/>
              <a:t>()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retourne toutes les entités contenue dans la base de données. Le format du retour est un tableau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5222" y="2020761"/>
            <a:ext cx="8160589" cy="107721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lt1"/>
                </a:solidFill>
              </a:rPr>
              <a:t>&lt;?</a:t>
            </a:r>
            <a:r>
              <a:rPr lang="fr-FR" sz="1600" dirty="0" err="1">
                <a:solidFill>
                  <a:schemeClr val="lt1"/>
                </a:solidFill>
              </a:rPr>
              <a:t>php</a:t>
            </a:r>
            <a:endParaRPr lang="fr-FR" sz="1600" dirty="0">
              <a:solidFill>
                <a:schemeClr val="lt1"/>
              </a:solidFill>
            </a:endParaRPr>
          </a:p>
          <a:p>
            <a:r>
              <a:rPr lang="fr-FR" sz="1600" dirty="0">
                <a:solidFill>
                  <a:schemeClr val="lt1"/>
                </a:solidFill>
              </a:rPr>
              <a:t>$</a:t>
            </a:r>
            <a:r>
              <a:rPr lang="fr-FR" sz="1600" dirty="0" err="1">
                <a:solidFill>
                  <a:schemeClr val="lt1"/>
                </a:solidFill>
              </a:rPr>
              <a:t>repository</a:t>
            </a:r>
            <a:r>
              <a:rPr lang="fr-FR" sz="1600" dirty="0">
                <a:solidFill>
                  <a:schemeClr val="lt1"/>
                </a:solidFill>
              </a:rPr>
              <a:t> = $</a:t>
            </a:r>
            <a:r>
              <a:rPr lang="fr-FR" sz="1600" dirty="0" err="1" smtClean="0">
                <a:solidFill>
                  <a:schemeClr val="lt1"/>
                </a:solidFill>
              </a:rPr>
              <a:t>this</a:t>
            </a:r>
            <a:r>
              <a:rPr lang="fr-FR" sz="1600" dirty="0" smtClean="0">
                <a:solidFill>
                  <a:schemeClr val="lt1"/>
                </a:solidFill>
              </a:rPr>
              <a:t>-&gt;</a:t>
            </a:r>
            <a:r>
              <a:rPr lang="fr-FR" sz="1600" dirty="0" err="1">
                <a:solidFill>
                  <a:schemeClr val="lt1"/>
                </a:solidFill>
              </a:rPr>
              <a:t>getDoctrine</a:t>
            </a:r>
            <a:r>
              <a:rPr lang="fr-FR" sz="1600" dirty="0" smtClean="0">
                <a:solidFill>
                  <a:schemeClr val="lt1"/>
                </a:solidFill>
              </a:rPr>
              <a:t>()-&gt;</a:t>
            </a:r>
            <a:r>
              <a:rPr lang="fr-FR" sz="1600" dirty="0" err="1">
                <a:solidFill>
                  <a:schemeClr val="lt1"/>
                </a:solidFill>
              </a:rPr>
              <a:t>getManager</a:t>
            </a:r>
            <a:r>
              <a:rPr lang="fr-FR" sz="1600" dirty="0" smtClean="0">
                <a:solidFill>
                  <a:schemeClr val="lt1"/>
                </a:solidFill>
              </a:rPr>
              <a:t>()-&gt;</a:t>
            </a:r>
            <a:r>
              <a:rPr lang="fr-FR" sz="1600" dirty="0" err="1">
                <a:solidFill>
                  <a:schemeClr val="lt1"/>
                </a:solidFill>
              </a:rPr>
              <a:t>getRepository</a:t>
            </a:r>
            <a:r>
              <a:rPr lang="fr-FR" sz="1600" dirty="0">
                <a:solidFill>
                  <a:schemeClr val="lt1"/>
                </a:solidFill>
              </a:rPr>
              <a:t>('</a:t>
            </a:r>
            <a:r>
              <a:rPr lang="fr-FR" sz="1600" dirty="0" err="1">
                <a:solidFill>
                  <a:schemeClr val="lt1"/>
                </a:solidFill>
              </a:rPr>
              <a:t>OCPlatformBundle:Advert</a:t>
            </a:r>
            <a:r>
              <a:rPr lang="fr-FR" sz="1600" dirty="0" smtClean="0">
                <a:solidFill>
                  <a:schemeClr val="lt1"/>
                </a:solidFill>
              </a:rPr>
              <a:t>');</a:t>
            </a:r>
            <a:endParaRPr lang="fr-FR" sz="1600" dirty="0">
              <a:solidFill>
                <a:schemeClr val="lt1"/>
              </a:solidFill>
            </a:endParaRPr>
          </a:p>
          <a:p>
            <a:endParaRPr lang="fr-FR" sz="1600" dirty="0">
              <a:solidFill>
                <a:schemeClr val="lt1"/>
              </a:solidFill>
            </a:endParaRPr>
          </a:p>
          <a:p>
            <a:r>
              <a:rPr lang="fr-FR" sz="1600" dirty="0">
                <a:solidFill>
                  <a:schemeClr val="lt1"/>
                </a:solidFill>
              </a:rPr>
              <a:t>$</a:t>
            </a:r>
            <a:r>
              <a:rPr lang="fr-FR" sz="1600" dirty="0" err="1">
                <a:solidFill>
                  <a:schemeClr val="lt1"/>
                </a:solidFill>
              </a:rPr>
              <a:t>listAdverts</a:t>
            </a:r>
            <a:r>
              <a:rPr lang="fr-FR" sz="1600" dirty="0">
                <a:solidFill>
                  <a:schemeClr val="lt1"/>
                </a:solidFill>
              </a:rPr>
              <a:t> = $</a:t>
            </a:r>
            <a:r>
              <a:rPr lang="fr-FR" sz="1600" dirty="0" err="1">
                <a:solidFill>
                  <a:schemeClr val="lt1"/>
                </a:solidFill>
              </a:rPr>
              <a:t>repository</a:t>
            </a:r>
            <a:r>
              <a:rPr lang="fr-FR" sz="1600" dirty="0">
                <a:solidFill>
                  <a:schemeClr val="lt1"/>
                </a:solidFill>
              </a:rPr>
              <a:t>-&gt;</a:t>
            </a:r>
            <a:r>
              <a:rPr lang="fr-FR" sz="1600" dirty="0" err="1">
                <a:solidFill>
                  <a:schemeClr val="lt1"/>
                </a:solidFill>
              </a:rPr>
              <a:t>findAll</a:t>
            </a:r>
            <a:r>
              <a:rPr lang="fr-FR" sz="1600" dirty="0">
                <a:solidFill>
                  <a:schemeClr val="lt1"/>
                </a:solidFill>
              </a:rPr>
              <a:t>();</a:t>
            </a:r>
          </a:p>
        </p:txBody>
      </p:sp>
      <p:sp>
        <p:nvSpPr>
          <p:cNvPr id="3" name="Rectangle 2"/>
          <p:cNvSpPr/>
          <p:nvPr/>
        </p:nvSpPr>
        <p:spPr>
          <a:xfrm>
            <a:off x="3122762" y="5140238"/>
            <a:ext cx="4572000" cy="1169551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{% for </a:t>
            </a:r>
            <a:r>
              <a:rPr lang="fr-F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advert</a:t>
            </a:r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fr-F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listAdverts</a:t>
            </a:r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%}</a:t>
            </a:r>
          </a:p>
          <a:p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&lt;li&gt;{{ </a:t>
            </a:r>
            <a:r>
              <a:rPr lang="fr-F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advert.content</a:t>
            </a:r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}}&lt;/li&gt;</a:t>
            </a:r>
          </a:p>
          <a:p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{% </a:t>
            </a:r>
            <a:r>
              <a:rPr lang="fr-F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%}</a:t>
            </a:r>
          </a:p>
          <a:p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2762" y="3914637"/>
            <a:ext cx="4572000" cy="1077218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r>
              <a:rPr lang="fr-FR" sz="1600" dirty="0" err="1">
                <a:solidFill>
                  <a:schemeClr val="lt1"/>
                </a:solidFill>
              </a:rPr>
              <a:t>foreach</a:t>
            </a:r>
            <a:r>
              <a:rPr lang="fr-FR" sz="1600" dirty="0">
                <a:solidFill>
                  <a:schemeClr val="lt1"/>
                </a:solidFill>
              </a:rPr>
              <a:t> ($</a:t>
            </a:r>
            <a:r>
              <a:rPr lang="fr-FR" sz="1600" dirty="0" err="1">
                <a:solidFill>
                  <a:schemeClr val="lt1"/>
                </a:solidFill>
              </a:rPr>
              <a:t>listAdverts</a:t>
            </a:r>
            <a:r>
              <a:rPr lang="fr-FR" sz="1600" dirty="0">
                <a:solidFill>
                  <a:schemeClr val="lt1"/>
                </a:solidFill>
              </a:rPr>
              <a:t> as $</a:t>
            </a:r>
            <a:r>
              <a:rPr lang="fr-FR" sz="1600" dirty="0" err="1">
                <a:solidFill>
                  <a:schemeClr val="lt1"/>
                </a:solidFill>
              </a:rPr>
              <a:t>advert</a:t>
            </a:r>
            <a:r>
              <a:rPr lang="fr-FR" sz="1600" dirty="0">
                <a:solidFill>
                  <a:schemeClr val="lt1"/>
                </a:solidFill>
              </a:rPr>
              <a:t>) {</a:t>
            </a:r>
          </a:p>
          <a:p>
            <a:r>
              <a:rPr lang="fr-FR" sz="1600" dirty="0">
                <a:solidFill>
                  <a:schemeClr val="lt1"/>
                </a:solidFill>
              </a:rPr>
              <a:t>  // $</a:t>
            </a:r>
            <a:r>
              <a:rPr lang="fr-FR" sz="1600" dirty="0" err="1">
                <a:solidFill>
                  <a:schemeClr val="lt1"/>
                </a:solidFill>
              </a:rPr>
              <a:t>advert</a:t>
            </a:r>
            <a:r>
              <a:rPr lang="fr-FR" sz="1600" dirty="0">
                <a:solidFill>
                  <a:schemeClr val="lt1"/>
                </a:solidFill>
              </a:rPr>
              <a:t> est une instance de </a:t>
            </a:r>
            <a:r>
              <a:rPr lang="fr-FR" sz="1600" dirty="0" err="1">
                <a:solidFill>
                  <a:schemeClr val="lt1"/>
                </a:solidFill>
              </a:rPr>
              <a:t>Advert</a:t>
            </a:r>
            <a:endParaRPr lang="fr-FR" sz="1600" dirty="0">
              <a:solidFill>
                <a:schemeClr val="lt1"/>
              </a:solidFill>
            </a:endParaRPr>
          </a:p>
          <a:p>
            <a:r>
              <a:rPr lang="fr-FR" sz="1600" dirty="0">
                <a:solidFill>
                  <a:schemeClr val="lt1"/>
                </a:solidFill>
              </a:rPr>
              <a:t>  </a:t>
            </a:r>
            <a:r>
              <a:rPr lang="fr-FR" sz="1600" dirty="0" err="1">
                <a:solidFill>
                  <a:schemeClr val="lt1"/>
                </a:solidFill>
              </a:rPr>
              <a:t>echo</a:t>
            </a:r>
            <a:r>
              <a:rPr lang="fr-FR" sz="1600" dirty="0">
                <a:solidFill>
                  <a:schemeClr val="lt1"/>
                </a:solidFill>
              </a:rPr>
              <a:t> $</a:t>
            </a:r>
            <a:r>
              <a:rPr lang="fr-FR" sz="1600" dirty="0" err="1">
                <a:solidFill>
                  <a:schemeClr val="lt1"/>
                </a:solidFill>
              </a:rPr>
              <a:t>advert</a:t>
            </a:r>
            <a:r>
              <a:rPr lang="fr-FR" sz="1600" dirty="0">
                <a:solidFill>
                  <a:schemeClr val="lt1"/>
                </a:solidFill>
              </a:rPr>
              <a:t>-&gt;</a:t>
            </a:r>
            <a:r>
              <a:rPr lang="fr-FR" sz="1600" dirty="0" err="1">
                <a:solidFill>
                  <a:schemeClr val="lt1"/>
                </a:solidFill>
              </a:rPr>
              <a:t>getContent</a:t>
            </a:r>
            <a:r>
              <a:rPr lang="fr-FR" sz="1600" dirty="0">
                <a:solidFill>
                  <a:schemeClr val="lt1"/>
                </a:solidFill>
              </a:rPr>
              <a:t>();</a:t>
            </a:r>
          </a:p>
          <a:p>
            <a:r>
              <a:rPr lang="fr-FR" sz="1600" dirty="0">
                <a:solidFill>
                  <a:schemeClr val="lt1"/>
                </a:solidFill>
              </a:rPr>
              <a:t>}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190446" y="4214807"/>
            <a:ext cx="178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Affichage en PHP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17642" y="5140238"/>
            <a:ext cx="19323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Affichage en </a:t>
            </a:r>
            <a:r>
              <a:rPr lang="fr-FR" dirty="0" err="1" smtClean="0"/>
              <a:t>twig</a:t>
            </a:r>
            <a:r>
              <a:rPr lang="fr-FR" dirty="0"/>
              <a:t> </a:t>
            </a:r>
            <a:r>
              <a:rPr lang="fr-FR" sz="1600" dirty="0" smtClean="0"/>
              <a:t>(si </a:t>
            </a:r>
            <a:r>
              <a:rPr lang="fr-FR" sz="1600" dirty="0"/>
              <a:t>l'on a passé la </a:t>
            </a:r>
            <a:r>
              <a:rPr lang="fr-FR" sz="1600" dirty="0" smtClean="0"/>
              <a:t>variable $</a:t>
            </a:r>
            <a:r>
              <a:rPr lang="fr-FR" sz="1600" dirty="0" err="1"/>
              <a:t>listAdverts</a:t>
            </a:r>
            <a:r>
              <a:rPr lang="fr-FR" sz="1600" dirty="0"/>
              <a:t> au </a:t>
            </a:r>
            <a:r>
              <a:rPr lang="fr-FR" sz="1600" dirty="0" err="1" smtClean="0"/>
              <a:t>template</a:t>
            </a:r>
            <a:r>
              <a:rPr lang="fr-FR" sz="1600" dirty="0" smtClean="0"/>
              <a:t>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5340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 smtClean="0"/>
              <a:t>Autres </a:t>
            </a:r>
            <a:r>
              <a:rPr lang="fr-FR" b="1" dirty="0"/>
              <a:t>méthodes utiles de </a:t>
            </a:r>
            <a:r>
              <a:rPr lang="fr-FR" b="1" dirty="0" smtClean="0"/>
              <a:t>récupération – </a:t>
            </a:r>
            <a:r>
              <a:rPr lang="fr-FR" b="1" dirty="0" err="1" smtClean="0"/>
              <a:t>findBy</a:t>
            </a:r>
            <a:r>
              <a:rPr lang="fr-FR" b="1" dirty="0" smtClean="0"/>
              <a:t>()</a:t>
            </a:r>
            <a:endParaRPr lang="fr-FR" b="1" dirty="0"/>
          </a:p>
          <a:p>
            <a:pPr algn="r"/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60386" y="987072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findBy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 permet de retourner une liste d'entités, sauf qu'elle est capable d'effectuer un filtre pour ne retourner que les entités correspondant à un ou plusieurs critère(s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>
              <a:spcBef>
                <a:spcPts val="1200"/>
              </a:spcBef>
              <a:buClr>
                <a:srgbClr val="C00000"/>
              </a:buClr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 exemple va récupérer toutes les entités ayant comme auteur « Alexandre » en les classant par date décroissante et en en sélectionnant cinq(5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à 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partir du début(0). Elle retourne 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tableau également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7696" y="2519412"/>
            <a:ext cx="6418053" cy="227754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lt1"/>
                </a:solidFill>
              </a:rPr>
              <a:t>&lt;?</a:t>
            </a:r>
            <a:r>
              <a:rPr lang="fr-FR" sz="1600" dirty="0" err="1">
                <a:solidFill>
                  <a:schemeClr val="lt1"/>
                </a:solidFill>
              </a:rPr>
              <a:t>php</a:t>
            </a:r>
            <a:endParaRPr lang="fr-FR" sz="1600" dirty="0">
              <a:solidFill>
                <a:schemeClr val="lt1"/>
              </a:solidFill>
            </a:endParaRPr>
          </a:p>
          <a:p>
            <a:endParaRPr lang="fr-FR" sz="1600" dirty="0">
              <a:solidFill>
                <a:schemeClr val="lt1"/>
              </a:solidFill>
            </a:endParaRPr>
          </a:p>
          <a:p>
            <a:r>
              <a:rPr lang="fr-FR" sz="1600" dirty="0">
                <a:solidFill>
                  <a:schemeClr val="lt1"/>
                </a:solidFill>
              </a:rPr>
              <a:t>$</a:t>
            </a:r>
            <a:r>
              <a:rPr lang="fr-FR" sz="1600" dirty="0" err="1">
                <a:solidFill>
                  <a:schemeClr val="lt1"/>
                </a:solidFill>
              </a:rPr>
              <a:t>listAdverts</a:t>
            </a:r>
            <a:r>
              <a:rPr lang="fr-FR" sz="1600" dirty="0">
                <a:solidFill>
                  <a:schemeClr val="lt1"/>
                </a:solidFill>
              </a:rPr>
              <a:t> = $</a:t>
            </a:r>
            <a:r>
              <a:rPr lang="fr-FR" sz="1600" dirty="0" err="1">
                <a:solidFill>
                  <a:schemeClr val="lt1"/>
                </a:solidFill>
              </a:rPr>
              <a:t>repository</a:t>
            </a:r>
            <a:r>
              <a:rPr lang="fr-FR" sz="1600" dirty="0">
                <a:solidFill>
                  <a:schemeClr val="lt1"/>
                </a:solidFill>
              </a:rPr>
              <a:t>-&gt;</a:t>
            </a:r>
            <a:r>
              <a:rPr lang="fr-FR" sz="1600" dirty="0" err="1">
                <a:solidFill>
                  <a:schemeClr val="lt1"/>
                </a:solidFill>
              </a:rPr>
              <a:t>findBy</a:t>
            </a:r>
            <a:r>
              <a:rPr lang="fr-FR" sz="1600" dirty="0">
                <a:solidFill>
                  <a:schemeClr val="lt1"/>
                </a:solidFill>
              </a:rPr>
              <a:t>(</a:t>
            </a:r>
          </a:p>
          <a:p>
            <a:r>
              <a:rPr lang="fr-FR" sz="1600" dirty="0">
                <a:solidFill>
                  <a:schemeClr val="lt1"/>
                </a:solidFill>
              </a:rPr>
              <a:t>  </a:t>
            </a:r>
            <a:r>
              <a:rPr lang="fr-FR" sz="1600" dirty="0" err="1">
                <a:solidFill>
                  <a:schemeClr val="lt1"/>
                </a:solidFill>
              </a:rPr>
              <a:t>array</a:t>
            </a:r>
            <a:r>
              <a:rPr lang="fr-FR" sz="1600" dirty="0">
                <a:solidFill>
                  <a:schemeClr val="lt1"/>
                </a:solidFill>
              </a:rPr>
              <a:t>('</a:t>
            </a:r>
            <a:r>
              <a:rPr lang="fr-FR" sz="1600" dirty="0" err="1">
                <a:solidFill>
                  <a:schemeClr val="lt1"/>
                </a:solidFill>
              </a:rPr>
              <a:t>author</a:t>
            </a:r>
            <a:r>
              <a:rPr lang="fr-FR" sz="1600" dirty="0">
                <a:solidFill>
                  <a:schemeClr val="lt1"/>
                </a:solidFill>
              </a:rPr>
              <a:t>' =&gt; 'Alexandre'), // </a:t>
            </a:r>
            <a:r>
              <a:rPr lang="fr-FR" sz="1600" dirty="0" err="1">
                <a:solidFill>
                  <a:schemeClr val="lt1"/>
                </a:solidFill>
              </a:rPr>
              <a:t>Critere</a:t>
            </a:r>
            <a:endParaRPr lang="fr-FR" sz="1600" dirty="0">
              <a:solidFill>
                <a:schemeClr val="lt1"/>
              </a:solidFill>
            </a:endParaRPr>
          </a:p>
          <a:p>
            <a:r>
              <a:rPr lang="fr-FR" sz="1600" dirty="0">
                <a:solidFill>
                  <a:schemeClr val="lt1"/>
                </a:solidFill>
              </a:rPr>
              <a:t>  </a:t>
            </a:r>
            <a:r>
              <a:rPr lang="fr-FR" sz="1600" dirty="0" err="1">
                <a:solidFill>
                  <a:schemeClr val="lt1"/>
                </a:solidFill>
              </a:rPr>
              <a:t>array</a:t>
            </a:r>
            <a:r>
              <a:rPr lang="fr-FR" sz="1600" dirty="0">
                <a:solidFill>
                  <a:schemeClr val="lt1"/>
                </a:solidFill>
              </a:rPr>
              <a:t>('date' =&gt; '</a:t>
            </a:r>
            <a:r>
              <a:rPr lang="fr-FR" sz="1600" dirty="0" err="1">
                <a:solidFill>
                  <a:schemeClr val="lt1"/>
                </a:solidFill>
              </a:rPr>
              <a:t>desc</a:t>
            </a:r>
            <a:r>
              <a:rPr lang="fr-FR" sz="1600" dirty="0">
                <a:solidFill>
                  <a:schemeClr val="lt1"/>
                </a:solidFill>
              </a:rPr>
              <a:t>'),        // Tri</a:t>
            </a:r>
          </a:p>
          <a:p>
            <a:r>
              <a:rPr lang="fr-FR" sz="1600" dirty="0">
                <a:solidFill>
                  <a:schemeClr val="lt1"/>
                </a:solidFill>
              </a:rPr>
              <a:t>  5,                              // Limite</a:t>
            </a:r>
          </a:p>
          <a:p>
            <a:r>
              <a:rPr lang="fr-FR" sz="1600" dirty="0">
                <a:solidFill>
                  <a:schemeClr val="lt1"/>
                </a:solidFill>
              </a:rPr>
              <a:t>  0                               // Offset</a:t>
            </a:r>
          </a:p>
          <a:p>
            <a:r>
              <a:rPr lang="fr-FR" sz="1600" dirty="0">
                <a:solidFill>
                  <a:schemeClr val="lt1"/>
                </a:solidFill>
              </a:rPr>
              <a:t>);</a:t>
            </a:r>
          </a:p>
          <a:p>
            <a:endParaRPr lang="fr-F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139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 smtClean="0"/>
              <a:t>1</a:t>
            </a:r>
            <a:r>
              <a:rPr lang="fr-FR" b="1" baseline="30000" dirty="0" smtClean="0"/>
              <a:t>ère</a:t>
            </a:r>
            <a:r>
              <a:rPr lang="fr-FR" b="1" dirty="0" smtClean="0"/>
              <a:t> Application : Affichage des annonces sur l'index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cela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faut utiliser la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méthode 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on modifie la méthode 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indexAction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comme suit :</a:t>
            </a: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8739" y="1856480"/>
            <a:ext cx="7427344" cy="422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public </a:t>
            </a:r>
            <a:r>
              <a:rPr lang="fr-FR" sz="1400" dirty="0" err="1"/>
              <a:t>function</a:t>
            </a:r>
            <a:r>
              <a:rPr lang="fr-FR" sz="1400" dirty="0"/>
              <a:t> </a:t>
            </a:r>
            <a:r>
              <a:rPr lang="fr-FR" sz="1400" dirty="0" err="1"/>
              <a:t>indexAction</a:t>
            </a:r>
            <a:r>
              <a:rPr lang="fr-FR" sz="1400" dirty="0"/>
              <a:t>($page)</a:t>
            </a:r>
          </a:p>
          <a:p>
            <a:r>
              <a:rPr lang="fr-FR" sz="1400" dirty="0" smtClean="0"/>
              <a:t>{</a:t>
            </a:r>
            <a:endParaRPr lang="fr-FR" sz="1400" dirty="0"/>
          </a:p>
          <a:p>
            <a:r>
              <a:rPr lang="fr-FR" sz="1400" dirty="0"/>
              <a:t>	</a:t>
            </a:r>
            <a:r>
              <a:rPr lang="fr-FR" sz="1400" dirty="0" smtClean="0"/>
              <a:t>if </a:t>
            </a:r>
            <a:r>
              <a:rPr lang="fr-FR" sz="1400" dirty="0"/>
              <a:t>($page &lt; 1) {</a:t>
            </a:r>
          </a:p>
          <a:p>
            <a:r>
              <a:rPr lang="fr-FR" sz="1400" dirty="0"/>
              <a:t>		</a:t>
            </a:r>
            <a:r>
              <a:rPr lang="fr-FR" sz="1400" dirty="0" err="1"/>
              <a:t>throw</a:t>
            </a:r>
            <a:r>
              <a:rPr lang="fr-FR" sz="1400" dirty="0"/>
              <a:t> new </a:t>
            </a:r>
            <a:r>
              <a:rPr lang="fr-FR" sz="1400" dirty="0" err="1"/>
              <a:t>NotFoundHttpException</a:t>
            </a:r>
            <a:r>
              <a:rPr lang="fr-FR" sz="1400" dirty="0"/>
              <a:t>('Page "'.$page.'" inexistante.');</a:t>
            </a:r>
          </a:p>
          <a:p>
            <a:r>
              <a:rPr lang="fr-FR" sz="1400" dirty="0"/>
              <a:t>	</a:t>
            </a:r>
            <a:r>
              <a:rPr lang="fr-FR" sz="1400" dirty="0" smtClean="0"/>
              <a:t>}</a:t>
            </a:r>
            <a:endParaRPr lang="fr-FR" sz="1400" dirty="0"/>
          </a:p>
          <a:p>
            <a:r>
              <a:rPr lang="fr-FR" sz="1400" dirty="0"/>
              <a:t>			</a:t>
            </a:r>
          </a:p>
          <a:p>
            <a:r>
              <a:rPr lang="fr-FR" sz="1400" dirty="0"/>
              <a:t>	</a:t>
            </a:r>
            <a:r>
              <a:rPr lang="fr-FR" sz="1400" dirty="0" smtClean="0"/>
              <a:t>// </a:t>
            </a:r>
            <a:r>
              <a:rPr lang="fr-FR" sz="1400" dirty="0"/>
              <a:t>Pour récupérer la liste de toutes les annonces : on utilise </a:t>
            </a:r>
            <a:r>
              <a:rPr lang="fr-FR" sz="1400" dirty="0" err="1"/>
              <a:t>findAll</a:t>
            </a:r>
            <a:r>
              <a:rPr lang="fr-FR" sz="1400" dirty="0"/>
              <a:t>()</a:t>
            </a:r>
          </a:p>
          <a:p>
            <a:r>
              <a:rPr lang="fr-FR" sz="1400" dirty="0"/>
              <a:t>	</a:t>
            </a:r>
            <a:r>
              <a:rPr lang="fr-FR" sz="1400" dirty="0" smtClean="0"/>
              <a:t>$</a:t>
            </a:r>
            <a:r>
              <a:rPr lang="fr-FR" sz="1400" dirty="0" err="1"/>
              <a:t>listAdverts</a:t>
            </a:r>
            <a:r>
              <a:rPr lang="fr-FR" sz="1400" dirty="0"/>
              <a:t> = $</a:t>
            </a:r>
            <a:r>
              <a:rPr lang="fr-FR" sz="1400" dirty="0" err="1"/>
              <a:t>this</a:t>
            </a:r>
            <a:r>
              <a:rPr lang="fr-FR" sz="1400" dirty="0"/>
              <a:t>-&gt;</a:t>
            </a:r>
            <a:r>
              <a:rPr lang="fr-FR" sz="1400" dirty="0" err="1"/>
              <a:t>getDoctrine</a:t>
            </a:r>
            <a:r>
              <a:rPr lang="fr-FR" sz="1400" dirty="0"/>
              <a:t>()</a:t>
            </a:r>
          </a:p>
          <a:p>
            <a:r>
              <a:rPr lang="fr-FR" sz="1400" dirty="0"/>
              <a:t>	</a:t>
            </a:r>
            <a:r>
              <a:rPr lang="fr-FR" sz="1400" dirty="0" smtClean="0"/>
              <a:t>-&gt;</a:t>
            </a:r>
            <a:r>
              <a:rPr lang="fr-FR" sz="1400" dirty="0" err="1"/>
              <a:t>getManager</a:t>
            </a:r>
            <a:r>
              <a:rPr lang="fr-FR" sz="1400" dirty="0"/>
              <a:t>()</a:t>
            </a:r>
          </a:p>
          <a:p>
            <a:r>
              <a:rPr lang="fr-FR" sz="1400" dirty="0"/>
              <a:t>	</a:t>
            </a:r>
            <a:r>
              <a:rPr lang="fr-FR" sz="1400" dirty="0" smtClean="0"/>
              <a:t>-&gt;</a:t>
            </a:r>
            <a:r>
              <a:rPr lang="fr-FR" sz="1400" dirty="0" err="1"/>
              <a:t>getRepository</a:t>
            </a:r>
            <a:r>
              <a:rPr lang="fr-FR" sz="1400" dirty="0"/>
              <a:t>('</a:t>
            </a:r>
            <a:r>
              <a:rPr lang="fr-FR" sz="1400" dirty="0" err="1"/>
              <a:t>OCPlatformBundle:Advert</a:t>
            </a:r>
            <a:r>
              <a:rPr lang="fr-FR" sz="1400" dirty="0"/>
              <a:t>')</a:t>
            </a:r>
          </a:p>
          <a:p>
            <a:r>
              <a:rPr lang="fr-FR" sz="1400" dirty="0"/>
              <a:t>	</a:t>
            </a:r>
            <a:r>
              <a:rPr lang="fr-FR" sz="1400" dirty="0" smtClean="0"/>
              <a:t>-&gt;</a:t>
            </a:r>
            <a:r>
              <a:rPr lang="fr-FR" sz="1400" dirty="0" err="1"/>
              <a:t>findAll</a:t>
            </a:r>
            <a:r>
              <a:rPr lang="fr-FR" sz="1400" dirty="0"/>
              <a:t>()</a:t>
            </a:r>
          </a:p>
          <a:p>
            <a:r>
              <a:rPr lang="fr-FR" sz="1400" dirty="0"/>
              <a:t>	</a:t>
            </a:r>
            <a:r>
              <a:rPr lang="fr-FR" sz="1400" dirty="0" smtClean="0"/>
              <a:t>;</a:t>
            </a:r>
            <a:endParaRPr lang="fr-FR" sz="1400" dirty="0"/>
          </a:p>
          <a:p>
            <a:r>
              <a:rPr lang="fr-FR" sz="1400" dirty="0"/>
              <a:t>			</a:t>
            </a:r>
          </a:p>
          <a:p>
            <a:r>
              <a:rPr lang="fr-FR" sz="1400" dirty="0"/>
              <a:t>	</a:t>
            </a:r>
            <a:r>
              <a:rPr lang="fr-FR" sz="1400" dirty="0" smtClean="0"/>
              <a:t>// </a:t>
            </a:r>
            <a:r>
              <a:rPr lang="fr-FR" sz="1400" dirty="0"/>
              <a:t>L'appel de la vue ne change pas</a:t>
            </a:r>
          </a:p>
          <a:p>
            <a:r>
              <a:rPr lang="fr-FR" sz="1400" dirty="0"/>
              <a:t>	</a:t>
            </a:r>
            <a:r>
              <a:rPr lang="fr-FR" sz="1400" dirty="0" smtClean="0"/>
              <a:t>return </a:t>
            </a:r>
            <a:r>
              <a:rPr lang="fr-FR" sz="1400" dirty="0"/>
              <a:t>$</a:t>
            </a:r>
            <a:r>
              <a:rPr lang="fr-FR" sz="1400" dirty="0" err="1"/>
              <a:t>this</a:t>
            </a:r>
            <a:r>
              <a:rPr lang="fr-FR" sz="1400" dirty="0"/>
              <a:t>-&gt;</a:t>
            </a:r>
            <a:r>
              <a:rPr lang="fr-FR" sz="1400" dirty="0" err="1"/>
              <a:t>render</a:t>
            </a:r>
            <a:r>
              <a:rPr lang="fr-FR" sz="1400" dirty="0"/>
              <a:t>('</a:t>
            </a:r>
            <a:r>
              <a:rPr lang="fr-FR" sz="1400" dirty="0" err="1"/>
              <a:t>OCPlatformBundle:Advert:index.html.twig</a:t>
            </a:r>
            <a:r>
              <a:rPr lang="fr-FR" sz="1400" dirty="0"/>
              <a:t>', </a:t>
            </a:r>
            <a:r>
              <a:rPr lang="fr-FR" sz="1400" dirty="0" err="1"/>
              <a:t>array</a:t>
            </a:r>
            <a:r>
              <a:rPr lang="fr-FR" sz="1400" dirty="0"/>
              <a:t>(</a:t>
            </a:r>
          </a:p>
          <a:p>
            <a:r>
              <a:rPr lang="fr-FR" sz="1400" dirty="0"/>
              <a:t>	</a:t>
            </a:r>
            <a:r>
              <a:rPr lang="fr-FR" sz="1400" dirty="0" smtClean="0"/>
              <a:t>'</a:t>
            </a:r>
            <a:r>
              <a:rPr lang="fr-FR" sz="1400" dirty="0" err="1" smtClean="0"/>
              <a:t>listAdverts</a:t>
            </a:r>
            <a:r>
              <a:rPr lang="fr-FR" sz="1400" dirty="0"/>
              <a:t>' =&gt; $</a:t>
            </a:r>
            <a:r>
              <a:rPr lang="fr-FR" sz="1400" dirty="0" err="1"/>
              <a:t>listAdverts</a:t>
            </a:r>
            <a:r>
              <a:rPr lang="fr-FR" sz="1400" dirty="0"/>
              <a:t>,</a:t>
            </a:r>
          </a:p>
          <a:p>
            <a:r>
              <a:rPr lang="fr-FR" sz="1400" dirty="0"/>
              <a:t>	</a:t>
            </a:r>
            <a:r>
              <a:rPr lang="fr-FR" sz="1400" dirty="0" smtClean="0"/>
              <a:t>));</a:t>
            </a:r>
            <a:endParaRPr lang="fr-FR" sz="1400" dirty="0"/>
          </a:p>
          <a:p>
            <a:r>
              <a:rPr lang="fr-FR" sz="1400" dirty="0" smtClean="0"/>
              <a:t>}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095546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 smtClean="0"/>
              <a:t>2</a:t>
            </a:r>
            <a:r>
              <a:rPr lang="fr-FR" b="1" baseline="30000" dirty="0" smtClean="0"/>
              <a:t>ème</a:t>
            </a:r>
            <a:r>
              <a:rPr lang="fr-FR" b="1" dirty="0" smtClean="0"/>
              <a:t> Application </a:t>
            </a:r>
            <a:r>
              <a:rPr lang="fr-FR" b="1" dirty="0"/>
              <a:t>: Affichage des annonces </a:t>
            </a:r>
            <a:r>
              <a:rPr lang="fr-FR" b="1" dirty="0" smtClean="0"/>
              <a:t>dans le menu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modifie également la méthode 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menuAction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 exemple en utilisant la méthode 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findBy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8739" y="1856480"/>
            <a:ext cx="7427344" cy="422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public </a:t>
            </a:r>
            <a:r>
              <a:rPr lang="fr-FR" sz="1400" dirty="0" err="1"/>
              <a:t>function</a:t>
            </a:r>
            <a:r>
              <a:rPr lang="fr-FR" sz="1400" dirty="0"/>
              <a:t> </a:t>
            </a:r>
            <a:r>
              <a:rPr lang="fr-FR" sz="1400" dirty="0" err="1"/>
              <a:t>menuAction</a:t>
            </a:r>
            <a:r>
              <a:rPr lang="fr-FR" sz="1400" dirty="0"/>
              <a:t>($</a:t>
            </a:r>
            <a:r>
              <a:rPr lang="fr-FR" sz="1400" dirty="0" err="1"/>
              <a:t>limit</a:t>
            </a:r>
            <a:r>
              <a:rPr lang="fr-FR" sz="1400" dirty="0"/>
              <a:t>)</a:t>
            </a:r>
          </a:p>
          <a:p>
            <a:r>
              <a:rPr lang="fr-FR" sz="1400" dirty="0" smtClean="0"/>
              <a:t>{</a:t>
            </a:r>
            <a:endParaRPr lang="fr-FR" sz="1400" dirty="0"/>
          </a:p>
          <a:p>
            <a:r>
              <a:rPr lang="fr-FR" sz="1400" dirty="0"/>
              <a:t>	</a:t>
            </a:r>
            <a:r>
              <a:rPr lang="fr-FR" sz="1400" dirty="0" smtClean="0"/>
              <a:t>$</a:t>
            </a:r>
            <a:r>
              <a:rPr lang="fr-FR" sz="1400" dirty="0" err="1"/>
              <a:t>em</a:t>
            </a:r>
            <a:r>
              <a:rPr lang="fr-FR" sz="1400" dirty="0"/>
              <a:t> = $</a:t>
            </a:r>
            <a:r>
              <a:rPr lang="fr-FR" sz="1400" dirty="0" err="1"/>
              <a:t>this</a:t>
            </a:r>
            <a:r>
              <a:rPr lang="fr-FR" sz="1400" dirty="0"/>
              <a:t>-&gt;</a:t>
            </a:r>
            <a:r>
              <a:rPr lang="fr-FR" sz="1400" dirty="0" err="1"/>
              <a:t>getDoctrine</a:t>
            </a:r>
            <a:r>
              <a:rPr lang="fr-FR" sz="1400" dirty="0"/>
              <a:t>()-&gt;</a:t>
            </a:r>
            <a:r>
              <a:rPr lang="fr-FR" sz="1400" dirty="0" err="1"/>
              <a:t>getManager</a:t>
            </a:r>
            <a:r>
              <a:rPr lang="fr-FR" sz="1400" dirty="0"/>
              <a:t>();</a:t>
            </a:r>
          </a:p>
          <a:p>
            <a:r>
              <a:rPr lang="fr-FR" sz="1400" dirty="0"/>
              <a:t>			</a:t>
            </a:r>
          </a:p>
          <a:p>
            <a:r>
              <a:rPr lang="fr-FR" sz="1400" dirty="0"/>
              <a:t>	</a:t>
            </a:r>
            <a:r>
              <a:rPr lang="fr-FR" sz="1400" dirty="0" smtClean="0"/>
              <a:t>$</a:t>
            </a:r>
            <a:r>
              <a:rPr lang="fr-FR" sz="1400" dirty="0" err="1"/>
              <a:t>listAdverts</a:t>
            </a:r>
            <a:r>
              <a:rPr lang="fr-FR" sz="1400" dirty="0"/>
              <a:t> = $</a:t>
            </a:r>
            <a:r>
              <a:rPr lang="fr-FR" sz="1400" dirty="0" err="1"/>
              <a:t>em</a:t>
            </a:r>
            <a:r>
              <a:rPr lang="fr-FR" sz="1400" dirty="0"/>
              <a:t>-&gt;</a:t>
            </a:r>
            <a:r>
              <a:rPr lang="fr-FR" sz="1400" dirty="0" err="1"/>
              <a:t>getRepository</a:t>
            </a:r>
            <a:r>
              <a:rPr lang="fr-FR" sz="1400" dirty="0"/>
              <a:t>('</a:t>
            </a:r>
            <a:r>
              <a:rPr lang="fr-FR" sz="1400" dirty="0" err="1"/>
              <a:t>OCPlatformBundle:Advert</a:t>
            </a:r>
            <a:r>
              <a:rPr lang="fr-FR" sz="1400" dirty="0"/>
              <a:t>')-&gt;</a:t>
            </a:r>
            <a:r>
              <a:rPr lang="fr-FR" sz="1400" dirty="0" err="1"/>
              <a:t>findBy</a:t>
            </a:r>
            <a:r>
              <a:rPr lang="fr-FR" sz="1400" dirty="0"/>
              <a:t>(</a:t>
            </a:r>
          </a:p>
          <a:p>
            <a:r>
              <a:rPr lang="fr-FR" sz="1400" dirty="0"/>
              <a:t>	</a:t>
            </a:r>
            <a:r>
              <a:rPr lang="fr-FR" sz="1400" dirty="0" err="1" smtClean="0"/>
              <a:t>array</a:t>
            </a:r>
            <a:r>
              <a:rPr lang="fr-FR" sz="1400" dirty="0"/>
              <a:t>(),                 // Pas de critère</a:t>
            </a:r>
          </a:p>
          <a:p>
            <a:r>
              <a:rPr lang="fr-FR" sz="1400" dirty="0"/>
              <a:t>	</a:t>
            </a:r>
            <a:r>
              <a:rPr lang="fr-FR" sz="1400" dirty="0" err="1" smtClean="0"/>
              <a:t>array</a:t>
            </a:r>
            <a:r>
              <a:rPr lang="fr-FR" sz="1400" dirty="0"/>
              <a:t>('date' =&gt; '</a:t>
            </a:r>
            <a:r>
              <a:rPr lang="fr-FR" sz="1400" dirty="0" err="1"/>
              <a:t>desc</a:t>
            </a:r>
            <a:r>
              <a:rPr lang="fr-FR" sz="1400" dirty="0"/>
              <a:t>'), // On trie par date décroissante</a:t>
            </a:r>
          </a:p>
          <a:p>
            <a:r>
              <a:rPr lang="fr-FR" sz="1400" dirty="0"/>
              <a:t>	</a:t>
            </a:r>
            <a:r>
              <a:rPr lang="fr-FR" sz="1400" dirty="0" smtClean="0"/>
              <a:t>$</a:t>
            </a:r>
            <a:r>
              <a:rPr lang="fr-FR" sz="1400" dirty="0" err="1"/>
              <a:t>limit</a:t>
            </a:r>
            <a:r>
              <a:rPr lang="fr-FR" sz="1400" dirty="0"/>
              <a:t>,                  // On sélectionne $</a:t>
            </a:r>
            <a:r>
              <a:rPr lang="fr-FR" sz="1400" dirty="0" err="1"/>
              <a:t>limit</a:t>
            </a:r>
            <a:r>
              <a:rPr lang="fr-FR" sz="1400" dirty="0"/>
              <a:t> annonces</a:t>
            </a:r>
          </a:p>
          <a:p>
            <a:r>
              <a:rPr lang="fr-FR" sz="1400" dirty="0"/>
              <a:t>	</a:t>
            </a:r>
            <a:r>
              <a:rPr lang="fr-FR" sz="1400" dirty="0" smtClean="0"/>
              <a:t>0                        </a:t>
            </a:r>
            <a:r>
              <a:rPr lang="fr-FR" sz="1400" dirty="0"/>
              <a:t>// À partir du premier</a:t>
            </a:r>
          </a:p>
          <a:p>
            <a:r>
              <a:rPr lang="fr-FR" sz="1400" dirty="0"/>
              <a:t>	</a:t>
            </a:r>
            <a:r>
              <a:rPr lang="fr-FR" sz="1400" dirty="0" smtClean="0"/>
              <a:t>);</a:t>
            </a:r>
            <a:endParaRPr lang="fr-FR" sz="1400" dirty="0"/>
          </a:p>
          <a:p>
            <a:r>
              <a:rPr lang="fr-FR" sz="1400" dirty="0"/>
              <a:t>			</a:t>
            </a:r>
          </a:p>
          <a:p>
            <a:r>
              <a:rPr lang="fr-FR" sz="1400" dirty="0"/>
              <a:t>	</a:t>
            </a:r>
            <a:r>
              <a:rPr lang="fr-FR" sz="1400" dirty="0" smtClean="0"/>
              <a:t>return </a:t>
            </a:r>
            <a:r>
              <a:rPr lang="fr-FR" sz="1400" dirty="0"/>
              <a:t>$</a:t>
            </a:r>
            <a:r>
              <a:rPr lang="fr-FR" sz="1400" dirty="0" err="1"/>
              <a:t>this</a:t>
            </a:r>
            <a:r>
              <a:rPr lang="fr-FR" sz="1400" dirty="0"/>
              <a:t>-&gt;</a:t>
            </a:r>
            <a:r>
              <a:rPr lang="fr-FR" sz="1400" dirty="0" err="1"/>
              <a:t>render</a:t>
            </a:r>
            <a:r>
              <a:rPr lang="fr-FR" sz="1400" dirty="0"/>
              <a:t>('</a:t>
            </a:r>
            <a:r>
              <a:rPr lang="fr-FR" sz="1400" dirty="0" err="1"/>
              <a:t>OCPlatformBundle:Advert:menu.html.twig</a:t>
            </a:r>
            <a:r>
              <a:rPr lang="fr-FR" sz="1400" dirty="0"/>
              <a:t>', </a:t>
            </a:r>
            <a:r>
              <a:rPr lang="fr-FR" sz="1400" dirty="0" err="1"/>
              <a:t>array</a:t>
            </a:r>
            <a:r>
              <a:rPr lang="fr-FR" sz="1400" dirty="0"/>
              <a:t>(</a:t>
            </a:r>
          </a:p>
          <a:p>
            <a:r>
              <a:rPr lang="fr-FR" sz="1400" dirty="0"/>
              <a:t>	</a:t>
            </a:r>
            <a:r>
              <a:rPr lang="fr-FR" sz="1400" dirty="0" smtClean="0"/>
              <a:t>'</a:t>
            </a:r>
            <a:r>
              <a:rPr lang="fr-FR" sz="1400" dirty="0" err="1" smtClean="0"/>
              <a:t>listAdverts</a:t>
            </a:r>
            <a:r>
              <a:rPr lang="fr-FR" sz="1400" dirty="0"/>
              <a:t>' =&gt; $</a:t>
            </a:r>
            <a:r>
              <a:rPr lang="fr-FR" sz="1400" dirty="0" err="1"/>
              <a:t>listAdverts</a:t>
            </a:r>
            <a:endParaRPr lang="fr-FR" sz="1400" dirty="0"/>
          </a:p>
          <a:p>
            <a:r>
              <a:rPr lang="fr-FR" sz="1400" dirty="0"/>
              <a:t>	</a:t>
            </a:r>
            <a:r>
              <a:rPr lang="fr-FR" sz="1400" dirty="0" smtClean="0"/>
              <a:t>));</a:t>
            </a:r>
            <a:endParaRPr lang="fr-FR" sz="1400" dirty="0"/>
          </a:p>
          <a:p>
            <a:r>
              <a:rPr lang="fr-FR" sz="1400" dirty="0" smtClean="0"/>
              <a:t>}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104082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 smtClean="0"/>
              <a:t>Affichage de la page d'accueil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27120" y="1164077"/>
            <a:ext cx="65992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http://</a:t>
            </a:r>
            <a:r>
              <a:rPr lang="fr-FR" dirty="0" smtClean="0">
                <a:hlinkClick r:id="rId4"/>
              </a:rPr>
              <a:t>localhost/symfony/web/app_dev.php/platform</a:t>
            </a:r>
            <a:r>
              <a:rPr lang="fr-FR" dirty="0" smtClean="0"/>
              <a:t> </a:t>
            </a:r>
            <a:endParaRPr lang="fr-FR" dirty="0"/>
          </a:p>
        </p:txBody>
      </p:sp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909187"/>
              </p:ext>
            </p:extLst>
          </p:nvPr>
        </p:nvGraphicFramePr>
        <p:xfrm>
          <a:off x="533160" y="1638712"/>
          <a:ext cx="7703718" cy="480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r:id="rId5" imgW="17015760" imgH="10615680" progId="">
                  <p:embed/>
                </p:oleObj>
              </mc:Choice>
              <mc:Fallback>
                <p:oleObj r:id="rId5" imgW="17015760" imgH="106156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160" y="1638712"/>
                        <a:ext cx="7703718" cy="480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5162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/>
        </p:nvSpPr>
        <p:spPr>
          <a:xfrm>
            <a:off x="856034" y="3438903"/>
            <a:ext cx="8095072" cy="1146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4000" dirty="0" smtClean="0"/>
              <a:t>PARTIE 3 - Gérer </a:t>
            </a:r>
            <a:r>
              <a:rPr lang="fr-FR" sz="4000" dirty="0"/>
              <a:t>la base de données avec Doctrine2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673" y="5010061"/>
            <a:ext cx="3863600" cy="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1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 smtClean="0"/>
              <a:t>Résumé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faut exécuter la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commande 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doctrine:schema:update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pour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mettre à jour la base de données et la faire correspondre à l'état actuel de vos entités.</a:t>
            </a: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Avec 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Symfony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récupère l'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EntityManager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Doctrine2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depuis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contrôleur,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getDoctrine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getManager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L'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EntityManager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sert à manipuler les entités, tandis que les </a:t>
            </a:r>
            <a:r>
              <a:rPr lang="fr-FR" sz="20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repositories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servent à récupérer les entités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95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/>
        </p:nvSpPr>
        <p:spPr>
          <a:xfrm>
            <a:off x="1794934" y="3438903"/>
            <a:ext cx="7156172" cy="1146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dirty="0"/>
              <a:t>La couche métier : les entités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673" y="5010061"/>
            <a:ext cx="3863600" cy="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 smtClean="0"/>
              <a:t>Notions d'ORM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L'objectif d'un </a:t>
            </a:r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(Object-Relation Mapper) est d'</a:t>
            </a:r>
            <a:r>
              <a:rPr lang="fr-F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abstraire une base de données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se chargeant de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l'enregistrement de vos données </a:t>
            </a: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n'aura plus à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écrire de requêtes, ni créer de tables via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phpMyAdmin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L'ORM par défaut de 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Symfony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s'appelle </a:t>
            </a:r>
            <a:r>
              <a:rPr lang="fr-F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Doctrine2</a:t>
            </a: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Toutes les </a:t>
            </a:r>
            <a:r>
              <a:rPr lang="fr-F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doivent être </a:t>
            </a:r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sous forme </a:t>
            </a:r>
            <a:r>
              <a:rPr lang="fr-F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d'objets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l'on nomme </a:t>
            </a:r>
            <a:r>
              <a:rPr lang="fr-F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entité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20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 indiquer à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Symfony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 qu'il doit faire à travers des </a:t>
            </a:r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commentaires spéciaux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le code (</a:t>
            </a:r>
            <a:r>
              <a:rPr lang="fr-FR" sz="20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 smtClean="0"/>
              <a:t>Exemple d'annotation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Voici à quoi pourrait ressembler la classe 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Advert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avant/après l'annotation :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2120" y="1549887"/>
            <a:ext cx="4133088" cy="477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&lt;?</a:t>
            </a:r>
            <a:r>
              <a:rPr lang="fr-FR" sz="1400" dirty="0" err="1"/>
              <a:t>php</a:t>
            </a:r>
            <a:endParaRPr lang="fr-FR" sz="1400" dirty="0"/>
          </a:p>
          <a:p>
            <a:r>
              <a:rPr lang="fr-FR" sz="1400" dirty="0"/>
              <a:t>// </a:t>
            </a:r>
            <a:r>
              <a:rPr lang="fr-FR" sz="1400" dirty="0" err="1"/>
              <a:t>src</a:t>
            </a:r>
            <a:r>
              <a:rPr lang="fr-FR" sz="1400" dirty="0"/>
              <a:t>/OC/</a:t>
            </a:r>
            <a:r>
              <a:rPr lang="fr-FR" sz="1400" dirty="0" err="1"/>
              <a:t>PlatformBundle</a:t>
            </a:r>
            <a:r>
              <a:rPr lang="fr-FR" sz="1400" dirty="0"/>
              <a:t>/</a:t>
            </a:r>
            <a:r>
              <a:rPr lang="fr-FR" sz="1400" dirty="0" err="1"/>
              <a:t>Entity</a:t>
            </a:r>
            <a:r>
              <a:rPr lang="fr-FR" sz="1400" dirty="0"/>
              <a:t>/</a:t>
            </a:r>
            <a:r>
              <a:rPr lang="fr-FR" sz="1400" dirty="0" err="1"/>
              <a:t>Advert.php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 err="1"/>
              <a:t>namespace</a:t>
            </a:r>
            <a:r>
              <a:rPr lang="fr-FR" sz="1400" dirty="0"/>
              <a:t> OC\</a:t>
            </a:r>
            <a:r>
              <a:rPr lang="fr-FR" sz="1400" dirty="0" err="1"/>
              <a:t>PlatformBundle</a:t>
            </a:r>
            <a:r>
              <a:rPr lang="fr-FR" sz="1400" dirty="0"/>
              <a:t>\</a:t>
            </a:r>
            <a:r>
              <a:rPr lang="fr-FR" sz="1400" dirty="0" err="1"/>
              <a:t>Entity</a:t>
            </a:r>
            <a:r>
              <a:rPr lang="fr-FR" sz="1400" dirty="0"/>
              <a:t>;</a:t>
            </a:r>
          </a:p>
          <a:p>
            <a:endParaRPr lang="fr-FR" sz="1400" dirty="0"/>
          </a:p>
          <a:p>
            <a:r>
              <a:rPr lang="fr-FR" sz="1400" dirty="0"/>
              <a:t>class </a:t>
            </a:r>
            <a:r>
              <a:rPr lang="fr-FR" sz="1400" dirty="0" err="1"/>
              <a:t>Advert</a:t>
            </a:r>
            <a:endParaRPr lang="fr-FR" sz="1400" dirty="0"/>
          </a:p>
          <a:p>
            <a:r>
              <a:rPr lang="fr-FR" sz="1400" dirty="0"/>
              <a:t>{</a:t>
            </a:r>
          </a:p>
          <a:p>
            <a:pPr lvl="1"/>
            <a:r>
              <a:rPr lang="fr-FR" sz="1400" dirty="0"/>
              <a:t>  </a:t>
            </a:r>
            <a:r>
              <a:rPr lang="fr-FR" sz="1400" dirty="0" err="1"/>
              <a:t>protected</a:t>
            </a:r>
            <a:r>
              <a:rPr lang="fr-FR" sz="1400" dirty="0"/>
              <a:t> $id</a:t>
            </a:r>
            <a:r>
              <a:rPr lang="fr-FR" sz="1400" dirty="0" smtClean="0"/>
              <a:t>;</a:t>
            </a:r>
            <a:endParaRPr lang="fr-FR" sz="1400" dirty="0"/>
          </a:p>
          <a:p>
            <a:pPr lvl="1"/>
            <a:r>
              <a:rPr lang="fr-FR" sz="1400" dirty="0"/>
              <a:t>  </a:t>
            </a:r>
            <a:r>
              <a:rPr lang="fr-FR" sz="1400" dirty="0" err="1"/>
              <a:t>protected</a:t>
            </a:r>
            <a:r>
              <a:rPr lang="fr-FR" sz="1400" dirty="0"/>
              <a:t> $content;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  // Et bien sûr les getters/setters :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  public </a:t>
            </a:r>
            <a:r>
              <a:rPr lang="fr-FR" sz="1400" dirty="0" err="1"/>
              <a:t>function</a:t>
            </a:r>
            <a:r>
              <a:rPr lang="fr-FR" sz="1400" dirty="0"/>
              <a:t> </a:t>
            </a:r>
            <a:r>
              <a:rPr lang="fr-FR" sz="1400" dirty="0" err="1"/>
              <a:t>setId</a:t>
            </a:r>
            <a:r>
              <a:rPr lang="fr-FR" sz="1400" dirty="0"/>
              <a:t>($id)</a:t>
            </a:r>
          </a:p>
          <a:p>
            <a:pPr lvl="1"/>
            <a:r>
              <a:rPr lang="fr-FR" sz="1400" dirty="0"/>
              <a:t>  {</a:t>
            </a:r>
          </a:p>
          <a:p>
            <a:pPr lvl="1"/>
            <a:r>
              <a:rPr lang="fr-FR" sz="1400" dirty="0"/>
              <a:t>    $</a:t>
            </a:r>
            <a:r>
              <a:rPr lang="fr-FR" sz="1400" dirty="0" err="1"/>
              <a:t>this</a:t>
            </a:r>
            <a:r>
              <a:rPr lang="fr-FR" sz="1400" dirty="0"/>
              <a:t>-&gt;id = $id;</a:t>
            </a:r>
          </a:p>
          <a:p>
            <a:pPr lvl="1"/>
            <a:r>
              <a:rPr lang="fr-FR" sz="1400" dirty="0"/>
              <a:t>  </a:t>
            </a:r>
            <a:r>
              <a:rPr lang="fr-FR" sz="1400" dirty="0" smtClean="0"/>
              <a:t>}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 smtClean="0"/>
              <a:t>…./….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4496673" y="1549887"/>
            <a:ext cx="4302271" cy="477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/>
              <a:t>…/….</a:t>
            </a:r>
          </a:p>
          <a:p>
            <a:endParaRPr lang="fr-FR" sz="1400" dirty="0"/>
          </a:p>
          <a:p>
            <a:r>
              <a:rPr lang="en-US" sz="1400" dirty="0"/>
              <a:t>use Doctrine\ORM\Mapping as ORM;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FF00"/>
                </a:solidFill>
              </a:rPr>
              <a:t>/**</a:t>
            </a:r>
          </a:p>
          <a:p>
            <a:r>
              <a:rPr lang="en-US" sz="1400" dirty="0">
                <a:solidFill>
                  <a:srgbClr val="FFFF00"/>
                </a:solidFill>
              </a:rPr>
              <a:t> * @ORM\Entity</a:t>
            </a:r>
          </a:p>
          <a:p>
            <a:r>
              <a:rPr lang="en-US" sz="1400" dirty="0">
                <a:solidFill>
                  <a:srgbClr val="FFFF00"/>
                </a:solidFill>
              </a:rPr>
              <a:t> */</a:t>
            </a:r>
          </a:p>
          <a:p>
            <a:r>
              <a:rPr lang="en-US" sz="1400" dirty="0"/>
              <a:t>class Advert</a:t>
            </a:r>
          </a:p>
          <a:p>
            <a:r>
              <a:rPr lang="en-US" sz="1400" dirty="0"/>
              <a:t>{</a:t>
            </a:r>
          </a:p>
          <a:p>
            <a:pPr lvl="1"/>
            <a:r>
              <a:rPr lang="en-US" sz="1400" dirty="0">
                <a:solidFill>
                  <a:srgbClr val="FFFF00"/>
                </a:solidFill>
              </a:rPr>
              <a:t>  /**</a:t>
            </a:r>
          </a:p>
          <a:p>
            <a:pPr lvl="1"/>
            <a:r>
              <a:rPr lang="en-US" sz="1400" dirty="0">
                <a:solidFill>
                  <a:srgbClr val="FFFF00"/>
                </a:solidFill>
              </a:rPr>
              <a:t>   * @ORM\Column(name="id", type="integer")</a:t>
            </a:r>
          </a:p>
          <a:p>
            <a:pPr lvl="1"/>
            <a:r>
              <a:rPr lang="en-US" sz="1400" dirty="0">
                <a:solidFill>
                  <a:srgbClr val="FFFF00"/>
                </a:solidFill>
              </a:rPr>
              <a:t>   * @ORM\Id</a:t>
            </a:r>
          </a:p>
          <a:p>
            <a:pPr lvl="1"/>
            <a:r>
              <a:rPr lang="en-US" sz="1400" dirty="0">
                <a:solidFill>
                  <a:srgbClr val="FFFF00"/>
                </a:solidFill>
              </a:rPr>
              <a:t>   * @ORM\</a:t>
            </a:r>
            <a:r>
              <a:rPr lang="en-US" sz="1400" dirty="0" err="1">
                <a:solidFill>
                  <a:srgbClr val="FFFF00"/>
                </a:solidFill>
              </a:rPr>
              <a:t>GeneratedValue</a:t>
            </a:r>
            <a:r>
              <a:rPr lang="en-US" sz="1400" dirty="0">
                <a:solidFill>
                  <a:srgbClr val="FFFF00"/>
                </a:solidFill>
              </a:rPr>
              <a:t>(strategy="AUTO")</a:t>
            </a:r>
          </a:p>
          <a:p>
            <a:pPr lvl="1"/>
            <a:r>
              <a:rPr lang="en-US" sz="1400" dirty="0">
                <a:solidFill>
                  <a:srgbClr val="FFFF00"/>
                </a:solidFill>
              </a:rPr>
              <a:t>   */</a:t>
            </a:r>
          </a:p>
          <a:p>
            <a:pPr lvl="1"/>
            <a:r>
              <a:rPr lang="en-US" sz="1400" dirty="0"/>
              <a:t>  protected $id;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  </a:t>
            </a:r>
            <a:r>
              <a:rPr lang="en-US" sz="1400" dirty="0">
                <a:solidFill>
                  <a:srgbClr val="FFFF00"/>
                </a:solidFill>
              </a:rPr>
              <a:t>/**</a:t>
            </a:r>
          </a:p>
          <a:p>
            <a:pPr lvl="1"/>
            <a:r>
              <a:rPr lang="en-US" sz="1400" dirty="0">
                <a:solidFill>
                  <a:srgbClr val="FFFF00"/>
                </a:solidFill>
              </a:rPr>
              <a:t>   * @ORM\Column(name="date", type="date")</a:t>
            </a:r>
          </a:p>
          <a:p>
            <a:pPr lvl="1"/>
            <a:r>
              <a:rPr lang="en-US" sz="1400" dirty="0">
                <a:solidFill>
                  <a:srgbClr val="FFFF00"/>
                </a:solidFill>
              </a:rPr>
              <a:t>   */</a:t>
            </a:r>
          </a:p>
          <a:p>
            <a:pPr lvl="1"/>
            <a:r>
              <a:rPr lang="en-US" sz="1400" dirty="0"/>
              <a:t>  protected $date</a:t>
            </a:r>
            <a:r>
              <a:rPr lang="en-US" sz="1400" dirty="0" smtClean="0"/>
              <a:t>;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 smtClean="0"/>
              <a:t>…/…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7342001" y="2367261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Notez le </a:t>
            </a:r>
            <a:r>
              <a:rPr lang="fr-FR" dirty="0" smtClean="0">
                <a:solidFill>
                  <a:srgbClr val="FFFF00"/>
                </a:solidFill>
              </a:rPr>
              <a:t>/**</a:t>
            </a:r>
            <a:endParaRPr lang="fr-FR" dirty="0">
              <a:solidFill>
                <a:srgbClr val="FFFF00"/>
              </a:solidFill>
            </a:endParaRPr>
          </a:p>
        </p:txBody>
      </p:sp>
      <p:cxnSp>
        <p:nvCxnSpPr>
          <p:cNvPr id="8" name="Connecteur droit avec flèche 7"/>
          <p:cNvCxnSpPr>
            <a:stCxn id="7" idx="1"/>
          </p:cNvCxnSpPr>
          <p:nvPr/>
        </p:nvCxnSpPr>
        <p:spPr>
          <a:xfrm flipH="1" flipV="1">
            <a:off x="4917057" y="2510287"/>
            <a:ext cx="2424944" cy="41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1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 smtClean="0"/>
              <a:t>Création de la base de données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Avant d'utiliser le générateur d'entité il faut veiller à :</a:t>
            </a:r>
          </a:p>
          <a:p>
            <a:pPr marL="1095375" lvl="1" indent="-457200">
              <a:spcBef>
                <a:spcPts val="120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fichier 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/config/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parameters.yml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adapter les paramètres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utiles à la base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données (utilisateur, mot de passe, nom de la base de données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pPr marL="1095375" lvl="1" indent="-457200">
              <a:spcBef>
                <a:spcPts val="1200"/>
              </a:spcBef>
              <a:buClr>
                <a:srgbClr val="C00000"/>
              </a:buClr>
              <a:buFont typeface="+mj-lt"/>
              <a:buAutoNum type="arabicPeriod"/>
            </a:pP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5375" lvl="1" indent="-457200">
              <a:spcBef>
                <a:spcPts val="1200"/>
              </a:spcBef>
              <a:buClr>
                <a:srgbClr val="C00000"/>
              </a:buClr>
              <a:buFont typeface="+mj-lt"/>
              <a:buAutoNum type="arabicPeriod"/>
            </a:pP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5375" lvl="1" indent="-457200">
              <a:spcBef>
                <a:spcPts val="1200"/>
              </a:spcBef>
              <a:buClr>
                <a:srgbClr val="C00000"/>
              </a:buClr>
              <a:buFont typeface="+mj-lt"/>
              <a:buAutoNum type="arabicPeriod"/>
            </a:pP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5375" lvl="1" indent="-457200">
              <a:spcBef>
                <a:spcPts val="1200"/>
              </a:spcBef>
              <a:buClr>
                <a:srgbClr val="C00000"/>
              </a:buClr>
              <a:buFont typeface="+mj-lt"/>
              <a:buAutoNum type="arabicPeriod"/>
            </a:pP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5375" lvl="1" indent="-457200">
              <a:spcBef>
                <a:spcPts val="120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Ensuite on peut lancer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commande de création de la base de données :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605" y="5168879"/>
            <a:ext cx="9015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fr-F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bin/console </a:t>
            </a:r>
            <a:r>
              <a:rPr lang="fr-F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doctrine:database:create</a:t>
            </a:r>
            <a:endParaRPr lang="fr-F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13" y="5763801"/>
            <a:ext cx="6696075" cy="52387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698" y="2505521"/>
            <a:ext cx="4746498" cy="181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0" y="308168"/>
            <a:ext cx="9144000" cy="6789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b="1" dirty="0" smtClean="0"/>
              <a:t>Génération d'entité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1" y="1058774"/>
            <a:ext cx="9144000" cy="49526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fois la base de données créée, on peut créer une entité</a:t>
            </a: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indent="-4572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Première étape :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nom, sous le </a:t>
            </a:r>
            <a:r>
              <a:rPr lang="fr-F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</a:t>
            </a:r>
            <a:r>
              <a:rPr lang="fr-FR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NomBundle:NomEntité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Dans notre cas, on entre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donc 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OCPlatformBundle:Advert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8016" y="1525411"/>
            <a:ext cx="9015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fr-F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bin/console </a:t>
            </a:r>
            <a:r>
              <a:rPr lang="fr-F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doctrine:generate:entity</a:t>
            </a:r>
            <a:endParaRPr lang="fr-F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94" y="3206686"/>
            <a:ext cx="68199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15474</TotalTime>
  <Words>2848</Words>
  <Application>Microsoft Office PowerPoint</Application>
  <PresentationFormat>Affichage à l'écran (4:3)</PresentationFormat>
  <Paragraphs>543</Paragraphs>
  <Slides>40</Slides>
  <Notes>35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0</vt:i4>
      </vt:variant>
      <vt:variant>
        <vt:lpstr>Titres des diapositives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 BIANCO</dc:creator>
  <cp:lastModifiedBy>Luc BIANCO</cp:lastModifiedBy>
  <cp:revision>941</cp:revision>
  <dcterms:created xsi:type="dcterms:W3CDTF">2015-10-03T11:57:27Z</dcterms:created>
  <dcterms:modified xsi:type="dcterms:W3CDTF">2018-11-30T11:18:05Z</dcterms:modified>
</cp:coreProperties>
</file>