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2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76" r:id="rId21"/>
    <p:sldId id="284" r:id="rId22"/>
    <p:sldId id="285" r:id="rId23"/>
    <p:sldId id="287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08873-FDB3-4F2B-A0F0-9662EED4DAEE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93A71-C283-456C-85CD-9FE39BC843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2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15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973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16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838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991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C2C3-005B-9234-5488-3ED6DC15F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46B96-B761-3694-CA98-B8D6949E9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AAC2-0D25-A06C-8B59-9C6044A3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383E-AEBB-4DCB-B3B7-8BE7831ACCC0}" type="datetime1">
              <a:rPr lang="en-US" smtClean="0"/>
              <a:t>9/15/2024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CD51-646D-D090-0030-AD5A0F28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F614-C9A6-E87C-8F73-96B8E433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85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B341-8771-2377-86C3-E72E2E63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B2B56-8258-4805-5311-A2867F432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6444-C61D-D0EF-AA48-F9C853D1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97B6-2B66-458C-B782-D72959975534}" type="datetime1">
              <a:rPr lang="en-US" smtClean="0"/>
              <a:t>9/15/2024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0FFC-9FE1-96BB-0ACD-7C6BAAC1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5CB7-CF91-5BF3-11B9-3FDC9255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084B2-C100-84D5-887A-0EC0790A0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41F6A-C58A-A5A9-938E-59BE7D4B0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C143-F74D-CEB7-2FA1-3CDF78BE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8226-BA5E-429E-BAEA-7AA3DEB79231}" type="datetime1">
              <a:rPr lang="en-US" smtClean="0"/>
              <a:t>9/15/2024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42C0-4167-186C-724B-30C6D0C3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2B5BB-85CF-7379-F75C-27826012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2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72F9-A5D2-A268-5119-B17526E0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A41F-60FA-D89D-9564-D4C4515D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9B83-E5AF-4B3F-82A6-5F90303E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0DCA-CB5B-439A-AD6D-5496C7202A01}" type="datetime1">
              <a:rPr lang="en-US" smtClean="0"/>
              <a:t>9/15/2024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C41F-33B4-F12F-4C09-C80407A9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EB85-51C5-F08C-F636-924CA7E0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0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02FA-2205-6E79-1A2C-BF59CF79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D1BFD-4DB6-1E1E-96B5-665E7ECF7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557B7-167F-6B2A-53A3-958155A4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4D03-47EE-4D6A-91F7-EA8886B5A209}" type="datetime1">
              <a:rPr lang="en-US" smtClean="0"/>
              <a:t>9/15/2024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1824-1D26-BCE7-8D9D-52C60F53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494CD-5804-389B-E17B-192E09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8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BC50-55F1-5020-9040-48D66CE1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4E77-DCED-A87F-B471-88344987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89AAB-ED07-0082-7E64-9176A816A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C4929-FAEF-E996-67C3-B714753C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0D49-DD75-42FF-A7BB-CA96FDDF3BB0}" type="datetime1">
              <a:rPr lang="en-US" smtClean="0"/>
              <a:t>9/15/2024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FD679-D18E-BEF3-3FEE-2E19019C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7CE5A-31B0-61CA-7771-0DCC721F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0126-A129-EE62-AC69-B4D28723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7DB82-D236-8AE6-B950-500E2D8D6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9475B-E292-6E1A-38D2-667555AAC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5F95B-FF4D-A9BD-371B-C0427EA68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2D81C-ED22-D206-FE0C-7ABCBA516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3C5F6-AEE3-260C-94A2-DEDCC2C8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BDAD-AC18-414C-9721-4E258572DF2C}" type="datetime1">
              <a:rPr lang="en-US" smtClean="0"/>
              <a:t>9/15/2024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48C11-86E7-B7F6-9A1F-6AD8C020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4422A-E785-4DB0-93C0-80A5038E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4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C6E1-9D8C-7632-61E8-1939ACDE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DE750-2E6A-CFB8-B129-0BBA5DB4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D731-DABB-4BA4-9D22-10EB10D588FB}" type="datetime1">
              <a:rPr lang="en-US" smtClean="0"/>
              <a:t>9/15/2024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ED6DD-34F5-7173-4289-A7923746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5266C-63D3-EC25-E388-099D9ABB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0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5B89C-D285-18CA-1920-17EC3C09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105C-1324-4F48-825D-1EC1033F4169}" type="datetime1">
              <a:rPr lang="en-US" smtClean="0"/>
              <a:t>9/15/2024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D65C3-CC36-CF40-F448-6404A9E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2BEB6-7184-22EB-7508-C067A209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23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D7C2-EAED-FE27-19A6-17D601AB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6393-73D6-A644-55E3-45539D03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A69BE-41B0-F7F2-7CA3-165A7AA45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5E85A-7B43-074B-BE05-686145BA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FF4D-564A-4442-AB55-59389DE43431}" type="datetime1">
              <a:rPr lang="en-US" smtClean="0"/>
              <a:t>9/15/2024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ED34-F5B5-9715-E882-32A3C951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2B46A-3DCE-C544-6C2F-6F0B1941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11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0F8F-39D2-1E0E-EBC3-9E84DB5E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EF15F-7A71-4363-90FC-379A6A843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CE90E-198F-2360-9839-455DEA80E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BA62-1EBB-93E3-4D17-04EF90B2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0C58E-E521-431C-BBC3-882AF9EBA037}" type="datetime1">
              <a:rPr lang="en-US" smtClean="0"/>
              <a:t>9/15/2024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2C720-40AF-BC47-3426-1034D7D7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3017-E4E9-8E74-790D-0590FBA7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7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A1DB6-2370-035E-3707-DF8A7713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9A83-1968-25B7-4C90-9100BE16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679A-F750-E5D9-B1D8-05D7F5706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1DB6-F9E8-4E5F-872F-703111CDDFBC}" type="datetime1">
              <a:rPr lang="en-US" smtClean="0"/>
              <a:t>9/15/2024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56943-5DCE-BF65-4F6B-C96DC23AE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B8F3-BB5F-B17D-584D-A72FAF836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4D40-1FAE-40D7-B22F-6C3DAB906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9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8F559-1CDA-DB64-2228-93DCDFF0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983" y="471577"/>
            <a:ext cx="5825038" cy="3171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20EA60-E570-5211-15F0-CC94B465F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83" y="3835879"/>
            <a:ext cx="5825039" cy="2783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FF3FDD-6F17-ADC5-9D62-A91356A02FD3}"/>
              </a:ext>
            </a:extLst>
          </p:cNvPr>
          <p:cNvSpPr txBox="1"/>
          <p:nvPr/>
        </p:nvSpPr>
        <p:spPr>
          <a:xfrm>
            <a:off x="362309" y="1719256"/>
            <a:ext cx="5733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Probabilistic Model for  Brain MRI Segmentation </a:t>
            </a:r>
            <a:endParaRPr lang="en-IN" sz="5400" dirty="0">
              <a:latin typeface="Algerian" panose="04020705040A02060702" pitchFamily="82" charset="0"/>
            </a:endParaRPr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811E-9E34-45F2-9C33-BB6A6868EAA0}" type="datetime1">
              <a:rPr lang="en-US" smtClean="0"/>
              <a:t>9/15/2024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86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1920"/>
            <a:ext cx="10515600" cy="4785043"/>
          </a:xfrm>
        </p:spPr>
        <p:txBody>
          <a:bodyPr>
            <a:normAutofit/>
          </a:bodyPr>
          <a:lstStyle/>
          <a:p>
            <a:pPr marL="228600" lvl="0" indent="-2794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TCIA data set was used.</a:t>
            </a:r>
          </a:p>
          <a:p>
            <a:pPr marL="228600" indent="-279400" algn="just">
              <a:lnSpc>
                <a:spcPct val="100000"/>
              </a:lnSpc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TCIA brain tumor dataset with skull is a collection of pre-operative and post-operative multimodal MR images of various brain tumor types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79400" algn="just">
              <a:lnSpc>
                <a:spcPct val="100000"/>
              </a:lnSpc>
              <a:buSzPts val="2800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D990D3-D82A-4D17-872C-06777C1A01A2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2" descr="Applied Sciences | Free Full-Text | Brain Tumor Analysis Using Deep  Learning and VGG-16 Ensembling Learning Approaches">
            <a:extLst>
              <a:ext uri="{FF2B5EF4-FFF2-40B4-BE49-F238E27FC236}">
                <a16:creationId xmlns:a16="http://schemas.microsoft.com/office/drawing/2014/main" id="{F4257E5D-A58D-576A-5CAC-B73AF41A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95" y="3227551"/>
            <a:ext cx="3717085" cy="30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11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00" lvl="0" indent="-457200" algn="just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word of the process of identification and classification of the brain tumor image is of three folds.</a:t>
            </a:r>
          </a:p>
          <a:p>
            <a:pPr marL="635000" lvl="0" indent="-457200" algn="just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mention it in the sequential order, the probabilistic U-Net is being employed in the image segmentation process and feature extraction. </a:t>
            </a:r>
          </a:p>
          <a:p>
            <a:pPr marL="635000" lvl="0" indent="-457200" algn="just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flow of the research work which is being proposed, defining the tri-fold process of detecting and classifying the brain tumor.</a:t>
            </a:r>
          </a:p>
        </p:txBody>
      </p:sp>
      <p:pic>
        <p:nvPicPr>
          <p:cNvPr id="4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5D49-E190-413B-82CD-02CD2FE6C89E}" type="datetime1">
              <a:rPr lang="en-US" smtClean="0"/>
              <a:t>9/15/2024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2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0" y="1606849"/>
            <a:ext cx="6868160" cy="498000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695-C280-4BCF-BF79-A473DACA6C57}" type="datetime1">
              <a:rPr lang="en-US" smtClean="0"/>
              <a:t>9/15/2024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6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 processing-Skull Removal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deconstruct mental clutter.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in the blanks with morphological operators for extracted objects.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operations include dilation, erosion, opening, and closing.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edges and potentially refining them using edge detection.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a binary mask by selecting the image's biggest region.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a new image by fusing the input image with the binary mask.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62C4D97-A4B7-4C47-B154-5702068F7CDA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29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Pre- processing-Filtering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filtering is employed iteratively to mitigate various noise types such as Gaussian, random, and salt and pepper noise, ensuring a clearer representation of brain structures.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filtering replaces each pixel with the median of its neighboring entries, effectively reducing high-frequency components associated with noise, while preserving important image features.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Segmentation and Classification: Filtered MR images serve as the foundation for segmentation and classification tasks, improving the accuracy and reliability of subsequent analyses, leading to better insights into neurodegenerative diseases and neurological disorders.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8046C0-650C-4058-9241-AF9C2971CCE3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99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U-Net</a:t>
            </a:r>
            <a:endParaRPr lang="en-IN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BAC7B9-7CFC-42AF-91D7-EAA32687FFB8}" type="datetime1">
              <a:rPr lang="en-US" smtClean="0"/>
              <a:t>9/15/2024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1293042"/>
            <a:ext cx="8904402" cy="5072833"/>
          </a:xfrm>
          <a:prstGeom prst="rect">
            <a:avLst/>
          </a:prstGeom>
        </p:spPr>
      </p:pic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17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charset="0"/>
                <a:cs typeface="Times New Roman" panose="02020603050405020304" charset="0"/>
              </a:rPr>
              <a:t>Probabilistic U-Net</a:t>
            </a:r>
            <a:endParaRPr lang="en-IN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16</a:t>
            </a:fld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A80FF49-DEE9-4EF3-B018-EF2386EF80DC}" type="datetime1">
              <a:rPr lang="en-US" smtClean="0"/>
              <a:t>9/15/2024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1311296"/>
            <a:ext cx="9987280" cy="5546704"/>
          </a:xfrm>
          <a:prstGeom prst="rect">
            <a:avLst/>
          </a:prstGeom>
        </p:spPr>
      </p:pic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2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Probabilistic U-Net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the capabilities of a standard U-Net with a conditional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cVAE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U-Net's structure captures spatial hierarchies and intricate patterns in the image,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cVAE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trained to model the distribution of possible segmentations conditioned on the input.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uncertainty in medical images due to noise, ambiguities, and device variations, aiding risk-assessment and decision-making.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Variable: Represents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uncertainty.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&amp; Posterior Networks: Predict latent distributions.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 Uses encoder output and prior's latent sample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segmentation loss + KL-divergence reduces overfitting and ensures meaningful uncertainty in scarce medical data scenarios.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7F7880D-95AF-4943-9D73-439602D7511F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27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Times New Roman" panose="02020603050405020304" charset="0"/>
                <a:cs typeface="Times New Roman" panose="02020603050405020304" charset="0"/>
              </a:rPr>
              <a:t>CNN for Brain Tumor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the most widely used supervised AI image classification technique. To extort the different levels of features in the MRI image, this work employs convolutional layers.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is used to clip any negative values that the convolution operation might occasionally produce below zero to one, which causes nonlinearity in the model.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CNN model possess the pooling layers which are employed to generate a statistical summary based on the input function and deduce dimensionally without ignoring significant input functions.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AI based CNN model is trained and tested on a TCIA dataset encompassing the brain tumor MR images.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leverages the power of AI to assist medical professionals in accurately and efficiently diagnosing brain tumors, enabling early detection and improved patient outcomes.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99BD53-334D-42F9-8FBA-F3EEF2DBEF2B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18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31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Segmented Images </a:t>
            </a:r>
            <a:endParaRPr lang="en-IN" sz="4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4ECB83-F65A-411D-B622-4F557ABB6CE5}" type="datetime1">
              <a:rPr lang="en-US" smtClean="0"/>
              <a:t>9/15/2024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A29C5-7B8A-B46E-D06D-E00C67F04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8200" y="1957844"/>
            <a:ext cx="10684764" cy="4393533"/>
          </a:xfrm>
          <a:prstGeom prst="rect">
            <a:avLst/>
          </a:prstGeom>
        </p:spPr>
      </p:pic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22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8060-C57F-AD9F-6F9B-82F81025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2B7CF-D4D3-3E68-4EB3-4CE1C90D7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brain and spinal column make up the central nervous system (CNS).</a:t>
            </a:r>
          </a:p>
          <a:p>
            <a:pPr marL="228600" lvl="0" indent="-228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brain tumor is abnormal growth of the cells in the brain, can be benign or malignant.</a:t>
            </a:r>
          </a:p>
          <a:p>
            <a:pPr marL="228600" indent="-228600" algn="just">
              <a:buSzPts val="2200"/>
            </a:pPr>
            <a:r>
              <a:rPr lang="en-IN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Benign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tumors</a:t>
            </a:r>
            <a:r>
              <a:rPr lang="en-IN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grow slowly and do not typically spread.</a:t>
            </a:r>
            <a:endParaRPr lang="en-IN" sz="28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Malignant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tumors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grow much more rapidly than benign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tumors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pPr marL="228600" lvl="0" indent="-228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Primary brain </a:t>
            </a:r>
            <a:r>
              <a:rPr lang="en-IN" sz="2800" b="1" dirty="0" err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tumors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</a:t>
            </a:r>
            <a:r>
              <a:rPr lang="en-US" dirty="0">
                <a:latin typeface="Times New Roman" panose="02020603050405020304"/>
                <a:cs typeface="Times New Roman" panose="02020603050405020304"/>
              </a:rPr>
              <a:t>Brain tumors that start as a growth of cells in the brain itself.</a:t>
            </a:r>
            <a:endParaRPr lang="en-IN" dirty="0"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lvl="0" indent="-228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Secondary brain tumors -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 cancerous tumor that started in another part of the body, such as the breast, lung, or colon, and then spread to the brain.</a:t>
            </a:r>
          </a:p>
          <a:p>
            <a:pPr marL="228600" lvl="0" indent="-228600" algn="just">
              <a:buSzPct val="100000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Symptoms -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Vary depend on parts of the brain affected like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Headache, Nausea, vomiting, Sensor disturbance,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Speech difficulty and Hearing difficulty.</a:t>
            </a:r>
            <a:endParaRPr lang="en-US" sz="28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F19C-6CC6-D0F3-764D-5758EC24AC7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1BFE4B9-8FE2-4728-831E-EC5063FB0186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11B1-761D-2B19-0B0F-E1DDEE286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02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Evaluation Metrics</a:t>
            </a:r>
            <a:endParaRPr lang="en-IN" sz="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2211B6-F4BC-4F90-BC63-2AC854E3AC3B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2DF95B06-4F77-ACF8-1FF5-4BF0B1FF3C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5510" y="2051243"/>
                <a:ext cx="5886179" cy="43051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457200" lvl="1"/>
                <a:endParaRPr lang="en-IN" altLang="en-IN" sz="20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I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1.</m:t>
                      </m:r>
                      <m:r>
                        <a:rPr lang="en-US" altLang="en-I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𝐴𝑐𝑐𝑢𝑟𝑎𝑐𝑦</m:t>
                      </m:r>
                      <m:r>
                        <a:rPr lang="en-US" altLang="en-I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 = </m:t>
                      </m:r>
                      <m:f>
                        <m:fPr>
                          <m:ctrlPr>
                            <a:rPr lang="en-US" altLang="en-IN" sz="2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en-I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𝑇𝑃</m:t>
                          </m:r>
                          <m:r>
                            <a:rPr lang="en-US" altLang="en-I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en-I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en-I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𝑇𝑃</m:t>
                          </m:r>
                          <m:r>
                            <a:rPr lang="en-US" altLang="en-I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en-I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𝑇𝑁</m:t>
                          </m:r>
                          <m:r>
                            <a:rPr lang="en-US" altLang="en-I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en-I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𝐹𝑃</m:t>
                          </m:r>
                          <m:r>
                            <a:rPr lang="en-US" altLang="en-I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en-I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en-IN" sz="24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14300"/>
                <a:endParaRPr lang="en-US" altLang="en-IN" sz="2400" i="1" dirty="0">
                  <a:latin typeface="Cambria Math" panose="02040503050406030204" pitchFamily="18" charset="0"/>
                  <a:cs typeface="Cambria Math" panose="02040503050406030204" charset="0"/>
                </a:endParaRPr>
              </a:p>
              <a:p>
                <a:pPr marL="457200" lvl="1"/>
                <a:r>
                  <a:rPr lang="en-US" alt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2. </a:t>
                </a:r>
                <a14:m>
                  <m:oMath xmlns:m="http://schemas.openxmlformats.org/officeDocument/2006/math"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IN" altLang="en-IN" sz="2400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𝑟𝑒𝑐</m:t>
                    </m:r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 = </m:t>
                    </m:r>
                    <m:f>
                      <m:fPr>
                        <m:ctrlPr>
                          <a:rPr lang="en-US" altLang="en-I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𝑇𝑃</m:t>
                        </m:r>
                      </m:num>
                      <m:den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𝑇𝑃</m:t>
                        </m:r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3. </a:t>
                </a:r>
                <a14:m>
                  <m:oMath xmlns:m="http://schemas.openxmlformats.org/officeDocument/2006/math"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𝑆𝑒𝑛𝑠𝑖𝑡𝑖𝑣𝑖𝑡𝑦</m:t>
                    </m:r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 = </m:t>
                    </m:r>
                    <m:f>
                      <m:fPr>
                        <m:ctrlPr>
                          <a:rPr lang="en-US" altLang="en-I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𝑇𝑃</m:t>
                        </m:r>
                      </m:num>
                      <m:den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𝑇𝑃</m:t>
                        </m:r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</a:p>
              <a:p>
                <a:r>
                  <a:rPr lang="en-US" alt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4. F1</a:t>
                </a:r>
                <a14:m>
                  <m:oMath xmlns:m="http://schemas.openxmlformats.org/officeDocument/2006/math"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 =</m:t>
                    </m:r>
                    <m:r>
                      <a:rPr lang="en-IN" altLang="en-IN" sz="2400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2</m:t>
                    </m:r>
                    <m:r>
                      <a:rPr lang="en-IN" altLang="en-IN" sz="2400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en-IN" sz="24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f>
                      <m:fPr>
                        <m:ctrlPr>
                          <a:rPr lang="en-US" altLang="en-I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IN" altLang="en-IN" sz="2400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𝑟𝑒𝑐</m:t>
                        </m:r>
                        <m:r>
                          <a:rPr lang="en-IN" altLang="en-IN" sz="2400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IN" altLang="en-IN" sz="2400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𝑋</m:t>
                        </m:r>
                        <m:r>
                          <a:rPr lang="en-IN" altLang="en-IN" sz="2400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IN" altLang="en-IN" sz="2400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en-I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IN" altLang="en-I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𝑟𝑒𝑐</m:t>
                        </m:r>
                        <m:r>
                          <a:rPr lang="en-IN" altLang="en-IN" sz="2400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 +</m:t>
                        </m:r>
                        <m:r>
                          <a:rPr lang="en-IN" altLang="en-I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IN" altLang="en-IN" sz="2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IN" sz="24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IN" sz="28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IN" sz="28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IN" sz="28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IN" altLang="en-US" sz="2800" dirty="0"/>
              </a:p>
            </p:txBody>
          </p:sp>
        </mc:Choice>
        <mc:Fallback xmlns="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2DF95B06-4F77-ACF8-1FF5-4BF0B1FF3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10" y="2051243"/>
                <a:ext cx="5886179" cy="4305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169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TCIA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4CD421E-8925-4111-8867-CCF451E7AC81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21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980383"/>
                  </p:ext>
                </p:extLst>
              </p:nvPr>
            </p:nvGraphicFramePr>
            <p:xfrm>
              <a:off x="2874962" y="1690688"/>
              <a:ext cx="6442075" cy="442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8415">
                      <a:extLst>
                        <a:ext uri="{9D8B030D-6E8A-4147-A177-3AD203B41FA5}">
                          <a16:colId xmlns:a16="http://schemas.microsoft.com/office/drawing/2014/main" val="1767332229"/>
                        </a:ext>
                      </a:extLst>
                    </a:gridCol>
                    <a:gridCol w="1288415">
                      <a:extLst>
                        <a:ext uri="{9D8B030D-6E8A-4147-A177-3AD203B41FA5}">
                          <a16:colId xmlns:a16="http://schemas.microsoft.com/office/drawing/2014/main" val="3545735744"/>
                        </a:ext>
                      </a:extLst>
                    </a:gridCol>
                    <a:gridCol w="1288415">
                      <a:extLst>
                        <a:ext uri="{9D8B030D-6E8A-4147-A177-3AD203B41FA5}">
                          <a16:colId xmlns:a16="http://schemas.microsoft.com/office/drawing/2014/main" val="54597076"/>
                        </a:ext>
                      </a:extLst>
                    </a:gridCol>
                    <a:gridCol w="1288415">
                      <a:extLst>
                        <a:ext uri="{9D8B030D-6E8A-4147-A177-3AD203B41FA5}">
                          <a16:colId xmlns:a16="http://schemas.microsoft.com/office/drawing/2014/main" val="1803488419"/>
                        </a:ext>
                      </a:extLst>
                    </a:gridCol>
                    <a:gridCol w="1288415">
                      <a:extLst>
                        <a:ext uri="{9D8B030D-6E8A-4147-A177-3AD203B41FA5}">
                          <a16:colId xmlns:a16="http://schemas.microsoft.com/office/drawing/2014/main" val="4036149616"/>
                        </a:ext>
                      </a:extLst>
                    </a:gridCol>
                  </a:tblGrid>
                  <a:tr h="4736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Precision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F1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IN" sz="1800" b="1" i="0" smtClean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𝐒𝐞𝐧𝐬𝐢𝐭𝐢𝐯𝐢𝐭𝐲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19717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Proposed 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96.00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94.58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95.21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95.43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068020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LSVM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92.26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90.56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86.25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92.53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2290485757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86.25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82.65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79.24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85.73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228543765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LSTM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87.24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84.57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76.13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84.44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735013689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84.2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80.09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70.41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79.37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2044146532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79.95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78.24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70.96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78.47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3344561992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RBFN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78.48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76.58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69.96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80.64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2538012746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DBN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81.57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75.64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66.21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78.63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16344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980383"/>
                  </p:ext>
                </p:extLst>
              </p:nvPr>
            </p:nvGraphicFramePr>
            <p:xfrm>
              <a:off x="2874962" y="1690688"/>
              <a:ext cx="6442075" cy="442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8415">
                      <a:extLst>
                        <a:ext uri="{9D8B030D-6E8A-4147-A177-3AD203B41FA5}">
                          <a16:colId xmlns:a16="http://schemas.microsoft.com/office/drawing/2014/main" val="1767332229"/>
                        </a:ext>
                      </a:extLst>
                    </a:gridCol>
                    <a:gridCol w="1288415">
                      <a:extLst>
                        <a:ext uri="{9D8B030D-6E8A-4147-A177-3AD203B41FA5}">
                          <a16:colId xmlns:a16="http://schemas.microsoft.com/office/drawing/2014/main" val="3545735744"/>
                        </a:ext>
                      </a:extLst>
                    </a:gridCol>
                    <a:gridCol w="1288415">
                      <a:extLst>
                        <a:ext uri="{9D8B030D-6E8A-4147-A177-3AD203B41FA5}">
                          <a16:colId xmlns:a16="http://schemas.microsoft.com/office/drawing/2014/main" val="54597076"/>
                        </a:ext>
                      </a:extLst>
                    </a:gridCol>
                    <a:gridCol w="1288415">
                      <a:extLst>
                        <a:ext uri="{9D8B030D-6E8A-4147-A177-3AD203B41FA5}">
                          <a16:colId xmlns:a16="http://schemas.microsoft.com/office/drawing/2014/main" val="1803488419"/>
                        </a:ext>
                      </a:extLst>
                    </a:gridCol>
                    <a:gridCol w="1288415">
                      <a:extLst>
                        <a:ext uri="{9D8B030D-6E8A-4147-A177-3AD203B41FA5}">
                          <a16:colId xmlns:a16="http://schemas.microsoft.com/office/drawing/2014/main" val="4036149616"/>
                        </a:ext>
                      </a:extLst>
                    </a:gridCol>
                  </a:tblGrid>
                  <a:tr h="4736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Accuracy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Precision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F1 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528" t="-6410" r="-1887" b="-85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197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Proposed U-Net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96.00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94.58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95.21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95.43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068020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LSVM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92.26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90.56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86.25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92.53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2290485757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86.25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82.65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79.24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85.73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228543765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LSTM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87.24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84.57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76.13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84.44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735013689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84.2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80.09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70.41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79.37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2044146532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79.95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78.24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70.96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78.47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3344561992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RBFN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78.48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76.58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69.96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80.64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2538012746"/>
                      </a:ext>
                    </a:extLst>
                  </a:tr>
                  <a:tr h="47367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DBN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81.57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75.64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66.21</a:t>
                          </a:r>
                        </a:p>
                      </a:txBody>
                      <a:tcPr marL="6350" marR="6350" marT="6350" marB="0" anchor="b"/>
                    </a:tc>
                    <a:tc>
                      <a:txBody>
                        <a:bodyPr/>
                        <a:lstStyle/>
                        <a:p>
                          <a:pPr marR="0" algn="ctr" rtl="0" fontAlgn="b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 panose="020B0604020202020204"/>
                          </a:pPr>
                          <a:r>
                            <a:rPr lang="en-IN" sz="1400" b="0" i="0" u="none" strike="noStrike" cap="none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  <a:sym typeface="Arial" panose="020B0604020202020204"/>
                            </a:rPr>
                            <a:t>78.63</a:t>
                          </a:r>
                        </a:p>
                      </a:txBody>
                      <a:tcPr marL="6350" marR="6350" marT="6350" marB="0" anchor="b"/>
                    </a:tc>
                    <a:extLst>
                      <a:ext uri="{0D108BD9-81ED-4DB2-BD59-A6C34878D82A}">
                        <a16:rowId xmlns:a16="http://schemas.microsoft.com/office/drawing/2014/main" val="11634421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565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AI in the prediction and classification of brain tumors can improve the accuracy of diagnosis and treatment.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showed that a combination of Probabilistic U-Net algorithms can achieve an better accuracy 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was conducted on the TCIA dataset, and the results suggest that the proposed approach can be extended to other datasets and algorithms for further improvement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6574C5-9EA9-4178-ACB4-BBA4F7D59B7B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690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0320"/>
            <a:ext cx="10515600" cy="4886643"/>
          </a:xfrm>
        </p:spPr>
        <p:txBody>
          <a:bodyPr>
            <a:normAutofit fontScale="55000" lnSpcReduction="20000"/>
          </a:bodyPr>
          <a:lstStyle/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Pei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Vidyaratne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Rahman MM,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Iftekharuddin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KM. Context aware deep learning for brain tumor segmentation, subtype classification, and survival prediction using radiology images. Scientific Reports. 2020 Nov 12;10(1):1-1.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Yaqub M, Feng J, Zia MS,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Arshid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Jia K, Rehman ZU, Mehmood A. State-of-the-art CNN optimizer for brain tumor segmentation in magnetic resonance images. Brain Sciences. 2020 Jul 3;10(7):427.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Karuppusamy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Hybrid manta ray foraging optimization for novel brain tumor detection. Journal of Soft Computing Paradigm (JSCP). 2020 Jul 23;2(03):175-85.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Murthy MY,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Koteswararao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Babu MS. Adaptive fuzzy deformable fusion and optimized CNN with ensemble classification for automated brain tumor diagnosis. Biomedical engineering letters. 2022 Feb;12(1):37-58.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Muhammad K, Khan S, Del Ser J, De Albuquerque VH. Deep learning for multigrade brain tumor classification in smart healthcare systems: A prospective survey. IEEE Transactions on Neural Networks and Learning Systems. 2020 Jun 30;32(2):507-22.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Raja PS. Brain tumor classification using a hybrid deep autoencoder with Bayesian fuzzy clustering-based segmentation approach. Biocybernetics and Biomedical Engineering. 2020 Jan 1;40(1):440-53.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Yang T, Song J, Li L. A deep learning model integrating SK-TPCNN and random forests for brain tumor segmentation in MRI. Biocybernetics and Biomedical Engineering. 2019 Jul 1;39(3):613-23.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Das S, Bose S, Nayak GK,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SC, Saxena S. Brain tumor segmentation and overall survival period prediction in glioblastoma multiforme using radiomic features. Concurrency and Computation: Practice and Experience. 2022 Sep 10;34(20):e6501.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Deng W, Shi Q, Wang M, Zheng B, Ning N. Deep learning-based HCNN and CRF-RRNN model for brain tumor segmentation. IEEE Access. 2020 Jan 15;8:26665-75.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Narmatha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Eljack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Manimurugan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Mustafa M. A hybrid fuzzy brain-storm optimization algorithm for the classification of brain tumor MRI images. Journal of ambient intelligence and humanized computing. 2020 Aug 14:1-9.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BE64AFE-4D0B-4DE7-9CF2-5ACBCA77FEA1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23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07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1844963"/>
            <a:ext cx="2947987" cy="2990404"/>
          </a:xfrm>
        </p:spPr>
      </p:pic>
      <p:sp>
        <p:nvSpPr>
          <p:cNvPr id="5" name="Rectangle 4"/>
          <p:cNvSpPr/>
          <p:nvPr/>
        </p:nvSpPr>
        <p:spPr>
          <a:xfrm>
            <a:off x="4704080" y="2915920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7200" dirty="0"/>
          </a:p>
        </p:txBody>
      </p:sp>
      <p:pic>
        <p:nvPicPr>
          <p:cNvPr id="6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36A7-6672-4CAA-A2E0-3F1001947D7D}" type="datetime1">
              <a:rPr lang="en-US" smtClean="0"/>
              <a:t>9/15/2024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4D40-1FAE-40D7-B22F-6C3DAB90625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FD62-9037-5F9A-F926-3DABE501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Diagnosing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2B30-00DA-D3E8-1E61-60DD7A9CB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Neurological Exam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vision, hearing, balance, coordination, strength, reflexes to assess brain function.</a:t>
            </a:r>
          </a:p>
          <a:p>
            <a:pPr lvl="0"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or Spinal Tap/Lumbar Puncture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certain cases, the doctor might remove a sample of cerebrospinal fluid to check for cancer cells.</a:t>
            </a:r>
          </a:p>
          <a:p>
            <a:pPr lvl="0"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Biopsy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 tissue to analyze tumor type &amp; grade. Can be done separately or during surgery.</a:t>
            </a:r>
          </a:p>
          <a:p>
            <a:pPr lvl="0"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Testing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Examines the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tumor's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genetic makeup, providing information about specific mutations in the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cells that might guide treatment options.</a:t>
            </a:r>
          </a:p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Imaging Tests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MRI most common brain tumor test, dye injected to visualize. CT, PET, angiogram may also be used.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4D6D9-DEB1-16DB-A1B2-5C62260BE9A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FD78B8-A828-48B2-B38E-272B4082DDE5}" type="datetime1">
              <a:rPr lang="en-US" smtClean="0"/>
              <a:t>9/15/2024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89B5-9C16-4BB7-05E9-19DC3466A9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1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90CC-D220-3AAA-AE28-64CBD34D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Computer Aided Diagnosing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5B8D5-DE76-8CC4-A826-AC7BDCB7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Computer-Aided Diagnosis (CAD)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simulation and image processing techniques are being used to improve brain tumor detection and diagnosis.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CAD systems can boost diagnostic accuracy but are not a replacement for doctors.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feature extraction techniques and deep learning to extract more detailed information.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can automatically extract features without manual feature extraction.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 is a powerful model for medical image segmentation, but choosing the optimal topology is challenging.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1B33-F73D-375B-8AE6-40DEBD847C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A79DD5-D7C6-4410-A938-FFAC787232AB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F982-2690-6B35-99F6-C55E42D49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94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DCF1-E69A-911C-5B48-A4776FA8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Significance of Brain Tumor Segmentation(BTS)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E1DC2-5436-DCA6-54EF-86B59AD5A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Diagnosis: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localizes and outlines tumors, crucial for accurate diagnosis and understanding</a:t>
            </a: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Planning: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segmentation guides treatment planning, helping surgeons visualize and safely remove tumors</a:t>
            </a: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Radiation Therapy Planning: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tumor segmentation ensures that the maximum dose of radiation is delivered to the tumor</a:t>
            </a: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Progression: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 of the tumor over time, providing insight into the effectiveness of the treatment and informing adjustments to the treatment plan</a:t>
            </a: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Training: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and test new treatment modalities, and in education to train future radiologists and neurosurgeons</a:t>
            </a: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Medicine: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segmentation is a crucial step towards personalized medicine, where treatments are tailored to the individual patient's specific tumor characteristics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E5BD0-B28A-C566-9606-B693AB79D61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E1AFF9E-E850-4DF2-AFB0-BC382BEEE357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75CC-D82B-F650-DC12-320CDC5264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1016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66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Literature Survey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endParaRPr lang="en-US" sz="11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3544692A-618E-43E3-88BB-98B92EF21976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9/15/2024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Google Shape;239;p28">
            <a:extLst>
              <a:ext uri="{FF2B5EF4-FFF2-40B4-BE49-F238E27FC236}">
                <a16:creationId xmlns:a16="http://schemas.microsoft.com/office/drawing/2014/main" id="{C699066F-F108-273A-3125-F3B6CC868780}"/>
              </a:ext>
            </a:extLst>
          </p:cNvPr>
          <p:cNvGraphicFramePr/>
          <p:nvPr/>
        </p:nvGraphicFramePr>
        <p:xfrm>
          <a:off x="335282" y="1717139"/>
          <a:ext cx="11378183" cy="4429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3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4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sz="14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86" marR="88986" marT="88976" marB="3337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1" u="none" strike="noStrike" cap="none" spc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Title</a:t>
                      </a:r>
                      <a:endParaRPr sz="1400" b="1" i="0" u="none" strike="noStrike" cap="none" spc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88986" marR="88986" marT="88976" marB="3337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1" u="none" strike="noStrike" cap="none" spc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Author</a:t>
                      </a:r>
                      <a:endParaRPr sz="1400" b="1" i="0" u="none" strike="noStrike" cap="none" spc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88986" marR="88986" marT="88976" marB="3337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1" u="none" strike="noStrike" cap="none" spc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Methodology</a:t>
                      </a:r>
                      <a:endParaRPr sz="1400" b="1" i="0" u="none" strike="noStrike" cap="none" spc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88986" marR="88986" marT="88976" marB="3337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1" u="none" strike="noStrike" cap="none" spc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Remarks</a:t>
                      </a:r>
                      <a:endParaRPr sz="1400" b="1" i="0" u="none" strike="noStrike" cap="none" spc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88986" marR="88986" marT="88976" marB="333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7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Segmentation and analysis emphasizing neonatal MRI brain images using machine learning techniques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Saladi et al. (2023)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Combination of 5 ML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Assumes that the data is linearly correlated, which may not hold in some cases.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The 2021 WHO classification of </a:t>
                      </a: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tumors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of the central nervous system: a summary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Louis et al. (2021)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KNN, PCA, SVM, Random forest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Models trained on biased data can perpetuate existing biases and inequalities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629543"/>
                  </a:ext>
                </a:extLst>
              </a:tr>
              <a:tr h="542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Overview of multi-modal brain tumor </a:t>
                      </a: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mr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image segmentation.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Zhang et al. (2021)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KNN, SVM, Random forest, Dictionary Learning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High Computational complexity for high resolution image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Enhanced region growing for brain tumor MR image segmentation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Biratu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et al. (2021)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Region-based segmentation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Reduced performance, when data is not linearly separable.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594137"/>
                  </a:ext>
                </a:extLst>
              </a:tr>
              <a:tr h="9596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5</a:t>
                      </a:r>
                      <a:endParaRPr lang="en-IN" sz="1400" b="0" i="0" u="none" strike="noStrike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Brain tumor detection in MR image using </a:t>
                      </a: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superpixels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, principal component analysis and template based K-means clustering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Islam et al. (2021)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TK algorithm, PCA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Not suitable for feature selection; reduces feature dimensionality never provide feature importance rankings.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3689542"/>
                  </a:ext>
                </a:extLst>
              </a:tr>
              <a:tr h="8704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6</a:t>
                      </a:r>
                      <a:endParaRPr lang="en-IN" sz="1400" b="0" i="0" u="none" strike="noStrike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Brain tumor detection using image segmentation techniques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Reddy et al. (2018)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K means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High Computationally expensive during inference for large datasets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23365"/>
                  </a:ext>
                </a:extLst>
              </a:tr>
            </a:tbl>
          </a:graphicData>
        </a:graphic>
      </p:graphicFrame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23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10579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Literature Survey (Cont..)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endParaRPr lang="en-US" sz="11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F624199A-9F52-4575-BBE9-3A30588C6CE6}" type="datetime1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9/15/2024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Google Shape;239;p28">
            <a:extLst>
              <a:ext uri="{FF2B5EF4-FFF2-40B4-BE49-F238E27FC236}">
                <a16:creationId xmlns:a16="http://schemas.microsoft.com/office/drawing/2014/main" id="{C699066F-F108-273A-3125-F3B6CC868780}"/>
              </a:ext>
            </a:extLst>
          </p:cNvPr>
          <p:cNvGraphicFramePr/>
          <p:nvPr/>
        </p:nvGraphicFramePr>
        <p:xfrm>
          <a:off x="335282" y="1717139"/>
          <a:ext cx="11378183" cy="4649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3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4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sz="1400" b="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986" marR="88986" marT="88976" marB="3337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1" u="none" strike="noStrike" cap="none" spc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Title</a:t>
                      </a:r>
                      <a:endParaRPr sz="1400" b="1" i="0" u="none" strike="noStrike" cap="none" spc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88986" marR="88986" marT="88976" marB="3337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1" u="none" strike="noStrike" cap="none" spc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Author</a:t>
                      </a:r>
                      <a:endParaRPr sz="1400" b="1" i="0" u="none" strike="noStrike" cap="none" spc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88986" marR="88986" marT="88976" marB="3337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1" u="none" strike="noStrike" cap="none" spc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Methodology</a:t>
                      </a:r>
                      <a:endParaRPr sz="1400" b="1" i="0" u="none" strike="noStrike" cap="none" spc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88986" marR="88986" marT="88976" marB="33376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1" u="none" strike="noStrike" cap="none" spc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Remarks</a:t>
                      </a:r>
                      <a:endParaRPr sz="1400" b="1" i="0" u="none" strike="noStrike" cap="none" spc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88986" marR="88986" marT="88976" marB="333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7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 7</a:t>
                      </a:r>
                      <a:endParaRPr lang="en-IN" sz="1400" b="0" i="0" u="none" strike="noStrike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Brain tumor segmentation based on a new threshold approach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Ilhan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and </a:t>
                      </a: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Ilhan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(2017)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Graph-Based Segmentation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The model provide wrong boundaries in case of inhomogeneity’s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8</a:t>
                      </a:r>
                      <a:endParaRPr lang="en-IN" sz="1400" b="0" i="0" u="none" strike="noStrike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Brainseg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-net: Brain tumor </a:t>
                      </a: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mr</a:t>
                      </a: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image segmentation via enhanced encoder–decoder network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Rehman et al. (2021)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SegNet</a:t>
                      </a:r>
                      <a:endParaRPr lang="en-IN" sz="1400" b="0" i="0" u="none" strike="noStrike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Prone to overfitting due to a large number of parameters.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629543"/>
                  </a:ext>
                </a:extLst>
              </a:tr>
              <a:tr h="5427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9</a:t>
                      </a:r>
                      <a:endParaRPr lang="en-IN" sz="1400" b="0" i="0" u="none" strike="noStrike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A novel deep learning model DDU-net using edge features to enhance brain tumor segmentation on MR images.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Jiang et al. (2021)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DDU-Net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Difficulty in handling anatomical variations between patients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1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10</a:t>
                      </a:r>
                      <a:endParaRPr lang="en-IN" sz="1400" b="0" i="0" u="none" strike="noStrike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Computer-aided brain tumor diagnosis: performance evaluation of deep learner CNN using augmented brain MRI.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Naseer et al. (2021)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Suboptimal performance, when segmenting small structures.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594137"/>
                  </a:ext>
                </a:extLst>
              </a:tr>
              <a:tr h="6298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11</a:t>
                      </a:r>
                      <a:endParaRPr lang="en-IN" sz="1400" b="0" i="0" u="none" strike="noStrike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Deep learning approach for brain tumor detection and segmentation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Raut et al. (2020)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Mask R 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Resource-intensive during training and inference.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3689542"/>
                  </a:ext>
                </a:extLst>
              </a:tr>
              <a:tr h="8704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12</a:t>
                      </a:r>
                      <a:endParaRPr lang="en-IN" sz="1400" b="0" i="0" u="none" strike="noStrike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A novel end-to-end brain tumor segmentation method using improved fully convolutional networks.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Li et al. (2019)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FCNN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Vulnerable to issues with small training datasets.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123365"/>
                  </a:ext>
                </a:extLst>
              </a:tr>
            </a:tbl>
          </a:graphicData>
        </a:graphic>
      </p:graphicFrame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35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availability of brain MR image is a challenging for deep neural networks.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size of tumor region are never segmented due to overfitting in deep learning models.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MR image lead to high time complexity and computational complexity in deep learning model.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“black box” nature of neural networks leads to low interpretability by clinician.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annotations is used as ground truth Inter and Intra-rater variability, which leads to inconsistencies during the training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 brain images are prone to physical and motion artifacts during image acquisition, which leads to overfitting in the deep learning models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251E5-6A5F-454C-9783-4854357F502E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23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FB63-B204-B106-D876-991795C4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972F0-ED78-655A-B79A-8D2B0B12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 propose an efficient deep learning method for brain tumor segmentation using MR Images, which effectively identifies different types of brain tumors.</a:t>
            </a: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 design a Model capable of improving the performance of segmentation of tumor in heterogeneous tissue region.</a:t>
            </a:r>
          </a:p>
          <a:p>
            <a:pPr marL="11430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2477-EE7F-C94E-D5AD-916CD31582A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F8806A5-E76E-4FF0-8E67-C6F4A7B8D2F1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4859-1991-BC14-C259-4630DC609E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pic>
        <p:nvPicPr>
          <p:cNvPr id="7" name="圖片 9">
            <a:extLst>
              <a:ext uri="{FF2B5EF4-FFF2-40B4-BE49-F238E27FC236}">
                <a16:creationId xmlns:a16="http://schemas.microsoft.com/office/drawing/2014/main" id="{3336C70F-EC90-A142-8081-A2E9A9AA27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457" y="0"/>
            <a:ext cx="1458686" cy="735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96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2165</Words>
  <Application>Microsoft Office PowerPoint</Application>
  <PresentationFormat>Widescreen</PresentationFormat>
  <Paragraphs>280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Algerian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Introduction</vt:lpstr>
      <vt:lpstr>Diagnosing System</vt:lpstr>
      <vt:lpstr>Computer Aided Diagnosing System</vt:lpstr>
      <vt:lpstr>Significance of Brain Tumor Segmentation(BTS)</vt:lpstr>
      <vt:lpstr>Literature Survey</vt:lpstr>
      <vt:lpstr>Literature Survey (Cont..)</vt:lpstr>
      <vt:lpstr>Problem Statement </vt:lpstr>
      <vt:lpstr>Objective </vt:lpstr>
      <vt:lpstr>Datasets</vt:lpstr>
      <vt:lpstr>Proposed model </vt:lpstr>
      <vt:lpstr>Proposed model </vt:lpstr>
      <vt:lpstr>Image Pre- processing-Skull Removal</vt:lpstr>
      <vt:lpstr>Image Pre- processing-Filtering </vt:lpstr>
      <vt:lpstr>U-Net</vt:lpstr>
      <vt:lpstr>Probabilistic U-Net</vt:lpstr>
      <vt:lpstr>Probabilistic U-Net</vt:lpstr>
      <vt:lpstr>CNN for Brain Tumor Classification</vt:lpstr>
      <vt:lpstr>Sample Segmented Images </vt:lpstr>
      <vt:lpstr>Evaluation Metrics</vt:lpstr>
      <vt:lpstr>Performance Evaluation TCIA Dataset</vt:lpstr>
      <vt:lpstr>Conclusion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Sian</dc:creator>
  <cp:lastModifiedBy>MEHUL BANSAL</cp:lastModifiedBy>
  <cp:revision>27</cp:revision>
  <dcterms:created xsi:type="dcterms:W3CDTF">2024-09-12T05:39:44Z</dcterms:created>
  <dcterms:modified xsi:type="dcterms:W3CDTF">2024-09-15T14:09:43Z</dcterms:modified>
</cp:coreProperties>
</file>