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0" r:id="rId4"/>
    <p:sldId id="262" r:id="rId5"/>
    <p:sldId id="264" r:id="rId6"/>
    <p:sldId id="269" r:id="rId7"/>
    <p:sldId id="265" r:id="rId8"/>
    <p:sldId id="258" r:id="rId9"/>
    <p:sldId id="267" r:id="rId10"/>
    <p:sldId id="268" r:id="rId11"/>
    <p:sldId id="266" r:id="rId12"/>
  </p:sldIdLst>
  <p:sldSz cx="18288000" cy="10287000"/>
  <p:notesSz cx="18288000" cy="10287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C8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2109CA-DBFA-4D4F-8F77-C5B63D10B2AF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ru-RU"/>
        </a:p>
      </dgm:t>
    </dgm:pt>
    <dgm:pt modelId="{0192FDA6-E213-42A6-867A-42F4582194B3}">
      <dgm:prSet custT="1"/>
      <dgm:spPr/>
      <dgm:t>
        <a:bodyPr/>
        <a:lstStyle/>
        <a:p>
          <a:r>
            <a:rPr lang="ru-RU" sz="3200" b="1" spc="-180" dirty="0">
              <a:latin typeface="Corbel" panose="020B0503020204020204" pitchFamily="34" charset="0"/>
              <a:cs typeface="Arial Black"/>
            </a:rPr>
            <a:t>Нет </a:t>
          </a:r>
          <a:r>
            <a:rPr lang="ru-RU" sz="3200" b="1" spc="-250" dirty="0">
              <a:latin typeface="Corbel" panose="020B0503020204020204" pitchFamily="34" charset="0"/>
              <a:cs typeface="Arial Black"/>
            </a:rPr>
            <a:t>русского сервиса  </a:t>
          </a:r>
          <a:r>
            <a:rPr lang="ru-RU" sz="3200" b="1" spc="-160" dirty="0">
              <a:latin typeface="Corbel" panose="020B0503020204020204" pitchFamily="34" charset="0"/>
              <a:cs typeface="Arial Black"/>
            </a:rPr>
            <a:t>оповещения </a:t>
          </a:r>
          <a:r>
            <a:rPr lang="ru-RU" sz="3200" b="1" spc="-225" dirty="0">
              <a:latin typeface="Corbel" panose="020B0503020204020204" pitchFamily="34" charset="0"/>
              <a:cs typeface="Arial Black"/>
            </a:rPr>
            <a:t>граждан </a:t>
          </a:r>
          <a:r>
            <a:rPr lang="ru-RU" sz="3200" b="1" spc="-145" dirty="0">
              <a:latin typeface="Corbel" panose="020B0503020204020204" pitchFamily="34" charset="0"/>
              <a:cs typeface="Arial Black"/>
            </a:rPr>
            <a:t>о </a:t>
          </a:r>
          <a:r>
            <a:rPr lang="ru-RU" sz="3200" b="1" spc="-235" dirty="0">
              <a:latin typeface="Corbel" panose="020B0503020204020204" pitchFamily="34" charset="0"/>
              <a:cs typeface="Arial Black"/>
            </a:rPr>
            <a:t>мерах  </a:t>
          </a:r>
          <a:r>
            <a:rPr lang="ru-RU" sz="3200" b="1" spc="-210" dirty="0">
              <a:latin typeface="Corbel" panose="020B0503020204020204" pitchFamily="34" charset="0"/>
              <a:cs typeface="Tahoma" panose="020B0604030504040204" pitchFamily="34" charset="0"/>
            </a:rPr>
            <a:t>профилактики</a:t>
          </a:r>
          <a:r>
            <a:rPr lang="ru-RU" sz="3200" b="1" spc="-210" dirty="0">
              <a:latin typeface="Corbel" panose="020B0503020204020204" pitchFamily="34" charset="0"/>
              <a:cs typeface="Arial"/>
            </a:rPr>
            <a:t>,  </a:t>
          </a:r>
          <a:r>
            <a:rPr lang="ru-RU" sz="3200" b="1" spc="-235" dirty="0">
              <a:latin typeface="Corbel" panose="020B0503020204020204" pitchFamily="34" charset="0"/>
              <a:cs typeface="Arial Black"/>
            </a:rPr>
            <a:t>масштабах  </a:t>
          </a:r>
          <a:r>
            <a:rPr lang="ru-RU" sz="3200" b="1" spc="-200" dirty="0">
              <a:latin typeface="Corbel" panose="020B0503020204020204" pitchFamily="34" charset="0"/>
              <a:cs typeface="Arial Black"/>
            </a:rPr>
            <a:t>распространения  </a:t>
          </a:r>
          <a:r>
            <a:rPr lang="ru-RU" sz="3200" b="1" spc="-220" dirty="0">
              <a:latin typeface="Corbel" panose="020B0503020204020204" pitchFamily="34" charset="0"/>
              <a:cs typeface="Arial Black"/>
            </a:rPr>
            <a:t>заболевания </a:t>
          </a:r>
          <a:r>
            <a:rPr lang="ru-RU" sz="3200" b="1" spc="-90" dirty="0">
              <a:latin typeface="Corbel" panose="020B0503020204020204" pitchFamily="34" charset="0"/>
              <a:cs typeface="Arial Black"/>
            </a:rPr>
            <a:t>в </a:t>
          </a:r>
          <a:r>
            <a:rPr lang="ru-RU" sz="3200" b="1" spc="-235" dirty="0">
              <a:latin typeface="Corbel" panose="020B0503020204020204" pitchFamily="34" charset="0"/>
              <a:cs typeface="Arial Black"/>
            </a:rPr>
            <a:t>их  </a:t>
          </a:r>
          <a:r>
            <a:rPr lang="ru-RU" sz="3200" b="1" spc="-180" dirty="0">
              <a:latin typeface="Corbel" panose="020B0503020204020204" pitchFamily="34" charset="0"/>
              <a:cs typeface="Arial Black"/>
            </a:rPr>
            <a:t>регионе</a:t>
          </a:r>
          <a:endParaRPr lang="ru-RU" sz="3200" b="1" dirty="0"/>
        </a:p>
      </dgm:t>
    </dgm:pt>
    <dgm:pt modelId="{29C933EA-A021-444A-80AC-F9FF126981A9}" type="parTrans" cxnId="{E9F4DD61-249E-4CCE-81A4-7664E926A555}">
      <dgm:prSet/>
      <dgm:spPr/>
      <dgm:t>
        <a:bodyPr/>
        <a:lstStyle/>
        <a:p>
          <a:endParaRPr lang="ru-RU"/>
        </a:p>
      </dgm:t>
    </dgm:pt>
    <dgm:pt modelId="{78C1F639-B0EF-411A-B858-B3CEAE9E6478}" type="sibTrans" cxnId="{E9F4DD61-249E-4CCE-81A4-7664E926A555}">
      <dgm:prSet/>
      <dgm:spPr/>
      <dgm:t>
        <a:bodyPr/>
        <a:lstStyle/>
        <a:p>
          <a:endParaRPr lang="ru-RU"/>
        </a:p>
      </dgm:t>
    </dgm:pt>
    <dgm:pt modelId="{E8D3B15D-FC95-4A00-9A57-B367C84692DA}">
      <dgm:prSet custT="1"/>
      <dgm:spPr/>
      <dgm:t>
        <a:bodyPr/>
        <a:lstStyle/>
        <a:p>
          <a:r>
            <a:rPr lang="ru-RU" sz="3200" b="1" dirty="0">
              <a:latin typeface="Corbel" panose="020B0503020204020204" pitchFamily="34" charset="0"/>
              <a:cs typeface="Arial Black"/>
            </a:rPr>
            <a:t>Быстрое и своевременное уведомление граждан о прохождении вакцинации</a:t>
          </a:r>
          <a:endParaRPr lang="ru-RU" sz="3200" dirty="0"/>
        </a:p>
      </dgm:t>
    </dgm:pt>
    <dgm:pt modelId="{8E8F1AE3-7C1F-4AF7-A47F-8A597B58A1D9}" type="parTrans" cxnId="{52A95A19-C91D-478D-BD44-919B0CE4479D}">
      <dgm:prSet/>
      <dgm:spPr/>
      <dgm:t>
        <a:bodyPr/>
        <a:lstStyle/>
        <a:p>
          <a:endParaRPr lang="ru-RU"/>
        </a:p>
      </dgm:t>
    </dgm:pt>
    <dgm:pt modelId="{EC0EEBBC-2B38-4C4A-90D7-02B2A93BE08A}" type="sibTrans" cxnId="{52A95A19-C91D-478D-BD44-919B0CE4479D}">
      <dgm:prSet/>
      <dgm:spPr/>
      <dgm:t>
        <a:bodyPr/>
        <a:lstStyle/>
        <a:p>
          <a:endParaRPr lang="ru-RU"/>
        </a:p>
      </dgm:t>
    </dgm:pt>
    <dgm:pt modelId="{3ADEC67B-16E9-4096-B071-526CDD20E9B8}">
      <dgm:prSet custT="1"/>
      <dgm:spPr/>
      <dgm:t>
        <a:bodyPr/>
        <a:lstStyle/>
        <a:p>
          <a:r>
            <a:rPr lang="ru-RU" sz="3200" b="1" spc="-210" dirty="0">
              <a:latin typeface="Corbel" panose="020B0503020204020204" pitchFamily="34" charset="0"/>
              <a:cs typeface="Arial Black"/>
            </a:rPr>
            <a:t>Применение  </a:t>
          </a:r>
          <a:r>
            <a:rPr lang="ru-RU" sz="3200" b="1" spc="-200" dirty="0">
              <a:latin typeface="Corbel" panose="020B0503020204020204" pitchFamily="34" charset="0"/>
              <a:cs typeface="Arial Black"/>
            </a:rPr>
            <a:t>Универсального  </a:t>
          </a:r>
          <a:r>
            <a:rPr lang="ru-RU" sz="3200" b="1" spc="-145" dirty="0">
              <a:latin typeface="Corbel" panose="020B0503020204020204" pitchFamily="34" charset="0"/>
              <a:cs typeface="Arial Black"/>
            </a:rPr>
            <a:t>принятия  </a:t>
          </a:r>
          <a:r>
            <a:rPr lang="ru-RU" sz="3200" b="1" spc="-300" dirty="0">
              <a:latin typeface="Corbel" panose="020B0503020204020204" pitchFamily="34" charset="0"/>
              <a:cs typeface="Arial Black"/>
            </a:rPr>
            <a:t>любых  </a:t>
          </a:r>
          <a:r>
            <a:rPr lang="ru-RU" sz="3200" b="1" spc="-229" dirty="0">
              <a:latin typeface="Corbel" panose="020B0503020204020204" pitchFamily="34" charset="0"/>
              <a:cs typeface="Arial Black"/>
            </a:rPr>
            <a:t>допустимых </a:t>
          </a:r>
          <a:r>
            <a:rPr lang="ru-RU" sz="3200" b="1" spc="-235" dirty="0">
              <a:latin typeface="Corbel" panose="020B0503020204020204" pitchFamily="34" charset="0"/>
              <a:cs typeface="Arial Black"/>
            </a:rPr>
            <a:t>доменных </a:t>
          </a:r>
          <a:r>
            <a:rPr lang="ru-RU" sz="3200" b="1" spc="-210" dirty="0">
              <a:latin typeface="Corbel" panose="020B0503020204020204" pitchFamily="34" charset="0"/>
              <a:cs typeface="Arial Black"/>
            </a:rPr>
            <a:t>имен </a:t>
          </a:r>
          <a:r>
            <a:rPr lang="ru-RU" sz="3200" b="1" spc="-155" dirty="0">
              <a:latin typeface="Corbel" panose="020B0503020204020204" pitchFamily="34" charset="0"/>
              <a:cs typeface="Arial Black"/>
            </a:rPr>
            <a:t>и  </a:t>
          </a:r>
          <a:r>
            <a:rPr lang="ru-RU" sz="3200" b="1" spc="-175" dirty="0">
              <a:latin typeface="Corbel" panose="020B0503020204020204" pitchFamily="34" charset="0"/>
              <a:cs typeface="Arial Black"/>
            </a:rPr>
            <a:t>почтовых</a:t>
          </a:r>
          <a:r>
            <a:rPr lang="ru-RU" sz="3200" b="1" spc="-120" dirty="0">
              <a:latin typeface="Corbel" panose="020B0503020204020204" pitchFamily="34" charset="0"/>
              <a:cs typeface="Arial Black"/>
            </a:rPr>
            <a:t> </a:t>
          </a:r>
          <a:r>
            <a:rPr lang="ru-RU" sz="3200" b="1" spc="-225" dirty="0">
              <a:latin typeface="Corbel" panose="020B0503020204020204" pitchFamily="34" charset="0"/>
              <a:cs typeface="Arial Black"/>
            </a:rPr>
            <a:t>адресов</a:t>
          </a:r>
          <a:endParaRPr lang="ru-RU" sz="3200" dirty="0"/>
        </a:p>
      </dgm:t>
    </dgm:pt>
    <dgm:pt modelId="{C6BF0E7A-376A-41F1-8762-123DBBED9A03}" type="parTrans" cxnId="{D97241AE-BB86-4388-BA00-BC614C1E84BF}">
      <dgm:prSet/>
      <dgm:spPr/>
      <dgm:t>
        <a:bodyPr/>
        <a:lstStyle/>
        <a:p>
          <a:endParaRPr lang="ru-RU"/>
        </a:p>
      </dgm:t>
    </dgm:pt>
    <dgm:pt modelId="{B1C95AE1-6DA6-4976-A489-F483D85B522A}" type="sibTrans" cxnId="{D97241AE-BB86-4388-BA00-BC614C1E84BF}">
      <dgm:prSet/>
      <dgm:spPr/>
      <dgm:t>
        <a:bodyPr/>
        <a:lstStyle/>
        <a:p>
          <a:endParaRPr lang="ru-RU"/>
        </a:p>
      </dgm:t>
    </dgm:pt>
    <dgm:pt modelId="{91A8336A-8DD3-4DD0-9099-DBA31F833A68}">
      <dgm:prSet custT="1"/>
      <dgm:spPr/>
      <dgm:t>
        <a:bodyPr/>
        <a:lstStyle/>
        <a:p>
          <a:r>
            <a:rPr lang="ru-RU" sz="3200" b="1" spc="-200" dirty="0">
              <a:latin typeface="Corbel" panose="020B0503020204020204" pitchFamily="34" charset="0"/>
              <a:cs typeface="Arial Black"/>
            </a:rPr>
            <a:t>Пожилые люди испытывают проблемы с освоением новых технологий</a:t>
          </a:r>
          <a:endParaRPr lang="ru-RU" sz="3200" b="1" dirty="0">
            <a:latin typeface="Corbel" panose="020B0503020204020204" pitchFamily="34" charset="0"/>
            <a:cs typeface="Arial Black"/>
          </a:endParaRPr>
        </a:p>
      </dgm:t>
    </dgm:pt>
    <dgm:pt modelId="{91FF1CD0-EE8E-4E07-98C6-2B665F203563}" type="parTrans" cxnId="{0DA37887-9DB4-49E2-B08F-04AF0E14A727}">
      <dgm:prSet/>
      <dgm:spPr/>
      <dgm:t>
        <a:bodyPr/>
        <a:lstStyle/>
        <a:p>
          <a:endParaRPr lang="ru-RU"/>
        </a:p>
      </dgm:t>
    </dgm:pt>
    <dgm:pt modelId="{2E27F1D8-73A1-466D-9C96-272E1177DE09}" type="sibTrans" cxnId="{0DA37887-9DB4-49E2-B08F-04AF0E14A727}">
      <dgm:prSet/>
      <dgm:spPr/>
      <dgm:t>
        <a:bodyPr/>
        <a:lstStyle/>
        <a:p>
          <a:endParaRPr lang="ru-RU"/>
        </a:p>
      </dgm:t>
    </dgm:pt>
    <dgm:pt modelId="{25E75F8E-DAB1-40BF-AE9F-B7EFA2D8A77E}" type="pres">
      <dgm:prSet presAssocID="{562109CA-DBFA-4D4F-8F77-C5B63D10B2AF}" presName="Name0" presStyleCnt="0">
        <dgm:presLayoutVars>
          <dgm:chMax val="7"/>
          <dgm:chPref val="7"/>
          <dgm:dir/>
        </dgm:presLayoutVars>
      </dgm:prSet>
      <dgm:spPr/>
    </dgm:pt>
    <dgm:pt modelId="{C6E73255-50DB-44E0-84A8-F717C241E611}" type="pres">
      <dgm:prSet presAssocID="{562109CA-DBFA-4D4F-8F77-C5B63D10B2AF}" presName="Name1" presStyleCnt="0"/>
      <dgm:spPr/>
    </dgm:pt>
    <dgm:pt modelId="{A888CAC1-219F-43E9-8C5A-BD2486648033}" type="pres">
      <dgm:prSet presAssocID="{562109CA-DBFA-4D4F-8F77-C5B63D10B2AF}" presName="cycle" presStyleCnt="0"/>
      <dgm:spPr/>
    </dgm:pt>
    <dgm:pt modelId="{6872A1D6-16DB-44BA-99E3-80BA7C010C78}" type="pres">
      <dgm:prSet presAssocID="{562109CA-DBFA-4D4F-8F77-C5B63D10B2AF}" presName="srcNode" presStyleLbl="node1" presStyleIdx="0" presStyleCnt="4"/>
      <dgm:spPr/>
    </dgm:pt>
    <dgm:pt modelId="{B8390CEB-E693-43B0-ABCE-D808EF8F37A8}" type="pres">
      <dgm:prSet presAssocID="{562109CA-DBFA-4D4F-8F77-C5B63D10B2AF}" presName="conn" presStyleLbl="parChTrans1D2" presStyleIdx="0" presStyleCnt="1" custScaleY="87563"/>
      <dgm:spPr/>
    </dgm:pt>
    <dgm:pt modelId="{9E2DA717-F03B-4B64-97F5-DCFB122B70B9}" type="pres">
      <dgm:prSet presAssocID="{562109CA-DBFA-4D4F-8F77-C5B63D10B2AF}" presName="extraNode" presStyleLbl="node1" presStyleIdx="0" presStyleCnt="4"/>
      <dgm:spPr/>
    </dgm:pt>
    <dgm:pt modelId="{C9CC7ED0-F8E7-41A0-A5A7-688E4FCA540D}" type="pres">
      <dgm:prSet presAssocID="{562109CA-DBFA-4D4F-8F77-C5B63D10B2AF}" presName="dstNode" presStyleLbl="node1" presStyleIdx="0" presStyleCnt="4"/>
      <dgm:spPr/>
    </dgm:pt>
    <dgm:pt modelId="{3E6CBAE1-9073-463E-B14E-0650D8B3B655}" type="pres">
      <dgm:prSet presAssocID="{0192FDA6-E213-42A6-867A-42F4582194B3}" presName="text_1" presStyleLbl="node1" presStyleIdx="0" presStyleCnt="4">
        <dgm:presLayoutVars>
          <dgm:bulletEnabled val="1"/>
        </dgm:presLayoutVars>
      </dgm:prSet>
      <dgm:spPr/>
    </dgm:pt>
    <dgm:pt modelId="{C7AF83D0-5347-4274-B1DE-6BCDDCE17F53}" type="pres">
      <dgm:prSet presAssocID="{0192FDA6-E213-42A6-867A-42F4582194B3}" presName="accent_1" presStyleCnt="0"/>
      <dgm:spPr/>
    </dgm:pt>
    <dgm:pt modelId="{8425316F-ECE4-4C3F-B110-65624725F4C5}" type="pres">
      <dgm:prSet presAssocID="{0192FDA6-E213-42A6-867A-42F4582194B3}" presName="accentRepeatNode" presStyleLbl="solidFgAcc1" presStyleIdx="0" presStyleCnt="4"/>
      <dgm:spPr/>
    </dgm:pt>
    <dgm:pt modelId="{C7EA1CCA-78DE-48AD-ADDF-BD1721C58789}" type="pres">
      <dgm:prSet presAssocID="{91A8336A-8DD3-4DD0-9099-DBA31F833A68}" presName="text_2" presStyleLbl="node1" presStyleIdx="1" presStyleCnt="4">
        <dgm:presLayoutVars>
          <dgm:bulletEnabled val="1"/>
        </dgm:presLayoutVars>
      </dgm:prSet>
      <dgm:spPr/>
    </dgm:pt>
    <dgm:pt modelId="{5837F0C4-AED2-4E3D-8BA6-0CE1D56157DE}" type="pres">
      <dgm:prSet presAssocID="{91A8336A-8DD3-4DD0-9099-DBA31F833A68}" presName="accent_2" presStyleCnt="0"/>
      <dgm:spPr/>
    </dgm:pt>
    <dgm:pt modelId="{AAE13678-104A-45B6-BB51-AD4A6CA0EE2B}" type="pres">
      <dgm:prSet presAssocID="{91A8336A-8DD3-4DD0-9099-DBA31F833A68}" presName="accentRepeatNode" presStyleLbl="solidFgAcc1" presStyleIdx="1" presStyleCnt="4"/>
      <dgm:spPr/>
    </dgm:pt>
    <dgm:pt modelId="{D218FDD1-7E35-4003-91F9-C793679F21D7}" type="pres">
      <dgm:prSet presAssocID="{E8D3B15D-FC95-4A00-9A57-B367C84692DA}" presName="text_3" presStyleLbl="node1" presStyleIdx="2" presStyleCnt="4">
        <dgm:presLayoutVars>
          <dgm:bulletEnabled val="1"/>
        </dgm:presLayoutVars>
      </dgm:prSet>
      <dgm:spPr/>
    </dgm:pt>
    <dgm:pt modelId="{018B923B-DFE3-4CED-9099-06DBA2B39842}" type="pres">
      <dgm:prSet presAssocID="{E8D3B15D-FC95-4A00-9A57-B367C84692DA}" presName="accent_3" presStyleCnt="0"/>
      <dgm:spPr/>
    </dgm:pt>
    <dgm:pt modelId="{20F744A4-9CE1-455E-92F2-F84DAFD9211C}" type="pres">
      <dgm:prSet presAssocID="{E8D3B15D-FC95-4A00-9A57-B367C84692DA}" presName="accentRepeatNode" presStyleLbl="solidFgAcc1" presStyleIdx="2" presStyleCnt="4"/>
      <dgm:spPr/>
    </dgm:pt>
    <dgm:pt modelId="{762DD898-C030-4811-BCC8-D3C181829F34}" type="pres">
      <dgm:prSet presAssocID="{3ADEC67B-16E9-4096-B071-526CDD20E9B8}" presName="text_4" presStyleLbl="node1" presStyleIdx="3" presStyleCnt="4">
        <dgm:presLayoutVars>
          <dgm:bulletEnabled val="1"/>
        </dgm:presLayoutVars>
      </dgm:prSet>
      <dgm:spPr/>
    </dgm:pt>
    <dgm:pt modelId="{D10CC448-3629-47F3-871A-7492DE29A52B}" type="pres">
      <dgm:prSet presAssocID="{3ADEC67B-16E9-4096-B071-526CDD20E9B8}" presName="accent_4" presStyleCnt="0"/>
      <dgm:spPr/>
    </dgm:pt>
    <dgm:pt modelId="{254DB52D-537A-47FC-B720-5041A0B870D8}" type="pres">
      <dgm:prSet presAssocID="{3ADEC67B-16E9-4096-B071-526CDD20E9B8}" presName="accentRepeatNode" presStyleLbl="solidFgAcc1" presStyleIdx="3" presStyleCnt="4"/>
      <dgm:spPr/>
    </dgm:pt>
  </dgm:ptLst>
  <dgm:cxnLst>
    <dgm:cxn modelId="{C842A109-9D81-4AE4-91F9-0178C29C0943}" type="presOf" srcId="{3ADEC67B-16E9-4096-B071-526CDD20E9B8}" destId="{762DD898-C030-4811-BCC8-D3C181829F34}" srcOrd="0" destOrd="0" presId="urn:microsoft.com/office/officeart/2008/layout/VerticalCurvedList"/>
    <dgm:cxn modelId="{52A95A19-C91D-478D-BD44-919B0CE4479D}" srcId="{562109CA-DBFA-4D4F-8F77-C5B63D10B2AF}" destId="{E8D3B15D-FC95-4A00-9A57-B367C84692DA}" srcOrd="2" destOrd="0" parTransId="{8E8F1AE3-7C1F-4AF7-A47F-8A597B58A1D9}" sibTransId="{EC0EEBBC-2B38-4C4A-90D7-02B2A93BE08A}"/>
    <dgm:cxn modelId="{E9F4DD61-249E-4CCE-81A4-7664E926A555}" srcId="{562109CA-DBFA-4D4F-8F77-C5B63D10B2AF}" destId="{0192FDA6-E213-42A6-867A-42F4582194B3}" srcOrd="0" destOrd="0" parTransId="{29C933EA-A021-444A-80AC-F9FF126981A9}" sibTransId="{78C1F639-B0EF-411A-B858-B3CEAE9E6478}"/>
    <dgm:cxn modelId="{E6F59366-17CF-4F48-BC03-E1A384836171}" type="presOf" srcId="{78C1F639-B0EF-411A-B858-B3CEAE9E6478}" destId="{B8390CEB-E693-43B0-ABCE-D808EF8F37A8}" srcOrd="0" destOrd="0" presId="urn:microsoft.com/office/officeart/2008/layout/VerticalCurvedList"/>
    <dgm:cxn modelId="{1305966E-B7C1-4F20-846C-652EFBA537A3}" type="presOf" srcId="{E8D3B15D-FC95-4A00-9A57-B367C84692DA}" destId="{D218FDD1-7E35-4003-91F9-C793679F21D7}" srcOrd="0" destOrd="0" presId="urn:microsoft.com/office/officeart/2008/layout/VerticalCurvedList"/>
    <dgm:cxn modelId="{49837651-F4F1-4D95-A32B-0702F8927320}" type="presOf" srcId="{91A8336A-8DD3-4DD0-9099-DBA31F833A68}" destId="{C7EA1CCA-78DE-48AD-ADDF-BD1721C58789}" srcOrd="0" destOrd="0" presId="urn:microsoft.com/office/officeart/2008/layout/VerticalCurvedList"/>
    <dgm:cxn modelId="{0DA37887-9DB4-49E2-B08F-04AF0E14A727}" srcId="{562109CA-DBFA-4D4F-8F77-C5B63D10B2AF}" destId="{91A8336A-8DD3-4DD0-9099-DBA31F833A68}" srcOrd="1" destOrd="0" parTransId="{91FF1CD0-EE8E-4E07-98C6-2B665F203563}" sibTransId="{2E27F1D8-73A1-466D-9C96-272E1177DE09}"/>
    <dgm:cxn modelId="{63597592-F206-4CC5-878A-768BC92DA89E}" type="presOf" srcId="{562109CA-DBFA-4D4F-8F77-C5B63D10B2AF}" destId="{25E75F8E-DAB1-40BF-AE9F-B7EFA2D8A77E}" srcOrd="0" destOrd="0" presId="urn:microsoft.com/office/officeart/2008/layout/VerticalCurvedList"/>
    <dgm:cxn modelId="{D97241AE-BB86-4388-BA00-BC614C1E84BF}" srcId="{562109CA-DBFA-4D4F-8F77-C5B63D10B2AF}" destId="{3ADEC67B-16E9-4096-B071-526CDD20E9B8}" srcOrd="3" destOrd="0" parTransId="{C6BF0E7A-376A-41F1-8762-123DBBED9A03}" sibTransId="{B1C95AE1-6DA6-4976-A489-F483D85B522A}"/>
    <dgm:cxn modelId="{8153D6C6-487C-4D74-B8FB-FEE4F4E10227}" type="presOf" srcId="{0192FDA6-E213-42A6-867A-42F4582194B3}" destId="{3E6CBAE1-9073-463E-B14E-0650D8B3B655}" srcOrd="0" destOrd="0" presId="urn:microsoft.com/office/officeart/2008/layout/VerticalCurvedList"/>
    <dgm:cxn modelId="{585E22CC-88F4-489B-948D-A9B62E631666}" type="presParOf" srcId="{25E75F8E-DAB1-40BF-AE9F-B7EFA2D8A77E}" destId="{C6E73255-50DB-44E0-84A8-F717C241E611}" srcOrd="0" destOrd="0" presId="urn:microsoft.com/office/officeart/2008/layout/VerticalCurvedList"/>
    <dgm:cxn modelId="{BE17A27B-8B5E-4978-A5C9-923F5E9B0AEE}" type="presParOf" srcId="{C6E73255-50DB-44E0-84A8-F717C241E611}" destId="{A888CAC1-219F-43E9-8C5A-BD2486648033}" srcOrd="0" destOrd="0" presId="urn:microsoft.com/office/officeart/2008/layout/VerticalCurvedList"/>
    <dgm:cxn modelId="{37764058-0EFB-465A-A53C-B189C93D4675}" type="presParOf" srcId="{A888CAC1-219F-43E9-8C5A-BD2486648033}" destId="{6872A1D6-16DB-44BA-99E3-80BA7C010C78}" srcOrd="0" destOrd="0" presId="urn:microsoft.com/office/officeart/2008/layout/VerticalCurvedList"/>
    <dgm:cxn modelId="{36D19DF7-5DEC-422D-9BDE-7D55355241C8}" type="presParOf" srcId="{A888CAC1-219F-43E9-8C5A-BD2486648033}" destId="{B8390CEB-E693-43B0-ABCE-D808EF8F37A8}" srcOrd="1" destOrd="0" presId="urn:microsoft.com/office/officeart/2008/layout/VerticalCurvedList"/>
    <dgm:cxn modelId="{366AD970-E332-4958-8AB6-37CD4483C58A}" type="presParOf" srcId="{A888CAC1-219F-43E9-8C5A-BD2486648033}" destId="{9E2DA717-F03B-4B64-97F5-DCFB122B70B9}" srcOrd="2" destOrd="0" presId="urn:microsoft.com/office/officeart/2008/layout/VerticalCurvedList"/>
    <dgm:cxn modelId="{1E2CCDBE-9ED7-47FC-97D5-AE5A29881455}" type="presParOf" srcId="{A888CAC1-219F-43E9-8C5A-BD2486648033}" destId="{C9CC7ED0-F8E7-41A0-A5A7-688E4FCA540D}" srcOrd="3" destOrd="0" presId="urn:microsoft.com/office/officeart/2008/layout/VerticalCurvedList"/>
    <dgm:cxn modelId="{F626FB1D-E88A-41AC-8E6E-175DB588B173}" type="presParOf" srcId="{C6E73255-50DB-44E0-84A8-F717C241E611}" destId="{3E6CBAE1-9073-463E-B14E-0650D8B3B655}" srcOrd="1" destOrd="0" presId="urn:microsoft.com/office/officeart/2008/layout/VerticalCurvedList"/>
    <dgm:cxn modelId="{3C066826-9158-4457-AF3A-28642ACA86FB}" type="presParOf" srcId="{C6E73255-50DB-44E0-84A8-F717C241E611}" destId="{C7AF83D0-5347-4274-B1DE-6BCDDCE17F53}" srcOrd="2" destOrd="0" presId="urn:microsoft.com/office/officeart/2008/layout/VerticalCurvedList"/>
    <dgm:cxn modelId="{579AD270-8A08-49D7-A6D3-0B82EAD01306}" type="presParOf" srcId="{C7AF83D0-5347-4274-B1DE-6BCDDCE17F53}" destId="{8425316F-ECE4-4C3F-B110-65624725F4C5}" srcOrd="0" destOrd="0" presId="urn:microsoft.com/office/officeart/2008/layout/VerticalCurvedList"/>
    <dgm:cxn modelId="{A1BF1992-343B-4D5B-A1CC-07F5C8298A72}" type="presParOf" srcId="{C6E73255-50DB-44E0-84A8-F717C241E611}" destId="{C7EA1CCA-78DE-48AD-ADDF-BD1721C58789}" srcOrd="3" destOrd="0" presId="urn:microsoft.com/office/officeart/2008/layout/VerticalCurvedList"/>
    <dgm:cxn modelId="{C1F4ACC3-41C8-4766-8AFE-35A6F1E2D133}" type="presParOf" srcId="{C6E73255-50DB-44E0-84A8-F717C241E611}" destId="{5837F0C4-AED2-4E3D-8BA6-0CE1D56157DE}" srcOrd="4" destOrd="0" presId="urn:microsoft.com/office/officeart/2008/layout/VerticalCurvedList"/>
    <dgm:cxn modelId="{E95E48C4-16E6-4EAB-BF53-D33B6E8E9612}" type="presParOf" srcId="{5837F0C4-AED2-4E3D-8BA6-0CE1D56157DE}" destId="{AAE13678-104A-45B6-BB51-AD4A6CA0EE2B}" srcOrd="0" destOrd="0" presId="urn:microsoft.com/office/officeart/2008/layout/VerticalCurvedList"/>
    <dgm:cxn modelId="{CD928E55-1FDF-45DB-8647-A5776292585D}" type="presParOf" srcId="{C6E73255-50DB-44E0-84A8-F717C241E611}" destId="{D218FDD1-7E35-4003-91F9-C793679F21D7}" srcOrd="5" destOrd="0" presId="urn:microsoft.com/office/officeart/2008/layout/VerticalCurvedList"/>
    <dgm:cxn modelId="{38675B5A-3346-4FE3-A7DF-C22D9341ABEF}" type="presParOf" srcId="{C6E73255-50DB-44E0-84A8-F717C241E611}" destId="{018B923B-DFE3-4CED-9099-06DBA2B39842}" srcOrd="6" destOrd="0" presId="urn:microsoft.com/office/officeart/2008/layout/VerticalCurvedList"/>
    <dgm:cxn modelId="{816E42F0-4AD8-4BBB-B452-1B1504C8F5D4}" type="presParOf" srcId="{018B923B-DFE3-4CED-9099-06DBA2B39842}" destId="{20F744A4-9CE1-455E-92F2-F84DAFD9211C}" srcOrd="0" destOrd="0" presId="urn:microsoft.com/office/officeart/2008/layout/VerticalCurvedList"/>
    <dgm:cxn modelId="{6917FE97-C6EE-4C76-A028-5735ACD4A728}" type="presParOf" srcId="{C6E73255-50DB-44E0-84A8-F717C241E611}" destId="{762DD898-C030-4811-BCC8-D3C181829F34}" srcOrd="7" destOrd="0" presId="urn:microsoft.com/office/officeart/2008/layout/VerticalCurvedList"/>
    <dgm:cxn modelId="{DC1EAB6B-01F7-4EE8-955B-8770988D298B}" type="presParOf" srcId="{C6E73255-50DB-44E0-84A8-F717C241E611}" destId="{D10CC448-3629-47F3-871A-7492DE29A52B}" srcOrd="8" destOrd="0" presId="urn:microsoft.com/office/officeart/2008/layout/VerticalCurvedList"/>
    <dgm:cxn modelId="{F76BB573-AA63-4D33-9B22-BC49DFF71DD6}" type="presParOf" srcId="{D10CC448-3629-47F3-871A-7492DE29A52B}" destId="{254DB52D-537A-47FC-B720-5041A0B870D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E17791-0A32-4AB7-89E3-90180B998C40}" type="doc">
      <dgm:prSet loTypeId="urn:microsoft.com/office/officeart/2005/8/layout/hList6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ru-RU"/>
        </a:p>
      </dgm:t>
    </dgm:pt>
    <dgm:pt modelId="{35751F56-F2A2-442A-B91B-48B2440F84B5}">
      <dgm:prSet/>
      <dgm:spPr/>
      <dgm:t>
        <a:bodyPr/>
        <a:lstStyle/>
        <a:p>
          <a:r>
            <a:rPr lang="ru-RU" b="1" dirty="0">
              <a:latin typeface="Comic Sans MS" panose="030F0702030302020204" pitchFamily="66" charset="0"/>
            </a:rPr>
            <a:t>Проблемы</a:t>
          </a:r>
        </a:p>
      </dgm:t>
    </dgm:pt>
    <dgm:pt modelId="{64B1202C-4F8E-4B49-880A-ED23BFFC2C84}" type="parTrans" cxnId="{8A571488-4BB9-4162-94CC-E44AD0D24C1C}">
      <dgm:prSet/>
      <dgm:spPr/>
      <dgm:t>
        <a:bodyPr/>
        <a:lstStyle/>
        <a:p>
          <a:endParaRPr lang="ru-RU"/>
        </a:p>
      </dgm:t>
    </dgm:pt>
    <dgm:pt modelId="{255894E2-BD55-4809-ADE7-E3B38913A92A}" type="sibTrans" cxnId="{8A571488-4BB9-4162-94CC-E44AD0D24C1C}">
      <dgm:prSet/>
      <dgm:spPr/>
      <dgm:t>
        <a:bodyPr/>
        <a:lstStyle/>
        <a:p>
          <a:endParaRPr lang="ru-RU"/>
        </a:p>
      </dgm:t>
    </dgm:pt>
    <dgm:pt modelId="{38A4CEC6-C537-48E5-B34B-88321EF5AB56}" type="pres">
      <dgm:prSet presAssocID="{1EE17791-0A32-4AB7-89E3-90180B998C40}" presName="Name0" presStyleCnt="0">
        <dgm:presLayoutVars>
          <dgm:dir val="rev"/>
          <dgm:resizeHandles val="exact"/>
        </dgm:presLayoutVars>
      </dgm:prSet>
      <dgm:spPr/>
    </dgm:pt>
    <dgm:pt modelId="{5BAAD3B4-7908-4573-90B5-26AF3DECB7C8}" type="pres">
      <dgm:prSet presAssocID="{35751F56-F2A2-442A-B91B-48B2440F84B5}" presName="node" presStyleLbl="node1" presStyleIdx="0" presStyleCnt="1">
        <dgm:presLayoutVars>
          <dgm:bulletEnabled val="1"/>
        </dgm:presLayoutVars>
      </dgm:prSet>
      <dgm:spPr/>
    </dgm:pt>
  </dgm:ptLst>
  <dgm:cxnLst>
    <dgm:cxn modelId="{4DF3DC0D-793B-4607-827A-2A0945941EE4}" type="presOf" srcId="{35751F56-F2A2-442A-B91B-48B2440F84B5}" destId="{5BAAD3B4-7908-4573-90B5-26AF3DECB7C8}" srcOrd="0" destOrd="0" presId="urn:microsoft.com/office/officeart/2005/8/layout/hList6"/>
    <dgm:cxn modelId="{72F29B4C-5900-4F38-97BD-CF1FA429662C}" type="presOf" srcId="{1EE17791-0A32-4AB7-89E3-90180B998C40}" destId="{38A4CEC6-C537-48E5-B34B-88321EF5AB56}" srcOrd="0" destOrd="0" presId="urn:microsoft.com/office/officeart/2005/8/layout/hList6"/>
    <dgm:cxn modelId="{8A571488-4BB9-4162-94CC-E44AD0D24C1C}" srcId="{1EE17791-0A32-4AB7-89E3-90180B998C40}" destId="{35751F56-F2A2-442A-B91B-48B2440F84B5}" srcOrd="0" destOrd="0" parTransId="{64B1202C-4F8E-4B49-880A-ED23BFFC2C84}" sibTransId="{255894E2-BD55-4809-ADE7-E3B38913A92A}"/>
    <dgm:cxn modelId="{1A0156A4-6EA9-46E8-A412-21E622EFFE06}" type="presParOf" srcId="{38A4CEC6-C537-48E5-B34B-88321EF5AB56}" destId="{5BAAD3B4-7908-4573-90B5-26AF3DECB7C8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90CEB-E693-43B0-ABCE-D808EF8F37A8}">
      <dsp:nvSpPr>
        <dsp:cNvPr id="0" name=""/>
        <dsp:cNvSpPr/>
      </dsp:nvSpPr>
      <dsp:spPr>
        <a:xfrm>
          <a:off x="-8100259" y="-638087"/>
          <a:ext cx="9637600" cy="8438972"/>
        </a:xfrm>
        <a:prstGeom prst="blockArc">
          <a:avLst>
            <a:gd name="adj1" fmla="val 18900000"/>
            <a:gd name="adj2" fmla="val 2700000"/>
            <a:gd name="adj3" fmla="val 224"/>
          </a:avLst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6CBAE1-9073-463E-B14E-0650D8B3B655}">
      <dsp:nvSpPr>
        <dsp:cNvPr id="0" name=""/>
        <dsp:cNvSpPr/>
      </dsp:nvSpPr>
      <dsp:spPr>
        <a:xfrm>
          <a:off x="804113" y="550675"/>
          <a:ext cx="12883957" cy="11019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653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1" kern="1200" spc="-180" dirty="0">
              <a:latin typeface="Corbel" panose="020B0503020204020204" pitchFamily="34" charset="0"/>
              <a:cs typeface="Arial Black"/>
            </a:rPr>
            <a:t>Нет </a:t>
          </a:r>
          <a:r>
            <a:rPr lang="ru-RU" sz="3200" b="1" kern="1200" spc="-250" dirty="0">
              <a:latin typeface="Corbel" panose="020B0503020204020204" pitchFamily="34" charset="0"/>
              <a:cs typeface="Arial Black"/>
            </a:rPr>
            <a:t>русского сервиса  </a:t>
          </a:r>
          <a:r>
            <a:rPr lang="ru-RU" sz="3200" b="1" kern="1200" spc="-160" dirty="0">
              <a:latin typeface="Corbel" panose="020B0503020204020204" pitchFamily="34" charset="0"/>
              <a:cs typeface="Arial Black"/>
            </a:rPr>
            <a:t>оповещения </a:t>
          </a:r>
          <a:r>
            <a:rPr lang="ru-RU" sz="3200" b="1" kern="1200" spc="-225" dirty="0">
              <a:latin typeface="Corbel" panose="020B0503020204020204" pitchFamily="34" charset="0"/>
              <a:cs typeface="Arial Black"/>
            </a:rPr>
            <a:t>граждан </a:t>
          </a:r>
          <a:r>
            <a:rPr lang="ru-RU" sz="3200" b="1" kern="1200" spc="-145" dirty="0">
              <a:latin typeface="Corbel" panose="020B0503020204020204" pitchFamily="34" charset="0"/>
              <a:cs typeface="Arial Black"/>
            </a:rPr>
            <a:t>о </a:t>
          </a:r>
          <a:r>
            <a:rPr lang="ru-RU" sz="3200" b="1" kern="1200" spc="-235" dirty="0">
              <a:latin typeface="Corbel" panose="020B0503020204020204" pitchFamily="34" charset="0"/>
              <a:cs typeface="Arial Black"/>
            </a:rPr>
            <a:t>мерах  </a:t>
          </a:r>
          <a:r>
            <a:rPr lang="ru-RU" sz="3200" b="1" kern="1200" spc="-210" dirty="0">
              <a:latin typeface="Corbel" panose="020B0503020204020204" pitchFamily="34" charset="0"/>
              <a:cs typeface="Tahoma" panose="020B0604030504040204" pitchFamily="34" charset="0"/>
            </a:rPr>
            <a:t>профилактики</a:t>
          </a:r>
          <a:r>
            <a:rPr lang="ru-RU" sz="3200" b="1" kern="1200" spc="-210" dirty="0">
              <a:latin typeface="Corbel" panose="020B0503020204020204" pitchFamily="34" charset="0"/>
              <a:cs typeface="Arial"/>
            </a:rPr>
            <a:t>,  </a:t>
          </a:r>
          <a:r>
            <a:rPr lang="ru-RU" sz="3200" b="1" kern="1200" spc="-235" dirty="0">
              <a:latin typeface="Corbel" panose="020B0503020204020204" pitchFamily="34" charset="0"/>
              <a:cs typeface="Arial Black"/>
            </a:rPr>
            <a:t>масштабах  </a:t>
          </a:r>
          <a:r>
            <a:rPr lang="ru-RU" sz="3200" b="1" kern="1200" spc="-200" dirty="0">
              <a:latin typeface="Corbel" panose="020B0503020204020204" pitchFamily="34" charset="0"/>
              <a:cs typeface="Arial Black"/>
            </a:rPr>
            <a:t>распространения  </a:t>
          </a:r>
          <a:r>
            <a:rPr lang="ru-RU" sz="3200" b="1" kern="1200" spc="-220" dirty="0">
              <a:latin typeface="Corbel" panose="020B0503020204020204" pitchFamily="34" charset="0"/>
              <a:cs typeface="Arial Black"/>
            </a:rPr>
            <a:t>заболевания </a:t>
          </a:r>
          <a:r>
            <a:rPr lang="ru-RU" sz="3200" b="1" kern="1200" spc="-90" dirty="0">
              <a:latin typeface="Corbel" panose="020B0503020204020204" pitchFamily="34" charset="0"/>
              <a:cs typeface="Arial Black"/>
            </a:rPr>
            <a:t>в </a:t>
          </a:r>
          <a:r>
            <a:rPr lang="ru-RU" sz="3200" b="1" kern="1200" spc="-235" dirty="0">
              <a:latin typeface="Corbel" panose="020B0503020204020204" pitchFamily="34" charset="0"/>
              <a:cs typeface="Arial Black"/>
            </a:rPr>
            <a:t>их  </a:t>
          </a:r>
          <a:r>
            <a:rPr lang="ru-RU" sz="3200" b="1" kern="1200" spc="-180" dirty="0">
              <a:latin typeface="Corbel" panose="020B0503020204020204" pitchFamily="34" charset="0"/>
              <a:cs typeface="Arial Black"/>
            </a:rPr>
            <a:t>регионе</a:t>
          </a:r>
          <a:endParaRPr lang="ru-RU" sz="3200" b="1" kern="1200" dirty="0"/>
        </a:p>
      </dsp:txBody>
      <dsp:txXfrm>
        <a:off x="804113" y="550675"/>
        <a:ext cx="12883957" cy="1101924"/>
      </dsp:txXfrm>
    </dsp:sp>
    <dsp:sp modelId="{8425316F-ECE4-4C3F-B110-65624725F4C5}">
      <dsp:nvSpPr>
        <dsp:cNvPr id="0" name=""/>
        <dsp:cNvSpPr/>
      </dsp:nvSpPr>
      <dsp:spPr>
        <a:xfrm>
          <a:off x="115410" y="412935"/>
          <a:ext cx="1377406" cy="13774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EA1CCA-78DE-48AD-ADDF-BD1721C58789}">
      <dsp:nvSpPr>
        <dsp:cNvPr id="0" name=""/>
        <dsp:cNvSpPr/>
      </dsp:nvSpPr>
      <dsp:spPr>
        <a:xfrm>
          <a:off x="1435872" y="2203849"/>
          <a:ext cx="12252198" cy="11019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653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1" kern="1200" spc="-200" dirty="0">
              <a:latin typeface="Corbel" panose="020B0503020204020204" pitchFamily="34" charset="0"/>
              <a:cs typeface="Arial Black"/>
            </a:rPr>
            <a:t>Пожилые люди испытывают проблемы с освоением новых технологий</a:t>
          </a:r>
          <a:endParaRPr lang="ru-RU" sz="3200" b="1" kern="1200" dirty="0">
            <a:latin typeface="Corbel" panose="020B0503020204020204" pitchFamily="34" charset="0"/>
            <a:cs typeface="Arial Black"/>
          </a:endParaRPr>
        </a:p>
      </dsp:txBody>
      <dsp:txXfrm>
        <a:off x="1435872" y="2203849"/>
        <a:ext cx="12252198" cy="1101924"/>
      </dsp:txXfrm>
    </dsp:sp>
    <dsp:sp modelId="{AAE13678-104A-45B6-BB51-AD4A6CA0EE2B}">
      <dsp:nvSpPr>
        <dsp:cNvPr id="0" name=""/>
        <dsp:cNvSpPr/>
      </dsp:nvSpPr>
      <dsp:spPr>
        <a:xfrm>
          <a:off x="747169" y="2066109"/>
          <a:ext cx="1377406" cy="13774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8FDD1-7E35-4003-91F9-C793679F21D7}">
      <dsp:nvSpPr>
        <dsp:cNvPr id="0" name=""/>
        <dsp:cNvSpPr/>
      </dsp:nvSpPr>
      <dsp:spPr>
        <a:xfrm>
          <a:off x="1435872" y="3857023"/>
          <a:ext cx="12252198" cy="11019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653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1" kern="1200" dirty="0">
              <a:latin typeface="Corbel" panose="020B0503020204020204" pitchFamily="34" charset="0"/>
              <a:cs typeface="Arial Black"/>
            </a:rPr>
            <a:t>Быстрое и своевременное уведомление граждан о прохождении вакцинации</a:t>
          </a:r>
          <a:endParaRPr lang="ru-RU" sz="3200" kern="1200" dirty="0"/>
        </a:p>
      </dsp:txBody>
      <dsp:txXfrm>
        <a:off x="1435872" y="3857023"/>
        <a:ext cx="12252198" cy="1101924"/>
      </dsp:txXfrm>
    </dsp:sp>
    <dsp:sp modelId="{20F744A4-9CE1-455E-92F2-F84DAFD9211C}">
      <dsp:nvSpPr>
        <dsp:cNvPr id="0" name=""/>
        <dsp:cNvSpPr/>
      </dsp:nvSpPr>
      <dsp:spPr>
        <a:xfrm>
          <a:off x="747169" y="3719282"/>
          <a:ext cx="1377406" cy="13774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DD898-C030-4811-BCC8-D3C181829F34}">
      <dsp:nvSpPr>
        <dsp:cNvPr id="0" name=""/>
        <dsp:cNvSpPr/>
      </dsp:nvSpPr>
      <dsp:spPr>
        <a:xfrm>
          <a:off x="804113" y="5510197"/>
          <a:ext cx="12883957" cy="11019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653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1" kern="1200" spc="-210" dirty="0">
              <a:latin typeface="Corbel" panose="020B0503020204020204" pitchFamily="34" charset="0"/>
              <a:cs typeface="Arial Black"/>
            </a:rPr>
            <a:t>Применение  </a:t>
          </a:r>
          <a:r>
            <a:rPr lang="ru-RU" sz="3200" b="1" kern="1200" spc="-200" dirty="0">
              <a:latin typeface="Corbel" panose="020B0503020204020204" pitchFamily="34" charset="0"/>
              <a:cs typeface="Arial Black"/>
            </a:rPr>
            <a:t>Универсального  </a:t>
          </a:r>
          <a:r>
            <a:rPr lang="ru-RU" sz="3200" b="1" kern="1200" spc="-145" dirty="0">
              <a:latin typeface="Corbel" panose="020B0503020204020204" pitchFamily="34" charset="0"/>
              <a:cs typeface="Arial Black"/>
            </a:rPr>
            <a:t>принятия  </a:t>
          </a:r>
          <a:r>
            <a:rPr lang="ru-RU" sz="3200" b="1" kern="1200" spc="-300" dirty="0">
              <a:latin typeface="Corbel" panose="020B0503020204020204" pitchFamily="34" charset="0"/>
              <a:cs typeface="Arial Black"/>
            </a:rPr>
            <a:t>любых  </a:t>
          </a:r>
          <a:r>
            <a:rPr lang="ru-RU" sz="3200" b="1" kern="1200" spc="-229" dirty="0">
              <a:latin typeface="Corbel" panose="020B0503020204020204" pitchFamily="34" charset="0"/>
              <a:cs typeface="Arial Black"/>
            </a:rPr>
            <a:t>допустимых </a:t>
          </a:r>
          <a:r>
            <a:rPr lang="ru-RU" sz="3200" b="1" kern="1200" spc="-235" dirty="0">
              <a:latin typeface="Corbel" panose="020B0503020204020204" pitchFamily="34" charset="0"/>
              <a:cs typeface="Arial Black"/>
            </a:rPr>
            <a:t>доменных </a:t>
          </a:r>
          <a:r>
            <a:rPr lang="ru-RU" sz="3200" b="1" kern="1200" spc="-210" dirty="0">
              <a:latin typeface="Corbel" panose="020B0503020204020204" pitchFamily="34" charset="0"/>
              <a:cs typeface="Arial Black"/>
            </a:rPr>
            <a:t>имен </a:t>
          </a:r>
          <a:r>
            <a:rPr lang="ru-RU" sz="3200" b="1" kern="1200" spc="-155" dirty="0">
              <a:latin typeface="Corbel" panose="020B0503020204020204" pitchFamily="34" charset="0"/>
              <a:cs typeface="Arial Black"/>
            </a:rPr>
            <a:t>и  </a:t>
          </a:r>
          <a:r>
            <a:rPr lang="ru-RU" sz="3200" b="1" kern="1200" spc="-175" dirty="0">
              <a:latin typeface="Corbel" panose="020B0503020204020204" pitchFamily="34" charset="0"/>
              <a:cs typeface="Arial Black"/>
            </a:rPr>
            <a:t>почтовых</a:t>
          </a:r>
          <a:r>
            <a:rPr lang="ru-RU" sz="3200" b="1" kern="1200" spc="-120" dirty="0">
              <a:latin typeface="Corbel" panose="020B0503020204020204" pitchFamily="34" charset="0"/>
              <a:cs typeface="Arial Black"/>
            </a:rPr>
            <a:t> </a:t>
          </a:r>
          <a:r>
            <a:rPr lang="ru-RU" sz="3200" b="1" kern="1200" spc="-225" dirty="0">
              <a:latin typeface="Corbel" panose="020B0503020204020204" pitchFamily="34" charset="0"/>
              <a:cs typeface="Arial Black"/>
            </a:rPr>
            <a:t>адресов</a:t>
          </a:r>
          <a:endParaRPr lang="ru-RU" sz="3200" kern="1200" dirty="0"/>
        </a:p>
      </dsp:txBody>
      <dsp:txXfrm>
        <a:off x="804113" y="5510197"/>
        <a:ext cx="12883957" cy="1101924"/>
      </dsp:txXfrm>
    </dsp:sp>
    <dsp:sp modelId="{254DB52D-537A-47FC-B720-5041A0B870D8}">
      <dsp:nvSpPr>
        <dsp:cNvPr id="0" name=""/>
        <dsp:cNvSpPr/>
      </dsp:nvSpPr>
      <dsp:spPr>
        <a:xfrm>
          <a:off x="115410" y="5372456"/>
          <a:ext cx="1377406" cy="13774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AD3B4-7908-4573-90B5-26AF3DECB7C8}">
      <dsp:nvSpPr>
        <dsp:cNvPr id="0" name=""/>
        <dsp:cNvSpPr/>
      </dsp:nvSpPr>
      <dsp:spPr>
        <a:xfrm rot="5400000">
          <a:off x="-1827116" y="1827116"/>
          <a:ext cx="7311832" cy="3657600"/>
        </a:xfrm>
        <a:prstGeom prst="flowChartManualOperation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0" tIns="0" rIns="287734" bIns="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500" b="1" kern="1200" dirty="0">
              <a:latin typeface="Comic Sans MS" panose="030F0702030302020204" pitchFamily="66" charset="0"/>
            </a:rPr>
            <a:t>Проблемы</a:t>
          </a:r>
        </a:p>
      </dsp:txBody>
      <dsp:txXfrm rot="-5400000">
        <a:off x="0" y="1462366"/>
        <a:ext cx="3657600" cy="4387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3EA1B-4EA1-4F0D-BFAC-E8654F0937F5}" type="datetimeFigureOut">
              <a:rPr lang="ru-RU" smtClean="0"/>
              <a:t>08.08.2020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F51E4-27C6-4158-80E7-D1B9725196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66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F51E4-27C6-4158-80E7-D1B97251968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80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rgbClr val="2E72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rgbClr val="2E72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rgbClr val="2E72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B0C7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7457" y="1022911"/>
            <a:ext cx="3893084" cy="1106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100" b="0" i="0">
                <a:solidFill>
                  <a:srgbClr val="2E72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jpeg"/><Relationship Id="rId7" Type="http://schemas.openxmlformats.org/officeDocument/2006/relationships/image" Target="../media/image17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9189" y="1022914"/>
            <a:ext cx="12843510" cy="1106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40" dirty="0"/>
              <a:t>Российская </a:t>
            </a:r>
            <a:r>
              <a:rPr spc="-330" dirty="0"/>
              <a:t>система</a:t>
            </a:r>
            <a:r>
              <a:rPr spc="-140" dirty="0"/>
              <a:t> </a:t>
            </a:r>
            <a:r>
              <a:rPr spc="-440" dirty="0"/>
              <a:t>оповещения</a:t>
            </a:r>
          </a:p>
        </p:txBody>
      </p:sp>
      <p:sp>
        <p:nvSpPr>
          <p:cNvPr id="3" name="object 3"/>
          <p:cNvSpPr/>
          <p:nvPr/>
        </p:nvSpPr>
        <p:spPr>
          <a:xfrm>
            <a:off x="234801" y="4000501"/>
            <a:ext cx="9905999" cy="6286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87800" y="2398922"/>
            <a:ext cx="8147199" cy="19261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5000" b="1" spc="295" dirty="0" err="1">
                <a:solidFill>
                  <a:srgbClr val="1D1B1B"/>
                </a:solidFill>
                <a:latin typeface="Arial"/>
                <a:cs typeface="Arial"/>
              </a:rPr>
              <a:t>Национальн</a:t>
            </a:r>
            <a:r>
              <a:rPr lang="ru-RU" sz="5000" b="1" spc="295" dirty="0" err="1">
                <a:solidFill>
                  <a:srgbClr val="1D1B1B"/>
                </a:solidFill>
                <a:latin typeface="Arial"/>
                <a:cs typeface="Arial"/>
              </a:rPr>
              <a:t>ая</a:t>
            </a:r>
            <a:r>
              <a:rPr sz="5000" b="1" spc="-145" dirty="0">
                <a:solidFill>
                  <a:srgbClr val="1D1B1B"/>
                </a:solidFill>
                <a:latin typeface="Arial"/>
                <a:cs typeface="Arial"/>
              </a:rPr>
              <a:t> </a:t>
            </a:r>
            <a:r>
              <a:rPr lang="ru-RU" sz="5000" b="1" spc="380" dirty="0">
                <a:solidFill>
                  <a:srgbClr val="1D1B1B"/>
                </a:solidFill>
                <a:latin typeface="Arial"/>
                <a:cs typeface="Arial"/>
              </a:rPr>
              <a:t>система</a:t>
            </a:r>
            <a:endParaRPr sz="5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350"/>
              </a:spcBef>
            </a:pPr>
            <a:r>
              <a:rPr sz="4600" spc="-415" dirty="0">
                <a:latin typeface="Century Gothic"/>
                <a:cs typeface="Century Gothic"/>
              </a:rPr>
              <a:t>Команда</a:t>
            </a:r>
            <a:r>
              <a:rPr sz="4600" spc="90" dirty="0">
                <a:latin typeface="Century Gothic"/>
                <a:cs typeface="Century Gothic"/>
              </a:rPr>
              <a:t> </a:t>
            </a:r>
            <a:r>
              <a:rPr sz="4600" spc="-165" dirty="0">
                <a:latin typeface="Century Gothic"/>
                <a:cs typeface="Century Gothic"/>
              </a:rPr>
              <a:t>"Арчелла"</a:t>
            </a:r>
            <a:endParaRPr sz="4600" dirty="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658600" y="4273585"/>
            <a:ext cx="5766101" cy="57403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392147-158C-43C7-B097-E8D5A4E6A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2228" y="1003861"/>
            <a:ext cx="8423543" cy="1092607"/>
          </a:xfrm>
        </p:spPr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Масштабирование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3899E6-97F0-4725-8067-0F4A6A9D4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7400" y="4076700"/>
            <a:ext cx="8001000" cy="4109458"/>
          </a:xfrm>
        </p:spPr>
        <p:txBody>
          <a:bodyPr/>
          <a:lstStyle/>
          <a:p>
            <a:endParaRPr lang="ru-RU" sz="3200" dirty="0">
              <a:latin typeface="Corbel" panose="020B050302020402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ru-RU" sz="3200" b="1" dirty="0">
                <a:latin typeface="Corbel" panose="020B0503020204020204" pitchFamily="34" charset="0"/>
              </a:rPr>
              <a:t>Вхождение в ЕСИА</a:t>
            </a:r>
          </a:p>
          <a:p>
            <a:pPr marL="457200" indent="-457200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ru-RU" sz="3200" b="1" dirty="0">
                <a:latin typeface="Corbel" panose="020B0503020204020204" pitchFamily="34" charset="0"/>
              </a:rPr>
              <a:t>Увеличение количества БД регионов</a:t>
            </a:r>
          </a:p>
          <a:p>
            <a:pPr marL="457200" indent="-457200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ru-RU" sz="3200" b="1" dirty="0">
                <a:latin typeface="Corbel" panose="020B0503020204020204" pitchFamily="34" charset="0"/>
              </a:rPr>
              <a:t>Разработка десктоп, мобильного приложения</a:t>
            </a:r>
          </a:p>
          <a:p>
            <a:pPr marL="457200" indent="-457200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ru-RU" sz="3200" b="1" dirty="0">
              <a:latin typeface="Corbel" panose="020B0503020204020204" pitchFamily="34" charset="0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D8BBA73A-32DB-43A4-BBD7-9660EF4F153F}"/>
              </a:ext>
            </a:extLst>
          </p:cNvPr>
          <p:cNvSpPr/>
          <p:nvPr/>
        </p:nvSpPr>
        <p:spPr>
          <a:xfrm>
            <a:off x="228600" y="2366011"/>
            <a:ext cx="7467600" cy="7920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8722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CCF48433-0081-4D85-B6A8-000A378E7CAB}"/>
              </a:ext>
            </a:extLst>
          </p:cNvPr>
          <p:cNvGrpSpPr/>
          <p:nvPr/>
        </p:nvGrpSpPr>
        <p:grpSpPr>
          <a:xfrm>
            <a:off x="3153780" y="4885426"/>
            <a:ext cx="4208289" cy="1842109"/>
            <a:chOff x="1153709" y="121492"/>
            <a:chExt cx="3014435" cy="749635"/>
          </a:xfrm>
          <a:solidFill>
            <a:schemeClr val="accent3">
              <a:lumMod val="75000"/>
            </a:schemeClr>
          </a:solidFill>
        </p:grpSpPr>
        <p:sp>
          <p:nvSpPr>
            <p:cNvPr id="51" name="Стрелка: пятиугольник 50">
              <a:extLst>
                <a:ext uri="{FF2B5EF4-FFF2-40B4-BE49-F238E27FC236}">
                  <a16:creationId xmlns:a16="http://schemas.microsoft.com/office/drawing/2014/main" id="{DB9C7364-2B26-43FB-9F62-16E3642D3812}"/>
                </a:ext>
              </a:extLst>
            </p:cNvPr>
            <p:cNvSpPr/>
            <p:nvPr/>
          </p:nvSpPr>
          <p:spPr>
            <a:xfrm rot="10800000">
              <a:off x="1153709" y="121492"/>
              <a:ext cx="3014435" cy="749635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Стрелка: пятиугольник 4">
              <a:extLst>
                <a:ext uri="{FF2B5EF4-FFF2-40B4-BE49-F238E27FC236}">
                  <a16:creationId xmlns:a16="http://schemas.microsoft.com/office/drawing/2014/main" id="{5635AB12-86D6-47AC-9297-637583598547}"/>
                </a:ext>
              </a:extLst>
            </p:cNvPr>
            <p:cNvSpPr txBox="1"/>
            <p:nvPr/>
          </p:nvSpPr>
          <p:spPr>
            <a:xfrm>
              <a:off x="1655778" y="299494"/>
              <a:ext cx="2305341" cy="45040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30569" tIns="91440" rIns="170688" bIns="91440" numCol="1" spcCol="1270" anchor="ctr" anchorCtr="0">
              <a:noAutofit/>
            </a:bodyPr>
            <a:lstStyle/>
            <a:p>
              <a:pPr algn="just"/>
              <a:r>
                <a:rPr lang="ru-RU" sz="2400" b="1" dirty="0"/>
                <a:t>Зырянов Евгений </a:t>
              </a:r>
              <a:r>
                <a:rPr lang="ru-RU" sz="2400" dirty="0"/>
                <a:t>– </a:t>
              </a:r>
              <a:r>
                <a:rPr lang="en-US" sz="2400" dirty="0"/>
                <a:t>frontend, </a:t>
              </a:r>
              <a:r>
                <a:rPr lang="ru-RU" sz="2400" dirty="0"/>
                <a:t>сисадмин</a:t>
              </a:r>
            </a:p>
            <a:p>
              <a:pPr algn="just"/>
              <a:r>
                <a:rPr lang="en-US" sz="2400" dirty="0"/>
                <a:t>@</a:t>
              </a:r>
              <a:r>
                <a:rPr lang="en-US" sz="2400" dirty="0" err="1"/>
                <a:t>finkrer</a:t>
              </a:r>
              <a:endParaRPr lang="en-US" sz="2400" dirty="0"/>
            </a:p>
          </p:txBody>
        </p:sp>
      </p:grp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04F8A66A-1330-49B0-A181-2152B454FF88}"/>
              </a:ext>
            </a:extLst>
          </p:cNvPr>
          <p:cNvGrpSpPr/>
          <p:nvPr/>
        </p:nvGrpSpPr>
        <p:grpSpPr>
          <a:xfrm>
            <a:off x="7797458" y="6537416"/>
            <a:ext cx="3475909" cy="1106804"/>
            <a:chOff x="946684" y="267"/>
            <a:chExt cx="3014435" cy="749635"/>
          </a:xfrm>
          <a:solidFill>
            <a:schemeClr val="accent3">
              <a:lumMod val="75000"/>
            </a:schemeClr>
          </a:solidFill>
        </p:grpSpPr>
        <p:sp>
          <p:nvSpPr>
            <p:cNvPr id="60" name="Стрелка: пятиугольник 59">
              <a:extLst>
                <a:ext uri="{FF2B5EF4-FFF2-40B4-BE49-F238E27FC236}">
                  <a16:creationId xmlns:a16="http://schemas.microsoft.com/office/drawing/2014/main" id="{660ABD3D-F639-4C32-8E7C-8E63876E2782}"/>
                </a:ext>
              </a:extLst>
            </p:cNvPr>
            <p:cNvSpPr/>
            <p:nvPr/>
          </p:nvSpPr>
          <p:spPr>
            <a:xfrm rot="10800000">
              <a:off x="946684" y="267"/>
              <a:ext cx="3014435" cy="74963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Стрелка: пятиугольник 4">
              <a:extLst>
                <a:ext uri="{FF2B5EF4-FFF2-40B4-BE49-F238E27FC236}">
                  <a16:creationId xmlns:a16="http://schemas.microsoft.com/office/drawing/2014/main" id="{1EF9DA51-0547-4348-8DF9-CEC691170248}"/>
                </a:ext>
              </a:extLst>
            </p:cNvPr>
            <p:cNvSpPr txBox="1"/>
            <p:nvPr/>
          </p:nvSpPr>
          <p:spPr>
            <a:xfrm>
              <a:off x="1096119" y="87905"/>
              <a:ext cx="2715564" cy="574359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30569" tIns="91440" rIns="170688" bIns="91440" numCol="1" spcCol="1270" anchor="ctr" anchorCtr="0">
              <a:noAutofit/>
            </a:bodyPr>
            <a:lstStyle/>
            <a:p>
              <a:r>
                <a:rPr lang="ru-RU" sz="2400" b="1" dirty="0"/>
                <a:t>Сидорова Анна</a:t>
              </a:r>
            </a:p>
            <a:p>
              <a:r>
                <a:rPr lang="ru-RU" sz="2400" dirty="0"/>
                <a:t> – </a:t>
              </a:r>
              <a:r>
                <a:rPr lang="en-US" sz="2400" dirty="0"/>
                <a:t>backend</a:t>
              </a:r>
            </a:p>
            <a:p>
              <a:r>
                <a:rPr lang="en-US" sz="2400" dirty="0"/>
                <a:t>@</a:t>
              </a:r>
              <a:r>
                <a:rPr lang="en-US" sz="2400" dirty="0" err="1"/>
                <a:t>anyagsa</a:t>
              </a:r>
              <a:endParaRPr lang="ru-RU" sz="2400" dirty="0"/>
            </a:p>
          </p:txBody>
        </p:sp>
      </p:grp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1CBE8CC1-B0E0-402D-AA3F-93C98E39ADFC}"/>
              </a:ext>
            </a:extLst>
          </p:cNvPr>
          <p:cNvGrpSpPr/>
          <p:nvPr/>
        </p:nvGrpSpPr>
        <p:grpSpPr>
          <a:xfrm>
            <a:off x="3145231" y="7593911"/>
            <a:ext cx="4284171" cy="1842109"/>
            <a:chOff x="946684" y="267"/>
            <a:chExt cx="3014435" cy="749635"/>
          </a:xfrm>
          <a:solidFill>
            <a:schemeClr val="accent3">
              <a:lumMod val="75000"/>
            </a:schemeClr>
          </a:solidFill>
        </p:grpSpPr>
        <p:sp>
          <p:nvSpPr>
            <p:cNvPr id="64" name="Стрелка: пятиугольник 63">
              <a:extLst>
                <a:ext uri="{FF2B5EF4-FFF2-40B4-BE49-F238E27FC236}">
                  <a16:creationId xmlns:a16="http://schemas.microsoft.com/office/drawing/2014/main" id="{638B9FB7-FBDD-490A-9567-9E5D685CCC0C}"/>
                </a:ext>
              </a:extLst>
            </p:cNvPr>
            <p:cNvSpPr/>
            <p:nvPr/>
          </p:nvSpPr>
          <p:spPr>
            <a:xfrm rot="10800000">
              <a:off x="946684" y="267"/>
              <a:ext cx="3014435" cy="749635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Стрелка: пятиугольник 4">
              <a:extLst>
                <a:ext uri="{FF2B5EF4-FFF2-40B4-BE49-F238E27FC236}">
                  <a16:creationId xmlns:a16="http://schemas.microsoft.com/office/drawing/2014/main" id="{0E3CCB2F-FC67-428C-A380-0D07498DD21F}"/>
                </a:ext>
              </a:extLst>
            </p:cNvPr>
            <p:cNvSpPr txBox="1"/>
            <p:nvPr/>
          </p:nvSpPr>
          <p:spPr>
            <a:xfrm>
              <a:off x="1534158" y="90802"/>
              <a:ext cx="2364351" cy="577624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30569" tIns="91440" rIns="170688" bIns="91440" numCol="1" spcCol="1270" anchor="ctr" anchorCtr="0">
              <a:noAutofit/>
            </a:bodyPr>
            <a:lstStyle/>
            <a:p>
              <a:r>
                <a:rPr lang="ru-RU" sz="2400" b="1" dirty="0" err="1"/>
                <a:t>Чудиёвич</a:t>
              </a:r>
              <a:r>
                <a:rPr lang="ru-RU" sz="2400" b="1" dirty="0"/>
                <a:t> Александр </a:t>
              </a:r>
              <a:r>
                <a:rPr lang="ru-RU" sz="2400" dirty="0"/>
                <a:t>– проектировщик БД</a:t>
              </a:r>
              <a:endParaRPr lang="en-US" sz="2400" dirty="0"/>
            </a:p>
            <a:p>
              <a:r>
                <a:rPr lang="en-US" sz="2400" dirty="0"/>
                <a:t>@FunnyAlex33</a:t>
              </a:r>
              <a:endParaRPr lang="ru-RU" sz="2400" dirty="0"/>
            </a:p>
          </p:txBody>
        </p:sp>
      </p:grp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B35C0669-6CDD-4C30-AE05-D5A1A6E9B820}"/>
              </a:ext>
            </a:extLst>
          </p:cNvPr>
          <p:cNvGrpSpPr/>
          <p:nvPr/>
        </p:nvGrpSpPr>
        <p:grpSpPr>
          <a:xfrm flipH="1">
            <a:off x="11641423" y="7644220"/>
            <a:ext cx="3901156" cy="1842109"/>
            <a:chOff x="946684" y="267"/>
            <a:chExt cx="3014435" cy="749635"/>
          </a:xfrm>
          <a:solidFill>
            <a:schemeClr val="accent3">
              <a:lumMod val="75000"/>
            </a:schemeClr>
          </a:solidFill>
        </p:grpSpPr>
        <p:sp>
          <p:nvSpPr>
            <p:cNvPr id="72" name="Стрелка: пятиугольник 71">
              <a:extLst>
                <a:ext uri="{FF2B5EF4-FFF2-40B4-BE49-F238E27FC236}">
                  <a16:creationId xmlns:a16="http://schemas.microsoft.com/office/drawing/2014/main" id="{AB67DB7F-ABA9-412A-A00F-6B582580C3D9}"/>
                </a:ext>
              </a:extLst>
            </p:cNvPr>
            <p:cNvSpPr/>
            <p:nvPr/>
          </p:nvSpPr>
          <p:spPr>
            <a:xfrm rot="10800000">
              <a:off x="946684" y="267"/>
              <a:ext cx="3014435" cy="749635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Стрелка: пятиугольник 4">
              <a:extLst>
                <a:ext uri="{FF2B5EF4-FFF2-40B4-BE49-F238E27FC236}">
                  <a16:creationId xmlns:a16="http://schemas.microsoft.com/office/drawing/2014/main" id="{664C209B-E910-4315-A778-9C159105280E}"/>
                </a:ext>
              </a:extLst>
            </p:cNvPr>
            <p:cNvSpPr txBox="1"/>
            <p:nvPr/>
          </p:nvSpPr>
          <p:spPr>
            <a:xfrm>
              <a:off x="1456129" y="174239"/>
              <a:ext cx="2436903" cy="40169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30569" tIns="91440" rIns="170688" bIns="91440" numCol="1" spcCol="1270" anchor="ctr" anchorCtr="0">
              <a:noAutofit/>
            </a:bodyPr>
            <a:lstStyle/>
            <a:p>
              <a:pPr algn="just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b="1" dirty="0"/>
                <a:t>Кривова Валентина </a:t>
              </a:r>
              <a:r>
                <a:rPr lang="ru-RU" sz="2400" dirty="0"/>
                <a:t>– дизайнер сайта</a:t>
              </a:r>
              <a:endParaRPr lang="en-US" sz="2400" dirty="0"/>
            </a:p>
            <a:p>
              <a:pPr algn="just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/>
                <a:t>@</a:t>
              </a:r>
              <a:r>
                <a:rPr lang="en-US" sz="2400" dirty="0" err="1"/>
                <a:t>enriqvalch</a:t>
              </a:r>
              <a:endParaRPr lang="ru-RU" sz="2400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CE94C9-D955-4D00-BDBA-7D4C13366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870" y="723900"/>
            <a:ext cx="3893084" cy="1106805"/>
          </a:xfrm>
        </p:spPr>
        <p:txBody>
          <a:bodyPr/>
          <a:lstStyle/>
          <a:p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Команда</a:t>
            </a:r>
          </a:p>
        </p:txBody>
      </p:sp>
      <p:sp>
        <p:nvSpPr>
          <p:cNvPr id="5" name="Прямоугольник: усеченные противолежащие углы 4">
            <a:extLst>
              <a:ext uri="{FF2B5EF4-FFF2-40B4-BE49-F238E27FC236}">
                <a16:creationId xmlns:a16="http://schemas.microsoft.com/office/drawing/2014/main" id="{B8086E43-A196-4D1D-9B72-44DA82437592}"/>
              </a:ext>
            </a:extLst>
          </p:cNvPr>
          <p:cNvSpPr/>
          <p:nvPr/>
        </p:nvSpPr>
        <p:spPr>
          <a:xfrm>
            <a:off x="8367735" y="4118573"/>
            <a:ext cx="2335357" cy="2363580"/>
          </a:xfrm>
          <a:prstGeom prst="snip2Diag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40" name="Прямоугольник: усеченные противолежащие углы 39">
            <a:extLst>
              <a:ext uri="{FF2B5EF4-FFF2-40B4-BE49-F238E27FC236}">
                <a16:creationId xmlns:a16="http://schemas.microsoft.com/office/drawing/2014/main" id="{825EB44D-FF07-4AA5-A7FF-4F6A4F47EC5C}"/>
              </a:ext>
            </a:extLst>
          </p:cNvPr>
          <p:cNvSpPr/>
          <p:nvPr/>
        </p:nvSpPr>
        <p:spPr>
          <a:xfrm rot="16200000">
            <a:off x="1503986" y="4822176"/>
            <a:ext cx="2115523" cy="2168250"/>
          </a:xfrm>
          <a:prstGeom prst="snip2Diag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41" name="Прямоугольник: усеченные противолежащие углы 40">
            <a:extLst>
              <a:ext uri="{FF2B5EF4-FFF2-40B4-BE49-F238E27FC236}">
                <a16:creationId xmlns:a16="http://schemas.microsoft.com/office/drawing/2014/main" id="{D23F147E-FF65-49DA-A5FB-B7B471416EA7}"/>
              </a:ext>
            </a:extLst>
          </p:cNvPr>
          <p:cNvSpPr/>
          <p:nvPr/>
        </p:nvSpPr>
        <p:spPr>
          <a:xfrm>
            <a:off x="15128548" y="4795813"/>
            <a:ext cx="2115523" cy="2168250"/>
          </a:xfrm>
          <a:prstGeom prst="snip2Diag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16909" t="-22428" r="-5401" b="118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42" name="Прямоугольник: усеченные противолежащие углы 41">
            <a:extLst>
              <a:ext uri="{FF2B5EF4-FFF2-40B4-BE49-F238E27FC236}">
                <a16:creationId xmlns:a16="http://schemas.microsoft.com/office/drawing/2014/main" id="{39D376FE-5C93-4EDC-BA2A-B280B4D5D612}"/>
              </a:ext>
            </a:extLst>
          </p:cNvPr>
          <p:cNvSpPr/>
          <p:nvPr/>
        </p:nvSpPr>
        <p:spPr>
          <a:xfrm>
            <a:off x="1443527" y="7430841"/>
            <a:ext cx="2115523" cy="2168250"/>
          </a:xfrm>
          <a:prstGeom prst="snip2Diag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28224" t="-66803" r="-47722" b="-9144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43" name="Прямоугольник: усеченные противолежащие углы 42">
            <a:extLst>
              <a:ext uri="{FF2B5EF4-FFF2-40B4-BE49-F238E27FC236}">
                <a16:creationId xmlns:a16="http://schemas.microsoft.com/office/drawing/2014/main" id="{51FEF1E6-1165-4636-B5F0-65836D1680A2}"/>
              </a:ext>
            </a:extLst>
          </p:cNvPr>
          <p:cNvSpPr/>
          <p:nvPr/>
        </p:nvSpPr>
        <p:spPr>
          <a:xfrm>
            <a:off x="15114259" y="7461910"/>
            <a:ext cx="2115523" cy="2168250"/>
          </a:xfrm>
          <a:prstGeom prst="snip2Diag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90325" t="-126168" r="-62401" b="-26558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44" name="Прямоугольник: усеченные противолежащие углы 43">
            <a:extLst>
              <a:ext uri="{FF2B5EF4-FFF2-40B4-BE49-F238E27FC236}">
                <a16:creationId xmlns:a16="http://schemas.microsoft.com/office/drawing/2014/main" id="{8A1A7D23-A9AA-4E5F-BBD5-78B852932310}"/>
              </a:ext>
            </a:extLst>
          </p:cNvPr>
          <p:cNvSpPr/>
          <p:nvPr/>
        </p:nvSpPr>
        <p:spPr>
          <a:xfrm>
            <a:off x="15114260" y="2129716"/>
            <a:ext cx="2115523" cy="2168250"/>
          </a:xfrm>
          <a:prstGeom prst="snip2DiagRect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21735" t="-19660" r="-20756" b="-22831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45" name="Прямоугольник: усеченные противолежащие углы 44">
            <a:extLst>
              <a:ext uri="{FF2B5EF4-FFF2-40B4-BE49-F238E27FC236}">
                <a16:creationId xmlns:a16="http://schemas.microsoft.com/office/drawing/2014/main" id="{DE2431E7-B167-4A39-B530-5A65D1627979}"/>
              </a:ext>
            </a:extLst>
          </p:cNvPr>
          <p:cNvSpPr/>
          <p:nvPr/>
        </p:nvSpPr>
        <p:spPr>
          <a:xfrm>
            <a:off x="1509224" y="2213512"/>
            <a:ext cx="2115523" cy="2168250"/>
          </a:xfrm>
          <a:prstGeom prst="snip2DiagRect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52085" t="-6847" r="-26934" b="-72172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ru-RU" dirty="0"/>
          </a:p>
        </p:txBody>
      </p: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13C0541D-0474-44B0-8E90-0018309EF433}"/>
              </a:ext>
            </a:extLst>
          </p:cNvPr>
          <p:cNvGrpSpPr/>
          <p:nvPr/>
        </p:nvGrpSpPr>
        <p:grpSpPr>
          <a:xfrm>
            <a:off x="3175432" y="2423144"/>
            <a:ext cx="4164988" cy="1842111"/>
            <a:chOff x="946684" y="267"/>
            <a:chExt cx="3014435" cy="749635"/>
          </a:xfrm>
          <a:solidFill>
            <a:schemeClr val="accent3">
              <a:lumMod val="75000"/>
            </a:schemeClr>
          </a:solidFill>
        </p:grpSpPr>
        <p:sp>
          <p:nvSpPr>
            <p:cNvPr id="75" name="Стрелка: пятиугольник 74">
              <a:extLst>
                <a:ext uri="{FF2B5EF4-FFF2-40B4-BE49-F238E27FC236}">
                  <a16:creationId xmlns:a16="http://schemas.microsoft.com/office/drawing/2014/main" id="{82826F52-585B-46DB-AF7D-C58C486C2817}"/>
                </a:ext>
              </a:extLst>
            </p:cNvPr>
            <p:cNvSpPr/>
            <p:nvPr/>
          </p:nvSpPr>
          <p:spPr>
            <a:xfrm rot="10800000">
              <a:off x="946684" y="267"/>
              <a:ext cx="3014435" cy="749635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ru-RU" dirty="0"/>
            </a:p>
          </p:txBody>
        </p:sp>
        <p:sp>
          <p:nvSpPr>
            <p:cNvPr id="76" name="Стрелка: пятиугольник 4">
              <a:extLst>
                <a:ext uri="{FF2B5EF4-FFF2-40B4-BE49-F238E27FC236}">
                  <a16:creationId xmlns:a16="http://schemas.microsoft.com/office/drawing/2014/main" id="{5990EF4E-3B79-4C7C-B931-FA08FCA192CD}"/>
                </a:ext>
              </a:extLst>
            </p:cNvPr>
            <p:cNvSpPr txBox="1"/>
            <p:nvPr/>
          </p:nvSpPr>
          <p:spPr>
            <a:xfrm>
              <a:off x="1564553" y="59842"/>
              <a:ext cx="2285426" cy="64574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30569" tIns="91440" rIns="170688" bIns="91440" numCol="1" spcCol="1270" anchor="ctr" anchorCtr="0">
              <a:noAutofit/>
            </a:bodyPr>
            <a:lstStyle/>
            <a:p>
              <a:r>
                <a:rPr lang="ru-RU" sz="2400" b="1" dirty="0" err="1"/>
                <a:t>Шибаков</a:t>
              </a:r>
              <a:r>
                <a:rPr lang="ru-RU" sz="2400" b="1" dirty="0"/>
                <a:t> Дмитрий </a:t>
              </a:r>
              <a:r>
                <a:rPr lang="ru-RU" sz="2400" dirty="0"/>
                <a:t>–</a:t>
              </a:r>
              <a:r>
                <a:rPr lang="en-US" sz="2400" dirty="0"/>
                <a:t> backend, </a:t>
              </a:r>
              <a:r>
                <a:rPr lang="ru-RU" sz="2400" dirty="0"/>
                <a:t>проектировщик БД</a:t>
              </a:r>
              <a:endParaRPr lang="en-US" sz="2400" dirty="0"/>
            </a:p>
            <a:p>
              <a:r>
                <a:rPr lang="en-US" sz="2400" dirty="0"/>
                <a:t>@SubZer0Day</a:t>
              </a:r>
              <a:endParaRPr lang="ru-RU" sz="2400" dirty="0"/>
            </a:p>
          </p:txBody>
        </p:sp>
      </p:grp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22F4E69E-7DE6-4C86-BDD8-F6CCA5B6B61A}"/>
              </a:ext>
            </a:extLst>
          </p:cNvPr>
          <p:cNvGrpSpPr/>
          <p:nvPr/>
        </p:nvGrpSpPr>
        <p:grpSpPr>
          <a:xfrm flipH="1">
            <a:off x="11670659" y="5030850"/>
            <a:ext cx="3984751" cy="1842109"/>
            <a:chOff x="946684" y="267"/>
            <a:chExt cx="3014435" cy="749635"/>
          </a:xfrm>
          <a:solidFill>
            <a:schemeClr val="accent3">
              <a:lumMod val="75000"/>
            </a:schemeClr>
          </a:solidFill>
        </p:grpSpPr>
        <p:sp>
          <p:nvSpPr>
            <p:cNvPr id="78" name="Стрелка: пятиугольник 77">
              <a:extLst>
                <a:ext uri="{FF2B5EF4-FFF2-40B4-BE49-F238E27FC236}">
                  <a16:creationId xmlns:a16="http://schemas.microsoft.com/office/drawing/2014/main" id="{423CDBA6-F285-4AD8-AE99-BF586A1CDF9B}"/>
                </a:ext>
              </a:extLst>
            </p:cNvPr>
            <p:cNvSpPr/>
            <p:nvPr/>
          </p:nvSpPr>
          <p:spPr>
            <a:xfrm rot="10800000">
              <a:off x="946684" y="267"/>
              <a:ext cx="3014435" cy="749635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Стрелка: пятиугольник 4">
              <a:extLst>
                <a:ext uri="{FF2B5EF4-FFF2-40B4-BE49-F238E27FC236}">
                  <a16:creationId xmlns:a16="http://schemas.microsoft.com/office/drawing/2014/main" id="{CE6D3762-DA76-4950-BF3A-28BE05076889}"/>
                </a:ext>
              </a:extLst>
            </p:cNvPr>
            <p:cNvSpPr txBox="1"/>
            <p:nvPr/>
          </p:nvSpPr>
          <p:spPr>
            <a:xfrm>
              <a:off x="1544518" y="59969"/>
              <a:ext cx="2368793" cy="62461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30569" tIns="91440" rIns="170688" bIns="91440" numCol="1" spcCol="1270" anchor="ctr" anchorCtr="0">
              <a:noAutofit/>
            </a:bodyPr>
            <a:lstStyle/>
            <a:p>
              <a:r>
                <a:rPr lang="ru-RU" sz="2400" b="1" dirty="0" err="1"/>
                <a:t>Бучаев</a:t>
              </a:r>
              <a:r>
                <a:rPr lang="ru-RU" sz="2400" b="1" dirty="0"/>
                <a:t> Гамид </a:t>
              </a:r>
              <a:r>
                <a:rPr lang="ru-RU" sz="2400" dirty="0"/>
                <a:t>–</a:t>
              </a:r>
              <a:r>
                <a:rPr lang="ru-RU" sz="2400" b="1" dirty="0"/>
                <a:t> </a:t>
              </a:r>
              <a:r>
                <a:rPr lang="en-US" sz="2400" dirty="0"/>
                <a:t>frontend, backend</a:t>
              </a:r>
            </a:p>
            <a:p>
              <a:r>
                <a:rPr lang="en-US" sz="2400" dirty="0"/>
                <a:t>@stilax3228</a:t>
              </a:r>
              <a:endParaRPr lang="ru-RU" sz="2400" dirty="0"/>
            </a:p>
          </p:txBody>
        </p:sp>
      </p:grpSp>
      <p:grpSp>
        <p:nvGrpSpPr>
          <p:cNvPr id="83" name="Группа 82">
            <a:extLst>
              <a:ext uri="{FF2B5EF4-FFF2-40B4-BE49-F238E27FC236}">
                <a16:creationId xmlns:a16="http://schemas.microsoft.com/office/drawing/2014/main" id="{98AD9E14-C03D-4C71-8AB4-98BF1E91D180}"/>
              </a:ext>
            </a:extLst>
          </p:cNvPr>
          <p:cNvGrpSpPr/>
          <p:nvPr/>
        </p:nvGrpSpPr>
        <p:grpSpPr>
          <a:xfrm flipH="1">
            <a:off x="11641423" y="2417479"/>
            <a:ext cx="4068600" cy="1842110"/>
            <a:chOff x="3351142" y="-644369"/>
            <a:chExt cx="3014435" cy="749635"/>
          </a:xfrm>
          <a:solidFill>
            <a:schemeClr val="accent3">
              <a:lumMod val="75000"/>
            </a:schemeClr>
          </a:solidFill>
        </p:grpSpPr>
        <p:sp>
          <p:nvSpPr>
            <p:cNvPr id="84" name="Стрелка: пятиугольник 83">
              <a:extLst>
                <a:ext uri="{FF2B5EF4-FFF2-40B4-BE49-F238E27FC236}">
                  <a16:creationId xmlns:a16="http://schemas.microsoft.com/office/drawing/2014/main" id="{5EFBF22B-3BA0-4CBA-A0D4-142CA43E0B37}"/>
                </a:ext>
              </a:extLst>
            </p:cNvPr>
            <p:cNvSpPr/>
            <p:nvPr/>
          </p:nvSpPr>
          <p:spPr>
            <a:xfrm rot="10800000">
              <a:off x="3351142" y="-644369"/>
              <a:ext cx="3014435" cy="749635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Стрелка: пятиугольник 4">
              <a:extLst>
                <a:ext uri="{FF2B5EF4-FFF2-40B4-BE49-F238E27FC236}">
                  <a16:creationId xmlns:a16="http://schemas.microsoft.com/office/drawing/2014/main" id="{A78AB505-F203-4E47-A151-D9C0C0AFABFD}"/>
                </a:ext>
              </a:extLst>
            </p:cNvPr>
            <p:cNvSpPr txBox="1"/>
            <p:nvPr/>
          </p:nvSpPr>
          <p:spPr>
            <a:xfrm>
              <a:off x="4128008" y="-568688"/>
              <a:ext cx="2181404" cy="61008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30569" tIns="91440" rIns="170688" bIns="91440" numCol="1" spcCol="1270" anchor="ctr" anchorCtr="0">
              <a:noAutofit/>
            </a:bodyPr>
            <a:lstStyle/>
            <a:p>
              <a:r>
                <a:rPr lang="ru-RU" sz="2400" b="1" dirty="0"/>
                <a:t>Портретный Вячеслав </a:t>
              </a:r>
              <a:r>
                <a:rPr lang="ru-RU" sz="2400" dirty="0"/>
                <a:t>– разработчик презентации, капитан команды</a:t>
              </a:r>
            </a:p>
          </p:txBody>
        </p:sp>
      </p:grpSp>
      <p:sp>
        <p:nvSpPr>
          <p:cNvPr id="89" name="Прямоугольник: усеченные противолежащие углы 88">
            <a:extLst>
              <a:ext uri="{FF2B5EF4-FFF2-40B4-BE49-F238E27FC236}">
                <a16:creationId xmlns:a16="http://schemas.microsoft.com/office/drawing/2014/main" id="{0081B0DD-F896-4175-AD67-8112C937BF56}"/>
              </a:ext>
            </a:extLst>
          </p:cNvPr>
          <p:cNvSpPr/>
          <p:nvPr/>
        </p:nvSpPr>
        <p:spPr>
          <a:xfrm>
            <a:off x="15128302" y="4787244"/>
            <a:ext cx="2115523" cy="2168250"/>
          </a:xfrm>
          <a:prstGeom prst="snip2Diag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16909" t="-22428" r="-5401" b="118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90" name="Прямоугольник: усеченные противолежащие углы 89">
            <a:extLst>
              <a:ext uri="{FF2B5EF4-FFF2-40B4-BE49-F238E27FC236}">
                <a16:creationId xmlns:a16="http://schemas.microsoft.com/office/drawing/2014/main" id="{75382837-FA2C-441C-9344-B7496C19D1E4}"/>
              </a:ext>
            </a:extLst>
          </p:cNvPr>
          <p:cNvSpPr/>
          <p:nvPr/>
        </p:nvSpPr>
        <p:spPr>
          <a:xfrm>
            <a:off x="15114013" y="7453341"/>
            <a:ext cx="2115523" cy="2168250"/>
          </a:xfrm>
          <a:prstGeom prst="snip2Diag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90325" t="-126168" r="-62401" b="-26558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91" name="Прямоугольник: усеченные противолежащие углы 90">
            <a:extLst>
              <a:ext uri="{FF2B5EF4-FFF2-40B4-BE49-F238E27FC236}">
                <a16:creationId xmlns:a16="http://schemas.microsoft.com/office/drawing/2014/main" id="{9ABD3069-3F0E-4B73-8401-5E5C390B8BAE}"/>
              </a:ext>
            </a:extLst>
          </p:cNvPr>
          <p:cNvSpPr/>
          <p:nvPr/>
        </p:nvSpPr>
        <p:spPr>
          <a:xfrm>
            <a:off x="15114014" y="2121147"/>
            <a:ext cx="2115523" cy="2168250"/>
          </a:xfrm>
          <a:prstGeom prst="snip2DiagRect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21735" t="-19660" r="-20756" b="-22831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92" name="Прямоугольник: усеченные противолежащие углы 91">
            <a:extLst>
              <a:ext uri="{FF2B5EF4-FFF2-40B4-BE49-F238E27FC236}">
                <a16:creationId xmlns:a16="http://schemas.microsoft.com/office/drawing/2014/main" id="{6ED17F05-11ED-4D47-AF9C-4643866E383B}"/>
              </a:ext>
            </a:extLst>
          </p:cNvPr>
          <p:cNvSpPr/>
          <p:nvPr/>
        </p:nvSpPr>
        <p:spPr>
          <a:xfrm>
            <a:off x="1508978" y="2204943"/>
            <a:ext cx="2115523" cy="2168250"/>
          </a:xfrm>
          <a:prstGeom prst="snip2DiagRect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52085" t="-6847" r="-26934" b="-72172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93" name="Прямоугольник: усеченные противолежащие углы 92">
            <a:extLst>
              <a:ext uri="{FF2B5EF4-FFF2-40B4-BE49-F238E27FC236}">
                <a16:creationId xmlns:a16="http://schemas.microsoft.com/office/drawing/2014/main" id="{DA10833B-DA59-4B79-AA1A-368807139D2B}"/>
              </a:ext>
            </a:extLst>
          </p:cNvPr>
          <p:cNvSpPr/>
          <p:nvPr/>
        </p:nvSpPr>
        <p:spPr>
          <a:xfrm rot="16200000">
            <a:off x="1503987" y="4822176"/>
            <a:ext cx="2115523" cy="2168250"/>
          </a:xfrm>
          <a:prstGeom prst="snip2Diag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ru-RU" dirty="0"/>
          </a:p>
        </p:txBody>
      </p:sp>
      <p:grpSp>
        <p:nvGrpSpPr>
          <p:cNvPr id="94" name="Группа 93">
            <a:extLst>
              <a:ext uri="{FF2B5EF4-FFF2-40B4-BE49-F238E27FC236}">
                <a16:creationId xmlns:a16="http://schemas.microsoft.com/office/drawing/2014/main" id="{AA4FC285-61DF-4394-B96F-4DA4AB10FA54}"/>
              </a:ext>
            </a:extLst>
          </p:cNvPr>
          <p:cNvGrpSpPr/>
          <p:nvPr/>
        </p:nvGrpSpPr>
        <p:grpSpPr>
          <a:xfrm>
            <a:off x="3175433" y="2423144"/>
            <a:ext cx="4164988" cy="1842111"/>
            <a:chOff x="946684" y="267"/>
            <a:chExt cx="3014435" cy="749635"/>
          </a:xfrm>
          <a:solidFill>
            <a:schemeClr val="accent3">
              <a:lumMod val="75000"/>
            </a:schemeClr>
          </a:solidFill>
        </p:grpSpPr>
        <p:sp>
          <p:nvSpPr>
            <p:cNvPr id="95" name="Стрелка: пятиугольник 94">
              <a:extLst>
                <a:ext uri="{FF2B5EF4-FFF2-40B4-BE49-F238E27FC236}">
                  <a16:creationId xmlns:a16="http://schemas.microsoft.com/office/drawing/2014/main" id="{007425A8-67DD-4D86-9ADF-EB8A54DF1293}"/>
                </a:ext>
              </a:extLst>
            </p:cNvPr>
            <p:cNvSpPr/>
            <p:nvPr/>
          </p:nvSpPr>
          <p:spPr>
            <a:xfrm rot="10800000">
              <a:off x="946684" y="267"/>
              <a:ext cx="3014435" cy="749635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ru-RU" dirty="0"/>
            </a:p>
          </p:txBody>
        </p:sp>
        <p:sp>
          <p:nvSpPr>
            <p:cNvPr id="96" name="Стрелка: пятиугольник 4">
              <a:extLst>
                <a:ext uri="{FF2B5EF4-FFF2-40B4-BE49-F238E27FC236}">
                  <a16:creationId xmlns:a16="http://schemas.microsoft.com/office/drawing/2014/main" id="{05B984D8-0ECC-4C27-B0B8-6A73AC27099C}"/>
                </a:ext>
              </a:extLst>
            </p:cNvPr>
            <p:cNvSpPr txBox="1"/>
            <p:nvPr/>
          </p:nvSpPr>
          <p:spPr>
            <a:xfrm>
              <a:off x="1564553" y="59842"/>
              <a:ext cx="2285426" cy="64574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30569" tIns="91440" rIns="170688" bIns="91440" numCol="1" spcCol="1270" anchor="ctr" anchorCtr="0">
              <a:noAutofit/>
            </a:bodyPr>
            <a:lstStyle/>
            <a:p>
              <a:r>
                <a:rPr lang="ru-RU" sz="2400" b="1" dirty="0" err="1"/>
                <a:t>Шибаков</a:t>
              </a:r>
              <a:r>
                <a:rPr lang="ru-RU" sz="2400" b="1" dirty="0"/>
                <a:t> Дмитрий </a:t>
              </a:r>
              <a:r>
                <a:rPr lang="ru-RU" sz="2400" dirty="0"/>
                <a:t>–</a:t>
              </a:r>
              <a:r>
                <a:rPr lang="en-US" sz="2400" dirty="0"/>
                <a:t> backend, </a:t>
              </a:r>
              <a:r>
                <a:rPr lang="ru-RU" sz="2400" dirty="0"/>
                <a:t>проектировщик БД</a:t>
              </a:r>
              <a:endParaRPr lang="en-US" sz="2400" dirty="0"/>
            </a:p>
            <a:p>
              <a:r>
                <a:rPr lang="en-US" sz="2400" dirty="0"/>
                <a:t>@SubZer0Day</a:t>
              </a:r>
              <a:endParaRPr lang="ru-RU" sz="2400" dirty="0"/>
            </a:p>
          </p:txBody>
        </p:sp>
      </p:grpSp>
      <p:sp>
        <p:nvSpPr>
          <p:cNvPr id="97" name="Прямоугольник: усеченные противолежащие углы 96">
            <a:extLst>
              <a:ext uri="{FF2B5EF4-FFF2-40B4-BE49-F238E27FC236}">
                <a16:creationId xmlns:a16="http://schemas.microsoft.com/office/drawing/2014/main" id="{24CBA3E4-CCC5-465C-B76F-3A3C7203DB30}"/>
              </a:ext>
            </a:extLst>
          </p:cNvPr>
          <p:cNvSpPr/>
          <p:nvPr/>
        </p:nvSpPr>
        <p:spPr>
          <a:xfrm>
            <a:off x="1508979" y="2204943"/>
            <a:ext cx="2115523" cy="2168250"/>
          </a:xfrm>
          <a:prstGeom prst="snip2DiagRect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52085" t="-6847" r="-26934" b="-72172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697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Схема 11">
            <a:extLst>
              <a:ext uri="{FF2B5EF4-FFF2-40B4-BE49-F238E27FC236}">
                <a16:creationId xmlns:a16="http://schemas.microsoft.com/office/drawing/2014/main" id="{901AE816-7BDE-422F-BC1C-CB916DF0EC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4054043"/>
              </p:ext>
            </p:extLst>
          </p:nvPr>
        </p:nvGraphicFramePr>
        <p:xfrm>
          <a:off x="4191000" y="1638301"/>
          <a:ext cx="13792200" cy="7162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Схема 12">
            <a:extLst>
              <a:ext uri="{FF2B5EF4-FFF2-40B4-BE49-F238E27FC236}">
                <a16:creationId xmlns:a16="http://schemas.microsoft.com/office/drawing/2014/main" id="{25BC0D63-CF43-4134-AFEA-D3D79E413E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9496377"/>
              </p:ext>
            </p:extLst>
          </p:nvPr>
        </p:nvGraphicFramePr>
        <p:xfrm>
          <a:off x="342900" y="1638301"/>
          <a:ext cx="3657600" cy="7311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4889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6A36B-7743-4D7F-AF40-5BCB7A5C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382" y="1028700"/>
            <a:ext cx="3763236" cy="1435417"/>
          </a:xfrm>
        </p:spPr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Решение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FF9EBD-A535-4F37-BEFA-304C2526F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3390900"/>
            <a:ext cx="15773400" cy="4431983"/>
          </a:xfrm>
        </p:spPr>
        <p:txBody>
          <a:bodyPr/>
          <a:lstStyle/>
          <a:p>
            <a:pPr algn="just"/>
            <a:r>
              <a:rPr lang="ru-RU" sz="3600" b="1" dirty="0">
                <a:latin typeface="Corbel" panose="020B0503020204020204" pitchFamily="34" charset="0"/>
              </a:rPr>
              <a:t>РСО - это единственная российская система оповещения</a:t>
            </a:r>
            <a:r>
              <a:rPr lang="en-US" sz="3600" b="1" dirty="0">
                <a:latin typeface="Corbel" panose="020B0503020204020204" pitchFamily="34" charset="0"/>
              </a:rPr>
              <a:t>,</a:t>
            </a:r>
            <a:r>
              <a:rPr lang="ru-RU" sz="3600" b="1" dirty="0">
                <a:latin typeface="Corbel" panose="020B0503020204020204" pitchFamily="34" charset="0"/>
              </a:rPr>
              <a:t> позволяющая своевременно получать оповещения о </a:t>
            </a:r>
            <a:r>
              <a:rPr lang="ru-RU" sz="3600" b="1" spc="-235" dirty="0">
                <a:latin typeface="Corbel" panose="020B0503020204020204" pitchFamily="34" charset="0"/>
                <a:cs typeface="Arial Black"/>
              </a:rPr>
              <a:t>мерах  </a:t>
            </a:r>
            <a:r>
              <a:rPr lang="ru-RU" sz="3600" b="1" spc="-210" dirty="0">
                <a:latin typeface="Corbel" panose="020B0503020204020204" pitchFamily="34" charset="0"/>
                <a:cs typeface="Tahoma" panose="020B0604030504040204" pitchFamily="34" charset="0"/>
              </a:rPr>
              <a:t>профилактики</a:t>
            </a:r>
            <a:r>
              <a:rPr lang="ru-RU" sz="3600" b="1" spc="-210" dirty="0">
                <a:latin typeface="Corbel" panose="020B0503020204020204" pitchFamily="34" charset="0"/>
                <a:cs typeface="Arial"/>
              </a:rPr>
              <a:t>,  </a:t>
            </a:r>
            <a:r>
              <a:rPr lang="ru-RU" sz="3600" b="1" spc="-235" dirty="0">
                <a:latin typeface="Corbel" panose="020B0503020204020204" pitchFamily="34" charset="0"/>
                <a:cs typeface="Arial Black"/>
              </a:rPr>
              <a:t>масштабах  </a:t>
            </a:r>
            <a:r>
              <a:rPr lang="ru-RU" sz="3600" b="1" spc="-200" dirty="0">
                <a:latin typeface="Corbel" panose="020B0503020204020204" pitchFamily="34" charset="0"/>
                <a:cs typeface="Arial Black"/>
              </a:rPr>
              <a:t>распространения  </a:t>
            </a:r>
            <a:r>
              <a:rPr lang="ru-RU" sz="3600" b="1" spc="-220" dirty="0">
                <a:latin typeface="Corbel" panose="020B0503020204020204" pitchFamily="34" charset="0"/>
                <a:cs typeface="Arial Black"/>
              </a:rPr>
              <a:t>заболевания </a:t>
            </a:r>
            <a:r>
              <a:rPr lang="ru-RU" sz="3600" b="1" spc="-90" dirty="0">
                <a:latin typeface="Corbel" panose="020B0503020204020204" pitchFamily="34" charset="0"/>
                <a:cs typeface="Arial Black"/>
              </a:rPr>
              <a:t>в </a:t>
            </a:r>
            <a:r>
              <a:rPr lang="ru-RU" sz="3600" b="1" spc="-235" dirty="0">
                <a:latin typeface="Corbel" panose="020B0503020204020204" pitchFamily="34" charset="0"/>
                <a:cs typeface="Arial Black"/>
              </a:rPr>
              <a:t>регионах пользователей</a:t>
            </a:r>
          </a:p>
          <a:p>
            <a:pPr algn="ctr"/>
            <a:endParaRPr lang="ru-RU" sz="3600" spc="-235" dirty="0">
              <a:latin typeface="Arial Black" panose="020B0A04020102020204" pitchFamily="34" charset="0"/>
              <a:cs typeface="Arial Black"/>
            </a:endParaRPr>
          </a:p>
          <a:p>
            <a:pPr algn="just"/>
            <a:r>
              <a:rPr lang="ru-RU" sz="3600" b="1" spc="-235" dirty="0">
                <a:latin typeface="Corbel" panose="020B0503020204020204" pitchFamily="34" charset="0"/>
                <a:cs typeface="Arial Black"/>
              </a:rPr>
              <a:t>РСО  создана максимально простой и применяющей любые допустимые  доменные и почтовые имена, чтобы предоставить возможность как можно большему количеству людей пользоваться сервисом. Также сервис позволяет быстро регистрировать граждан на вакцинацию и уведомлять их об этой записи </a:t>
            </a:r>
            <a:endParaRPr lang="ru-RU" sz="3600" b="1" dirty="0">
              <a:latin typeface="Corbel" panose="020B0503020204020204" pitchFamily="34" charset="0"/>
            </a:endParaRPr>
          </a:p>
        </p:txBody>
      </p:sp>
      <p:pic>
        <p:nvPicPr>
          <p:cNvPr id="5" name="Рисунок 4" descr="Изображение выглядит как знак&#10;&#10;Автоматически созданное описание">
            <a:extLst>
              <a:ext uri="{FF2B5EF4-FFF2-40B4-BE49-F238E27FC236}">
                <a16:creationId xmlns:a16="http://schemas.microsoft.com/office/drawing/2014/main" id="{8F4F8B89-9B0A-4708-AEEA-8DD83EAFB5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1" y="7668498"/>
            <a:ext cx="3886200" cy="300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88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1CF3B0D-7045-4313-9DC3-C8B96B278434}"/>
              </a:ext>
            </a:extLst>
          </p:cNvPr>
          <p:cNvSpPr/>
          <p:nvPr/>
        </p:nvSpPr>
        <p:spPr>
          <a:xfrm>
            <a:off x="4310061" y="3408677"/>
            <a:ext cx="9677401" cy="6406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E20FEF-9D18-4FDC-8400-C42E264CA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584" y="528786"/>
            <a:ext cx="11953877" cy="3277820"/>
          </a:xfrm>
        </p:spPr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Технические возможности.</a:t>
            </a:r>
            <a:br>
              <a:rPr lang="ru-RU" dirty="0">
                <a:latin typeface="Comic Sans MS" panose="030F0702030302020204" pitchFamily="66" charset="0"/>
              </a:rPr>
            </a:br>
            <a:r>
              <a:rPr lang="ru-RU" dirty="0">
                <a:latin typeface="Comic Sans MS" panose="030F0702030302020204" pitchFamily="66" charset="0"/>
              </a:rPr>
              <a:t>Графическая модель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44106D5-289E-43F7-A42F-E105EB236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4671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84735CED-E51D-4421-8400-9E1FAD7AAB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069158"/>
              </p:ext>
            </p:extLst>
          </p:nvPr>
        </p:nvGraphicFramePr>
        <p:xfrm>
          <a:off x="4310061" y="3408677"/>
          <a:ext cx="9686925" cy="6406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3" imgW="8514931" imgH="5466942" progId="Visio.Drawing.15">
                  <p:embed/>
                </p:oleObj>
              </mc:Choice>
              <mc:Fallback>
                <p:oleObj r:id="rId3" imgW="8514931" imgH="546694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061" y="3408677"/>
                        <a:ext cx="9686925" cy="64067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744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882EA-D68F-48DC-B791-50C89DAB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1450" y="876300"/>
            <a:ext cx="10325100" cy="2185214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Форма регистрации и авторизации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95C964-6B3E-447A-8826-5184EE7A9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3061514"/>
            <a:ext cx="2133600" cy="678942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D72DBE-0AAD-40F1-8AB0-6C5AE2CC91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47800" y="4305300"/>
            <a:ext cx="5019675" cy="3810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C16558-942E-4917-A79F-ABB5EAF2E3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896600" y="2815590"/>
            <a:ext cx="4572000" cy="678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882EA-D68F-48DC-B791-50C89DAB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6825" y="876300"/>
            <a:ext cx="8134350" cy="1092607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Пример рассылки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95C964-6B3E-447A-8826-5184EE7A9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3061514"/>
            <a:ext cx="2133600" cy="678942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FE4277-9498-417A-A897-17513D91D5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00" t="31482" r="5000" b="14444"/>
          <a:stretch/>
        </p:blipFill>
        <p:spPr>
          <a:xfrm>
            <a:off x="1637771" y="3061514"/>
            <a:ext cx="15012457" cy="589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74E25F-B6A1-4FE0-BF05-5DD6CB4E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300" y="876300"/>
            <a:ext cx="12725400" cy="2185214"/>
          </a:xfrm>
        </p:spPr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Информационно-логическая модель БД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3763A4-FB6E-4C0E-A528-6979E869FC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37455" y="3924300"/>
            <a:ext cx="8213090" cy="509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6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018F32A-F75B-4B9D-8BAD-F388419E9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00" y="971666"/>
            <a:ext cx="13792200" cy="1092607"/>
          </a:xfrm>
        </p:spPr>
        <p:txBody>
          <a:bodyPr/>
          <a:lstStyle/>
          <a:p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Принципы принятия решений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A5D54BB-DF76-4F97-9744-B87CF7D36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229100"/>
            <a:ext cx="4716917" cy="5551277"/>
          </a:xfrm>
          <a:prstGeom prst="rect">
            <a:avLst/>
          </a:prstGeom>
        </p:spPr>
      </p:pic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C60885A7-8124-42FA-982B-25D44B7A95D7}"/>
              </a:ext>
            </a:extLst>
          </p:cNvPr>
          <p:cNvSpPr/>
          <p:nvPr/>
        </p:nvSpPr>
        <p:spPr>
          <a:xfrm>
            <a:off x="1938747" y="3069943"/>
            <a:ext cx="3395253" cy="848813"/>
          </a:xfrm>
          <a:custGeom>
            <a:avLst/>
            <a:gdLst>
              <a:gd name="connsiteX0" fmla="*/ 0 w 3395253"/>
              <a:gd name="connsiteY0" fmla="*/ 84881 h 848813"/>
              <a:gd name="connsiteX1" fmla="*/ 84881 w 3395253"/>
              <a:gd name="connsiteY1" fmla="*/ 0 h 848813"/>
              <a:gd name="connsiteX2" fmla="*/ 3310372 w 3395253"/>
              <a:gd name="connsiteY2" fmla="*/ 0 h 848813"/>
              <a:gd name="connsiteX3" fmla="*/ 3395253 w 3395253"/>
              <a:gd name="connsiteY3" fmla="*/ 84881 h 848813"/>
              <a:gd name="connsiteX4" fmla="*/ 3395253 w 3395253"/>
              <a:gd name="connsiteY4" fmla="*/ 763932 h 848813"/>
              <a:gd name="connsiteX5" fmla="*/ 3310372 w 3395253"/>
              <a:gd name="connsiteY5" fmla="*/ 848813 h 848813"/>
              <a:gd name="connsiteX6" fmla="*/ 84881 w 3395253"/>
              <a:gd name="connsiteY6" fmla="*/ 848813 h 848813"/>
              <a:gd name="connsiteX7" fmla="*/ 0 w 3395253"/>
              <a:gd name="connsiteY7" fmla="*/ 763932 h 848813"/>
              <a:gd name="connsiteX8" fmla="*/ 0 w 3395253"/>
              <a:gd name="connsiteY8" fmla="*/ 84881 h 84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95253" h="848813">
                <a:moveTo>
                  <a:pt x="0" y="84881"/>
                </a:moveTo>
                <a:cubicBezTo>
                  <a:pt x="0" y="38003"/>
                  <a:pt x="38003" y="0"/>
                  <a:pt x="84881" y="0"/>
                </a:cubicBezTo>
                <a:lnTo>
                  <a:pt x="3310372" y="0"/>
                </a:lnTo>
                <a:cubicBezTo>
                  <a:pt x="3357250" y="0"/>
                  <a:pt x="3395253" y="38003"/>
                  <a:pt x="3395253" y="84881"/>
                </a:cubicBezTo>
                <a:lnTo>
                  <a:pt x="3395253" y="763932"/>
                </a:lnTo>
                <a:cubicBezTo>
                  <a:pt x="3395253" y="810810"/>
                  <a:pt x="3357250" y="848813"/>
                  <a:pt x="3310372" y="848813"/>
                </a:cubicBezTo>
                <a:lnTo>
                  <a:pt x="84881" y="848813"/>
                </a:lnTo>
                <a:cubicBezTo>
                  <a:pt x="38003" y="848813"/>
                  <a:pt x="0" y="810810"/>
                  <a:pt x="0" y="763932"/>
                </a:cubicBezTo>
                <a:lnTo>
                  <a:pt x="0" y="848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5341" tIns="55341" rIns="55341" bIns="55341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2800" b="1" kern="1200" dirty="0"/>
              <a:t>Принятие</a:t>
            </a:r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4A5BE980-EB99-4E42-8CE3-04C757CF0935}"/>
              </a:ext>
            </a:extLst>
          </p:cNvPr>
          <p:cNvSpPr/>
          <p:nvPr/>
        </p:nvSpPr>
        <p:spPr>
          <a:xfrm>
            <a:off x="7048500" y="3069942"/>
            <a:ext cx="1828800" cy="848813"/>
          </a:xfrm>
          <a:prstGeom prst="rightArrow">
            <a:avLst>
              <a:gd name="adj1" fmla="val 41678"/>
              <a:gd name="adj2" fmla="val 81277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F10E347A-D945-4BEB-BE88-4D44DFC75225}"/>
              </a:ext>
            </a:extLst>
          </p:cNvPr>
          <p:cNvSpPr/>
          <p:nvPr/>
        </p:nvSpPr>
        <p:spPr>
          <a:xfrm>
            <a:off x="10591800" y="3103280"/>
            <a:ext cx="3395253" cy="848813"/>
          </a:xfrm>
          <a:custGeom>
            <a:avLst/>
            <a:gdLst>
              <a:gd name="connsiteX0" fmla="*/ 0 w 3395253"/>
              <a:gd name="connsiteY0" fmla="*/ 84881 h 848813"/>
              <a:gd name="connsiteX1" fmla="*/ 84881 w 3395253"/>
              <a:gd name="connsiteY1" fmla="*/ 0 h 848813"/>
              <a:gd name="connsiteX2" fmla="*/ 3310372 w 3395253"/>
              <a:gd name="connsiteY2" fmla="*/ 0 h 848813"/>
              <a:gd name="connsiteX3" fmla="*/ 3395253 w 3395253"/>
              <a:gd name="connsiteY3" fmla="*/ 84881 h 848813"/>
              <a:gd name="connsiteX4" fmla="*/ 3395253 w 3395253"/>
              <a:gd name="connsiteY4" fmla="*/ 763932 h 848813"/>
              <a:gd name="connsiteX5" fmla="*/ 3310372 w 3395253"/>
              <a:gd name="connsiteY5" fmla="*/ 848813 h 848813"/>
              <a:gd name="connsiteX6" fmla="*/ 84881 w 3395253"/>
              <a:gd name="connsiteY6" fmla="*/ 848813 h 848813"/>
              <a:gd name="connsiteX7" fmla="*/ 0 w 3395253"/>
              <a:gd name="connsiteY7" fmla="*/ 763932 h 848813"/>
              <a:gd name="connsiteX8" fmla="*/ 0 w 3395253"/>
              <a:gd name="connsiteY8" fmla="*/ 84881 h 84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95253" h="848813">
                <a:moveTo>
                  <a:pt x="0" y="84881"/>
                </a:moveTo>
                <a:cubicBezTo>
                  <a:pt x="0" y="38003"/>
                  <a:pt x="38003" y="0"/>
                  <a:pt x="84881" y="0"/>
                </a:cubicBezTo>
                <a:lnTo>
                  <a:pt x="3310372" y="0"/>
                </a:lnTo>
                <a:cubicBezTo>
                  <a:pt x="3357250" y="0"/>
                  <a:pt x="3395253" y="38003"/>
                  <a:pt x="3395253" y="84881"/>
                </a:cubicBezTo>
                <a:lnTo>
                  <a:pt x="3395253" y="763932"/>
                </a:lnTo>
                <a:cubicBezTo>
                  <a:pt x="3395253" y="810810"/>
                  <a:pt x="3357250" y="848813"/>
                  <a:pt x="3310372" y="848813"/>
                </a:cubicBezTo>
                <a:lnTo>
                  <a:pt x="84881" y="848813"/>
                </a:lnTo>
                <a:cubicBezTo>
                  <a:pt x="38003" y="848813"/>
                  <a:pt x="0" y="810810"/>
                  <a:pt x="0" y="763932"/>
                </a:cubicBezTo>
                <a:lnTo>
                  <a:pt x="0" y="848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5341" tIns="55341" rIns="55341" bIns="55341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2800" b="1" kern="1200" dirty="0"/>
              <a:t>Хранение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FE80D2C-56C7-4386-AF5F-A6933449A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584" y="4991100"/>
            <a:ext cx="8720138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2DD484B0-1875-498E-A1A5-6C01EEE81709}"/>
              </a:ext>
            </a:extLst>
          </p:cNvPr>
          <p:cNvSpPr txBox="1">
            <a:spLocks/>
          </p:cNvSpPr>
          <p:nvPr/>
        </p:nvSpPr>
        <p:spPr>
          <a:xfrm>
            <a:off x="1600200" y="2927508"/>
            <a:ext cx="13792200" cy="4431983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sz="3600" kern="0" dirty="0">
              <a:solidFill>
                <a:sysClr val="windowText" lastClr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C24D24B-60B4-4EC5-B283-30B2FDB44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1118141"/>
            <a:ext cx="5715000" cy="2462213"/>
          </a:xfrm>
        </p:spPr>
        <p:txBody>
          <a:bodyPr/>
          <a:lstStyle/>
          <a:p>
            <a:r>
              <a:rPr lang="ru-RU" sz="80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Реализация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4F930AB6-BEE4-48FE-A1B6-DB5529FDE5A9}"/>
              </a:ext>
            </a:extLst>
          </p:cNvPr>
          <p:cNvSpPr/>
          <p:nvPr/>
        </p:nvSpPr>
        <p:spPr>
          <a:xfrm>
            <a:off x="1600200" y="3057252"/>
            <a:ext cx="3781427" cy="1574960"/>
          </a:xfrm>
          <a:prstGeom prst="roundRect">
            <a:avLst/>
          </a:prstGeom>
          <a:solidFill>
            <a:srgbClr val="12C84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latin typeface="Corbel" panose="020B0503020204020204" pitchFamily="34" charset="0"/>
              </a:rPr>
              <a:t>Сроки разработки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5E983F-22E0-41EE-9391-2CAF048B0976}"/>
              </a:ext>
            </a:extLst>
          </p:cNvPr>
          <p:cNvSpPr txBox="1"/>
          <p:nvPr/>
        </p:nvSpPr>
        <p:spPr>
          <a:xfrm>
            <a:off x="2271714" y="4774005"/>
            <a:ext cx="3686173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b="1" dirty="0">
                <a:latin typeface="Corbel" panose="020B0503020204020204" pitchFamily="34" charset="0"/>
              </a:rPr>
              <a:t>Первый этап</a:t>
            </a:r>
            <a:r>
              <a:rPr lang="en-US" sz="3200" b="1" dirty="0">
                <a:latin typeface="Corbel" panose="020B0503020204020204" pitchFamily="34" charset="0"/>
              </a:rPr>
              <a:t>:</a:t>
            </a:r>
            <a:r>
              <a:rPr lang="ru-RU" sz="3200" b="1" dirty="0">
                <a:latin typeface="Corbel" panose="020B0503020204020204" pitchFamily="34" charset="0"/>
              </a:rPr>
              <a:t> 10 дней -14 недели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b="1" dirty="0">
                <a:latin typeface="Corbel" panose="020B0503020204020204" pitchFamily="34" charset="0"/>
              </a:rPr>
              <a:t>Второй этап</a:t>
            </a:r>
            <a:r>
              <a:rPr lang="en-US" sz="3200" b="1" dirty="0">
                <a:latin typeface="Corbel" panose="020B0503020204020204" pitchFamily="34" charset="0"/>
              </a:rPr>
              <a:t>: </a:t>
            </a:r>
            <a:r>
              <a:rPr lang="ru-RU" sz="3200" b="1" dirty="0">
                <a:latin typeface="Corbel" panose="020B0503020204020204" pitchFamily="34" charset="0"/>
              </a:rPr>
              <a:t>1-2 месяца  </a:t>
            </a:r>
          </a:p>
          <a:p>
            <a:endParaRPr lang="ru-RU" sz="2500" dirty="0">
              <a:latin typeface="Corbel" panose="020B0503020204020204" pitchFamily="34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8F0F7FF-8C65-4C2A-93D0-2803389FCEF1}"/>
              </a:ext>
            </a:extLst>
          </p:cNvPr>
          <p:cNvSpPr/>
          <p:nvPr/>
        </p:nvSpPr>
        <p:spPr>
          <a:xfrm>
            <a:off x="7253287" y="4914900"/>
            <a:ext cx="3781427" cy="1574960"/>
          </a:xfrm>
          <a:prstGeom prst="roundRect">
            <a:avLst/>
          </a:prstGeom>
          <a:solidFill>
            <a:srgbClr val="12C84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latin typeface="Corbel" panose="020B0503020204020204" pitchFamily="34" charset="0"/>
              </a:rPr>
              <a:t>Стоимость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1A4C2E3F-CE4D-4C6B-B11C-AC2D8D1256AB}"/>
              </a:ext>
            </a:extLst>
          </p:cNvPr>
          <p:cNvSpPr/>
          <p:nvPr/>
        </p:nvSpPr>
        <p:spPr>
          <a:xfrm>
            <a:off x="12906373" y="6913741"/>
            <a:ext cx="3781427" cy="1574960"/>
          </a:xfrm>
          <a:prstGeom prst="roundRect">
            <a:avLst/>
          </a:prstGeom>
          <a:solidFill>
            <a:srgbClr val="12C84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latin typeface="Corbel" panose="020B0503020204020204" pitchFamily="34" charset="0"/>
              </a:rPr>
              <a:t>Порядок внедрения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C27620-7A3F-4415-B87C-67A6BF49D640}"/>
              </a:ext>
            </a:extLst>
          </p:cNvPr>
          <p:cNvSpPr txBox="1"/>
          <p:nvPr/>
        </p:nvSpPr>
        <p:spPr>
          <a:xfrm>
            <a:off x="8153400" y="6585210"/>
            <a:ext cx="2390773" cy="1493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b="1" dirty="0">
                <a:latin typeface="Corbel" panose="020B0503020204020204" pitchFamily="34" charset="0"/>
              </a:rPr>
              <a:t>800 000 р. (3 месяца)</a:t>
            </a:r>
          </a:p>
        </p:txBody>
      </p:sp>
      <p:sp>
        <p:nvSpPr>
          <p:cNvPr id="17" name="Стрелка: круговая 16">
            <a:extLst>
              <a:ext uri="{FF2B5EF4-FFF2-40B4-BE49-F238E27FC236}">
                <a16:creationId xmlns:a16="http://schemas.microsoft.com/office/drawing/2014/main" id="{E8D3A1D7-652B-47C3-9055-29AFE60541EA}"/>
              </a:ext>
            </a:extLst>
          </p:cNvPr>
          <p:cNvSpPr/>
          <p:nvPr/>
        </p:nvSpPr>
        <p:spPr>
          <a:xfrm rot="1896487">
            <a:off x="5874116" y="3511278"/>
            <a:ext cx="1343888" cy="1194843"/>
          </a:xfrm>
          <a:prstGeom prst="circular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Стрелка: круговая 18">
            <a:extLst>
              <a:ext uri="{FF2B5EF4-FFF2-40B4-BE49-F238E27FC236}">
                <a16:creationId xmlns:a16="http://schemas.microsoft.com/office/drawing/2014/main" id="{5C197948-D862-41D1-8744-1E7C0ADC0130}"/>
              </a:ext>
            </a:extLst>
          </p:cNvPr>
          <p:cNvSpPr/>
          <p:nvPr/>
        </p:nvSpPr>
        <p:spPr>
          <a:xfrm rot="1896487">
            <a:off x="11631909" y="5526085"/>
            <a:ext cx="1343888" cy="1194843"/>
          </a:xfrm>
          <a:prstGeom prst="circular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20" name="Рисунок 19" descr="Изображение выглядит как знак&#10;&#10;Автоматически созданное описание">
            <a:extLst>
              <a:ext uri="{FF2B5EF4-FFF2-40B4-BE49-F238E27FC236}">
                <a16:creationId xmlns:a16="http://schemas.microsoft.com/office/drawing/2014/main" id="{926F589E-043C-4DC4-B6A8-BB22F448A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00" y="162957"/>
            <a:ext cx="3886200" cy="300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83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238</Words>
  <Application>Microsoft Office PowerPoint</Application>
  <PresentationFormat>Произвольный</PresentationFormat>
  <Paragraphs>49</Paragraphs>
  <Slides>11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Arial</vt:lpstr>
      <vt:lpstr>Arial Black</vt:lpstr>
      <vt:lpstr>Calibri</vt:lpstr>
      <vt:lpstr>Century Gothic</vt:lpstr>
      <vt:lpstr>Comic Sans MS</vt:lpstr>
      <vt:lpstr>Corbel</vt:lpstr>
      <vt:lpstr>Wingdings</vt:lpstr>
      <vt:lpstr>Office Theme</vt:lpstr>
      <vt:lpstr>Visio.Drawing.15</vt:lpstr>
      <vt:lpstr>Российская система оповещения</vt:lpstr>
      <vt:lpstr>Презентация PowerPoint</vt:lpstr>
      <vt:lpstr>Решение</vt:lpstr>
      <vt:lpstr>Технические возможности. Графическая модель</vt:lpstr>
      <vt:lpstr>Форма регистрации и авторизации</vt:lpstr>
      <vt:lpstr>Пример рассылки</vt:lpstr>
      <vt:lpstr>Информационно-логическая модель БД</vt:lpstr>
      <vt:lpstr>Принципы принятия решений</vt:lpstr>
      <vt:lpstr>Реализация</vt:lpstr>
      <vt:lpstr>Масштабирование</vt:lpstr>
      <vt:lpstr>Команда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Российская система оповещения</dc:title>
  <dc:creator>Слава Портретный</dc:creator>
  <cp:keywords>DAEEOkW-kl0,BAEEOb9bKTc</cp:keywords>
  <cp:lastModifiedBy>Вячеслав Портретгый</cp:lastModifiedBy>
  <cp:revision>30</cp:revision>
  <dcterms:created xsi:type="dcterms:W3CDTF">2020-08-07T19:56:25Z</dcterms:created>
  <dcterms:modified xsi:type="dcterms:W3CDTF">2020-08-08T01:19:52Z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2020-08-07T00:00:00Z</vt:filetime>
  </property>
  <property fmtid="{D5CDD505-2E9C-101B-9397-08002B2CF9AE}" pid="3" name="Creator">
    <vt:lpwstr>Canva</vt:lpwstr>
  </property>
  <property fmtid="{D5CDD505-2E9C-101B-9397-08002B2CF9AE}" pid="4" name="LastSaved">
    <vt:filetime>2020-08-07T00:00:00Z</vt:filetime>
  </property>
</Properties>
</file>