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6efcf347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6efcf347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6efcf347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6efcf347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6efcf347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6efcf347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6efcf347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6efcf347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6d004df9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6d004df9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6efcf347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6efcf347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efcf347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efcf347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6efcf34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6efcf34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efcf347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efcf347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6efcf347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6efcf347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9ea3748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9ea3748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6efcf34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6efcf34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6efcf347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6efcf347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efcf347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efcf347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6efcf347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6efcf347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6efcf347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6efcf347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6efcf347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6efcf347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6efcf347a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6efcf347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6efcf347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6efcf347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6efcf347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6efcf347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6efcf347a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6efcf347a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9ea3748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9ea3748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efcf347a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efcf347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b9ea37487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b9ea37487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b9ea37487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b9ea37487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b9ea37487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b9ea37487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6efcf347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6efcf347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b9ea37487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b9ea37487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b9ea37487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b9ea37487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b9ea37487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b9ea37487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b9ea37487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b9ea37487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6efcf34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6efcf34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6efcf3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6efcf3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Distinguishing Noise from Chaos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166175" y="3233475"/>
            <a:ext cx="23886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Зиннурова Диана</a:t>
            </a:r>
            <a:br>
              <a:rPr lang="ru" sz="1600"/>
            </a:br>
            <a:r>
              <a:rPr lang="ru" sz="1600"/>
              <a:t>Жестянников Андрей</a:t>
            </a:r>
            <a:br>
              <a:rPr lang="ru" sz="1600"/>
            </a:br>
            <a:r>
              <a:rPr lang="ru" sz="1600"/>
              <a:t>Смирнова Анна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577200"/>
            <a:ext cx="70389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Метод Бандт-Помпе для оценки распределения вероятностей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693125"/>
            <a:ext cx="7038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 выборе окна размера </a:t>
            </a:r>
            <a:r>
              <a:rPr i="1" lang="ru" sz="1800"/>
              <a:t>m</a:t>
            </a:r>
            <a:r>
              <a:rPr lang="ru" sz="1800"/>
              <a:t> будем иметь дело со всеми перестановками чисел ряда </a:t>
            </a:r>
            <a:r>
              <a:rPr i="1" lang="ru" sz="1800"/>
              <a:t>1, 2, 3 …, m</a:t>
            </a:r>
            <a:r>
              <a:rPr lang="ru" sz="1800"/>
              <a:t>, общее количество которых равно </a:t>
            </a:r>
            <a:r>
              <a:rPr i="1" lang="ru" sz="1800"/>
              <a:t>m!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800"/>
              <a:t>Распределение вероятности</a:t>
            </a:r>
            <a:r>
              <a:rPr lang="ru" sz="1800"/>
              <a:t>: 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/>
              <a:t>P = P(п_i)</a:t>
            </a:r>
            <a:r>
              <a:rPr lang="ru" sz="1800"/>
              <a:t>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где </a:t>
            </a:r>
            <a:r>
              <a:rPr b="1" i="1" lang="ru" sz="1800"/>
              <a:t>P(п_i)</a:t>
            </a:r>
            <a:r>
              <a:rPr lang="ru" sz="1800"/>
              <a:t> - количество перестановок, имеющих тип </a:t>
            </a:r>
            <a:r>
              <a:rPr b="1" i="1" lang="ru" sz="1800"/>
              <a:t>п_i</a:t>
            </a:r>
            <a:r>
              <a:rPr lang="ru" sz="1800"/>
              <a:t>, делённое на общее число перестановок.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577200"/>
            <a:ext cx="70389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Метод Бандт-Помпе для оценки распределения вероятностей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693125"/>
            <a:ext cx="7038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Пример</a:t>
            </a:r>
            <a:br>
              <a:rPr b="1" lang="ru" sz="1800"/>
            </a:br>
            <a:r>
              <a:rPr i="1" lang="ru" sz="1800"/>
              <a:t>Временной ряд</a:t>
            </a:r>
            <a:r>
              <a:rPr lang="ru" sz="1800"/>
              <a:t>: </a:t>
            </a:r>
            <a:br>
              <a:rPr lang="ru" sz="1800"/>
            </a:br>
            <a:r>
              <a:rPr lang="ru" sz="1800"/>
              <a:t>x[n] = {1, 3, 2, 1, 4, 5, 6, 7, 8, 3...}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800"/>
              <a:t>Кодирующие ее перестановки</a:t>
            </a:r>
            <a:r>
              <a:rPr lang="ru" sz="1800"/>
              <a:t>: </a:t>
            </a:r>
            <a:br>
              <a:rPr lang="ru" sz="1800"/>
            </a:br>
            <a:r>
              <a:rPr lang="ru" sz="1800"/>
              <a:t>{1, 3, 2}, {3, 2, 1}, {2, 1, 3}, {1, 2, 3}, {1, 2, 3}, {1, 2, 3}, {2, 3, 1} 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Из перестановочного кода можно извлечь информацию не только о локальных, но и о глобальных вариациях в анализируемой выборке.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577200"/>
            <a:ext cx="70389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Метод Бандт-Помпе для оценки распределения вероятностей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949650"/>
            <a:ext cx="70389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Преимущества:</a:t>
            </a:r>
            <a:endParaRPr b="1" sz="1800"/>
          </a:p>
          <a:p>
            <a:pPr indent="-200025" lvl="0" marL="269999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Простота</a:t>
            </a:r>
            <a:endParaRPr sz="1800"/>
          </a:p>
          <a:p>
            <a:pPr indent="-200025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Быстрый процесс вычислений </a:t>
            </a:r>
            <a:endParaRPr sz="1800"/>
          </a:p>
          <a:p>
            <a:pPr indent="-200025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Устойчивость (в т.ч. к наблюдательному шуму)</a:t>
            </a:r>
            <a:endParaRPr sz="1800"/>
          </a:p>
          <a:p>
            <a:pPr indent="-200025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Может быть применён к любому типу временных рядов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54550" y="1116150"/>
            <a:ext cx="386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/>
              <a:t>Мы отмечаем, что вышеупомянутая статистическая сложность измеряют не только случайность, но и степень корреляционных структур -&gt; это нетривиальная функция энтропии -&gt; для данного H_s у нас есть целый набор C_js значений, между C_min и C_max.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29500" y="3411750"/>
            <a:ext cx="52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H_s - это мера энтропии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C_js - мера статистической сложности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C_min / C_max - минимальное и максимальное значение C_js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036375" y="1116150"/>
            <a:ext cx="3118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alibri"/>
                <a:ea typeface="Calibri"/>
                <a:cs typeface="Calibri"/>
                <a:sym typeface="Calibri"/>
              </a:rPr>
              <a:t>Значит тут мы как раз и можем найти дополнительную информацию, которая поможет их различать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536700" y="1116150"/>
            <a:ext cx="333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C_js обеспечивает одну </a:t>
            </a:r>
            <a:r>
              <a:rPr lang="ru" sz="1500">
                <a:solidFill>
                  <a:srgbClr val="FF0000"/>
                </a:solidFill>
              </a:rPr>
              <a:t>важную дополнительную информацию</a:t>
            </a:r>
            <a:r>
              <a:rPr lang="ru" sz="1500"/>
              <a:t> об особенностях распределения, которая будет потеряна при использовании, например, функции плотности вероятности основанная на гистограммах.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изучения динамики C_js использовалась диаграмма зависимости ее от H_s - 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(CH - это название)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75" y="1003375"/>
            <a:ext cx="4445999" cy="28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4650575" y="3696875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вы забыли как выглядит гистограмма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82900" y="1122750"/>
            <a:ext cx="737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00"/>
              <a:t>Далее для проведения экспериментов мы рассмотрим пять видов хаотичных систем</a:t>
            </a:r>
            <a:endParaRPr sz="2900"/>
          </a:p>
        </p:txBody>
      </p:sp>
      <p:sp>
        <p:nvSpPr>
          <p:cNvPr id="220" name="Google Shape;220;p27"/>
          <p:cNvSpPr txBox="1"/>
          <p:nvPr/>
        </p:nvSpPr>
        <p:spPr>
          <a:xfrm>
            <a:off x="953700" y="2496750"/>
            <a:ext cx="721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План такой:</a:t>
            </a:r>
            <a:br>
              <a:rPr lang="ru" sz="1800">
                <a:latin typeface="Calibri"/>
                <a:ea typeface="Calibri"/>
                <a:cs typeface="Calibri"/>
                <a:sym typeface="Calibri"/>
              </a:rPr>
            </a:b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1. Берем хаотические системы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2. Берем стохастические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3. Считаем для всех C_js и H_s и затем смотрим помогает ли наш способ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alibri"/>
                <a:ea typeface="Calibri"/>
                <a:cs typeface="Calibri"/>
                <a:sym typeface="Calibri"/>
              </a:rPr>
              <a:t>отличить одни от других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ХАОТИЧЕСКИЕ СИСТЕМЫ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49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Логистическое отображение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2346750"/>
            <a:ext cx="4179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312"/>
              <a:t>x_{n} принимает значения от 0 до 1 и отражает отношение значения популяции в n-ом году к максимально возможному, а x_0 обозначает начальную численность (в год номер 0); </a:t>
            </a:r>
            <a:endParaRPr sz="13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ru" sz="1312"/>
              <a:t>r — положительный параметр, характеризующий скорость размножения (роста) популяции.</a:t>
            </a:r>
            <a:endParaRPr sz="1312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75" y="1389625"/>
            <a:ext cx="3257575" cy="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400" y="1389624"/>
            <a:ext cx="3384975" cy="23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58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Отображение Тент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95300" y="3096850"/>
            <a:ext cx="47604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Несмотря на то, что отображение тент является довольно простой нелинейной динамической системой, оно демонстрирует ряд свойств, характерных и для более сложных систем</a:t>
            </a:r>
            <a:endParaRPr sz="1500"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0" y="1731675"/>
            <a:ext cx="4415550" cy="10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874" y="1367350"/>
            <a:ext cx="3377074" cy="258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5990050" y="4132150"/>
            <a:ext cx="29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Это для общего случая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58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Отображение Тент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495300" y="3096850"/>
            <a:ext cx="47604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Несмотря на то, что отображение тент является довольно простой нелинейной динамической системой, оно демонстрирует ряд свойств, характерных и для более сложных систем</a:t>
            </a:r>
            <a:endParaRPr sz="1500"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0" y="1731675"/>
            <a:ext cx="4415550" cy="10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6347338" y="39060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Частные случаи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950" y="1245350"/>
            <a:ext cx="3282274" cy="25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ru" sz="2700">
                <a:highlight>
                  <a:schemeClr val="dk1"/>
                </a:highlight>
              </a:rPr>
              <a:t>СХОДСТВА СТОХАСТИЧЕСКИХ И ХАОТИЧЕСКИХ РЯДОВ</a:t>
            </a:r>
            <a:endParaRPr b="1" sz="27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rgbClr val="202122"/>
              </a:solidFill>
              <a:highlight>
                <a:schemeClr val="dk1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Широкая спектральная плотность мощности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Дельта-подобная автокорреляционная функция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Нерегулярное поведение измеряемых сигналов и т. д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54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Отображение Эно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793875" y="3193250"/>
            <a:ext cx="42210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Один из наиболее изученных примеров дискретных динамических систем, проявляющих хаотическое поведение. Отображение Эно сопоставляет точке (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на плоскости новую точку по следующему закону: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22480" l="0" r="0" t="0"/>
          <a:stretch/>
        </p:blipFill>
        <p:spPr>
          <a:xfrm>
            <a:off x="5590100" y="1500175"/>
            <a:ext cx="2960149" cy="19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50" y="1500163"/>
            <a:ext cx="4016735" cy="1216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5882900" y="3450425"/>
            <a:ext cx="31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Аттрактор для a = 1.4 и b = 0.3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819150" y="50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Лоренца осциллятора Рослера</a:t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550" y="1545400"/>
            <a:ext cx="2580126" cy="25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314450"/>
            <a:ext cx="30029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1050125" y="3343300"/>
            <a:ext cx="17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Это сам осциллятор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1050125" y="3743500"/>
            <a:ext cx="28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Карту Лоренца получаем храня только минимальные x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19150" y="69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Шустера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867975" y="2786025"/>
            <a:ext cx="31599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510"/>
              <a:t>Шустер и его команда создала </a:t>
            </a:r>
            <a:r>
              <a:rPr lang="ru" sz="1510"/>
              <a:t>класс карт, генерирующих прерывистые сигналы с хаотическими вспышками</a:t>
            </a:r>
            <a:endParaRPr sz="15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510"/>
              <a:t>Шум: 1/f^z</a:t>
            </a:r>
            <a:endParaRPr sz="15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1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49000"/>
            <a:ext cx="3257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700" y="1052500"/>
            <a:ext cx="398430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СТОХАСТИЧЕСКИЕ СИСТЕМЫ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Шумы со спектральной мощностью f^(-k)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819150" y="1800200"/>
            <a:ext cx="737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Как делаем: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MATLAB©RAND для получения псевдослучайных чисел в интервале (-0.5, 0.5) с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(почти) сглаженным спектром мощности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равномерной функции плотности вероятности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нулевым матожиданием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Шумы со спектральной мощностью f^(-k)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819150" y="1800200"/>
            <a:ext cx="737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Как делаем: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2. Зачем через быстрое преобразование Фурье получаем       ,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и умножая на                получаем  </a:t>
            </a:r>
            <a:endParaRPr sz="1800"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325" y="2311050"/>
            <a:ext cx="318350" cy="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900" y="2733113"/>
            <a:ext cx="609406" cy="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050" y="2733123"/>
            <a:ext cx="293393" cy="3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Шумы со спектральной мощностью f^(-k)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819150" y="1596625"/>
            <a:ext cx="779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Как делаем: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3.           симметризуется и обратным преобразованием Фурье получается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Временной ряд x_i имеет желаемое значение спектра мощности и является представителем негауссовских шумов. </a:t>
            </a:r>
            <a:endParaRPr sz="1800"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00" y="2125298"/>
            <a:ext cx="293393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450" y="2167875"/>
            <a:ext cx="293400" cy="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/>
        </p:nvSpPr>
        <p:spPr>
          <a:xfrm>
            <a:off x="900125" y="3921900"/>
            <a:ext cx="560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1"/>
                </a:solidFill>
                <a:highlight>
                  <a:srgbClr val="FFFFFF"/>
                </a:highlight>
              </a:rPr>
              <a:t>Гауссовский шум — это статистический шум, имеющий плотность вероятности, равную плотности вероятности нормального распределения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Дробное броуновское движение (FBM) и дробный гауссовский шум (FGN)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819150" y="1990725"/>
            <a:ext cx="247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FBM: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1. гауссовское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2. самоподобное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3. с фиксированными приращениями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819150" y="69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Дробное броуновское движение (FBM) и дробный гауссовский шум (FGN)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29562"/>
            <a:ext cx="5076824" cy="257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4832750" y="2110975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Семья гауссовских процессов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2777750" y="3099175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Нулевое матожидание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2464600" y="2764625"/>
            <a:ext cx="1896600" cy="33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2911050" y="2731775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(с единичной вероятностью)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819150" y="4111825"/>
            <a:ext cx="2164500" cy="33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1039300" y="4078975"/>
            <a:ext cx="16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Hurst parameter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>
            <a:off x="900125" y="2207425"/>
            <a:ext cx="2732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FBM и FGN: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1) непрерывны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2) недифференцируемы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Calibri"/>
                <a:ea typeface="Calibri"/>
                <a:cs typeface="Calibri"/>
                <a:sym typeface="Calibri"/>
              </a:rPr>
              <a:t>3) как нестационарный процесс, не обладают спектром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925" y="2199602"/>
            <a:ext cx="4539926" cy="168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700"/>
              <a:t>С</a:t>
            </a:r>
            <a:r>
              <a:rPr b="1" lang="ru" sz="2700"/>
              <a:t>тационарный ряд</a:t>
            </a:r>
            <a:endParaRPr b="1" sz="39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Любой (стационарный) временной ряд можно разложить на две разные части. Первая (детерминированная) часть может быть точно описана линейной комбинацией собственного прошлого; вторая часть представляет собой компоненту скользящего среднего конечного порядка.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 в статье</a:t>
            </a:r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7550"/>
            <a:ext cx="3863337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/>
        </p:nvSpPr>
        <p:spPr>
          <a:xfrm>
            <a:off x="5247925" y="2372375"/>
            <a:ext cx="323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H_s - это мера энтропии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C_js - мера статистической сложности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C_min / C_max - минимальное и максимальное значение C_js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13" y="1990725"/>
            <a:ext cx="8037974" cy="23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75" y="1511400"/>
            <a:ext cx="5030300" cy="32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00" y="1454526"/>
            <a:ext cx="6341374" cy="33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b="0" l="0" r="-1102" t="1777"/>
          <a:stretch/>
        </p:blipFill>
        <p:spPr>
          <a:xfrm>
            <a:off x="2030750" y="760825"/>
            <a:ext cx="5082501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Мера неравновесия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Способна улавливать существенные детали динамики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Является интенсивной величиной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Способна различать различные степени периодичности и хаоса.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15000" y="845625"/>
            <a:ext cx="79140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29100" lvl="0" marL="422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/>
              <a:t>Мера интенсивной статистической сложности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638825" y="1642925"/>
            <a:ext cx="4263000" cy="25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000000"/>
                </a:solidFill>
              </a:rPr>
              <a:t>Эта мера, называемая мерой интенсивной статистической сложности СJS[P], является функционалом распределения вероятностей P связанным с временным рядом. Hs[P] - энтропийная мера. S[P] - энтропия Шеннона. </a:t>
            </a:r>
            <a:endParaRPr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000000"/>
                </a:solidFill>
              </a:rPr>
              <a:t>Упомянутое выше неравновесие Qj, определяется в терминах экстенсивного расхождения Дженсена-Шеннона (оно индуцирует квадрат метрики, в отличие от расхождения Кульбака-Лейбера</a:t>
            </a:r>
            <a:r>
              <a:rPr lang="ru" sz="5600">
                <a:solidFill>
                  <a:srgbClr val="000000"/>
                </a:solidFill>
              </a:rPr>
              <a:t> [</a:t>
            </a:r>
            <a:r>
              <a:rPr lang="ru" sz="5600">
                <a:solidFill>
                  <a:srgbClr val="0000FF"/>
                </a:solidFill>
              </a:rPr>
              <a:t>5</a:t>
            </a:r>
            <a:r>
              <a:rPr lang="ru" sz="5600">
                <a:solidFill>
                  <a:srgbClr val="000000"/>
                </a:solidFill>
              </a:rPr>
              <a:t>]</a:t>
            </a:r>
            <a:r>
              <a:rPr lang="ru" sz="5600">
                <a:solidFill>
                  <a:srgbClr val="000000"/>
                </a:solidFill>
              </a:rPr>
              <a:t>) следующим образом:</a:t>
            </a:r>
            <a:endParaRPr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endParaRPr sz="18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8" y="1558300"/>
            <a:ext cx="3690164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88" y="2157875"/>
            <a:ext cx="2999120" cy="5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00" y="2816263"/>
            <a:ext cx="32956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6">
            <a:alphaModFix/>
          </a:blip>
          <a:srcRect b="0" l="-2000" r="1999" t="0"/>
          <a:stretch/>
        </p:blipFill>
        <p:spPr>
          <a:xfrm>
            <a:off x="615000" y="3448200"/>
            <a:ext cx="3752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91" y="4224950"/>
            <a:ext cx="7216633" cy="5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Объяснение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202122"/>
                </a:solidFill>
              </a:rPr>
              <a:t>Q0 — константа нормализации (0 ≤ QJ ≤ 1). Неравновесность QJ является интенсивной величиной, отличной от нуля только в том случае, если среди доступных состояний существуют «привилегированные» или «более вероятные». Критическим моментом является использование методологии, предложенной Бандтом и Помпе для оценки распределения вероятности P, связанного с исследуемым временным рядом.</a:t>
            </a:r>
            <a:endParaRPr sz="1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02122"/>
                </a:solidFill>
              </a:rPr>
              <a:t>Эта мера статистической сложности количественно оценивает не только случайность, но и  степень корреляционных структур, и, следовательно, не является тривиальной функцией  энтропии в том смысле, что для данного значения H_s существует диапазон возможных  значений C_js между минимальным C_min и максимальным C_max.</a:t>
            </a:r>
            <a:endParaRPr sz="18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718300"/>
            <a:ext cx="703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БАНДТ-ПОМПЕ</a:t>
            </a:r>
            <a:endParaRPr b="1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693125"/>
            <a:ext cx="7038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Задача:</a:t>
            </a:r>
            <a:r>
              <a:rPr lang="ru" sz="1800"/>
              <a:t> </a:t>
            </a:r>
            <a:br>
              <a:rPr lang="ru" sz="1800"/>
            </a:br>
            <a:r>
              <a:rPr lang="ru" sz="1800"/>
              <a:t>Повысить чувствительность метода к локальным вариациям.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Они предложили кодировать определенным образом соотношения между ближайшими отсчетами в выборке.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ru" sz="1800"/>
              <a:t>Отношение "&gt;" кодируется 1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 sz="1800"/>
              <a:t>Отношение "&lt;" кодируется 0</a:t>
            </a:r>
            <a:endParaRPr i="1" sz="1800"/>
          </a:p>
        </p:txBody>
      </p:sp>
      <p:sp>
        <p:nvSpPr>
          <p:cNvPr id="176" name="Google Shape;176;p20"/>
          <p:cNvSpPr txBox="1"/>
          <p:nvPr/>
        </p:nvSpPr>
        <p:spPr>
          <a:xfrm>
            <a:off x="1578475" y="3071075"/>
            <a:ext cx="6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577200"/>
            <a:ext cx="70389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Метод Бандт-Помпе для оценки распределения вероятностей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693125"/>
            <a:ext cx="7038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Перестановочная энтропия N-ого порядка</a:t>
            </a:r>
            <a:r>
              <a:rPr lang="ru" sz="1800"/>
              <a:t> - энтропия N-ичной последовательности, кодирующей соотношения между соседними отсчетами.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Например, если рассматриваем </a:t>
            </a:r>
            <a:r>
              <a:rPr b="1" i="1" lang="ru" sz="1800"/>
              <a:t>троичные</a:t>
            </a:r>
            <a:r>
              <a:rPr lang="ru" sz="1800"/>
              <a:t> последовательности, то будет </a:t>
            </a:r>
            <a:r>
              <a:rPr b="1" lang="ru" sz="1800"/>
              <a:t>3!</a:t>
            </a:r>
            <a:r>
              <a:rPr lang="ru" sz="1800"/>
              <a:t> возможных комбинаций соотношений.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Код 123 будет означать, что </a:t>
            </a:r>
            <a:r>
              <a:rPr i="1" lang="ru" sz="1800"/>
              <a:t>x(n) имеет минимальное значение</a:t>
            </a:r>
            <a:r>
              <a:rPr lang="ru" sz="1800"/>
              <a:t> в тройке, а </a:t>
            </a:r>
            <a:r>
              <a:rPr i="1" lang="ru" sz="1800"/>
              <a:t>x(n+2) - максимальное</a:t>
            </a:r>
            <a:r>
              <a:rPr lang="ru" sz="1800"/>
              <a:t>. 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