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92" r:id="rId6"/>
    <p:sldId id="284" r:id="rId7"/>
    <p:sldId id="316" r:id="rId8"/>
    <p:sldId id="317" r:id="rId9"/>
    <p:sldId id="307" r:id="rId10"/>
    <p:sldId id="334" r:id="rId11"/>
    <p:sldId id="340" r:id="rId12"/>
    <p:sldId id="345" r:id="rId13"/>
    <p:sldId id="346" r:id="rId14"/>
    <p:sldId id="347" r:id="rId15"/>
    <p:sldId id="348" r:id="rId16"/>
    <p:sldId id="349" r:id="rId17"/>
    <p:sldId id="350" r:id="rId18"/>
    <p:sldId id="356" r:id="rId19"/>
    <p:sldId id="291" r:id="rId20"/>
    <p:sldId id="290" r:id="rId21"/>
    <p:sldId id="261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F"/>
    <a:srgbClr val="E3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5" autoAdjust="0"/>
  </p:normalViewPr>
  <p:slideViewPr>
    <p:cSldViewPr>
      <p:cViewPr varScale="1">
        <p:scale>
          <a:sx n="129" d="100"/>
          <a:sy n="129" d="100"/>
        </p:scale>
        <p:origin x="1026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092E-6BA4-4C38-99CD-628E163448C7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A077-D4E0-449F-B0B9-032EDA890F0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pPr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dirty="0" smtClean="0">
              <a:latin typeface="Akrobat Black"/>
            </a:endParaRPr>
          </a:p>
          <a:p>
            <a:pPr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en-US" dirty="0" smtClean="0">
              <a:latin typeface="Akrobat Black"/>
            </a:endParaRPr>
          </a:p>
          <a:p>
            <a:pPr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dirty="0" smtClean="0">
              <a:latin typeface="Akrobat Black"/>
            </a:endParaRPr>
          </a:p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pPr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599-AB30-4D40-A1A2-A14732C511A6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BA84-4F03-4DCC-8F25-605EADD99251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DA68-3D57-4355-94FC-ECF48531B133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C9FE-A305-4582-9D32-8888496AA8F0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krobat Black" panose="00000A00000000000000" pitchFamily="2" charset="-52"/>
              </a:defRPr>
            </a:lvl1pPr>
          </a:lstStyle>
          <a:p>
            <a:fld id="{3BCD0B6A-FAA0-49AE-BE0B-111F9F9521B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1954-1EDD-4A00-B7D8-3888DBD23480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A212-0E82-454C-8EDE-46999440B0AE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5EC-1321-4A19-B452-0DA2D5B97E93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9C5-505B-4DAD-90D7-CA4CD8583CB2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5406-239C-4729-91F6-BC81093520E1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6936-7314-4D45-9A3F-E7D9456323B5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B6E7-EED2-40F9-966A-461027D7DEF5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D3EB-15D8-451D-BC78-720745FCD3AC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442" y="1995686"/>
            <a:ext cx="8712968" cy="151216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Akrobat Black" panose="00000A00000000000000" pitchFamily="2" charset="-52"/>
              </a:rPr>
              <a:t>«Проектирование и разработка онлайн магазина настольных игр»</a:t>
            </a:r>
            <a:br>
              <a:rPr lang="ru-RU" sz="3200" dirty="0">
                <a:latin typeface="Akrobat Black" panose="00000A00000000000000" pitchFamily="2" charset="-52"/>
              </a:rPr>
            </a:br>
            <a:endParaRPr lang="ru-RU" sz="3200" dirty="0">
              <a:latin typeface="Akrobat Black" panose="00000A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3507854"/>
            <a:ext cx="4888632" cy="882402"/>
          </a:xfrm>
        </p:spPr>
        <p:txBody>
          <a:bodyPr>
            <a:normAutofit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Выполнил студент группы 286</a:t>
            </a:r>
            <a:endParaRPr lang="ru-RU" sz="1400" dirty="0">
              <a:solidFill>
                <a:schemeClr val="tx1"/>
              </a:solidFill>
              <a:latin typeface="Akrobat" pitchFamily="50" charset="-52"/>
            </a:endParaRPr>
          </a:p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Анна Смирнова Михайловна</a:t>
            </a:r>
            <a:endParaRPr lang="ru-RU" sz="1400" dirty="0">
              <a:solidFill>
                <a:schemeClr val="tx1"/>
              </a:solidFill>
              <a:latin typeface="Akrobat" pitchFamily="50" charset="-52"/>
            </a:endParaRPr>
          </a:p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Руководитель: Бережков Андрей Вячеславович</a:t>
            </a:r>
            <a:endParaRPr lang="ru-RU" sz="1400" dirty="0">
              <a:solidFill>
                <a:schemeClr val="tx1"/>
              </a:solidFill>
              <a:latin typeface="Akrobat" pitchFamily="50" charset="-52"/>
            </a:endParaRP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4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graphicFrame>
        <p:nvGraphicFramePr>
          <p:cNvPr id="7" name="Замещающее содержимое 6"/>
          <p:cNvGraphicFramePr/>
          <p:nvPr>
            <p:ph sz="half" idx="2"/>
          </p:nvPr>
        </p:nvGraphicFramePr>
        <p:xfrm>
          <a:off x="951230" y="1320165"/>
          <a:ext cx="7240905" cy="327533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2475"/>
                <a:gridCol w="1052830"/>
                <a:gridCol w="1172210"/>
                <a:gridCol w="1134110"/>
                <a:gridCol w="1065530"/>
                <a:gridCol w="2063750"/>
              </a:tblGrid>
              <a:tr h="1493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Критерий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Скорость прототипирования страницы (</a:t>
                      </a:r>
                      <a:r>
                        <a:rPr lang="en-US" sz="1400" u="sng"/>
                        <a:t>высокая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средняя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низкая</a:t>
                      </a:r>
                      <a:r>
                        <a:rPr lang="en-US" sz="1400"/>
                        <a:t>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Генерация html кода и стилей (CSS) (</a:t>
                      </a:r>
                      <a:r>
                        <a:rPr lang="en-US" sz="1400" u="sng"/>
                        <a:t>да</a:t>
                      </a:r>
                      <a:r>
                        <a:rPr lang="en-US" sz="1400"/>
                        <a:t>,</a:t>
                      </a:r>
                      <a:r>
                        <a:rPr lang="en-US" sz="1400" u="sng"/>
                        <a:t>нет</a:t>
                      </a:r>
                      <a:r>
                        <a:rPr lang="en-US" sz="1400"/>
                        <a:t>,</a:t>
                      </a:r>
                      <a:r>
                        <a:rPr lang="en-US" sz="1400" u="sng"/>
                        <a:t>частично</a:t>
                      </a:r>
                      <a:r>
                        <a:rPr lang="en-US" sz="1400"/>
                        <a:t>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Необходимость знания HTML, CSS(</a:t>
                      </a:r>
                      <a:r>
                        <a:rPr lang="en-US" sz="1400" u="sng"/>
                        <a:t>да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нет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частично</a:t>
                      </a:r>
                      <a:r>
                        <a:rPr lang="en-US" sz="1400"/>
                        <a:t>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Поддержка библиотек (</a:t>
                      </a:r>
                      <a:r>
                        <a:rPr lang="en-US" sz="1400" u="sng"/>
                        <a:t>указываются</a:t>
                      </a:r>
                      <a:r>
                        <a:rPr lang="en-US" sz="1400"/>
                        <a:t> </a:t>
                      </a:r>
                      <a:r>
                        <a:rPr lang="en-US" sz="1400" u="sng"/>
                        <a:t>библиотеки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нет</a:t>
                      </a:r>
                      <a:r>
                        <a:rPr lang="en-US" sz="1400"/>
                        <a:t>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Визуализация (</a:t>
                      </a:r>
                      <a:r>
                        <a:rPr lang="en-US" sz="1400" u="sng"/>
                        <a:t>только</a:t>
                      </a:r>
                      <a:r>
                        <a:rPr lang="en-US" sz="1400"/>
                        <a:t> </a:t>
                      </a:r>
                      <a:r>
                        <a:rPr lang="en-US" sz="1400" u="sng"/>
                        <a:t>макет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макет</a:t>
                      </a:r>
                      <a:r>
                        <a:rPr lang="en-US" sz="1400"/>
                        <a:t> </a:t>
                      </a:r>
                      <a:r>
                        <a:rPr lang="en-US" sz="1400" u="sng"/>
                        <a:t>и стили</a:t>
                      </a:r>
                      <a:r>
                        <a:rPr lang="en-US" sz="1400"/>
                        <a:t>, </a:t>
                      </a:r>
                      <a:r>
                        <a:rPr lang="en-US" sz="1400" u="sng"/>
                        <a:t>полностью</a:t>
                      </a:r>
                      <a:r>
                        <a:rPr lang="en-US" sz="1400"/>
                        <a:t> </a:t>
                      </a:r>
                      <a:r>
                        <a:rPr lang="en-US" sz="1400" u="sng"/>
                        <a:t>готовый код</a:t>
                      </a:r>
                      <a:r>
                        <a:rPr lang="en-US" sz="1400"/>
                        <a:t>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NinjaMock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высокая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макет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</a:tr>
              <a:tr h="6400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Krita(типа Photoshop )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средняя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макет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</a:tr>
              <a:tr h="288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Figma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средняя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немного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Макет и стили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Photoshop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средняя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макет</a:t>
                      </a:r>
                      <a:endParaRPr lang="en-US" altLang="en-US" sz="1400"/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5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graphicFrame>
        <p:nvGraphicFramePr>
          <p:cNvPr id="4" name="Замещающее содержимое 3"/>
          <p:cNvGraphicFramePr/>
          <p:nvPr>
            <p:ph sz="half" idx="2"/>
          </p:nvPr>
        </p:nvGraphicFramePr>
        <p:xfrm>
          <a:off x="1404620" y="1062990"/>
          <a:ext cx="6334760" cy="38404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567305"/>
                <a:gridCol w="3767455"/>
              </a:tblGrid>
              <a:tr h="213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Функция 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Описание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Учет товара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Учет количества проданного товара и количество товара на складе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640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Критерии сортировки списка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Поля для сортировки: цена ( по возрастанию и по убыванию) и еще какой-то, но я не понмю 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213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Поиск 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поиск по товарам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853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Возможность выбора города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Выползающий список с городами. Изменение в информации о самовывозе в зависимости от выбранного города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640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Кликабельность каждого товара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Возможность перейти к товару, узнать его описание, цен, элементы игры, посмотреть фото товара и.т.п.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  <a:tr h="853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Каталог с категориями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Каталоги, сортированные по жанру и иным критериям: приключение, детектив, головоломки, выживание, ролевые и.т.д. </a:t>
                      </a:r>
                      <a:endParaRPr lang="en-US" altLang="en-US" sz="1400"/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6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4" name="Изображение 1" descr="Безымянный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8590" y="1167130"/>
            <a:ext cx="5848350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7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4" name="Изображение 1" descr="Главная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285" y="1183640"/>
            <a:ext cx="2473960" cy="3601085"/>
          </a:xfrm>
          <a:prstGeom prst="rect">
            <a:avLst/>
          </a:prstGeom>
        </p:spPr>
      </p:pic>
      <p:pic>
        <p:nvPicPr>
          <p:cNvPr id="7" name="Изображение 2" descr="регистраци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85" y="1183640"/>
            <a:ext cx="2474595" cy="3600450"/>
          </a:xfrm>
          <a:prstGeom prst="rect">
            <a:avLst/>
          </a:prstGeom>
        </p:spPr>
      </p:pic>
      <p:pic>
        <p:nvPicPr>
          <p:cNvPr id="8" name="Изображение 5" descr="Корзин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660" y="1183640"/>
            <a:ext cx="2505075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8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10" name="Изображение 1" descr="Untitled Diagr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3940" y="1167130"/>
            <a:ext cx="4057015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9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11" name="Изображение 1" descr="Untitled Diagr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7455" y="1165860"/>
            <a:ext cx="2497455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10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12" name="Изображение 2" descr="ER-диаграммой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5870" y="900430"/>
            <a:ext cx="5558155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Результаты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 fontScale="80000"/>
          </a:bodyPr>
          <a:lstStyle/>
          <a:p>
            <a:pPr>
              <a:buClr>
                <a:srgbClr val="E3051B"/>
              </a:buClr>
            </a:pPr>
            <a:r>
              <a:rPr lang="ru-RU" sz="2400" dirty="0" smtClean="0">
                <a:latin typeface="Akrobat Black"/>
                <a:sym typeface="+mn-ea"/>
              </a:rPr>
              <a:t>Перед </a:t>
            </a:r>
            <a:r>
              <a:rPr lang="ru-RU" sz="2400" dirty="0">
                <a:latin typeface="Akrobat Black"/>
                <a:sym typeface="+mn-ea"/>
              </a:rPr>
              <a:t>началом учебной практики прошел инструктаж по технике безопасности.</a:t>
            </a:r>
            <a:endParaRPr lang="ru-RU" sz="2400" dirty="0">
              <a:latin typeface="Akrobat Black"/>
            </a:endParaRPr>
          </a:p>
          <a:p>
            <a:pPr>
              <a:buClr>
                <a:srgbClr val="E3051B"/>
              </a:buClr>
            </a:pPr>
            <a:r>
              <a:rPr lang="ru-RU" sz="2400" dirty="0">
                <a:latin typeface="Akrobat Black"/>
                <a:sym typeface="+mn-ea"/>
              </a:rPr>
              <a:t>За время прохождения учебной практики мною были выполнены 10 из 16 практических работ. </a:t>
            </a:r>
            <a:endParaRPr lang="ru-RU" sz="2400" dirty="0">
              <a:latin typeface="Akrobat Black"/>
            </a:endParaRPr>
          </a:p>
          <a:p>
            <a:pPr>
              <a:buClr>
                <a:srgbClr val="E3051B"/>
              </a:buClr>
            </a:pPr>
            <a:r>
              <a:rPr lang="ru-RU" sz="2400" dirty="0">
                <a:latin typeface="Akrobat Black"/>
                <a:sym typeface="+mn-ea"/>
              </a:rPr>
              <a:t>На практике удалось применить те знания, которые были получены в учебном процессе.</a:t>
            </a:r>
            <a:endParaRPr lang="ru-RU" sz="2400" dirty="0">
              <a:latin typeface="Akrobat Black"/>
            </a:endParaRPr>
          </a:p>
          <a:p>
            <a:pPr>
              <a:buClr>
                <a:srgbClr val="E3051B"/>
              </a:buClr>
            </a:pPr>
            <a:r>
              <a:rPr lang="ru-RU" sz="2400" dirty="0">
                <a:latin typeface="Akrobat Black"/>
                <a:sym typeface="+mn-ea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  <a:endParaRPr lang="ru-RU" sz="2400" dirty="0">
              <a:latin typeface="Akrobat Black"/>
            </a:endParaRPr>
          </a:p>
          <a:p>
            <a:pPr>
              <a:buClr>
                <a:srgbClr val="E3051B"/>
              </a:buClr>
            </a:pPr>
            <a:r>
              <a:rPr lang="ru-RU" sz="2400" dirty="0">
                <a:latin typeface="Akrobat Black"/>
                <a:sym typeface="+mn-ea"/>
              </a:rPr>
              <a:t>Программа учебной практики выполнена. </a:t>
            </a:r>
            <a:endParaRPr lang="ru-RU" sz="2400" dirty="0">
              <a:latin typeface="Akrobat Black"/>
            </a:endParaRPr>
          </a:p>
          <a:p>
            <a:pPr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Выводы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" pitchFamily="50" charset="-52"/>
                <a:sym typeface="+mn-ea"/>
              </a:rPr>
              <a:t>В ходе выполнения выпускной квалификационной работы решены</a:t>
            </a:r>
            <a:r>
              <a:rPr lang="ru-RU" sz="2400" dirty="0" smtClean="0">
                <a:latin typeface="Akrobat" pitchFamily="50" charset="-52"/>
                <a:sym typeface="+mn-ea"/>
              </a:rPr>
              <a:t> вопросы.</a:t>
            </a:r>
            <a:endParaRPr lang="ru-RU" sz="2400" dirty="0" smtClean="0">
              <a:latin typeface="Akrobat" pitchFamily="50" charset="-52"/>
              <a:sym typeface="+mn-ea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 по задача 10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2400" dirty="0" smtClean="0">
                <a:latin typeface="Akrobat" pitchFamily="50" charset="-52"/>
                <a:sym typeface="+mn-ea"/>
              </a:rPr>
              <a:t>З</a:t>
            </a:r>
            <a:r>
              <a:rPr lang="ru-RU" sz="2400" dirty="0">
                <a:latin typeface="Akrobat" pitchFamily="50" charset="-52"/>
                <a:sym typeface="+mn-ea"/>
              </a:rPr>
              <a:t>адачи выполнены цель достигнута.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1635646"/>
            <a:ext cx="8229600" cy="8572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Актуальность работы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anose="00000A00000000000000" pitchFamily="2" charset="-52"/>
              </a:rPr>
              <a:t> 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Цель работы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anose="00000A00000000000000" pitchFamily="2" charset="-52"/>
              </a:rPr>
              <a:t> 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Проектирование и разработка онлайн магазина настольных игр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Задачи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05" y="1131570"/>
            <a:ext cx="6080125" cy="3378200"/>
          </a:xfrm>
        </p:spPr>
        <p:txBody>
          <a:bodyPr>
            <a:normAutofit fontScale="70000"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</a:rPr>
              <a:t>задача 1</a:t>
            </a:r>
            <a:r>
              <a:rPr lang="en-US" sz="2400" dirty="0">
                <a:latin typeface="Akrobat Black" panose="00000A00000000000000" pitchFamily="2" charset="-52"/>
              </a:rPr>
              <a:t>  </a:t>
            </a:r>
            <a:r>
              <a:rPr lang="ru-RU" sz="2400" dirty="0" smtClean="0">
                <a:latin typeface="Akrobat Black"/>
                <a:sym typeface="+mn-ea"/>
              </a:rPr>
              <a:t>Создание </a:t>
            </a:r>
            <a:r>
              <a:rPr lang="ru-RU" sz="2400" dirty="0" err="1" smtClean="0">
                <a:latin typeface="Akrobat Black"/>
                <a:sym typeface="+mn-ea"/>
              </a:rPr>
              <a:t>репозитория</a:t>
            </a:r>
            <a:r>
              <a:rPr lang="ru-RU" sz="2400" dirty="0" smtClean="0">
                <a:latin typeface="Akrobat Black"/>
                <a:sym typeface="+mn-ea"/>
              </a:rPr>
              <a:t> на </a:t>
            </a:r>
            <a:r>
              <a:rPr lang="en-US" sz="2400" dirty="0" smtClean="0">
                <a:latin typeface="Akrobat Black" panose="00000A00000000000000" pitchFamily="2" charset="-52"/>
                <a:sym typeface="+mn-ea"/>
              </a:rPr>
              <a:t>GitHub</a:t>
            </a:r>
            <a:r>
              <a:rPr lang="en-US" sz="2400" dirty="0">
                <a:latin typeface="Akrobat Black" panose="00000A00000000000000" pitchFamily="2" charset="-52"/>
              </a:rPr>
              <a:t>  </a:t>
            </a:r>
            <a:endParaRPr lang="en-US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</a:rPr>
              <a:t>задача 2 </a:t>
            </a:r>
            <a:r>
              <a:rPr lang="ru-RU" sz="2400" dirty="0" smtClean="0">
                <a:latin typeface="Akrobat Black"/>
                <a:sym typeface="+mn-ea"/>
              </a:rPr>
              <a:t>Изучение требований к отчетной документации</a:t>
            </a: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3 </a:t>
            </a:r>
            <a:r>
              <a:rPr lang="ru-RU" sz="2400" dirty="0" smtClean="0">
                <a:latin typeface="Akrobat Black"/>
                <a:sym typeface="+mn-ea"/>
              </a:rPr>
              <a:t>Поиск </a:t>
            </a:r>
            <a:r>
              <a:rPr lang="ru-RU" sz="2400" dirty="0" err="1" smtClean="0">
                <a:latin typeface="Akrobat Black"/>
                <a:sym typeface="+mn-ea"/>
              </a:rPr>
              <a:t>аналагов</a:t>
            </a:r>
            <a:r>
              <a:rPr lang="ru-RU" sz="2400" dirty="0" smtClean="0">
                <a:latin typeface="Akrobat Black"/>
                <a:sym typeface="+mn-ea"/>
              </a:rPr>
              <a:t>, выбор прототипа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4 </a:t>
            </a:r>
            <a:r>
              <a:rPr lang="ru-RU" sz="2400" dirty="0" smtClean="0">
                <a:latin typeface="Akrobat Black"/>
                <a:sym typeface="+mn-ea"/>
              </a:rPr>
              <a:t>Выбор средств реализации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5 </a:t>
            </a:r>
            <a:r>
              <a:rPr lang="ru-RU" sz="2400" dirty="0" smtClean="0">
                <a:latin typeface="Akrobat Black"/>
                <a:sym typeface="+mn-ea"/>
              </a:rPr>
              <a:t>Формализация основных функций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6 </a:t>
            </a:r>
            <a:r>
              <a:rPr lang="ru-RU" sz="2400" dirty="0" smtClean="0">
                <a:latin typeface="Akrobat Black"/>
                <a:sym typeface="+mn-ea"/>
              </a:rPr>
              <a:t>Разработка карты или структуры сайта (</a:t>
            </a:r>
            <a:r>
              <a:rPr lang="en-US" sz="2400" dirty="0" smtClean="0">
                <a:latin typeface="Akrobat Black"/>
                <a:sym typeface="+mn-ea"/>
              </a:rPr>
              <a:t>Mind Map)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7 </a:t>
            </a:r>
            <a:r>
              <a:rPr lang="ru-RU" sz="2400" dirty="0" smtClean="0">
                <a:latin typeface="Akrobat Black"/>
                <a:sym typeface="+mn-ea"/>
              </a:rPr>
              <a:t>Проектирование интерфейсов</a:t>
            </a: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Задачи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919480" y="1188085"/>
            <a:ext cx="6741795" cy="337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</a:rPr>
              <a:t>задача 8</a:t>
            </a:r>
            <a:r>
              <a:rPr lang="en-US" sz="2400" dirty="0">
                <a:latin typeface="Akrobat Black" panose="00000A00000000000000" pitchFamily="2" charset="-52"/>
              </a:rPr>
              <a:t> </a:t>
            </a:r>
            <a:r>
              <a:rPr lang="ru-RU" sz="2400" dirty="0" smtClean="0">
                <a:latin typeface="Akrobat Black"/>
                <a:sym typeface="+mn-ea"/>
              </a:rPr>
              <a:t>Определение групп пользователей</a:t>
            </a:r>
            <a:r>
              <a:rPr lang="en-US" sz="2400" dirty="0">
                <a:latin typeface="Akrobat Black" panose="00000A00000000000000" pitchFamily="2" charset="-52"/>
              </a:rPr>
              <a:t>        </a:t>
            </a:r>
            <a:endParaRPr lang="en-US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</a:rPr>
              <a:t>задача 9 </a:t>
            </a:r>
            <a:r>
              <a:rPr lang="ru-RU" sz="2400" dirty="0" smtClean="0">
                <a:latin typeface="Akrobat Black"/>
                <a:sym typeface="+mn-ea"/>
              </a:rPr>
              <a:t>Проектирование классов</a:t>
            </a:r>
            <a:endParaRPr lang="ru-RU" sz="24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10 </a:t>
            </a:r>
            <a:r>
              <a:rPr lang="ru-RU" sz="2400" dirty="0" smtClean="0">
                <a:latin typeface="Akrobat Black"/>
                <a:sym typeface="+mn-ea"/>
              </a:rPr>
              <a:t>Реализация авторизации и регистрации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11 </a:t>
            </a:r>
            <a:r>
              <a:rPr lang="ru-RU" sz="2400" dirty="0" smtClean="0">
                <a:latin typeface="Akrobat Black"/>
                <a:sym typeface="+mn-ea"/>
              </a:rPr>
              <a:t>Реализация управления ролями и пользователями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BFBFBF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12 </a:t>
            </a:r>
            <a:r>
              <a:rPr lang="ru-RU" sz="2400" dirty="0" smtClean="0">
                <a:latin typeface="Akrobat Black"/>
                <a:sym typeface="+mn-ea"/>
              </a:rPr>
              <a:t>Создание панели администратора сайта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BFBFBF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13 </a:t>
            </a:r>
            <a:r>
              <a:rPr lang="ru-RU" sz="2400" dirty="0" smtClean="0">
                <a:latin typeface="Akrobat Black"/>
                <a:sym typeface="+mn-ea"/>
              </a:rPr>
              <a:t>Создание форм для создания, редактирования и удаления данных</a:t>
            </a:r>
            <a:endParaRPr lang="ru-RU" sz="2400" dirty="0">
              <a:latin typeface="Akrobat Black" panose="00000A00000000000000" pitchFamily="2" charset="-52"/>
              <a:sym typeface="+mn-ea"/>
            </a:endParaRPr>
          </a:p>
          <a:p>
            <a:pPr>
              <a:buClr>
                <a:srgbClr val="BFBFBF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anose="00000A00000000000000" pitchFamily="2" charset="-52"/>
                <a:sym typeface="+mn-ea"/>
              </a:rPr>
              <a:t>задача 14 </a:t>
            </a:r>
            <a:r>
              <a:rPr lang="ru-RU" sz="2400" dirty="0" smtClean="0">
                <a:latin typeface="Akrobat Black"/>
                <a:sym typeface="+mn-ea"/>
              </a:rPr>
              <a:t>Создание отображений фронтенда</a:t>
            </a:r>
            <a:endParaRPr lang="ru-RU" sz="2400" dirty="0" smtClean="0">
              <a:latin typeface="Akrobat Black"/>
            </a:endParaRPr>
          </a:p>
          <a:p>
            <a:pPr>
              <a:buClr>
                <a:srgbClr val="BFBFBF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Задачи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/>
        </p:nvSpPr>
        <p:spPr>
          <a:xfrm>
            <a:off x="928370" y="1273810"/>
            <a:ext cx="6677660" cy="337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9D9D9"/>
              </a:buClr>
              <a:buFont typeface="Wingdings" panose="05000000000000000000" pitchFamily="2" charset="2"/>
              <a:buChar char="ü"/>
            </a:pPr>
            <a:r>
              <a:rPr lang="ru-RU" sz="1700" dirty="0">
                <a:latin typeface="Akrobat Black" panose="00000A00000000000000" pitchFamily="2" charset="-52"/>
              </a:rPr>
              <a:t>задача 15</a:t>
            </a:r>
            <a:r>
              <a:rPr lang="en-US" sz="1700" dirty="0">
                <a:latin typeface="Akrobat Black" panose="00000A00000000000000" pitchFamily="2" charset="-52"/>
              </a:rPr>
              <a:t>  </a:t>
            </a:r>
            <a:r>
              <a:rPr lang="ru-RU" altLang="en-US" sz="1700">
                <a:sym typeface="+mn-ea"/>
              </a:rPr>
              <a:t>Создание форм для создания, редактирования и удаления данных</a:t>
            </a:r>
            <a:r>
              <a:rPr lang="en-US" sz="1700" dirty="0">
                <a:latin typeface="Akrobat Black" panose="00000A00000000000000" pitchFamily="2" charset="-52"/>
              </a:rPr>
              <a:t>       </a:t>
            </a:r>
            <a:endParaRPr lang="en-US" sz="1700" dirty="0">
              <a:latin typeface="Akrobat Black" panose="00000A00000000000000" pitchFamily="2" charset="-52"/>
            </a:endParaRPr>
          </a:p>
          <a:p>
            <a:pPr>
              <a:buClr>
                <a:srgbClr val="D9D9D9"/>
              </a:buClr>
              <a:buFont typeface="Wingdings" panose="05000000000000000000" pitchFamily="2" charset="2"/>
              <a:buChar char="ü"/>
            </a:pPr>
            <a:r>
              <a:rPr lang="ru-RU" sz="1700" dirty="0">
                <a:latin typeface="Akrobat Black" panose="00000A00000000000000" pitchFamily="2" charset="-52"/>
              </a:rPr>
              <a:t>задача 16 </a:t>
            </a:r>
            <a:r>
              <a:rPr lang="ru-RU" altLang="en-US" sz="1700">
                <a:sym typeface="+mn-ea"/>
              </a:rPr>
              <a:t>Создание отображений фронтенда</a:t>
            </a:r>
            <a:endParaRPr lang="ru-RU" altLang="en-US" sz="1700"/>
          </a:p>
          <a:p>
            <a:pPr>
              <a:buClr>
                <a:srgbClr val="D9D9D9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1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pic>
        <p:nvPicPr>
          <p:cNvPr id="4" name="Замещающее содержимое 3" descr="для презы мдк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570" y="1219200"/>
            <a:ext cx="7642225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2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graphicFrame>
        <p:nvGraphicFramePr>
          <p:cNvPr id="4" name="Замещающее содержимое 3"/>
          <p:cNvGraphicFramePr/>
          <p:nvPr>
            <p:ph sz="half" idx="2"/>
          </p:nvPr>
        </p:nvGraphicFramePr>
        <p:xfrm>
          <a:off x="1270635" y="1144270"/>
          <a:ext cx="6132195" cy="3707765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438910"/>
                <a:gridCol w="1099820"/>
                <a:gridCol w="3593465"/>
              </a:tblGrid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Критерий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Допустимые значения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Комментарий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13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Цвет шрифта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Черный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Мы же не расисты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800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Тип шрифта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Times New Roman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В некоторых случаях можно отойти от Times New Roman  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2066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Начертание шрифта определений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Обычный/курсив, черный, Times New Roman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Допускается использование курсива для обозначения объектов и написания терминов, а также иных объектов и терминов на латыни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anose="00000A00000000000000" pitchFamily="2" charset="-52"/>
              </a:rPr>
              <a:t>Задача 3</a:t>
            </a:r>
            <a:endParaRPr lang="ru-RU" sz="3500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0" indent="0">
              <a:buClr>
                <a:srgbClr val="E3051B"/>
              </a:buClr>
              <a:buFont typeface="Wingdings" panose="05000000000000000000" pitchFamily="2" charset="2"/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</a:fld>
            <a:endParaRPr lang="ru-RU"/>
          </a:p>
        </p:txBody>
      </p:sp>
      <p:graphicFrame>
        <p:nvGraphicFramePr>
          <p:cNvPr id="4" name="Замещающее содержимое 3"/>
          <p:cNvGraphicFramePr/>
          <p:nvPr>
            <p:ph sz="half" idx="2"/>
          </p:nvPr>
        </p:nvGraphicFramePr>
        <p:xfrm>
          <a:off x="1109980" y="1491615"/>
          <a:ext cx="6924675" cy="26898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791970"/>
                <a:gridCol w="1235075"/>
                <a:gridCol w="1396365"/>
                <a:gridCol w="1275080"/>
                <a:gridCol w="1226185"/>
              </a:tblGrid>
              <a:tr h="468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cs typeface="+mn-lt"/>
                        </a:rPr>
                        <a:t>Критерий</a:t>
                      </a:r>
                      <a:endParaRPr lang="en-US" altLang="en-US" sz="1400">
                        <a:cs typeface="+mn-lt"/>
                      </a:endParaRPr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ea typeface="Calibri" panose="020F0502020204030204" charset="0"/>
                          <a:cs typeface="+mn-lt"/>
                        </a:rPr>
                        <a:t>gaga.ru</a:t>
                      </a:r>
                      <a:endParaRPr lang="en-US" altLang="en-US" sz="1400" b="0">
                        <a:ea typeface="Calibri" panose="020F0502020204030204" charset="0"/>
                        <a:cs typeface="+mn-lt"/>
                      </a:endParaRPr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>
                          <a:cs typeface="+mn-lt"/>
                        </a:rPr>
                        <a:t>hobbygames.ru</a:t>
                      </a:r>
                      <a:endParaRPr lang="en-US" altLang="en-US" sz="1400">
                        <a:cs typeface="+mn-lt"/>
                      </a:endParaRPr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>
                          <a:cs typeface="+mn-lt"/>
                        </a:rPr>
                        <a:t>edinorog.org</a:t>
                      </a:r>
                      <a:endParaRPr lang="en-US" altLang="en-US" sz="1400">
                        <a:cs typeface="+mn-lt"/>
                      </a:endParaRPr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ea typeface="Calibri" panose="020F0502020204030204" charset="0"/>
                          <a:cs typeface="+mn-lt"/>
                        </a:rPr>
                        <a:t>www.mosigra.ru</a:t>
                      </a:r>
                      <a:endParaRPr lang="en-US" altLang="en-US" sz="1400" b="0">
                        <a:ea typeface="Calibri" panose="020F0502020204030204" charset="0"/>
                        <a:cs typeface="+mn-lt"/>
                      </a:endParaRPr>
                    </a:p>
                  </a:txBody>
                  <a:tcPr marL="9525" marR="9525" marT="9525" marB="0" vert="horz" anchor="ctr"/>
                </a:tc>
              </a:tr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Тест-драйв игр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</a:tr>
              <a:tr h="584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Функционал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</a:tr>
              <a:tr h="351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Отзывы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</a:tr>
              <a:tr h="526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Офорление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9525" marR="9525" marT="9525" marB="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Presentation</Application>
  <PresentationFormat>Экран (16:9)</PresentationFormat>
  <Paragraphs>331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65" baseType="lpstr">
      <vt:lpstr>Arial</vt:lpstr>
      <vt:lpstr>SimSun</vt:lpstr>
      <vt:lpstr>Wingdings</vt:lpstr>
      <vt:lpstr>Akrobat Black</vt:lpstr>
      <vt:lpstr>Segoe Print</vt:lpstr>
      <vt:lpstr>Akrobat</vt:lpstr>
      <vt:lpstr>Akrobat Black</vt:lpstr>
      <vt:lpstr>Microsoft YaHei</vt:lpstr>
      <vt:lpstr/>
      <vt:lpstr>Arial Unicode MS</vt:lpstr>
      <vt:lpstr>Calibri</vt:lpstr>
      <vt:lpstr>Akrobat Black</vt:lpstr>
      <vt:lpstr>Malgun Gothic</vt:lpstr>
      <vt:lpstr>Microsoft YaHei Light</vt:lpstr>
      <vt:lpstr>MingLiU_HKSCS-ExtB</vt:lpstr>
      <vt:lpstr>MS PGothic</vt:lpstr>
      <vt:lpstr>NSimSun</vt:lpstr>
      <vt:lpstr>Microsoft JhengHei UI Light</vt:lpstr>
      <vt:lpstr>MS UI Gothic</vt:lpstr>
      <vt:lpstr>Yu Gothic Medium</vt:lpstr>
      <vt:lpstr>Malgun Gothic Semilight</vt:lpstr>
      <vt:lpstr>Arial Black</vt:lpstr>
      <vt:lpstr>Arial Narrow</vt:lpstr>
      <vt:lpstr>Bahnschrift Condensed</vt:lpstr>
      <vt:lpstr>Bahnschrift Light Condensed</vt:lpstr>
      <vt:lpstr>Bahnschrift Light SemiCondensed</vt:lpstr>
      <vt:lpstr>Bahnschrift SemiBold</vt:lpstr>
      <vt:lpstr>Bahnschrift SemiBold Condensed</vt:lpstr>
      <vt:lpstr>Yu Gothic UI</vt:lpstr>
      <vt:lpstr>Bahnschrift SemiLight</vt:lpstr>
      <vt:lpstr>Bookman Old Style</vt:lpstr>
      <vt:lpstr>Century Gothic</vt:lpstr>
      <vt:lpstr>Courier New</vt:lpstr>
      <vt:lpstr>Dubai</vt:lpstr>
      <vt:lpstr>Dubai Medium</vt:lpstr>
      <vt:lpstr>Franklin Gothic Medium</vt:lpstr>
      <vt:lpstr>Gabriola</vt:lpstr>
      <vt:lpstr>Gadugi</vt:lpstr>
      <vt:lpstr>Garamond</vt:lpstr>
      <vt:lpstr>Georgia</vt:lpstr>
      <vt:lpstr>GOST A</vt:lpstr>
      <vt:lpstr>Javanese Text</vt:lpstr>
      <vt:lpstr>Leelawadee UI</vt:lpstr>
      <vt:lpstr>Leelawadee</vt:lpstr>
      <vt:lpstr>Times New Roman</vt:lpstr>
      <vt:lpstr>Тема Office</vt:lpstr>
      <vt:lpstr>«Проектирование и разработка онлайн магазина настольных игр» </vt:lpstr>
      <vt:lpstr>Актуальность работы</vt:lpstr>
      <vt:lpstr>Цель работы</vt:lpstr>
      <vt:lpstr>Задачи</vt:lpstr>
      <vt:lpstr>Задачи</vt:lpstr>
      <vt:lpstr>Задачи</vt:lpstr>
      <vt:lpstr>Задача 1</vt:lpstr>
      <vt:lpstr>Задача 1</vt:lpstr>
      <vt:lpstr>Задача 1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8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creator>Андрей Бережков</dc:creator>
  <cp:lastModifiedBy>Kingsoft Corporation</cp:lastModifiedBy>
  <cp:revision>58</cp:revision>
  <dcterms:created xsi:type="dcterms:W3CDTF">2020-02-25T08:02:00Z</dcterms:created>
  <dcterms:modified xsi:type="dcterms:W3CDTF">2020-06-22T21:54:56Z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