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19"/>
  </p:notesMasterIdLst>
  <p:sldIdLst>
    <p:sldId id="275" r:id="rId2"/>
    <p:sldId id="289" r:id="rId3"/>
    <p:sldId id="290" r:id="rId4"/>
    <p:sldId id="291" r:id="rId5"/>
    <p:sldId id="293" r:id="rId6"/>
    <p:sldId id="292" r:id="rId7"/>
    <p:sldId id="294" r:id="rId8"/>
    <p:sldId id="298" r:id="rId9"/>
    <p:sldId id="295" r:id="rId10"/>
    <p:sldId id="296" r:id="rId11"/>
    <p:sldId id="299" r:id="rId12"/>
    <p:sldId id="301" r:id="rId13"/>
    <p:sldId id="303" r:id="rId14"/>
    <p:sldId id="306" r:id="rId15"/>
    <p:sldId id="304" r:id="rId16"/>
    <p:sldId id="307" r:id="rId17"/>
    <p:sldId id="29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05BC08B5-B9A6-42C0-9170-D213C5910812}">
          <p14:sldIdLst>
            <p14:sldId id="275"/>
            <p14:sldId id="289"/>
            <p14:sldId id="290"/>
            <p14:sldId id="291"/>
            <p14:sldId id="293"/>
            <p14:sldId id="292"/>
            <p14:sldId id="294"/>
            <p14:sldId id="298"/>
            <p14:sldId id="295"/>
            <p14:sldId id="296"/>
            <p14:sldId id="299"/>
            <p14:sldId id="301"/>
            <p14:sldId id="303"/>
            <p14:sldId id="306"/>
            <p14:sldId id="304"/>
            <p14:sldId id="307"/>
            <p14:sldId id="2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bH94d5PzP59yrfHtfK6m0Qt8M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958928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943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126237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142870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139424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46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15011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5483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232387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10304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28166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133087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307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019" y="366710"/>
            <a:ext cx="7706968" cy="541164"/>
          </a:xfrm>
        </p:spPr>
        <p:txBody>
          <a:bodyPr>
            <a:normAutofit/>
          </a:bodyPr>
          <a:lstStyle/>
          <a:p>
            <a:pPr algn="ctr"/>
            <a:r>
              <a:rPr lang="ru" sz="2800" b="1" dirty="0" smtClean="0">
                <a:latin typeface="+mn-lt"/>
              </a:rPr>
              <a:t>«</a:t>
            </a:r>
            <a:r>
              <a:rPr lang="en-US" sz="2800" b="1" dirty="0" smtClean="0">
                <a:latin typeface="+mn-lt"/>
              </a:rPr>
              <a:t>House Prices - Advanced Regression Techniques</a:t>
            </a:r>
            <a:r>
              <a:rPr lang="ru" sz="2800" b="1" dirty="0" smtClean="0">
                <a:latin typeface="+mn-lt"/>
              </a:rPr>
              <a:t>»</a:t>
            </a:r>
            <a:endParaRPr lang="ru-RU" sz="2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9913" y="1564500"/>
            <a:ext cx="2584173" cy="138411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sz="22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Группа </a:t>
            </a:r>
            <a:r>
              <a:rPr lang="ru-RU" sz="22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№ </a:t>
            </a:r>
            <a:r>
              <a:rPr lang="ru-RU" sz="22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  <a:p>
            <a:pPr marL="0" lvl="0" indent="0" algn="ctr">
              <a:buNone/>
            </a:pPr>
            <a:endParaRPr lang="ru-RU" sz="10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SzPct val="156862"/>
              <a:buNone/>
            </a:pPr>
            <a:r>
              <a:rPr lang="ru-RU" b="1" dirty="0"/>
              <a:t>Состав</a:t>
            </a:r>
            <a:r>
              <a:rPr lang="ru-RU" dirty="0"/>
              <a:t>: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SzPct val="156862"/>
              <a:buNone/>
            </a:pPr>
            <a:r>
              <a:rPr lang="ru-RU" dirty="0" smtClean="0"/>
              <a:t>Соколова Анна,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Стинчкум</a:t>
            </a:r>
            <a:r>
              <a:rPr lang="ru-RU" dirty="0"/>
              <a:t> </a:t>
            </a:r>
            <a:r>
              <a:rPr lang="ru-RU" dirty="0" smtClean="0"/>
              <a:t>Илона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641" y="3148775"/>
            <a:ext cx="7939710" cy="161848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39777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888" y="743011"/>
            <a:ext cx="3714922" cy="29909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876" y="743011"/>
            <a:ext cx="3796289" cy="2995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8286" y="159027"/>
            <a:ext cx="658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Распределение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SalePrice</a:t>
            </a: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после логарифмического преобразования</a:t>
            </a:r>
            <a:endParaRPr lang="ru-R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135" y="4016833"/>
            <a:ext cx="8252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latin typeface="+mn-lt"/>
              </a:rPr>
              <a:t>После преобразования мы видим, </a:t>
            </a:r>
            <a:r>
              <a:rPr lang="ru-RU" sz="1500" dirty="0">
                <a:latin typeface="+mn-lt"/>
              </a:rPr>
              <a:t>что распределение действительно стало более приближенным к нормальному.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36785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0278" y="84007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Пропущенные значения</a:t>
            </a:r>
            <a:endParaRPr lang="ru-R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837" y="499510"/>
            <a:ext cx="1641190" cy="41718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4320" y="499510"/>
            <a:ext cx="5112636" cy="3635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4320" y="4280240"/>
            <a:ext cx="56294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latin typeface="+mn-lt"/>
              </a:rPr>
              <a:t>Всего пропущено 13965 значений, в 34 признаках, в 4 более 75%.</a:t>
            </a:r>
            <a:endParaRPr lang="ru-RU" sz="1500" dirty="0"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34946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4526" y="470451"/>
            <a:ext cx="3059927" cy="395247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Обработка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3234" y="1967947"/>
            <a:ext cx="5943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+mn-lt"/>
              </a:rPr>
              <a:t>Замена пропущенных значений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+mn-lt"/>
              </a:rPr>
              <a:t>Удаление некоторых столбцов</a:t>
            </a:r>
            <a:r>
              <a:rPr lang="en-US" sz="1500" dirty="0" smtClean="0">
                <a:latin typeface="+mn-lt"/>
              </a:rPr>
              <a:t> (Utilities, </a:t>
            </a:r>
            <a:r>
              <a:rPr lang="en-US" sz="1500" dirty="0" err="1" smtClean="0">
                <a:latin typeface="+mn-lt"/>
              </a:rPr>
              <a:t>GarageYrBlt</a:t>
            </a:r>
            <a:r>
              <a:rPr lang="en-US" sz="1500" dirty="0" smtClean="0">
                <a:latin typeface="+mn-lt"/>
              </a:rPr>
              <a:t>)</a:t>
            </a:r>
            <a:endParaRPr lang="ru-RU" sz="1500" dirty="0" smtClean="0">
              <a:latin typeface="+mn-lt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+mn-lt"/>
              </a:rPr>
              <a:t>Кодирование категориальных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+mn-lt"/>
              </a:rPr>
              <a:t>Добавление новых признаков (</a:t>
            </a:r>
            <a:r>
              <a:rPr lang="en-US" sz="1500" dirty="0" err="1" smtClean="0">
                <a:latin typeface="+mn-lt"/>
              </a:rPr>
              <a:t>TotalSF</a:t>
            </a:r>
            <a:r>
              <a:rPr lang="en-US" sz="1500" dirty="0" smtClean="0">
                <a:latin typeface="+mn-lt"/>
              </a:rPr>
              <a:t>)</a:t>
            </a:r>
            <a:endParaRPr lang="ru-RU" sz="1500" dirty="0" smtClean="0">
              <a:latin typeface="+mn-lt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+mn-lt"/>
              </a:rPr>
              <a:t>Нормализация перекоса числовых признаков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+mn-lt"/>
              </a:rPr>
              <a:t>Разделение </a:t>
            </a:r>
            <a:r>
              <a:rPr lang="ru-RU" sz="1500" dirty="0" err="1" smtClean="0">
                <a:latin typeface="+mn-lt"/>
              </a:rPr>
              <a:t>датасета</a:t>
            </a:r>
            <a:r>
              <a:rPr lang="ru-RU" sz="1500" dirty="0" smtClean="0">
                <a:latin typeface="+mn-lt"/>
              </a:rPr>
              <a:t> обратно на обучающую и тестовую </a:t>
            </a:r>
            <a:r>
              <a:rPr lang="ru-RU" sz="1500" dirty="0" smtClean="0">
                <a:latin typeface="+mn-lt"/>
              </a:rPr>
              <a:t>выборки</a:t>
            </a:r>
            <a:endParaRPr lang="en-US" sz="15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25297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09708" y="404190"/>
            <a:ext cx="7543800" cy="41512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 и их оценка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9647780"/>
              </p:ext>
            </p:extLst>
          </p:nvPr>
        </p:nvGraphicFramePr>
        <p:xfrm>
          <a:off x="1283307" y="1672810"/>
          <a:ext cx="6535476" cy="262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738">
                  <a:extLst>
                    <a:ext uri="{9D8B030D-6E8A-4147-A177-3AD203B41FA5}">
                      <a16:colId xmlns:a16="http://schemas.microsoft.com/office/drawing/2014/main" xmlns="" val="2780148289"/>
                    </a:ext>
                  </a:extLst>
                </a:gridCol>
                <a:gridCol w="3267738">
                  <a:extLst>
                    <a:ext uri="{9D8B030D-6E8A-4147-A177-3AD203B41FA5}">
                      <a16:colId xmlns:a16="http://schemas.microsoft.com/office/drawing/2014/main" xmlns="" val="1087465016"/>
                    </a:ext>
                  </a:extLst>
                </a:gridCol>
              </a:tblGrid>
              <a:tr h="43681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Оценка (</a:t>
                      </a:r>
                      <a:r>
                        <a:rPr lang="en-US" dirty="0" smtClean="0"/>
                        <a:t>RMSE)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31741823"/>
                  </a:ext>
                </a:extLst>
              </a:tr>
              <a:tr h="4368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RidgeCV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0,127</a:t>
                      </a:r>
                      <a:r>
                        <a:rPr lang="ru-RU" dirty="0" smtClean="0"/>
                        <a:t>460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48767621"/>
                  </a:ext>
                </a:extLst>
              </a:tr>
              <a:tr h="436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XGB </a:t>
                      </a:r>
                      <a:r>
                        <a:rPr lang="en-US" dirty="0" err="1" smtClean="0"/>
                        <a:t>Regressor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0,126100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42005741"/>
                  </a:ext>
                </a:extLst>
              </a:tr>
              <a:tr h="4368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CatBoost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Regressor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0,12</a:t>
                      </a:r>
                      <a:r>
                        <a:rPr lang="ru-RU" dirty="0" smtClean="0"/>
                        <a:t>1405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94437625"/>
                  </a:ext>
                </a:extLst>
              </a:tr>
              <a:tr h="4368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LightGBM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Regressor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0,129975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1568996"/>
                  </a:ext>
                </a:extLst>
              </a:tr>
              <a:tr h="436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Gradient Boosting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0,123</a:t>
                      </a:r>
                      <a:r>
                        <a:rPr lang="ru-RU" dirty="0" smtClean="0"/>
                        <a:t>463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2102396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38616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98574" y="-12091"/>
            <a:ext cx="22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Важность признаков</a:t>
            </a:r>
            <a:endParaRPr lang="ru-R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572" y="357241"/>
            <a:ext cx="3689146" cy="22505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6861" y="357241"/>
            <a:ext cx="3714780" cy="22300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572" y="2544259"/>
            <a:ext cx="3689146" cy="22069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6861" y="2521602"/>
            <a:ext cx="3714780" cy="222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08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9586" y="473371"/>
            <a:ext cx="7543800" cy="427777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Оценка моделей после уменьшения количества признаков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4511860"/>
              </p:ext>
            </p:extLst>
          </p:nvPr>
        </p:nvGraphicFramePr>
        <p:xfrm>
          <a:off x="1265583" y="1642710"/>
          <a:ext cx="6500191" cy="2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294">
                  <a:extLst>
                    <a:ext uri="{9D8B030D-6E8A-4147-A177-3AD203B41FA5}">
                      <a16:colId xmlns:a16="http://schemas.microsoft.com/office/drawing/2014/main" xmlns="" val="2164393276"/>
                    </a:ext>
                  </a:extLst>
                </a:gridCol>
                <a:gridCol w="3257897">
                  <a:extLst>
                    <a:ext uri="{9D8B030D-6E8A-4147-A177-3AD203B41FA5}">
                      <a16:colId xmlns:a16="http://schemas.microsoft.com/office/drawing/2014/main" xmlns="" val="2827816674"/>
                    </a:ext>
                  </a:extLst>
                </a:gridCol>
              </a:tblGrid>
              <a:tr h="4285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Оценка</a:t>
                      </a:r>
                      <a:r>
                        <a:rPr lang="en-US" dirty="0" smtClean="0"/>
                        <a:t> (RMSE)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03607772"/>
                  </a:ext>
                </a:extLst>
              </a:tr>
              <a:tr h="428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RidgeCV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0,126269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1766711"/>
                  </a:ext>
                </a:extLst>
              </a:tr>
              <a:tr h="4285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XGB </a:t>
                      </a:r>
                      <a:r>
                        <a:rPr lang="en-US" dirty="0" err="1" smtClean="0"/>
                        <a:t>Regressor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0,127202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31569089"/>
                  </a:ext>
                </a:extLst>
              </a:tr>
              <a:tr h="428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CatBoost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Regressor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0,123766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9303738"/>
                  </a:ext>
                </a:extLst>
              </a:tr>
              <a:tr h="428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LightGBM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Regressor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0,129736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3228267"/>
                  </a:ext>
                </a:extLst>
              </a:tr>
              <a:tr h="42858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Gradient Boosting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0,123946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3169127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477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65" t="238" r="2220" b="1696"/>
          <a:stretch/>
        </p:blipFill>
        <p:spPr>
          <a:xfrm>
            <a:off x="1669775" y="2612941"/>
            <a:ext cx="5844207" cy="894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9775" y="2330904"/>
            <a:ext cx="58447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+mn-lt"/>
              </a:rPr>
              <a:t>Результат до уменьшения признаков:</a:t>
            </a:r>
            <a:endParaRPr lang="ru-RU" sz="15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9775" y="3493207"/>
            <a:ext cx="58447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+mn-lt"/>
              </a:rPr>
              <a:t>Результат после уменьшения признаков:</a:t>
            </a:r>
            <a:endParaRPr lang="ru-RU" sz="1500" dirty="0">
              <a:latin typeface="+mn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9775" y="3832721"/>
            <a:ext cx="5844207" cy="8766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68149" y="106018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</a:t>
            </a:r>
            <a:endParaRPr lang="ru-RU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813556"/>
              </p:ext>
            </p:extLst>
          </p:nvPr>
        </p:nvGraphicFramePr>
        <p:xfrm>
          <a:off x="1374918" y="649832"/>
          <a:ext cx="6433917" cy="130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237">
                  <a:extLst>
                    <a:ext uri="{9D8B030D-6E8A-4147-A177-3AD203B41FA5}">
                      <a16:colId xmlns:a16="http://schemas.microsoft.com/office/drawing/2014/main" xmlns="" val="1285491060"/>
                    </a:ext>
                  </a:extLst>
                </a:gridCol>
                <a:gridCol w="3224680">
                  <a:extLst>
                    <a:ext uri="{9D8B030D-6E8A-4147-A177-3AD203B41FA5}">
                      <a16:colId xmlns:a16="http://schemas.microsoft.com/office/drawing/2014/main" xmlns="" val="2576759366"/>
                    </a:ext>
                  </a:extLst>
                </a:gridCol>
              </a:tblGrid>
              <a:tr h="29937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Оценка</a:t>
                      </a:r>
                      <a:r>
                        <a:rPr lang="en-US" dirty="0" smtClean="0"/>
                        <a:t> (RMSE)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43400033"/>
                  </a:ext>
                </a:extLst>
              </a:tr>
              <a:tr h="29937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Общая модель</a:t>
                      </a:r>
                      <a:r>
                        <a:rPr lang="ru-RU" baseline="0" dirty="0" smtClean="0"/>
                        <a:t> до уменьшения признаков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0,5507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9857953"/>
                  </a:ext>
                </a:extLst>
              </a:tr>
              <a:tr h="29937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Общая модель после уменьшения признаков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0,5494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467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644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93843" y="1874522"/>
            <a:ext cx="47575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Спасибо за внимание!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989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519010"/>
            <a:ext cx="7886700" cy="51466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Краткое описание презентации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90655" y="1603513"/>
            <a:ext cx="3347002" cy="23721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Цель проекта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Исходные данные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Предварительная обработка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Регрессионные модели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Финальная обработка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Результаты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16800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373979"/>
            <a:ext cx="7543800" cy="47416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проекта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2113722"/>
            <a:ext cx="7543800" cy="111318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Цель проекта</a:t>
            </a:r>
            <a:r>
              <a:rPr lang="en-US" dirty="0" smtClean="0"/>
              <a:t>: </a:t>
            </a:r>
            <a:r>
              <a:rPr lang="ru-RU" dirty="0" smtClean="0"/>
              <a:t>создать </a:t>
            </a:r>
            <a:r>
              <a:rPr lang="ru-RU" dirty="0"/>
              <a:t>усовершенствованную регрессионную модель, которая может точно предсказать цену продажи </a:t>
            </a:r>
            <a:r>
              <a:rPr lang="ru-RU" dirty="0" smtClean="0"/>
              <a:t>каждого дома </a:t>
            </a:r>
            <a:r>
              <a:rPr lang="ru-RU" dirty="0"/>
              <a:t>при заданных значениях всех переменных. </a:t>
            </a:r>
            <a:endParaRPr lang="en-US" dirty="0" smtClean="0"/>
          </a:p>
          <a:p>
            <a:pPr algn="just"/>
            <a:r>
              <a:rPr lang="ru-RU" dirty="0" smtClean="0"/>
              <a:t>Эта </a:t>
            </a:r>
            <a:r>
              <a:rPr lang="ru-RU" dirty="0"/>
              <a:t>модель будет использоваться для прогнозирования продажной цены </a:t>
            </a:r>
            <a:r>
              <a:rPr lang="ru-RU" dirty="0" smtClean="0"/>
              <a:t>домов </a:t>
            </a:r>
            <a:r>
              <a:rPr lang="ru-RU" dirty="0"/>
              <a:t>в тестовом наборе.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9205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437322"/>
            <a:ext cx="7543800" cy="45720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Исходные данные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596888"/>
            <a:ext cx="7543800" cy="2690191"/>
          </a:xfrm>
        </p:spPr>
        <p:txBody>
          <a:bodyPr numCol="1">
            <a:normAutofit/>
          </a:bodyPr>
          <a:lstStyle/>
          <a:p>
            <a:pPr algn="just"/>
            <a:r>
              <a:rPr lang="ru-RU" dirty="0" smtClean="0"/>
              <a:t>В данном соревновании нам предоставлен уже разбитый на обучающую и тестовую выборки </a:t>
            </a:r>
            <a:r>
              <a:rPr lang="ru-RU" dirty="0" err="1" smtClean="0"/>
              <a:t>датасет</a:t>
            </a:r>
            <a:r>
              <a:rPr lang="ru-RU" dirty="0" smtClean="0"/>
              <a:t>. В представленных данных мы можем увидеть следующее: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2960" y="2385392"/>
            <a:ext cx="3881562" cy="1702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endParaRPr lang="ru-R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dirty="0" smtClean="0"/>
              <a:t>Количество строк</a:t>
            </a:r>
            <a:r>
              <a:rPr lang="en-US" dirty="0" smtClean="0"/>
              <a:t>:</a:t>
            </a:r>
            <a:r>
              <a:rPr lang="ru-RU" dirty="0" smtClean="0"/>
              <a:t> 1460</a:t>
            </a:r>
          </a:p>
          <a:p>
            <a:pPr algn="ctr"/>
            <a:r>
              <a:rPr lang="ru-RU" dirty="0" smtClean="0"/>
              <a:t>Количество признаков</a:t>
            </a:r>
            <a:r>
              <a:rPr lang="en-US" dirty="0" smtClean="0"/>
              <a:t>:</a:t>
            </a:r>
            <a:r>
              <a:rPr lang="ru-RU" dirty="0" smtClean="0"/>
              <a:t> 79</a:t>
            </a:r>
          </a:p>
          <a:p>
            <a:pPr algn="ctr"/>
            <a:r>
              <a:rPr lang="ru-RU" dirty="0" smtClean="0"/>
              <a:t>Целевая переменная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SalePrice</a:t>
            </a:r>
            <a:r>
              <a:rPr lang="en-US" dirty="0" smtClean="0"/>
              <a:t>”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790661" y="2425148"/>
            <a:ext cx="3576099" cy="1623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ru-RU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100" dirty="0" smtClean="0"/>
          </a:p>
          <a:p>
            <a:pPr algn="ctr"/>
            <a:r>
              <a:rPr lang="ru-RU" dirty="0" smtClean="0"/>
              <a:t>Количество строк: 1459</a:t>
            </a:r>
          </a:p>
          <a:p>
            <a:pPr algn="ctr"/>
            <a:r>
              <a:rPr lang="ru-RU" dirty="0" smtClean="0"/>
              <a:t>Количество признаков: 79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33429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371061"/>
            <a:ext cx="7543800" cy="463826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исходных данных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8229" y="1669772"/>
            <a:ext cx="3808675" cy="25531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u="sng" dirty="0" smtClean="0"/>
              <a:t>79 признаков</a:t>
            </a:r>
            <a:r>
              <a:rPr lang="ru-RU" dirty="0" smtClean="0"/>
              <a:t>:</a:t>
            </a:r>
          </a:p>
          <a:p>
            <a:pPr algn="just"/>
            <a:endParaRPr lang="ru-RU" sz="200" dirty="0" smtClean="0"/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тип жилья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тип фундамента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год постройки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размер участка(в футах)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тип отопления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наличие камина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наличие гаража</a:t>
            </a:r>
          </a:p>
          <a:p>
            <a:pPr marL="0" indent="0" algn="just">
              <a:buNone/>
            </a:pPr>
            <a:r>
              <a:rPr lang="ru-RU" dirty="0"/>
              <a:t>и еще много других </a:t>
            </a:r>
            <a:r>
              <a:rPr lang="ru-RU" dirty="0" smtClean="0"/>
              <a:t>аспектов жилого дома.</a:t>
            </a:r>
          </a:p>
          <a:p>
            <a:pPr algn="just"/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33989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034" y="516836"/>
            <a:ext cx="4273827" cy="37132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6942" y="516835"/>
            <a:ext cx="4252136" cy="3718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6483" y="64008"/>
            <a:ext cx="69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Корреляция числовых признаков с целевой переменной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SalePrice</a:t>
            </a:r>
            <a:endParaRPr lang="ru-R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034" y="4313583"/>
            <a:ext cx="884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значения корреляции меньше 0.9, так что с точки зрения корреляции все признаки можно оставить.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19886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03" y="895015"/>
            <a:ext cx="3619459" cy="25770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4895" y="895014"/>
            <a:ext cx="3619459" cy="2577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5224" y="132522"/>
            <a:ext cx="6534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Наличие выбросов с самыми коррелируемыми признаками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328" y="3975653"/>
            <a:ext cx="79794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latin typeface="+mn-lt"/>
              </a:rPr>
              <a:t>Выбросы незначительны, их можно не удалять.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36752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824" y="906548"/>
            <a:ext cx="2466989" cy="19679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37252" y="234291"/>
            <a:ext cx="629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Описательная статистика целевой переменной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SalePrice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6349" y="1172817"/>
            <a:ext cx="3571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+mn-lt"/>
              </a:rPr>
              <a:t>Std</a:t>
            </a:r>
            <a:r>
              <a:rPr lang="ru-RU" sz="1500" dirty="0" smtClean="0">
                <a:latin typeface="+mn-lt"/>
              </a:rPr>
              <a:t> </a:t>
            </a:r>
            <a:r>
              <a:rPr lang="ru-RU" sz="1500" dirty="0">
                <a:latin typeface="+mn-lt"/>
              </a:rPr>
              <a:t>слишком </a:t>
            </a:r>
            <a:r>
              <a:rPr lang="ru-RU" sz="1500" dirty="0" smtClean="0">
                <a:latin typeface="+mn-lt"/>
              </a:rPr>
              <a:t>велико</a:t>
            </a:r>
            <a:endParaRPr lang="ru-RU" sz="1500" dirty="0">
              <a:latin typeface="+mn-lt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n-lt"/>
              </a:rPr>
              <a:t>min &gt;</a:t>
            </a:r>
            <a:r>
              <a:rPr lang="ru-RU" sz="1500" dirty="0" smtClean="0">
                <a:latin typeface="+mn-lt"/>
              </a:rPr>
              <a:t> </a:t>
            </a:r>
            <a:r>
              <a:rPr lang="ru-RU" sz="1500" dirty="0">
                <a:latin typeface="+mn-lt"/>
              </a:rPr>
              <a:t>0 </a:t>
            </a:r>
            <a:endParaRPr lang="en-US" sz="1500" dirty="0" smtClean="0">
              <a:latin typeface="+mn-lt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+mn-lt"/>
              </a:rPr>
              <a:t>большая </a:t>
            </a:r>
            <a:r>
              <a:rPr lang="ru-RU" sz="1500" dirty="0">
                <a:latin typeface="+mn-lt"/>
              </a:rPr>
              <a:t>разница между </a:t>
            </a:r>
            <a:r>
              <a:rPr lang="en-US" sz="1500" dirty="0" smtClean="0">
                <a:latin typeface="+mn-lt"/>
              </a:rPr>
              <a:t>min </a:t>
            </a:r>
            <a:r>
              <a:rPr lang="ru-RU" sz="1500" dirty="0" smtClean="0">
                <a:latin typeface="+mn-lt"/>
              </a:rPr>
              <a:t>и </a:t>
            </a:r>
            <a:r>
              <a:rPr lang="en-US" sz="1500" dirty="0" smtClean="0">
                <a:latin typeface="+mn-lt"/>
              </a:rPr>
              <a:t>25%</a:t>
            </a:r>
            <a:endParaRPr lang="ru-RU" sz="1500" dirty="0">
              <a:latin typeface="+mn-lt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500" dirty="0">
                <a:latin typeface="+mn-lt"/>
              </a:rPr>
              <a:t>большая разница между </a:t>
            </a:r>
            <a:r>
              <a:rPr lang="en-US" sz="1500" dirty="0" smtClean="0">
                <a:latin typeface="+mn-lt"/>
              </a:rPr>
              <a:t>75% </a:t>
            </a:r>
            <a:r>
              <a:rPr lang="ru-RU" sz="1500" dirty="0">
                <a:latin typeface="+mn-lt"/>
              </a:rPr>
              <a:t>и </a:t>
            </a:r>
            <a:r>
              <a:rPr lang="en-US" sz="1500" dirty="0" smtClean="0">
                <a:latin typeface="+mn-lt"/>
              </a:rPr>
              <a:t>max</a:t>
            </a:r>
            <a:endParaRPr lang="ru-RU" sz="15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875" y="3665423"/>
            <a:ext cx="8139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latin typeface="+mn-lt"/>
              </a:rPr>
              <a:t>Для проверки распределения будем использовать гистограмму распределения переменной и QQ-</a:t>
            </a:r>
            <a:r>
              <a:rPr lang="ru-RU" sz="1500" dirty="0" err="1">
                <a:latin typeface="+mn-lt"/>
              </a:rPr>
              <a:t>plot</a:t>
            </a:r>
            <a:r>
              <a:rPr lang="ru-RU" sz="1500" dirty="0">
                <a:latin typeface="+mn-lt"/>
              </a:rPr>
              <a:t>.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20605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389" y="740992"/>
            <a:ext cx="3059600" cy="250621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7131" y="745364"/>
            <a:ext cx="3330476" cy="250184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749" y="1750420"/>
            <a:ext cx="1800071" cy="48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67408" y="128279"/>
            <a:ext cx="781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Описательная статистика и распределение целевой переменной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SalePrice</a:t>
            </a:r>
            <a:endParaRPr lang="ru-R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389" y="3611776"/>
            <a:ext cx="8477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latin typeface="+mn-lt"/>
              </a:rPr>
              <a:t>Распределение</a:t>
            </a:r>
            <a:r>
              <a:rPr lang="ru-RU" sz="1200" dirty="0">
                <a:latin typeface="+mn-lt"/>
              </a:rPr>
              <a:t> </a:t>
            </a:r>
            <a:r>
              <a:rPr lang="ru-RU" sz="1200" dirty="0" smtClean="0">
                <a:latin typeface="+mn-lt"/>
              </a:rPr>
              <a:t>переменной скошено</a:t>
            </a:r>
            <a:r>
              <a:rPr lang="ru-RU" sz="1200" dirty="0">
                <a:latin typeface="+mn-lt"/>
              </a:rPr>
              <a:t> вправо</a:t>
            </a:r>
            <a:r>
              <a:rPr lang="ru-RU" sz="1200" dirty="0" smtClean="0">
                <a:latin typeface="+mn-lt"/>
              </a:rPr>
              <a:t>.</a:t>
            </a:r>
          </a:p>
          <a:p>
            <a:pPr algn="just"/>
            <a:endParaRPr lang="ru-RU" sz="1200" dirty="0" smtClean="0">
              <a:latin typeface="+mn-lt"/>
            </a:endParaRPr>
          </a:p>
          <a:p>
            <a:pPr algn="just"/>
            <a:r>
              <a:rPr lang="ru-RU" sz="1200" dirty="0" smtClean="0">
                <a:latin typeface="+mn-lt"/>
              </a:rPr>
              <a:t>Для</a:t>
            </a:r>
            <a:r>
              <a:rPr lang="ru-RU" sz="1200" dirty="0">
                <a:latin typeface="+mn-lt"/>
              </a:rPr>
              <a:t> того чтобы сделать распределение более симметричным, гладким и приближенным к нормальному</a:t>
            </a:r>
            <a:r>
              <a:rPr lang="ru-RU" sz="1200" dirty="0" smtClean="0">
                <a:latin typeface="+mn-lt"/>
              </a:rPr>
              <a:t>,</a:t>
            </a:r>
            <a:r>
              <a:rPr lang="ru-RU" sz="1200" dirty="0">
                <a:latin typeface="+mn-lt"/>
              </a:rPr>
              <a:t> </a:t>
            </a:r>
            <a:r>
              <a:rPr lang="ru-RU" sz="1200" dirty="0" smtClean="0">
                <a:latin typeface="+mn-lt"/>
              </a:rPr>
              <a:t>выполним</a:t>
            </a:r>
          </a:p>
          <a:p>
            <a:pPr algn="just"/>
            <a:r>
              <a:rPr lang="ru-RU" sz="1200" dirty="0" smtClean="0">
                <a:latin typeface="+mn-lt"/>
              </a:rPr>
              <a:t>логарифмическое</a:t>
            </a:r>
            <a:r>
              <a:rPr lang="ru-RU" sz="1200" dirty="0">
                <a:latin typeface="+mn-lt"/>
              </a:rPr>
              <a:t> преобразование целевой переменной. 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xmlns="" val="16190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7879</TotalTime>
  <Words>411</Words>
  <Application>Microsoft Office PowerPoint</Application>
  <PresentationFormat>Экран (16:9)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Ретро</vt:lpstr>
      <vt:lpstr>«House Prices - Advanced Regression Techniques»</vt:lpstr>
      <vt:lpstr>Краткое описание презентации</vt:lpstr>
      <vt:lpstr>Цель проекта</vt:lpstr>
      <vt:lpstr>Исходные данные</vt:lpstr>
      <vt:lpstr>Описание исходных данных</vt:lpstr>
      <vt:lpstr>Слайд 6</vt:lpstr>
      <vt:lpstr>Слайд 7</vt:lpstr>
      <vt:lpstr>Слайд 8</vt:lpstr>
      <vt:lpstr>Слайд 9</vt:lpstr>
      <vt:lpstr>Слайд 10</vt:lpstr>
      <vt:lpstr>Слайд 11</vt:lpstr>
      <vt:lpstr>Обработка данных</vt:lpstr>
      <vt:lpstr>Модели и их оценка</vt:lpstr>
      <vt:lpstr>Слайд 14</vt:lpstr>
      <vt:lpstr>Оценка моделей после уменьшения количества признаков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“Первичный анализ данных Netflix Shows”</dc:title>
  <dc:creator>work</dc:creator>
  <cp:lastModifiedBy>Windows User</cp:lastModifiedBy>
  <cp:revision>173</cp:revision>
  <dcterms:modified xsi:type="dcterms:W3CDTF">2023-04-18T13:48:46Z</dcterms:modified>
</cp:coreProperties>
</file>