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94" r:id="rId4"/>
    <p:sldId id="300" r:id="rId5"/>
    <p:sldId id="301" r:id="rId6"/>
    <p:sldId id="304" r:id="rId7"/>
    <p:sldId id="302" r:id="rId8"/>
    <p:sldId id="303" r:id="rId9"/>
    <p:sldId id="305" r:id="rId10"/>
    <p:sldId id="306" r:id="rId11"/>
    <p:sldId id="307" r:id="rId12"/>
    <p:sldId id="298" r:id="rId13"/>
    <p:sldId id="299" r:id="rId14"/>
    <p:sldId id="308" r:id="rId15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B08F6-A763-4ECC-B1F1-39E9678FD05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5945-36D0-4FB2-87A3-DB123570D9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4628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 cstate="print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 cstate="print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 cstate="print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 cstate="print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 cstate="print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 cstate="print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 cstate="print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 cstate="print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 cstate="print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 cstate="print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 cstate="print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 cstate="print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 cstate="print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pPr>
                <a:defRPr/>
              </a:p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602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" TargetMode="External"/><Relationship Id="rId7" Type="http://schemas.openxmlformats.org/officeDocument/2006/relationships/hyperlink" Target="https://www.nltk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paperswithcode.com/" TargetMode="External"/><Relationship Id="rId5" Type="http://schemas.openxmlformats.org/officeDocument/2006/relationships/hyperlink" Target="https://www.kaggle.com/competitions/nlp-getting-started/overview" TargetMode="External"/><Relationship Id="rId4" Type="http://schemas.openxmlformats.org/officeDocument/2006/relationships/hyperlink" Target="https://www.kaggle.com/code/philculliton/nlp-getting-started-tutorial/noteboo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1628800"/>
            <a:ext cx="11098832" cy="511256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Дипломный проект на тему:</a:t>
            </a:r>
            <a:br>
              <a:rPr lang="ru-RU" sz="5400" b="1" dirty="0">
                <a:solidFill>
                  <a:srgbClr val="333F48"/>
                </a:solidFill>
                <a:latin typeface="SB Sans Display Semibold"/>
              </a:rPr>
            </a:br>
            <a:r>
              <a:rPr lang="ru-RU" sz="5400" b="1" dirty="0" smtClean="0">
                <a:solidFill>
                  <a:srgbClr val="333F48"/>
                </a:solidFill>
                <a:latin typeface="SB Sans Display Semibold"/>
              </a:rPr>
              <a:t>«Распознавание постов </a:t>
            </a:r>
            <a:r>
              <a:rPr lang="ru-RU" sz="5400" b="1" dirty="0" smtClean="0">
                <a:solidFill>
                  <a:srgbClr val="333F48"/>
                </a:solidFill>
                <a:latin typeface="SB Sans Display Semibold"/>
              </a:rPr>
              <a:t>о чрезвычайных происшествиях</a:t>
            </a:r>
            <a:r>
              <a:rPr lang="ru-RU" sz="5400" b="1" dirty="0" smtClean="0">
                <a:solidFill>
                  <a:srgbClr val="333F48"/>
                </a:solidFill>
                <a:latin typeface="SB Sans Display Semibold"/>
              </a:rPr>
              <a:t>»</a:t>
            </a:r>
            <a:endParaRPr lang="ru-RU" sz="5400" b="1" dirty="0">
              <a:solidFill>
                <a:srgbClr val="333F48"/>
              </a:solidFill>
              <a:latin typeface="SB Sans Display Semibold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4000" b="0" i="0" u="none" strike="noStrike" cap="none" spc="0" dirty="0" smtClean="0">
              <a:ln>
                <a:noFill/>
              </a:ln>
              <a:solidFill>
                <a:srgbClr val="333F48"/>
              </a:solidFill>
              <a:latin typeface="SB Sans Display Light"/>
              <a:ea typeface="+mj-ea"/>
              <a:cs typeface="SB Sans Display Light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4000" b="0" i="0" u="none" strike="noStrike" cap="none" spc="0" dirty="0" smtClean="0">
              <a:ln>
                <a:noFill/>
              </a:ln>
              <a:solidFill>
                <a:srgbClr val="333F48"/>
              </a:solidFill>
              <a:latin typeface="SB Sans Display Light"/>
              <a:ea typeface="+mj-ea"/>
              <a:cs typeface="SB Sans Display Light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4000" b="0" i="0" u="none" strike="noStrike" cap="none" spc="0" dirty="0" smtClean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Слушатель:</a:t>
            </a:r>
            <a:r>
              <a:rPr lang="ru-RU" sz="40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/>
            </a:r>
            <a:br>
              <a:rPr lang="ru-RU" sz="40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</a:br>
            <a:r>
              <a:rPr lang="ru-RU" sz="4000" dirty="0" smtClean="0">
                <a:solidFill>
                  <a:srgbClr val="333F48"/>
                </a:solidFill>
              </a:rPr>
              <a:t>Соколова Анна Евгеньевна</a:t>
            </a:r>
            <a:endParaRPr lang="ru-RU" sz="4000" dirty="0">
              <a:solidFill>
                <a:srgbClr val="333F4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Модель библиотеки </a:t>
            </a:r>
            <a:r>
              <a:rPr lang="en-US" dirty="0" smtClean="0"/>
              <a:t>transformers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11424" y="1988840"/>
          <a:ext cx="10369152" cy="345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6552728"/>
              </a:tblGrid>
              <a:tr h="53570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</a:tr>
              <a:tr h="924638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Модель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BertForSequenceClassification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 ('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bert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-base-uncased')</a:t>
                      </a:r>
                      <a:endParaRPr lang="ru-RU" dirty="0"/>
                    </a:p>
                  </a:txBody>
                  <a:tcPr/>
                </a:tc>
              </a:tr>
              <a:tr h="924638"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Токенизатор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BertTokenizerFast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 ('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bert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-base-uncased')</a:t>
                      </a:r>
                      <a:endParaRPr lang="ru-RU" dirty="0"/>
                    </a:p>
                  </a:txBody>
                  <a:tcPr/>
                </a:tc>
              </a:tr>
              <a:tr h="53570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 эпох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5357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f1_score: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0.83266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 cstate="print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23C78131-749E-4CC6-A080-4235AD358BC7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7528" y="1988840"/>
            <a:ext cx="85689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Получена модель, способная с определённой точностью классифицировать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твиты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На практике удалось удостовериться, что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трансформеры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справляются с задачами классификации текстов лучше, чем другие модели.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78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 cstate="print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Список использованных источников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C4B5CB2B-C20A-4281-BA84-62BDF59F6065}"/>
              </a:ext>
            </a:extLst>
          </p:cNvPr>
          <p:cNvSpPr>
            <a:spLocks/>
          </p:cNvSpPr>
          <p:nvPr/>
        </p:nvSpPr>
        <p:spPr bwMode="auto">
          <a:xfrm>
            <a:off x="838200" y="1988840"/>
            <a:ext cx="10514384" cy="394694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https://huggingface.co/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https://www.kaggle.com/code/philculliton/nlp-getting-started-tutorial/notebook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https://www.kaggle.com/competitions/nlp-getting-started/overview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https://paperswithcode.com/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7"/>
              </a:rPr>
              <a:t>https://www.nltk.org/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62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648" y="234888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 cstate="print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itchFamily="18" charset="0"/>
              </a:rPr>
              <a:t>Актуальность темы и ее проблематика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767408" y="4509120"/>
            <a:ext cx="10009112" cy="195994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Применение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мониторинг постов в социальных сетях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службами экстренной помощи и быстрое реагирование на чрезвычайные происшествия.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408" y="2060848"/>
            <a:ext cx="10657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Задача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построение модели, классифицирующей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твиты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на английском языке на содержащие информацию о чрезвычайном происшествии и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не содержащие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такой информации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285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0"/>
            <a:ext cx="10728324" cy="1325563"/>
          </a:xfrm>
        </p:spPr>
        <p:txBody>
          <a:bodyPr/>
          <a:lstStyle/>
          <a:p>
            <a:pPr algn="ctr"/>
            <a:r>
              <a:rPr lang="ru-RU" dirty="0" smtClean="0">
                <a:cs typeface="Times New Roman" pitchFamily="18" charset="0"/>
              </a:rPr>
              <a:t>Сложность распознавания смысла</a:t>
            </a:r>
            <a:endParaRPr lang="ru-RU" dirty="0">
              <a:cs typeface="Times New Roman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b="6191"/>
          <a:stretch>
            <a:fillRect/>
          </a:stretch>
        </p:blipFill>
        <p:spPr bwMode="auto">
          <a:xfrm>
            <a:off x="767409" y="1484784"/>
            <a:ext cx="2832993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11824" y="2132856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Метафорические выражения. 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Например, «небо полыхает огнём» в контексте восхищения закатом.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728324" cy="1325563"/>
          </a:xfrm>
        </p:spPr>
        <p:txBody>
          <a:bodyPr/>
          <a:lstStyle/>
          <a:p>
            <a:pPr algn="ctr"/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991544" y="155679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7613 </a:t>
                      </a:r>
                      <a:r>
                        <a:rPr lang="ru-RU" dirty="0" smtClean="0"/>
                        <a:t>строк</a:t>
                      </a:r>
                      <a:r>
                        <a:rPr lang="ru-RU" baseline="0" dirty="0" smtClean="0"/>
                        <a:t> (</a:t>
                      </a:r>
                      <a:r>
                        <a:rPr lang="ru-RU" dirty="0" smtClean="0"/>
                        <a:t>7521 без дубликатов)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3263 строк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 столбцов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 столбца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Целевая</a:t>
                      </a:r>
                      <a:r>
                        <a:rPr lang="ru-RU" baseline="0" dirty="0" smtClean="0"/>
                        <a:t> переменная </a:t>
                      </a:r>
                      <a:r>
                        <a:rPr lang="en-US" baseline="0" dirty="0" smtClean="0"/>
                        <a:t>target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7488" y="6309320"/>
            <a:ext cx="934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Ссылка на соревнование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https://www.kaggle.com/competitions/nlp-getting-started/overview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46400"/>
          <a:stretch>
            <a:fillRect/>
          </a:stretch>
        </p:blipFill>
        <p:spPr bwMode="auto">
          <a:xfrm>
            <a:off x="1703512" y="3645024"/>
            <a:ext cx="8782050" cy="214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Прямая соединительная линия 20"/>
          <p:cNvCxnSpPr/>
          <p:nvPr/>
        </p:nvCxnSpPr>
        <p:spPr>
          <a:xfrm>
            <a:off x="1991544" y="3068960"/>
            <a:ext cx="81369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10128448" y="1556792"/>
            <a:ext cx="0" cy="15121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1991544" y="1556792"/>
            <a:ext cx="0" cy="1512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0"/>
            <a:ext cx="10728324" cy="1325563"/>
          </a:xfrm>
        </p:spPr>
        <p:txBody>
          <a:bodyPr/>
          <a:lstStyle/>
          <a:p>
            <a:pPr algn="ctr"/>
            <a:r>
              <a:rPr lang="ru-RU" dirty="0" smtClean="0"/>
              <a:t>Целевая переменная</a:t>
            </a:r>
            <a:endParaRPr lang="ru-RU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 r="5102" b="2290"/>
          <a:stretch>
            <a:fillRect/>
          </a:stretch>
        </p:blipFill>
        <p:spPr bwMode="auto">
          <a:xfrm>
            <a:off x="2495600" y="1412776"/>
            <a:ext cx="6912768" cy="527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728324" cy="1325563"/>
          </a:xfrm>
        </p:spPr>
        <p:txBody>
          <a:bodyPr/>
          <a:lstStyle/>
          <a:p>
            <a:pPr algn="ctr"/>
            <a:r>
              <a:rPr lang="en-US" dirty="0" smtClean="0"/>
              <a:t>Keyword</a:t>
            </a:r>
            <a:endParaRPr lang="ru-RU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r="10854"/>
          <a:stretch>
            <a:fillRect/>
          </a:stretch>
        </p:blipFill>
        <p:spPr bwMode="auto">
          <a:xfrm>
            <a:off x="2207568" y="1543050"/>
            <a:ext cx="7344816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408" y="116632"/>
            <a:ext cx="10728324" cy="1325563"/>
          </a:xfrm>
        </p:spPr>
        <p:txBody>
          <a:bodyPr/>
          <a:lstStyle/>
          <a:p>
            <a:pPr algn="ctr"/>
            <a:r>
              <a:rPr lang="en-US" dirty="0" smtClean="0"/>
              <a:t>Location</a:t>
            </a:r>
            <a:endParaRPr lang="ru-RU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 r="8176" b="3783"/>
          <a:stretch>
            <a:fillRect/>
          </a:stretch>
        </p:blipFill>
        <p:spPr bwMode="auto">
          <a:xfrm>
            <a:off x="1847528" y="1628800"/>
            <a:ext cx="741682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Предобработка текста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23392" y="1988840"/>
          <a:ext cx="10873208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604"/>
                <a:gridCol w="5436604"/>
              </a:tblGrid>
              <a:tr h="44542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Задача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Инструмент</a:t>
                      </a:r>
                      <a:endParaRPr lang="ru-RU" dirty="0"/>
                    </a:p>
                  </a:txBody>
                  <a:tcPr/>
                </a:tc>
              </a:tr>
              <a:tr h="44542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 Удаление ненужных символов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Регулярные</a:t>
                      </a:r>
                      <a:r>
                        <a:rPr lang="ru-RU" baseline="0" dirty="0" smtClean="0"/>
                        <a:t> выражения (библиотека </a:t>
                      </a:r>
                      <a:r>
                        <a:rPr lang="en-US" baseline="0" dirty="0" smtClean="0"/>
                        <a:t>re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44542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Разбиение текста на </a:t>
                      </a:r>
                      <a:r>
                        <a:rPr lang="ru-RU" dirty="0" err="1" smtClean="0"/>
                        <a:t>токены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RegexpTokenizer</a:t>
                      </a:r>
                      <a:r>
                        <a:rPr lang="ru-RU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библиотека </a:t>
                      </a:r>
                      <a:r>
                        <a:rPr lang="en-US" b="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nltk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5421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 стоп-слов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Словарь </a:t>
                      </a:r>
                      <a:r>
                        <a:rPr lang="en-US" dirty="0" err="1" smtClean="0"/>
                        <a:t>stopwords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библиотека </a:t>
                      </a:r>
                      <a:r>
                        <a:rPr lang="en-US" baseline="0" dirty="0" err="1" smtClean="0"/>
                        <a:t>nltk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1113552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Стемминг</a:t>
                      </a:r>
                      <a:r>
                        <a:rPr lang="ru-RU" dirty="0" smtClean="0"/>
                        <a:t> слов (выделение основы) или </a:t>
                      </a:r>
                      <a:r>
                        <a:rPr lang="ru-RU" dirty="0" err="1" smtClean="0"/>
                        <a:t>лемматизация</a:t>
                      </a:r>
                      <a:r>
                        <a:rPr lang="ru-RU" dirty="0" smtClean="0"/>
                        <a:t> слов  (приведение к начальной форме)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SnowballStemmer</a:t>
                      </a:r>
                      <a:r>
                        <a:rPr lang="en-US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ru-RU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WordNetLemmatizer</a:t>
                      </a:r>
                      <a:endParaRPr lang="en-US" b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(библиотека </a:t>
                      </a:r>
                      <a:r>
                        <a:rPr lang="en-US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nltk</a:t>
                      </a:r>
                      <a:r>
                        <a:rPr lang="en-US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1065204">
                <a:tc>
                  <a:txBody>
                    <a:bodyPr/>
                    <a:lstStyle/>
                    <a:p>
                      <a:r>
                        <a:rPr lang="ru-RU" dirty="0" smtClean="0"/>
                        <a:t>Векторное представление слов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TfidfVectorizer</a:t>
                      </a:r>
                      <a:r>
                        <a:rPr lang="en-US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(библиотека </a:t>
                      </a:r>
                      <a:r>
                        <a:rPr lang="en-US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US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415480" y="2348880"/>
          <a:ext cx="9505056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28"/>
                <a:gridCol w="4752528"/>
              </a:tblGrid>
              <a:tr h="73808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F1_SCORE</a:t>
                      </a:r>
                      <a:endParaRPr lang="ru-RU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endParaRPr lang="en-US" b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0.747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LGBMClassifier</a:t>
                      </a:r>
                      <a:endParaRPr lang="en-US" b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0.7016</a:t>
                      </a:r>
                      <a:endParaRPr lang="ru-RU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CatBoostClassifier</a:t>
                      </a:r>
                      <a:endParaRPr lang="en-US" b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0.7032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</TotalTime>
  <Words>250</Words>
  <Application>Microsoft Office PowerPoint</Application>
  <DocSecurity>0</DocSecurity>
  <PresentationFormat>Произвольный</PresentationFormat>
  <Paragraphs>65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Office Theme</vt:lpstr>
      <vt:lpstr>Слайд 1</vt:lpstr>
      <vt:lpstr>Актуальность темы и ее проблематика</vt:lpstr>
      <vt:lpstr>Сложность распознавания смысла</vt:lpstr>
      <vt:lpstr>Исходные данные</vt:lpstr>
      <vt:lpstr>Целевая переменная</vt:lpstr>
      <vt:lpstr>Keyword</vt:lpstr>
      <vt:lpstr>Location</vt:lpstr>
      <vt:lpstr>Предобработка текста</vt:lpstr>
      <vt:lpstr>Модели</vt:lpstr>
      <vt:lpstr>Модель библиотеки transformers</vt:lpstr>
      <vt:lpstr>Выводы</vt:lpstr>
      <vt:lpstr>Список использованных источников</vt:lpstr>
      <vt:lpstr>Слайд 13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creator>JVMoroz</dc:creator>
  <cp:lastModifiedBy>Windows User</cp:lastModifiedBy>
  <cp:revision>530</cp:revision>
  <dcterms:created xsi:type="dcterms:W3CDTF">2020-09-16T07:07:55Z</dcterms:created>
  <dcterms:modified xsi:type="dcterms:W3CDTF">2023-06-08T15:21:52Z</dcterms:modified>
  <dc:identifier/>
  <dc:language/>
  <cp:version/>
</cp:coreProperties>
</file>