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3" r:id="rId15"/>
    <p:sldId id="274" r:id="rId16"/>
    <p:sldId id="271" r:id="rId17"/>
    <p:sldId id="260" r:id="rId18"/>
    <p:sldId id="275" r:id="rId19"/>
    <p:sldId id="276" r:id="rId20"/>
    <p:sldId id="277" r:id="rId21"/>
    <p:sldId id="281" r:id="rId22"/>
    <p:sldId id="27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05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23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05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01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08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471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77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36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41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4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59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313985" cy="830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08943"/>
            <a:ext cx="10515600" cy="455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8252-26A2-422C-8021-53F2FA7F3083}" type="datetimeFigureOut">
              <a:rPr lang="en-CA" smtClean="0"/>
              <a:t>2019-08-31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97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dirty="0" smtClean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4400" dirty="0" smtClean="0"/>
              <a:t>INFO 3135 </a:t>
            </a:r>
            <a:endParaRPr lang="en-CA" sz="4400" dirty="0"/>
          </a:p>
          <a:p>
            <a:r>
              <a:rPr lang="en-CA" dirty="0" smtClean="0"/>
              <a:t> Linear lists</a:t>
            </a:r>
          </a:p>
        </p:txBody>
      </p:sp>
    </p:spTree>
    <p:extLst>
      <p:ext uri="{BB962C8B-B14F-4D97-AF65-F5344CB8AC3E}">
        <p14:creationId xmlns:p14="http://schemas.microsoft.com/office/powerpoint/2010/main" val="158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Singly Linked List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905" y="1345170"/>
            <a:ext cx="10515600" cy="4554232"/>
          </a:xfrm>
        </p:spPr>
        <p:txBody>
          <a:bodyPr/>
          <a:lstStyle/>
          <a:p>
            <a:r>
              <a:rPr lang="en-CA" dirty="0" smtClean="0"/>
              <a:t>A singly linked list can be traversed in one direction. From head to tail</a:t>
            </a:r>
          </a:p>
          <a:p>
            <a:r>
              <a:rPr lang="en-CA" dirty="0" smtClean="0"/>
              <a:t>Each “node” contains data which can be a primitive type or a derived type</a:t>
            </a:r>
          </a:p>
          <a:p>
            <a:r>
              <a:rPr lang="en-CA" dirty="0" smtClean="0"/>
              <a:t>Each node contains a pointer to the next node. If there is no next node the pointer is set to null</a:t>
            </a:r>
          </a:p>
          <a:p>
            <a:r>
              <a:rPr lang="en-CA" dirty="0" smtClean="0"/>
              <a:t>A node will be represented by </a:t>
            </a:r>
            <a:br>
              <a:rPr lang="en-CA" dirty="0" smtClean="0"/>
            </a:br>
            <a:r>
              <a:rPr lang="en-CA" dirty="0" smtClean="0"/>
              <a:t>a C++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027" y="3268785"/>
            <a:ext cx="6017274" cy="29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Linked List – adding a node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5" y="1392072"/>
            <a:ext cx="10766946" cy="5363569"/>
          </a:xfrm>
        </p:spPr>
        <p:txBody>
          <a:bodyPr>
            <a:normAutofit fontScale="92500" lnSpcReduction="10000"/>
          </a:bodyPr>
          <a:lstStyle/>
          <a:p>
            <a:r>
              <a:rPr lang="en-CA" sz="3000" dirty="0" err="1" smtClean="0"/>
              <a:t>addNode</a:t>
            </a:r>
            <a:r>
              <a:rPr lang="en-CA" sz="3000" dirty="0" smtClean="0"/>
              <a:t>() – add a new node after the current node</a:t>
            </a:r>
          </a:p>
          <a:p>
            <a:r>
              <a:rPr lang="en-CA" sz="3000" dirty="0" smtClean="0">
                <a:solidFill>
                  <a:schemeClr val="accent5">
                    <a:lumMod val="75000"/>
                  </a:schemeClr>
                </a:solidFill>
              </a:rPr>
              <a:t>Pseudo code</a:t>
            </a:r>
          </a:p>
          <a:p>
            <a:pPr lvl="1"/>
            <a:r>
              <a:rPr lang="en-CA" sz="2600" dirty="0" smtClean="0"/>
              <a:t>If current pointer to node is null, list is empty</a:t>
            </a:r>
          </a:p>
          <a:p>
            <a:pPr lvl="2"/>
            <a:r>
              <a:rPr lang="en-CA" sz="2200" dirty="0" smtClean="0"/>
              <a:t>Create a new node using the current point</a:t>
            </a:r>
          </a:p>
          <a:p>
            <a:pPr lvl="2"/>
            <a:r>
              <a:rPr lang="en-CA" sz="2200" dirty="0" smtClean="0"/>
              <a:t>Set this pointer as the head</a:t>
            </a:r>
          </a:p>
          <a:p>
            <a:pPr lvl="1"/>
            <a:r>
              <a:rPr lang="en-CA" sz="2600" dirty="0" smtClean="0"/>
              <a:t>Else </a:t>
            </a:r>
          </a:p>
          <a:p>
            <a:pPr lvl="2"/>
            <a:r>
              <a:rPr lang="en-CA" sz="2200" dirty="0" smtClean="0"/>
              <a:t>If current node’s next pointer is not null</a:t>
            </a:r>
          </a:p>
          <a:p>
            <a:pPr lvl="3"/>
            <a:r>
              <a:rPr lang="en-CA" sz="1900" dirty="0" smtClean="0"/>
              <a:t>Create </a:t>
            </a:r>
            <a:r>
              <a:rPr lang="en-CA" sz="1900" dirty="0"/>
              <a:t>a new node using </a:t>
            </a:r>
            <a:r>
              <a:rPr lang="en-CA" sz="1900" dirty="0" smtClean="0"/>
              <a:t>a temporary </a:t>
            </a:r>
            <a:r>
              <a:rPr lang="en-CA" sz="1900" dirty="0"/>
              <a:t>node </a:t>
            </a:r>
            <a:r>
              <a:rPr lang="en-CA" sz="1900" dirty="0" smtClean="0"/>
              <a:t>pointer</a:t>
            </a:r>
          </a:p>
          <a:p>
            <a:pPr lvl="3"/>
            <a:r>
              <a:rPr lang="en-CA" sz="1900" dirty="0" smtClean="0"/>
              <a:t>Assign the new node’s next pointer to the current node’s next pointer</a:t>
            </a:r>
          </a:p>
          <a:p>
            <a:pPr lvl="3"/>
            <a:r>
              <a:rPr lang="en-CA" sz="1900" dirty="0" smtClean="0"/>
              <a:t>Assign the current node’s next pointer to the temporary pointer</a:t>
            </a:r>
          </a:p>
          <a:p>
            <a:pPr lvl="3"/>
            <a:r>
              <a:rPr lang="en-CA" sz="1900" dirty="0" smtClean="0"/>
              <a:t>Set the temporary node pointer to null</a:t>
            </a:r>
          </a:p>
          <a:p>
            <a:pPr lvl="2"/>
            <a:r>
              <a:rPr lang="en-CA" sz="2200" dirty="0" smtClean="0"/>
              <a:t>Else</a:t>
            </a:r>
          </a:p>
          <a:p>
            <a:pPr lvl="3"/>
            <a:r>
              <a:rPr lang="en-CA" sz="1900" dirty="0" smtClean="0"/>
              <a:t>Create a new node using the current node’s next pointer</a:t>
            </a:r>
          </a:p>
          <a:p>
            <a:pPr lvl="2"/>
            <a:r>
              <a:rPr lang="en-CA" sz="2200" dirty="0" smtClean="0"/>
              <a:t>End if</a:t>
            </a:r>
          </a:p>
          <a:p>
            <a:pPr lvl="1"/>
            <a:r>
              <a:rPr lang="en-CA" sz="2600" dirty="0" smtClean="0"/>
              <a:t>End if</a:t>
            </a:r>
          </a:p>
          <a:p>
            <a:pPr lvl="1"/>
            <a:r>
              <a:rPr lang="en-CA" sz="2600" dirty="0" smtClean="0"/>
              <a:t>Set the new node’s value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456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Linked List – </a:t>
            </a:r>
            <a:r>
              <a:rPr lang="en-CA" dirty="0" smtClean="0">
                <a:solidFill>
                  <a:schemeClr val="bg1"/>
                </a:solidFill>
              </a:rPr>
              <a:t>deleting </a:t>
            </a:r>
            <a:r>
              <a:rPr lang="en-CA" dirty="0">
                <a:solidFill>
                  <a:schemeClr val="bg1"/>
                </a:solidFill>
              </a:rPr>
              <a:t>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7" y="1364776"/>
            <a:ext cx="11300346" cy="534992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CA" sz="3600" dirty="0" err="1" smtClean="0">
                <a:solidFill>
                  <a:prstClr val="black"/>
                </a:solidFill>
              </a:rPr>
              <a:t>deleteNode</a:t>
            </a:r>
            <a:r>
              <a:rPr lang="en-CA" sz="3600" dirty="0">
                <a:solidFill>
                  <a:prstClr val="black"/>
                </a:solidFill>
              </a:rPr>
              <a:t>() – </a:t>
            </a:r>
            <a:r>
              <a:rPr lang="en-CA" sz="3600" dirty="0" smtClean="0">
                <a:solidFill>
                  <a:prstClr val="black"/>
                </a:solidFill>
              </a:rPr>
              <a:t>delete a node</a:t>
            </a:r>
            <a:endParaRPr lang="en-CA" sz="3600" dirty="0">
              <a:solidFill>
                <a:prstClr val="black"/>
              </a:solidFill>
            </a:endParaRPr>
          </a:p>
          <a:p>
            <a:pPr lvl="0"/>
            <a:r>
              <a:rPr lang="en-CA" sz="3600" dirty="0">
                <a:solidFill>
                  <a:srgbClr val="4472C4">
                    <a:lumMod val="75000"/>
                  </a:srgbClr>
                </a:solidFill>
              </a:rPr>
              <a:t>Pseudo code</a:t>
            </a:r>
          </a:p>
          <a:p>
            <a:pPr lvl="1"/>
            <a:r>
              <a:rPr lang="en-CA" sz="3100" dirty="0">
                <a:solidFill>
                  <a:prstClr val="black"/>
                </a:solidFill>
              </a:rPr>
              <a:t>If current pointer to node is </a:t>
            </a:r>
            <a:r>
              <a:rPr lang="en-CA" sz="3100" dirty="0" smtClean="0">
                <a:solidFill>
                  <a:prstClr val="black"/>
                </a:solidFill>
              </a:rPr>
              <a:t>null</a:t>
            </a:r>
            <a:endParaRPr lang="en-CA" sz="3100" dirty="0">
              <a:solidFill>
                <a:prstClr val="black"/>
              </a:solidFill>
            </a:endParaRPr>
          </a:p>
          <a:p>
            <a:pPr lvl="2"/>
            <a:r>
              <a:rPr lang="en-CA" sz="3100" dirty="0" smtClean="0">
                <a:solidFill>
                  <a:prstClr val="black"/>
                </a:solidFill>
              </a:rPr>
              <a:t>No node to delete</a:t>
            </a:r>
            <a:endParaRPr lang="en-CA" sz="3100" dirty="0">
              <a:solidFill>
                <a:prstClr val="black"/>
              </a:solidFill>
            </a:endParaRPr>
          </a:p>
          <a:p>
            <a:pPr lvl="1"/>
            <a:r>
              <a:rPr lang="en-CA" sz="3100" dirty="0">
                <a:solidFill>
                  <a:prstClr val="black"/>
                </a:solidFill>
              </a:rPr>
              <a:t>Else </a:t>
            </a:r>
          </a:p>
          <a:p>
            <a:pPr lvl="2"/>
            <a:r>
              <a:rPr lang="en-CA" sz="3100" dirty="0">
                <a:solidFill>
                  <a:prstClr val="black"/>
                </a:solidFill>
              </a:rPr>
              <a:t>If current node’s next pointer is not null</a:t>
            </a:r>
          </a:p>
          <a:p>
            <a:pPr lvl="3"/>
            <a:r>
              <a:rPr lang="en-CA" sz="2300" dirty="0" smtClean="0">
                <a:solidFill>
                  <a:prstClr val="black"/>
                </a:solidFill>
              </a:rPr>
              <a:t>Find the previous node to the current pointer (</a:t>
            </a:r>
            <a:r>
              <a:rPr lang="en-CA" sz="2300" dirty="0" smtClean="0">
                <a:solidFill>
                  <a:srgbClr val="FF0000"/>
                </a:solidFill>
              </a:rPr>
              <a:t>exercise</a:t>
            </a:r>
            <a:r>
              <a:rPr lang="en-CA" sz="2300" dirty="0" smtClean="0">
                <a:solidFill>
                  <a:prstClr val="black"/>
                </a:solidFill>
              </a:rPr>
              <a:t>) how do we do this?</a:t>
            </a:r>
            <a:endParaRPr lang="en-CA" sz="2300" dirty="0">
              <a:solidFill>
                <a:prstClr val="black"/>
              </a:solidFill>
            </a:endParaRPr>
          </a:p>
          <a:p>
            <a:pPr lvl="3"/>
            <a:r>
              <a:rPr lang="en-CA" sz="2300" dirty="0">
                <a:solidFill>
                  <a:prstClr val="black"/>
                </a:solidFill>
              </a:rPr>
              <a:t>Assign the </a:t>
            </a:r>
            <a:r>
              <a:rPr lang="en-CA" sz="2300" dirty="0" smtClean="0">
                <a:solidFill>
                  <a:prstClr val="black"/>
                </a:solidFill>
              </a:rPr>
              <a:t>previous node’s </a:t>
            </a:r>
            <a:r>
              <a:rPr lang="en-CA" sz="2300" dirty="0">
                <a:solidFill>
                  <a:prstClr val="black"/>
                </a:solidFill>
              </a:rPr>
              <a:t>next pointer to the current node’s next pointer</a:t>
            </a:r>
          </a:p>
          <a:p>
            <a:pPr lvl="3"/>
            <a:r>
              <a:rPr lang="en-CA" sz="2300" dirty="0" smtClean="0">
                <a:solidFill>
                  <a:prstClr val="black"/>
                </a:solidFill>
              </a:rPr>
              <a:t>Delete the current node that has now been unlinked</a:t>
            </a:r>
            <a:endParaRPr lang="en-CA" sz="2300" dirty="0">
              <a:solidFill>
                <a:prstClr val="black"/>
              </a:solidFill>
            </a:endParaRPr>
          </a:p>
          <a:p>
            <a:pPr lvl="2"/>
            <a:r>
              <a:rPr lang="en-CA" sz="3100" dirty="0" smtClean="0">
                <a:solidFill>
                  <a:prstClr val="black"/>
                </a:solidFill>
              </a:rPr>
              <a:t>End </a:t>
            </a:r>
            <a:r>
              <a:rPr lang="en-CA" sz="3100" dirty="0">
                <a:solidFill>
                  <a:prstClr val="black"/>
                </a:solidFill>
              </a:rPr>
              <a:t>if</a:t>
            </a:r>
          </a:p>
          <a:p>
            <a:pPr lvl="1"/>
            <a:r>
              <a:rPr lang="en-CA" sz="3100" dirty="0">
                <a:solidFill>
                  <a:prstClr val="black"/>
                </a:solidFill>
              </a:rPr>
              <a:t>End if</a:t>
            </a:r>
          </a:p>
          <a:p>
            <a:pPr lvl="1"/>
            <a:r>
              <a:rPr lang="en-CA" sz="3100" dirty="0">
                <a:solidFill>
                  <a:prstClr val="black"/>
                </a:solidFill>
              </a:rPr>
              <a:t>Set the new node’s value</a:t>
            </a:r>
          </a:p>
          <a:p>
            <a:pPr marL="0" indent="0">
              <a:buNone/>
            </a:pP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2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How do we find the previous node?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Exercise</a:t>
            </a:r>
          </a:p>
          <a:p>
            <a:r>
              <a:rPr lang="en-CA" dirty="0" smtClean="0"/>
              <a:t>We have a </a:t>
            </a:r>
            <a:r>
              <a:rPr lang="en-CA" dirty="0" smtClean="0">
                <a:solidFill>
                  <a:srgbClr val="FF0000"/>
                </a:solidFill>
              </a:rPr>
              <a:t>single linked list </a:t>
            </a:r>
            <a:r>
              <a:rPr lang="en-CA" dirty="0" smtClean="0"/>
              <a:t>and we want to delete from somewhere in the middle</a:t>
            </a:r>
          </a:p>
          <a:p>
            <a:r>
              <a:rPr lang="en-CA" dirty="0" smtClean="0"/>
              <a:t>We have a pointer to the one we wish to delete</a:t>
            </a:r>
          </a:p>
          <a:p>
            <a:r>
              <a:rPr lang="en-CA" dirty="0" smtClean="0"/>
              <a:t>We need to find the previous node.</a:t>
            </a:r>
          </a:p>
          <a:p>
            <a:r>
              <a:rPr lang="en-CA" dirty="0" smtClean="0">
                <a:solidFill>
                  <a:srgbClr val="00B050"/>
                </a:solidFill>
              </a:rPr>
              <a:t>Write the pseudo code</a:t>
            </a:r>
          </a:p>
          <a:p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785" y="4533615"/>
            <a:ext cx="8799821" cy="185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Let’s Define a Singly Linked List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Let’s write the pseudo code together first.</a:t>
            </a:r>
          </a:p>
          <a:p>
            <a:r>
              <a:rPr lang="en-CA" dirty="0" smtClean="0"/>
              <a:t>Describe the structure</a:t>
            </a:r>
          </a:p>
          <a:p>
            <a:pPr lvl="1"/>
            <a:r>
              <a:rPr lang="en-CA" dirty="0" smtClean="0"/>
              <a:t>The linked list class</a:t>
            </a:r>
          </a:p>
          <a:p>
            <a:pPr lvl="1"/>
            <a:r>
              <a:rPr lang="en-CA" dirty="0" smtClean="0"/>
              <a:t>The node</a:t>
            </a:r>
          </a:p>
          <a:p>
            <a:r>
              <a:rPr lang="en-CA" dirty="0" smtClean="0"/>
              <a:t>Describe the operations</a:t>
            </a:r>
          </a:p>
          <a:p>
            <a:pPr lvl="1"/>
            <a:r>
              <a:rPr lang="en-CA" dirty="0" smtClean="0"/>
              <a:t>Add node</a:t>
            </a:r>
          </a:p>
          <a:p>
            <a:pPr lvl="1"/>
            <a:r>
              <a:rPr lang="en-CA" dirty="0" smtClean="0"/>
              <a:t>Delete node from end</a:t>
            </a:r>
          </a:p>
          <a:p>
            <a:pPr lvl="1"/>
            <a:r>
              <a:rPr lang="en-CA" dirty="0" smtClean="0"/>
              <a:t>Delete node from middle</a:t>
            </a:r>
            <a:endParaRPr lang="en-CA" dirty="0" smtClean="0"/>
          </a:p>
          <a:p>
            <a:pPr lvl="1"/>
            <a:r>
              <a:rPr lang="en-CA" dirty="0" smtClean="0"/>
              <a:t>Traverse the list</a:t>
            </a:r>
          </a:p>
          <a:p>
            <a:r>
              <a:rPr lang="en-CA" dirty="0" smtClean="0"/>
              <a:t>There are other operations but we will leave those for now</a:t>
            </a:r>
          </a:p>
        </p:txBody>
      </p:sp>
    </p:spTree>
    <p:extLst>
      <p:ext uri="{BB962C8B-B14F-4D97-AF65-F5344CB8AC3E}">
        <p14:creationId xmlns:p14="http://schemas.microsoft.com/office/powerpoint/2010/main" val="54481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Now lets Code a Singly Linked List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Using the pseudo code we just created we code the Linked List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We will use this linked list later and we will expand its abilities.</a:t>
            </a: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19287"/>
            <a:ext cx="45720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Double Linked List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308" y="1313490"/>
            <a:ext cx="11595960" cy="1387507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Removing </a:t>
            </a:r>
            <a:r>
              <a:rPr lang="en-CA" dirty="0"/>
              <a:t>an element at the </a:t>
            </a:r>
            <a:r>
              <a:rPr lang="en-CA" dirty="0" smtClean="0"/>
              <a:t>middle of </a:t>
            </a:r>
            <a:r>
              <a:rPr lang="en-CA" dirty="0"/>
              <a:t>a </a:t>
            </a:r>
            <a:r>
              <a:rPr lang="en-CA" dirty="0" smtClean="0"/>
              <a:t>singly linked </a:t>
            </a:r>
            <a:r>
              <a:rPr lang="en-CA" dirty="0"/>
              <a:t>list is not </a:t>
            </a:r>
            <a:r>
              <a:rPr lang="en-CA" dirty="0" smtClean="0"/>
              <a:t>easy as we need to find the node previous</a:t>
            </a:r>
          </a:p>
          <a:p>
            <a:r>
              <a:rPr lang="en-CA" dirty="0" smtClean="0"/>
              <a:t>It </a:t>
            </a:r>
            <a:r>
              <a:rPr lang="en-CA" dirty="0"/>
              <a:t>is time consuming to remove any node other </a:t>
            </a:r>
            <a:r>
              <a:rPr lang="en-CA" dirty="0" smtClean="0"/>
              <a:t>than the </a:t>
            </a:r>
            <a:r>
              <a:rPr lang="en-CA" dirty="0"/>
              <a:t>head in a singly linked </a:t>
            </a:r>
            <a:r>
              <a:rPr lang="en-CA" dirty="0" smtClean="0"/>
              <a:t>list – A double link list can help solve this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502" y="2586813"/>
            <a:ext cx="8022766" cy="270168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5308" y="5174312"/>
            <a:ext cx="11445414" cy="15093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In addition to its data member, a node in a doubly linked list stores two pointers, a “next” pointer and a “</a:t>
            </a:r>
            <a:r>
              <a:rPr lang="en-CA" dirty="0" err="1" smtClean="0"/>
              <a:t>prev</a:t>
            </a:r>
            <a:r>
              <a:rPr lang="en-CA" dirty="0" smtClean="0"/>
              <a:t>” pointer, which point to the next node in the list and the previous node in the list</a:t>
            </a:r>
          </a:p>
          <a:p>
            <a:r>
              <a:rPr lang="en-CA" dirty="0" smtClean="0"/>
              <a:t>Now our linked list operations are more flexible and efficient</a:t>
            </a:r>
          </a:p>
          <a:p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1196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Queues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943"/>
            <a:ext cx="10591800" cy="5078124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 </a:t>
            </a:r>
            <a:r>
              <a:rPr lang="en-CA" dirty="0" smtClean="0"/>
              <a:t>Queue is a list that grows by adding to its tail and shrinks by removing from its head.</a:t>
            </a:r>
          </a:p>
          <a:p>
            <a:r>
              <a:rPr lang="en-CA" dirty="0" smtClean="0"/>
              <a:t>Unlike a stack which is a LIFO and operation only take place at the top or one end and queue has operations at both ends.</a:t>
            </a:r>
          </a:p>
          <a:p>
            <a:r>
              <a:rPr lang="en-CA" dirty="0" smtClean="0"/>
              <a:t>A queue is a FIFO structure (first in, first out)</a:t>
            </a:r>
          </a:p>
          <a:p>
            <a:r>
              <a:rPr lang="en-CA" dirty="0" smtClean="0"/>
              <a:t>Queues are similar to stacks in operation</a:t>
            </a:r>
          </a:p>
          <a:p>
            <a:r>
              <a:rPr lang="en-CA" dirty="0" smtClean="0"/>
              <a:t>The follow are queue operations</a:t>
            </a:r>
          </a:p>
          <a:p>
            <a:pPr lvl="1"/>
            <a:r>
              <a:rPr lang="en-CA" dirty="0" smtClean="0"/>
              <a:t>Clear – clear the queue</a:t>
            </a:r>
          </a:p>
          <a:p>
            <a:pPr lvl="1"/>
            <a:r>
              <a:rPr lang="en-CA" dirty="0" smtClean="0"/>
              <a:t>Enqueue – add an element to the end (tail)</a:t>
            </a:r>
          </a:p>
          <a:p>
            <a:pPr lvl="1"/>
            <a:r>
              <a:rPr lang="en-CA" dirty="0" smtClean="0"/>
              <a:t>Dequeue – remove an element from the front (head)</a:t>
            </a:r>
          </a:p>
          <a:p>
            <a:pPr lvl="1"/>
            <a:r>
              <a:rPr lang="en-CA" dirty="0" smtClean="0"/>
              <a:t>Peek – return the first element without removing it</a:t>
            </a:r>
          </a:p>
          <a:p>
            <a:pPr lvl="1"/>
            <a:r>
              <a:rPr lang="en-CA" dirty="0" err="1" smtClean="0"/>
              <a:t>isEmpty</a:t>
            </a:r>
            <a:r>
              <a:rPr lang="en-CA" dirty="0" smtClean="0"/>
              <a:t> – check if there is anything waiting in the queue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5185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Uses for Queues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Managing transaction requests in a web application</a:t>
            </a:r>
          </a:p>
          <a:p>
            <a:r>
              <a:rPr lang="en-CA" dirty="0" smtClean="0"/>
              <a:t>A print queue – documents are handled first come first serve</a:t>
            </a:r>
          </a:p>
          <a:p>
            <a:r>
              <a:rPr lang="en-CA" dirty="0" smtClean="0"/>
              <a:t>A keyboard buffer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308" y="3382433"/>
            <a:ext cx="8615891" cy="270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Implementing Queues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1417268"/>
            <a:ext cx="5291667" cy="5271399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Queues can be implemented with arrays or linked lists. </a:t>
            </a:r>
          </a:p>
          <a:p>
            <a:r>
              <a:rPr lang="en-CA" dirty="0" smtClean="0"/>
              <a:t>We can use linear lists or circular lists</a:t>
            </a:r>
          </a:p>
          <a:p>
            <a:r>
              <a:rPr lang="en-CA" dirty="0"/>
              <a:t>Generally, a circular </a:t>
            </a:r>
            <a:r>
              <a:rPr lang="en-CA" dirty="0" smtClean="0"/>
              <a:t>queue requires </a:t>
            </a:r>
            <a:r>
              <a:rPr lang="en-CA" dirty="0"/>
              <a:t>three pointers:</a:t>
            </a:r>
          </a:p>
          <a:p>
            <a:pPr lvl="1"/>
            <a:r>
              <a:rPr lang="en-CA" dirty="0" smtClean="0"/>
              <a:t>one </a:t>
            </a:r>
            <a:r>
              <a:rPr lang="en-CA" dirty="0"/>
              <a:t>to the actual buffer in memory</a:t>
            </a:r>
          </a:p>
          <a:p>
            <a:pPr lvl="1"/>
            <a:r>
              <a:rPr lang="en-CA" dirty="0"/>
              <a:t>one to point to the start of valid data</a:t>
            </a:r>
          </a:p>
          <a:p>
            <a:pPr lvl="1"/>
            <a:r>
              <a:rPr lang="en-CA" dirty="0"/>
              <a:t>one to point to the end of valid data</a:t>
            </a:r>
            <a:endParaRPr lang="en-CA" dirty="0" smtClean="0"/>
          </a:p>
          <a:p>
            <a:r>
              <a:rPr lang="en-CA" dirty="0" smtClean="0"/>
              <a:t>Arrays are not the most efficient or practical</a:t>
            </a:r>
          </a:p>
          <a:p>
            <a:r>
              <a:rPr lang="en-CA" dirty="0" smtClean="0"/>
              <a:t>A doubly linked list would be the best approach</a:t>
            </a: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417268"/>
            <a:ext cx="66294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8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Linear Lists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Lists are one of the most common data structures for storing information.</a:t>
            </a:r>
          </a:p>
          <a:p>
            <a:r>
              <a:rPr lang="en-CA" dirty="0" smtClean="0"/>
              <a:t>A list of game scores, or a player’s items that they have in their inventory.</a:t>
            </a:r>
          </a:p>
          <a:p>
            <a:r>
              <a:rPr lang="en-CA" dirty="0" smtClean="0"/>
              <a:t>A list of patients in a hospital who are waiting to been seen.</a:t>
            </a:r>
          </a:p>
          <a:p>
            <a:r>
              <a:rPr lang="en-CA" dirty="0" smtClean="0"/>
              <a:t>We can also to refer to lists as collections.</a:t>
            </a:r>
          </a:p>
          <a:p>
            <a:r>
              <a:rPr lang="en-CA" dirty="0" smtClean="0"/>
              <a:t>A simple list can be represented by an array of primitive data types.</a:t>
            </a:r>
          </a:p>
          <a:p>
            <a:r>
              <a:rPr lang="en-CA" dirty="0" smtClean="0"/>
              <a:t>An array is a linear list.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3899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Priority Queues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Sometimes first in/first out scheduling needs to be overruled using some priority criteria</a:t>
            </a:r>
          </a:p>
          <a:p>
            <a:r>
              <a:rPr lang="en-CA" dirty="0" smtClean="0"/>
              <a:t>In a sequence p2 may have to be processed before p1.</a:t>
            </a:r>
          </a:p>
          <a:p>
            <a:r>
              <a:rPr lang="en-CA" dirty="0" smtClean="0"/>
              <a:t>In priority queues elements are </a:t>
            </a:r>
            <a:r>
              <a:rPr lang="en-CA" dirty="0" err="1" smtClean="0"/>
              <a:t>dequeued</a:t>
            </a:r>
            <a:r>
              <a:rPr lang="en-CA" dirty="0" smtClean="0"/>
              <a:t> according to their priority and their position in the queue</a:t>
            </a:r>
          </a:p>
          <a:p>
            <a:r>
              <a:rPr lang="en-CA" dirty="0" smtClean="0"/>
              <a:t>The challenge is finding a reasonably efficient algorithm for </a:t>
            </a:r>
            <a:r>
              <a:rPr lang="en-CA" dirty="0" err="1" smtClean="0"/>
              <a:t>enqueuing</a:t>
            </a:r>
            <a:r>
              <a:rPr lang="en-CA" dirty="0" smtClean="0"/>
              <a:t> and </a:t>
            </a:r>
            <a:r>
              <a:rPr lang="en-CA" dirty="0" err="1" smtClean="0"/>
              <a:t>dequeuing</a:t>
            </a:r>
            <a:r>
              <a:rPr lang="en-CA" dirty="0" smtClean="0"/>
              <a:t>.</a:t>
            </a:r>
          </a:p>
          <a:p>
            <a:r>
              <a:rPr lang="en-CA" dirty="0" smtClean="0"/>
              <a:t>We can use a linked list as an entry ordered queue (items are arranged by their entry into the queue) – adding is quick but removing is slower</a:t>
            </a:r>
          </a:p>
          <a:p>
            <a:r>
              <a:rPr lang="en-CA" dirty="0" smtClean="0"/>
              <a:t> or we can add elements to the queue based on their priority – removing is quick but adding is slow</a:t>
            </a:r>
          </a:p>
          <a:p>
            <a:r>
              <a:rPr lang="en-CA" dirty="0" smtClean="0"/>
              <a:t>Priority must result in a key value that can be sorted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2096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Priority Queue Operations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0492"/>
            <a:ext cx="6654800" cy="4554232"/>
          </a:xfrm>
        </p:spPr>
        <p:txBody>
          <a:bodyPr/>
          <a:lstStyle/>
          <a:p>
            <a:r>
              <a:rPr lang="en-CA" dirty="0" smtClean="0"/>
              <a:t>is_empty</a:t>
            </a:r>
            <a:r>
              <a:rPr lang="en-CA" dirty="0"/>
              <a:t> </a:t>
            </a:r>
            <a:r>
              <a:rPr lang="en-CA" dirty="0" smtClean="0"/>
              <a:t>- </a:t>
            </a:r>
            <a:r>
              <a:rPr lang="en-CA" dirty="0"/>
              <a:t>check whether the queue has no elements.</a:t>
            </a:r>
          </a:p>
          <a:p>
            <a:r>
              <a:rPr lang="en-CA" dirty="0" smtClean="0"/>
              <a:t>insert_with_priority</a:t>
            </a:r>
            <a:r>
              <a:rPr lang="en-CA" dirty="0"/>
              <a:t> </a:t>
            </a:r>
            <a:r>
              <a:rPr lang="en-CA" dirty="0" smtClean="0"/>
              <a:t>- </a:t>
            </a:r>
            <a:r>
              <a:rPr lang="en-CA" dirty="0"/>
              <a:t>add an element to the queue with an associated priority.</a:t>
            </a:r>
          </a:p>
          <a:p>
            <a:r>
              <a:rPr lang="en-CA" dirty="0" smtClean="0"/>
              <a:t>pull_highest_priority_element</a:t>
            </a:r>
            <a:r>
              <a:rPr lang="en-CA" dirty="0"/>
              <a:t> </a:t>
            </a:r>
            <a:r>
              <a:rPr lang="en-CA" dirty="0" smtClean="0"/>
              <a:t>- </a:t>
            </a:r>
            <a:r>
              <a:rPr lang="en-CA" dirty="0"/>
              <a:t>remove the element from the queue that has the </a:t>
            </a:r>
            <a:r>
              <a:rPr lang="en-CA" i="1" dirty="0"/>
              <a:t>highest priority</a:t>
            </a:r>
            <a:r>
              <a:rPr lang="en-CA" dirty="0"/>
              <a:t>, and return it</a:t>
            </a:r>
            <a:r>
              <a:rPr lang="en-CA" dirty="0" smtClean="0"/>
              <a:t>.</a:t>
            </a:r>
          </a:p>
          <a:p>
            <a:r>
              <a:rPr lang="en-CA" dirty="0" smtClean="0"/>
              <a:t>Peek – view the element with the highest priority but do not remove it</a:t>
            </a:r>
            <a:endParaRPr lang="en-CA" dirty="0"/>
          </a:p>
          <a:p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0" y="1855242"/>
            <a:ext cx="5377785" cy="400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6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Priority Queues and Queuing theory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943"/>
            <a:ext cx="10515600" cy="4976524"/>
          </a:xfrm>
        </p:spPr>
        <p:txBody>
          <a:bodyPr/>
          <a:lstStyle/>
          <a:p>
            <a:r>
              <a:rPr lang="en-CA" dirty="0" smtClean="0"/>
              <a:t>Queues are so commonly that a well-developed and mathematical theory of queues exists.</a:t>
            </a:r>
          </a:p>
          <a:p>
            <a:r>
              <a:rPr lang="en-CA" dirty="0" smtClean="0"/>
              <a:t>Various scenarios and models are created and analysed.</a:t>
            </a:r>
          </a:p>
          <a:p>
            <a:r>
              <a:rPr lang="en-CA" dirty="0" smtClean="0"/>
              <a:t>J.O. </a:t>
            </a:r>
            <a:r>
              <a:rPr lang="en-CA" dirty="0" err="1" smtClean="0"/>
              <a:t>Hendriksen</a:t>
            </a:r>
            <a:r>
              <a:rPr lang="en-CA" dirty="0" smtClean="0"/>
              <a:t> (1977 – 1983)</a:t>
            </a:r>
          </a:p>
          <a:p>
            <a:pPr lvl="1"/>
            <a:r>
              <a:rPr lang="en-CA" dirty="0" smtClean="0"/>
              <a:t>A simple linked list with an additional to the list to find a range of elements in which a new element should be included</a:t>
            </a:r>
          </a:p>
          <a:p>
            <a:r>
              <a:rPr lang="en-CA" dirty="0" smtClean="0"/>
              <a:t>Blackstone (1981)</a:t>
            </a:r>
          </a:p>
          <a:p>
            <a:pPr lvl="1"/>
            <a:r>
              <a:rPr lang="en-CA" dirty="0" smtClean="0"/>
              <a:t>A short ordered list and an unordered list and a threshold priority</a:t>
            </a:r>
          </a:p>
          <a:p>
            <a:pPr lvl="1"/>
            <a:r>
              <a:rPr lang="en-CA" dirty="0" smtClean="0"/>
              <a:t>Number of elements in the ordered list depend on priority</a:t>
            </a:r>
          </a:p>
          <a:p>
            <a:pPr lvl="1"/>
            <a:r>
              <a:rPr lang="en-CA" dirty="0" smtClean="0"/>
              <a:t>Some cases the ordered list could be empty</a:t>
            </a:r>
          </a:p>
          <a:p>
            <a:pPr lvl="1"/>
            <a:r>
              <a:rPr lang="en-CA" dirty="0" smtClean="0"/>
              <a:t>Elements in the ordered list have priority over a set threshold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0759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Homework – Due Next Lecture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200" dirty="0" smtClean="0"/>
              <a:t>Finish your Singly Linked List class</a:t>
            </a:r>
          </a:p>
          <a:p>
            <a:r>
              <a:rPr lang="en-CA" sz="3200" dirty="0" smtClean="0"/>
              <a:t>Convert your singly linked list to a Double Linked List</a:t>
            </a:r>
          </a:p>
          <a:p>
            <a:pPr lvl="1"/>
            <a:r>
              <a:rPr lang="en-CA" sz="2800" dirty="0" smtClean="0"/>
              <a:t>Add operations to </a:t>
            </a:r>
          </a:p>
          <a:p>
            <a:pPr lvl="2"/>
            <a:r>
              <a:rPr lang="en-CA" sz="2400" dirty="0" smtClean="0"/>
              <a:t>Get the size</a:t>
            </a:r>
          </a:p>
          <a:p>
            <a:pPr lvl="2"/>
            <a:r>
              <a:rPr lang="en-CA" sz="2400" dirty="0" smtClean="0"/>
              <a:t>Traverse both directions</a:t>
            </a:r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139" y="3557587"/>
            <a:ext cx="5867401" cy="33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Arrays as Lists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942"/>
            <a:ext cx="10515600" cy="5196657"/>
          </a:xfrm>
        </p:spPr>
        <p:txBody>
          <a:bodyPr>
            <a:normAutofit/>
          </a:bodyPr>
          <a:lstStyle/>
          <a:p>
            <a:r>
              <a:rPr lang="en-CA" dirty="0" smtClean="0"/>
              <a:t>Arrays as lists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 Arrays generally use contiguous memory</a:t>
            </a:r>
          </a:p>
          <a:p>
            <a:r>
              <a:rPr lang="en-CA" dirty="0" smtClean="0"/>
              <a:t>Arrays are usually homogenous</a:t>
            </a:r>
          </a:p>
          <a:p>
            <a:r>
              <a:rPr lang="en-CA" dirty="0" smtClean="0"/>
              <a:t>Operations on arrays are limited to its structure</a:t>
            </a:r>
          </a:p>
          <a:p>
            <a:r>
              <a:rPr lang="en-CA" dirty="0" smtClean="0"/>
              <a:t>Arrays can be used to implement different types of lists</a:t>
            </a:r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8553"/>
            <a:ext cx="8864600" cy="25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List Operations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9" y="1508943"/>
            <a:ext cx="10938933" cy="511199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What operations do we need to perform on our list?</a:t>
            </a:r>
          </a:p>
          <a:p>
            <a:r>
              <a:rPr lang="en-CA" dirty="0" smtClean="0"/>
              <a:t>Insert – add a value to the list</a:t>
            </a:r>
          </a:p>
          <a:p>
            <a:r>
              <a:rPr lang="en-CA" dirty="0" smtClean="0"/>
              <a:t>Delete – remove a value from the list</a:t>
            </a:r>
          </a:p>
          <a:p>
            <a:r>
              <a:rPr lang="en-CA" dirty="0" smtClean="0"/>
              <a:t>Update – change a value in the list</a:t>
            </a:r>
          </a:p>
          <a:p>
            <a:r>
              <a:rPr lang="en-CA" dirty="0" smtClean="0"/>
              <a:t>Read – read a value from the list</a:t>
            </a:r>
          </a:p>
          <a:p>
            <a:pPr lvl="1"/>
            <a:r>
              <a:rPr lang="en-CA" dirty="0" smtClean="0"/>
              <a:t>These are the basic CRUD operations</a:t>
            </a:r>
          </a:p>
          <a:p>
            <a:r>
              <a:rPr lang="en-CA" dirty="0" smtClean="0"/>
              <a:t>Search – find a value in a certain location</a:t>
            </a:r>
          </a:p>
          <a:p>
            <a:r>
              <a:rPr lang="en-CA" dirty="0" smtClean="0"/>
              <a:t>Reorder – sort the list by certain criteria</a:t>
            </a:r>
          </a:p>
          <a:p>
            <a:r>
              <a:rPr lang="en-CA" dirty="0" smtClean="0"/>
              <a:t>Resize – make the list bigger or smaller depending on our needs</a:t>
            </a:r>
          </a:p>
          <a:p>
            <a:r>
              <a:rPr lang="en-CA" dirty="0" smtClean="0"/>
              <a:t>Rules – depending on the type of list we need there may be rules surrounding the operations</a:t>
            </a:r>
          </a:p>
        </p:txBody>
      </p:sp>
    </p:spTree>
    <p:extLst>
      <p:ext uri="{BB962C8B-B14F-4D97-AF65-F5344CB8AC3E}">
        <p14:creationId xmlns:p14="http://schemas.microsoft.com/office/powerpoint/2010/main" val="29142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Stacks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08943"/>
            <a:ext cx="11073389" cy="4554232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 stack is a structure that uses the LIFO approach ( Last in, First out)</a:t>
            </a:r>
          </a:p>
          <a:p>
            <a:r>
              <a:rPr lang="en-CA" dirty="0" smtClean="0"/>
              <a:t>A new element can only be added “pushed” onto the “Top” of the stack</a:t>
            </a:r>
          </a:p>
          <a:p>
            <a:r>
              <a:rPr lang="en-CA" dirty="0" smtClean="0"/>
              <a:t>An element can only be removed “popped” from the “Top” of the stack</a:t>
            </a:r>
          </a:p>
          <a:p>
            <a:r>
              <a:rPr lang="en-CA" dirty="0"/>
              <a:t>Additionally, a </a:t>
            </a:r>
            <a:r>
              <a:rPr lang="en-CA" dirty="0" smtClean="0"/>
              <a:t>“peek” </a:t>
            </a:r>
            <a:r>
              <a:rPr lang="en-CA" dirty="0"/>
              <a:t>operation may give access to the top without modifying the </a:t>
            </a:r>
            <a:r>
              <a:rPr lang="en-CA" dirty="0" smtClean="0"/>
              <a:t>stack</a:t>
            </a:r>
          </a:p>
          <a:p>
            <a:r>
              <a:rPr lang="en-CA" dirty="0"/>
              <a:t>If the stack is full and does not contain enough space to accept </a:t>
            </a:r>
            <a:r>
              <a:rPr lang="en-CA" dirty="0" smtClean="0"/>
              <a:t>a  new value to </a:t>
            </a:r>
            <a:r>
              <a:rPr lang="en-CA" dirty="0"/>
              <a:t>be </a:t>
            </a:r>
            <a:r>
              <a:rPr lang="en-CA" dirty="0" smtClean="0"/>
              <a:t>pushed onto the </a:t>
            </a:r>
            <a:r>
              <a:rPr lang="en-CA" dirty="0"/>
              <a:t>stack is then considered to be in an </a:t>
            </a:r>
            <a:r>
              <a:rPr lang="en-CA" dirty="0" smtClean="0"/>
              <a:t>“overflow” </a:t>
            </a:r>
            <a:r>
              <a:rPr lang="en-CA" dirty="0"/>
              <a:t>state</a:t>
            </a:r>
            <a:r>
              <a:rPr lang="en-CA" dirty="0" smtClean="0"/>
              <a:t>.</a:t>
            </a:r>
          </a:p>
          <a:p>
            <a:r>
              <a:rPr lang="en-CA" dirty="0" smtClean="0"/>
              <a:t>We can an operation to check if the stack is full before we push a new value.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7969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Stack Operations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7" y="1508943"/>
            <a:ext cx="4231345" cy="4554232"/>
          </a:xfrm>
        </p:spPr>
        <p:txBody>
          <a:bodyPr/>
          <a:lstStyle/>
          <a:p>
            <a:r>
              <a:rPr lang="en-CA" dirty="0" smtClean="0"/>
              <a:t>Push() – add an element to the top of the stack </a:t>
            </a:r>
          </a:p>
          <a:p>
            <a:r>
              <a:rPr lang="en-CA" dirty="0" smtClean="0"/>
              <a:t>Pop() – remove an element from the top of the stack</a:t>
            </a:r>
          </a:p>
          <a:p>
            <a:r>
              <a:rPr lang="en-CA" dirty="0" smtClean="0"/>
              <a:t>Peek() – look at the value of the top of the stack</a:t>
            </a:r>
          </a:p>
          <a:p>
            <a:r>
              <a:rPr lang="en-CA" dirty="0" err="1" smtClean="0"/>
              <a:t>isFull</a:t>
            </a:r>
            <a:r>
              <a:rPr lang="en-CA" dirty="0" smtClean="0"/>
              <a:t>() – check if the stack is in overflow</a:t>
            </a:r>
          </a:p>
          <a:p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212" y="1508943"/>
            <a:ext cx="7358510" cy="51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Use of stacks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67" y="1508942"/>
            <a:ext cx="10989733" cy="5095057"/>
          </a:xfrm>
        </p:spPr>
        <p:txBody>
          <a:bodyPr>
            <a:normAutofit/>
          </a:bodyPr>
          <a:lstStyle/>
          <a:p>
            <a:r>
              <a:rPr lang="en-CA" dirty="0" smtClean="0"/>
              <a:t>Stacks have several different applications in software development</a:t>
            </a:r>
          </a:p>
          <a:p>
            <a:r>
              <a:rPr lang="en-CA" dirty="0"/>
              <a:t>An "undo" </a:t>
            </a:r>
            <a:r>
              <a:rPr lang="en-CA" dirty="0" smtClean="0"/>
              <a:t>mechanism in an application, </a:t>
            </a:r>
            <a:r>
              <a:rPr lang="en-CA" dirty="0"/>
              <a:t>this operation is accomplished by keeping all </a:t>
            </a:r>
            <a:r>
              <a:rPr lang="en-CA" dirty="0" smtClean="0"/>
              <a:t>changes </a:t>
            </a:r>
            <a:r>
              <a:rPr lang="en-CA" dirty="0"/>
              <a:t>in a stack</a:t>
            </a:r>
            <a:r>
              <a:rPr lang="en-CA" dirty="0" smtClean="0"/>
              <a:t>.</a:t>
            </a:r>
          </a:p>
          <a:p>
            <a:r>
              <a:rPr lang="en-CA" dirty="0" smtClean="0"/>
              <a:t>A compiler's </a:t>
            </a:r>
            <a:r>
              <a:rPr lang="en-CA" dirty="0"/>
              <a:t>syntax check for matching braces is implemented by using </a:t>
            </a:r>
            <a:r>
              <a:rPr lang="en-CA" dirty="0" smtClean="0"/>
              <a:t>stack</a:t>
            </a:r>
          </a:p>
          <a:p>
            <a:r>
              <a:rPr lang="en-CA" dirty="0"/>
              <a:t>Back/Forward stacks on </a:t>
            </a:r>
            <a:r>
              <a:rPr lang="en-CA" dirty="0" smtClean="0"/>
              <a:t>browsers</a:t>
            </a:r>
          </a:p>
          <a:p>
            <a:r>
              <a:rPr lang="en-CA" dirty="0" smtClean="0"/>
              <a:t>Game development – “Backtracking” for example</a:t>
            </a:r>
          </a:p>
          <a:p>
            <a:pPr lvl="1"/>
            <a:r>
              <a:rPr lang="en-CA" dirty="0" smtClean="0"/>
              <a:t>Find </a:t>
            </a:r>
            <a:r>
              <a:rPr lang="en-CA" dirty="0"/>
              <a:t>your way through a maze. </a:t>
            </a:r>
          </a:p>
          <a:p>
            <a:pPr lvl="1"/>
            <a:r>
              <a:rPr lang="en-CA" dirty="0"/>
              <a:t>Find a path from one point in a graph (roadmap) to another point. </a:t>
            </a:r>
          </a:p>
          <a:p>
            <a:pPr lvl="1"/>
            <a:r>
              <a:rPr lang="en-CA" dirty="0"/>
              <a:t>Play a game in which there are moves to be made (checkers, chess)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1160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Stack as an Array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Using an array to implement a stack gives us a (bounded) array.</a:t>
            </a:r>
          </a:p>
          <a:p>
            <a:r>
              <a:rPr lang="en-CA" dirty="0" smtClean="0"/>
              <a:t>An array uses a defined size created in contiguous memory</a:t>
            </a:r>
          </a:p>
          <a:p>
            <a:r>
              <a:rPr lang="en-CA" dirty="0" smtClean="0"/>
              <a:t>We are constrained to the size (number of elements) of the array definition.</a:t>
            </a:r>
          </a:p>
          <a:p>
            <a:r>
              <a:rPr lang="en-CA" dirty="0" smtClean="0"/>
              <a:t>If we wish to have a different sized stack we need to create another array that is larger (or smaller) and copy the contents over to the new array.</a:t>
            </a:r>
          </a:p>
          <a:p>
            <a:r>
              <a:rPr lang="en-CA" dirty="0" smtClean="0"/>
              <a:t>We can use dynamic arrays to provide this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5624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Stack – an alternative implementation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48" y="1358817"/>
            <a:ext cx="10795000" cy="5044257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Arrays are not the only way to implement lists</a:t>
            </a:r>
          </a:p>
          <a:p>
            <a:pPr marL="0" indent="0">
              <a:buNone/>
            </a:pPr>
            <a:r>
              <a:rPr lang="en-CA" sz="3600" dirty="0" smtClean="0">
                <a:solidFill>
                  <a:schemeClr val="accent5">
                    <a:lumMod val="75000"/>
                  </a:schemeClr>
                </a:solidFill>
              </a:rPr>
              <a:t>Linked List</a:t>
            </a:r>
          </a:p>
          <a:p>
            <a:r>
              <a:rPr lang="en-CA" dirty="0"/>
              <a:t> A linked </a:t>
            </a:r>
            <a:r>
              <a:rPr lang="en-CA" dirty="0" smtClean="0"/>
              <a:t>list </a:t>
            </a:r>
            <a:r>
              <a:rPr lang="en-CA" dirty="0"/>
              <a:t>is a collection of </a:t>
            </a:r>
            <a:r>
              <a:rPr lang="en-CA" dirty="0" smtClean="0"/>
              <a:t>“nodes” </a:t>
            </a:r>
            <a:r>
              <a:rPr lang="en-CA" dirty="0"/>
              <a:t>that together form </a:t>
            </a:r>
            <a:r>
              <a:rPr lang="en-CA" dirty="0" smtClean="0"/>
              <a:t>a linear </a:t>
            </a:r>
            <a:r>
              <a:rPr lang="en-CA" dirty="0"/>
              <a:t>ordering. </a:t>
            </a:r>
            <a:endParaRPr lang="en-CA" dirty="0" smtClean="0"/>
          </a:p>
          <a:p>
            <a:r>
              <a:rPr lang="en-CA" dirty="0" smtClean="0"/>
              <a:t>Each </a:t>
            </a:r>
            <a:r>
              <a:rPr lang="en-CA" dirty="0"/>
              <a:t>node </a:t>
            </a:r>
            <a:r>
              <a:rPr lang="en-CA" dirty="0" smtClean="0"/>
              <a:t>stores a </a:t>
            </a:r>
            <a:r>
              <a:rPr lang="en-CA" dirty="0"/>
              <a:t>pointer, called next, to the next node of the list. In addition, each node stores </a:t>
            </a:r>
            <a:r>
              <a:rPr lang="en-CA" dirty="0" smtClean="0"/>
              <a:t>its associated </a:t>
            </a:r>
            <a:r>
              <a:rPr lang="en-CA" dirty="0"/>
              <a:t>element</a:t>
            </a:r>
            <a:r>
              <a:rPr lang="en-CA" dirty="0" smtClean="0"/>
              <a:t>.</a:t>
            </a:r>
          </a:p>
          <a:p>
            <a:r>
              <a:rPr lang="en-CA" dirty="0"/>
              <a:t>The next pointer inside a node is a link or pointer to the next node of the list</a:t>
            </a:r>
            <a:r>
              <a:rPr lang="en-CA" dirty="0" smtClean="0"/>
              <a:t>.</a:t>
            </a:r>
          </a:p>
          <a:p>
            <a:r>
              <a:rPr lang="en-CA" dirty="0"/>
              <a:t>It does not store any pointer or reference to the previous node</a:t>
            </a:r>
          </a:p>
          <a:p>
            <a:r>
              <a:rPr lang="en-CA" dirty="0"/>
              <a:t>Moving from one node to another by following a next reference is known as </a:t>
            </a:r>
            <a:r>
              <a:rPr lang="en-CA" dirty="0" smtClean="0"/>
              <a:t>link hopping </a:t>
            </a:r>
            <a:r>
              <a:rPr lang="en-CA" dirty="0"/>
              <a:t>or pointer hopping. </a:t>
            </a:r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/>
              <a:t>first and last nodes of a linked list are </a:t>
            </a:r>
            <a:r>
              <a:rPr lang="en-CA" dirty="0" smtClean="0"/>
              <a:t>called the </a:t>
            </a:r>
            <a:r>
              <a:rPr lang="en-CA" dirty="0"/>
              <a:t>head and tail of the </a:t>
            </a:r>
            <a:r>
              <a:rPr lang="en-CA" dirty="0" smtClean="0"/>
              <a:t>list</a:t>
            </a:r>
          </a:p>
          <a:p>
            <a:r>
              <a:rPr lang="en-CA" dirty="0"/>
              <a:t>The last node in a </a:t>
            </a:r>
            <a:r>
              <a:rPr lang="en-CA" dirty="0" smtClean="0"/>
              <a:t>singly </a:t>
            </a:r>
            <a:r>
              <a:rPr lang="en-CA" dirty="0"/>
              <a:t>linked list points to nothing</a:t>
            </a:r>
          </a:p>
        </p:txBody>
      </p:sp>
    </p:spTree>
    <p:extLst>
      <p:ext uri="{BB962C8B-B14F-4D97-AF65-F5344CB8AC3E}">
        <p14:creationId xmlns:p14="http://schemas.microsoft.com/office/powerpoint/2010/main" val="26978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</TotalTime>
  <Words>1684</Words>
  <Application>Microsoft Office PowerPoint</Application>
  <PresentationFormat>Widescreen</PresentationFormat>
  <Paragraphs>191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T</vt:lpstr>
      <vt:lpstr>Linear Lists</vt:lpstr>
      <vt:lpstr>Arrays as Lists</vt:lpstr>
      <vt:lpstr>List Operations</vt:lpstr>
      <vt:lpstr>Stacks</vt:lpstr>
      <vt:lpstr>Stack Operations</vt:lpstr>
      <vt:lpstr>Use of stacks</vt:lpstr>
      <vt:lpstr>Stack as an Array</vt:lpstr>
      <vt:lpstr>Stack – an alternative implementation</vt:lpstr>
      <vt:lpstr>Singly Linked List</vt:lpstr>
      <vt:lpstr>Linked List – adding a node</vt:lpstr>
      <vt:lpstr>Linked List – deleting a node</vt:lpstr>
      <vt:lpstr>How do we find the previous node?</vt:lpstr>
      <vt:lpstr>Let’s Define a Singly Linked List</vt:lpstr>
      <vt:lpstr>Now lets Code a Singly Linked List</vt:lpstr>
      <vt:lpstr>Double Linked List</vt:lpstr>
      <vt:lpstr>Queues</vt:lpstr>
      <vt:lpstr>Uses for Queues</vt:lpstr>
      <vt:lpstr>Implementing Queues</vt:lpstr>
      <vt:lpstr>Priority Queues</vt:lpstr>
      <vt:lpstr>Priority Queue Operations</vt:lpstr>
      <vt:lpstr>Priority Queues and Queuing theory</vt:lpstr>
      <vt:lpstr>Homework – Due Next Lecture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Sharrie Wing</dc:creator>
  <cp:lastModifiedBy>Sharrie Wing</cp:lastModifiedBy>
  <cp:revision>138</cp:revision>
  <dcterms:created xsi:type="dcterms:W3CDTF">2018-09-03T16:13:27Z</dcterms:created>
  <dcterms:modified xsi:type="dcterms:W3CDTF">2019-08-31T22:37:21Z</dcterms:modified>
</cp:coreProperties>
</file>