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0" r:id="rId8"/>
    <p:sldId id="271" r:id="rId9"/>
    <p:sldId id="272" r:id="rId10"/>
    <p:sldId id="273" r:id="rId11"/>
    <p:sldId id="262" r:id="rId12"/>
    <p:sldId id="274" r:id="rId13"/>
    <p:sldId id="275" r:id="rId14"/>
    <p:sldId id="276" r:id="rId15"/>
    <p:sldId id="281" r:id="rId16"/>
    <p:sldId id="277" r:id="rId17"/>
    <p:sldId id="278"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2019-09-15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207705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2019-09-15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417923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2019-09-15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69705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2019-09-15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296301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4A8252-26A2-422C-8021-53F2FA7F3083}" type="datetimeFigureOut">
              <a:rPr lang="en-CA" smtClean="0"/>
              <a:t>2019-09-15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25508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E4A8252-26A2-422C-8021-53F2FA7F3083}" type="datetimeFigureOut">
              <a:rPr lang="en-CA" smtClean="0"/>
              <a:t>2019-09-15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03471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E4A8252-26A2-422C-8021-53F2FA7F3083}" type="datetimeFigureOut">
              <a:rPr lang="en-CA" smtClean="0"/>
              <a:t>2019-09-15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894773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E4A8252-26A2-422C-8021-53F2FA7F3083}" type="datetimeFigureOut">
              <a:rPr lang="en-CA" smtClean="0"/>
              <a:t>2019-09-15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678366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A8252-26A2-422C-8021-53F2FA7F3083}" type="datetimeFigureOut">
              <a:rPr lang="en-CA" smtClean="0"/>
              <a:t>2019-09-15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428041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4A8252-26A2-422C-8021-53F2FA7F3083}" type="datetimeFigureOut">
              <a:rPr lang="en-CA" smtClean="0"/>
              <a:t>2019-09-15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43946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4A8252-26A2-422C-8021-53F2FA7F3083}" type="datetimeFigureOut">
              <a:rPr lang="en-CA" smtClean="0"/>
              <a:t>2019-09-15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49359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9815" y="182245"/>
            <a:ext cx="9313985" cy="830629"/>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508943"/>
            <a:ext cx="10515600" cy="45542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A8252-26A2-422C-8021-53F2FA7F3083}" type="datetimeFigureOut">
              <a:rPr lang="en-CA" smtClean="0"/>
              <a:t>2019-09-15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8DDE3-37DC-4FC1-86DE-98D0EA336BFE}" type="slidenum">
              <a:rPr lang="en-CA" smtClean="0"/>
              <a:t>‹#›</a:t>
            </a:fld>
            <a:endParaRPr lang="en-CA"/>
          </a:p>
        </p:txBody>
      </p:sp>
    </p:spTree>
    <p:extLst>
      <p:ext uri="{BB962C8B-B14F-4D97-AF65-F5344CB8AC3E}">
        <p14:creationId xmlns:p14="http://schemas.microsoft.com/office/powerpoint/2010/main" val="1771977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Sorting</a:t>
            </a:r>
            <a:endParaRPr lang="en-CA" dirty="0">
              <a:solidFill>
                <a:schemeClr val="bg1"/>
              </a:solidFill>
            </a:endParaRPr>
          </a:p>
        </p:txBody>
      </p:sp>
      <p:sp>
        <p:nvSpPr>
          <p:cNvPr id="3" name="Content Placeholder 2"/>
          <p:cNvSpPr>
            <a:spLocks noGrp="1"/>
          </p:cNvSpPr>
          <p:nvPr>
            <p:ph idx="1"/>
          </p:nvPr>
        </p:nvSpPr>
        <p:spPr/>
        <p:txBody>
          <a:bodyPr/>
          <a:lstStyle/>
          <a:p>
            <a:pPr marL="0" indent="0" algn="ctr">
              <a:buNone/>
            </a:pPr>
            <a:endParaRPr lang="en-CA" dirty="0" smtClean="0"/>
          </a:p>
          <a:p>
            <a:pPr marL="0" indent="0" algn="ctr">
              <a:buNone/>
            </a:pPr>
            <a:endParaRPr lang="en-CA" dirty="0"/>
          </a:p>
          <a:p>
            <a:pPr marL="0" indent="0" algn="ctr">
              <a:buNone/>
            </a:pPr>
            <a:r>
              <a:rPr lang="en-CA" sz="4400" dirty="0" smtClean="0"/>
              <a:t>INFO 3135 </a:t>
            </a:r>
            <a:endParaRPr lang="en-CA" sz="4400" dirty="0"/>
          </a:p>
          <a:p>
            <a:r>
              <a:rPr lang="en-CA" dirty="0" smtClean="0"/>
              <a:t> Sorting</a:t>
            </a:r>
          </a:p>
          <a:p>
            <a:r>
              <a:rPr lang="en-CA" dirty="0" smtClean="0"/>
              <a:t>Bubble, Selection, </a:t>
            </a:r>
            <a:r>
              <a:rPr lang="en-CA" smtClean="0"/>
              <a:t>Insertion sorts</a:t>
            </a:r>
            <a:endParaRPr lang="en-CA" dirty="0"/>
          </a:p>
        </p:txBody>
      </p:sp>
    </p:spTree>
    <p:extLst>
      <p:ext uri="{BB962C8B-B14F-4D97-AF65-F5344CB8AC3E}">
        <p14:creationId xmlns:p14="http://schemas.microsoft.com/office/powerpoint/2010/main" val="15809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Pseudo Code – Insertion Sort</a:t>
            </a:r>
            <a:endParaRPr lang="en-CA" dirty="0">
              <a:solidFill>
                <a:schemeClr val="bg1"/>
              </a:solidFill>
            </a:endParaRPr>
          </a:p>
        </p:txBody>
      </p:sp>
      <p:sp>
        <p:nvSpPr>
          <p:cNvPr id="3" name="Content Placeholder 2"/>
          <p:cNvSpPr>
            <a:spLocks noGrp="1"/>
          </p:cNvSpPr>
          <p:nvPr>
            <p:ph idx="1"/>
          </p:nvPr>
        </p:nvSpPr>
        <p:spPr>
          <a:xfrm>
            <a:off x="5824025" y="1494875"/>
            <a:ext cx="5926697" cy="5201347"/>
          </a:xfrm>
        </p:spPr>
        <p:txBody>
          <a:bodyPr>
            <a:normAutofit fontScale="85000" lnSpcReduction="20000"/>
          </a:bodyPr>
          <a:lstStyle/>
          <a:p>
            <a:r>
              <a:rPr lang="en-CA" dirty="0"/>
              <a:t>mark first element as sorted</a:t>
            </a:r>
          </a:p>
          <a:p>
            <a:endParaRPr lang="en-CA" dirty="0"/>
          </a:p>
          <a:p>
            <a:r>
              <a:rPr lang="en-CA" dirty="0"/>
              <a:t>for each unsorted element X</a:t>
            </a:r>
          </a:p>
          <a:p>
            <a:endParaRPr lang="en-CA" dirty="0"/>
          </a:p>
          <a:p>
            <a:r>
              <a:rPr lang="en-CA" dirty="0"/>
              <a:t>  'extract' the element X</a:t>
            </a:r>
          </a:p>
          <a:p>
            <a:endParaRPr lang="en-CA" dirty="0"/>
          </a:p>
          <a:p>
            <a:r>
              <a:rPr lang="en-CA" dirty="0"/>
              <a:t>  for j = </a:t>
            </a:r>
            <a:r>
              <a:rPr lang="en-CA" dirty="0" err="1"/>
              <a:t>lastSortedIndex</a:t>
            </a:r>
            <a:r>
              <a:rPr lang="en-CA" dirty="0"/>
              <a:t> down to 0</a:t>
            </a:r>
          </a:p>
          <a:p>
            <a:endParaRPr lang="en-CA" dirty="0"/>
          </a:p>
          <a:p>
            <a:r>
              <a:rPr lang="en-CA" dirty="0"/>
              <a:t>    if current element j &gt; X</a:t>
            </a:r>
          </a:p>
          <a:p>
            <a:endParaRPr lang="en-CA" dirty="0"/>
          </a:p>
          <a:p>
            <a:r>
              <a:rPr lang="en-CA" dirty="0"/>
              <a:t>      move sorted element to the right by 1</a:t>
            </a:r>
          </a:p>
          <a:p>
            <a:endParaRPr lang="en-CA" dirty="0"/>
          </a:p>
          <a:p>
            <a:r>
              <a:rPr lang="en-CA" dirty="0"/>
              <a:t>    break loop and insert X here</a:t>
            </a:r>
            <a:endParaRPr lang="en-CA" dirty="0" smtClean="0"/>
          </a:p>
        </p:txBody>
      </p:sp>
      <p:pic>
        <p:nvPicPr>
          <p:cNvPr id="4" name="Picture 3"/>
          <p:cNvPicPr>
            <a:picLocks noChangeAspect="1"/>
          </p:cNvPicPr>
          <p:nvPr/>
        </p:nvPicPr>
        <p:blipFill>
          <a:blip r:embed="rId2"/>
          <a:stretch>
            <a:fillRect/>
          </a:stretch>
        </p:blipFill>
        <p:spPr>
          <a:xfrm>
            <a:off x="384810" y="1494875"/>
            <a:ext cx="4838700" cy="4705350"/>
          </a:xfrm>
          <a:prstGeom prst="rect">
            <a:avLst/>
          </a:prstGeom>
        </p:spPr>
      </p:pic>
    </p:spTree>
    <p:extLst>
      <p:ext uri="{BB962C8B-B14F-4D97-AF65-F5344CB8AC3E}">
        <p14:creationId xmlns:p14="http://schemas.microsoft.com/office/powerpoint/2010/main" val="544811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Lets code an insertion sort</a:t>
            </a:r>
            <a:endParaRPr lang="en-CA" dirty="0">
              <a:solidFill>
                <a:schemeClr val="bg1"/>
              </a:solidFill>
            </a:endParaRPr>
          </a:p>
        </p:txBody>
      </p:sp>
      <p:sp>
        <p:nvSpPr>
          <p:cNvPr id="3" name="Content Placeholder 2"/>
          <p:cNvSpPr>
            <a:spLocks noGrp="1"/>
          </p:cNvSpPr>
          <p:nvPr>
            <p:ph idx="1"/>
          </p:nvPr>
        </p:nvSpPr>
        <p:spPr/>
        <p:txBody>
          <a:bodyPr/>
          <a:lstStyle/>
          <a:p>
            <a:r>
              <a:rPr lang="en-CA" dirty="0" smtClean="0"/>
              <a:t>Create a class called </a:t>
            </a:r>
            <a:r>
              <a:rPr lang="en-CA" dirty="0" err="1" smtClean="0"/>
              <a:t>ArraySort</a:t>
            </a:r>
            <a:endParaRPr lang="en-CA" dirty="0" smtClean="0"/>
          </a:p>
          <a:p>
            <a:r>
              <a:rPr lang="en-CA" dirty="0" smtClean="0"/>
              <a:t>Create a method called </a:t>
            </a:r>
            <a:r>
              <a:rPr lang="en-CA" dirty="0" err="1" smtClean="0"/>
              <a:t>insertionSort</a:t>
            </a:r>
            <a:r>
              <a:rPr lang="en-CA" dirty="0" smtClean="0"/>
              <a:t> that takes an array of </a:t>
            </a:r>
            <a:r>
              <a:rPr lang="en-CA" dirty="0" err="1" smtClean="0"/>
              <a:t>int</a:t>
            </a:r>
            <a:r>
              <a:rPr lang="en-CA" dirty="0" smtClean="0"/>
              <a:t> as a parameter. Pass the array by reference</a:t>
            </a:r>
          </a:p>
          <a:p>
            <a:r>
              <a:rPr lang="en-CA" dirty="0" smtClean="0"/>
              <a:t>Now lets walk through the logic and code</a:t>
            </a:r>
            <a:endParaRPr lang="en-CA" dirty="0"/>
          </a:p>
        </p:txBody>
      </p:sp>
    </p:spTree>
    <p:extLst>
      <p:ext uri="{BB962C8B-B14F-4D97-AF65-F5344CB8AC3E}">
        <p14:creationId xmlns:p14="http://schemas.microsoft.com/office/powerpoint/2010/main" val="995191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Bubble Sort</a:t>
            </a:r>
            <a:endParaRPr lang="en-CA" dirty="0">
              <a:solidFill>
                <a:schemeClr val="bg1"/>
              </a:solidFill>
            </a:endParaRPr>
          </a:p>
        </p:txBody>
      </p:sp>
      <p:sp>
        <p:nvSpPr>
          <p:cNvPr id="3" name="Content Placeholder 2"/>
          <p:cNvSpPr>
            <a:spLocks noGrp="1"/>
          </p:cNvSpPr>
          <p:nvPr>
            <p:ph idx="1"/>
          </p:nvPr>
        </p:nvSpPr>
        <p:spPr>
          <a:xfrm>
            <a:off x="573206" y="1508943"/>
            <a:ext cx="10780594" cy="5164812"/>
          </a:xfrm>
        </p:spPr>
        <p:txBody>
          <a:bodyPr>
            <a:normAutofit fontScale="92500"/>
          </a:bodyPr>
          <a:lstStyle/>
          <a:p>
            <a:r>
              <a:rPr lang="en-CA" dirty="0" smtClean="0"/>
              <a:t>Imagine </a:t>
            </a:r>
            <a:r>
              <a:rPr lang="en-CA" dirty="0" smtClean="0"/>
              <a:t>our list standing on its end. The element [0] is on the bottom.</a:t>
            </a:r>
          </a:p>
          <a:p>
            <a:r>
              <a:rPr lang="en-CA" dirty="0" smtClean="0"/>
              <a:t>If we are sorting smallest to largest we want the largest value at the top of the array.</a:t>
            </a:r>
          </a:p>
          <a:p>
            <a:r>
              <a:rPr lang="en-CA" dirty="0" smtClean="0"/>
              <a:t>As we sort the largest value(s) bubbles to the </a:t>
            </a:r>
            <a:r>
              <a:rPr lang="en-CA" dirty="0" smtClean="0"/>
              <a:t>top</a:t>
            </a:r>
          </a:p>
          <a:p>
            <a:r>
              <a:rPr lang="en-CA" dirty="0" smtClean="0"/>
              <a:t>This sort uses two loops to complete its operation</a:t>
            </a:r>
          </a:p>
          <a:p>
            <a:r>
              <a:rPr lang="en-CA" dirty="0" smtClean="0"/>
              <a:t>This sort is less efficient than the insertion sort in that it performs the swap with every element it needs to be exchanged with</a:t>
            </a:r>
          </a:p>
          <a:p>
            <a:r>
              <a:rPr lang="en-CA" dirty="0" smtClean="0"/>
              <a:t>In </a:t>
            </a:r>
            <a:r>
              <a:rPr lang="en-CA" dirty="0"/>
              <a:t>computer graphics it is popular for its capability to detect a very small </a:t>
            </a:r>
            <a:r>
              <a:rPr lang="en-CA" dirty="0" smtClean="0"/>
              <a:t>errors in </a:t>
            </a:r>
            <a:r>
              <a:rPr lang="en-CA" dirty="0"/>
              <a:t>almost-sorted arrays and fix it with just linear </a:t>
            </a:r>
            <a:r>
              <a:rPr lang="en-CA" dirty="0" smtClean="0"/>
              <a:t>complexity. </a:t>
            </a:r>
          </a:p>
          <a:p>
            <a:r>
              <a:rPr lang="en-CA" dirty="0" smtClean="0"/>
              <a:t>For </a:t>
            </a:r>
            <a:r>
              <a:rPr lang="en-CA" dirty="0"/>
              <a:t>example, it is used in a polygon filling algorithm, where bounding lines are sorted by their x coordinate </a:t>
            </a:r>
            <a:r>
              <a:rPr lang="en-CA" dirty="0" smtClean="0"/>
              <a:t>and </a:t>
            </a:r>
            <a:r>
              <a:rPr lang="en-CA" dirty="0"/>
              <a:t>with incrementing y their order changes</a:t>
            </a:r>
            <a:endParaRPr lang="en-CA" dirty="0" smtClean="0"/>
          </a:p>
        </p:txBody>
      </p:sp>
    </p:spTree>
    <p:extLst>
      <p:ext uri="{BB962C8B-B14F-4D97-AF65-F5344CB8AC3E}">
        <p14:creationId xmlns:p14="http://schemas.microsoft.com/office/powerpoint/2010/main" val="82865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err="1" smtClean="0">
                <a:solidFill>
                  <a:schemeClr val="bg1"/>
                </a:solidFill>
              </a:rPr>
              <a:t>Bubblesort</a:t>
            </a:r>
            <a:endParaRPr lang="en-CA" dirty="0">
              <a:solidFill>
                <a:schemeClr val="bg1"/>
              </a:solidFill>
            </a:endParaRPr>
          </a:p>
        </p:txBody>
      </p:sp>
      <p:sp>
        <p:nvSpPr>
          <p:cNvPr id="3" name="Content Placeholder 2"/>
          <p:cNvSpPr>
            <a:spLocks noGrp="1"/>
          </p:cNvSpPr>
          <p:nvPr>
            <p:ph idx="1"/>
          </p:nvPr>
        </p:nvSpPr>
        <p:spPr>
          <a:xfrm>
            <a:off x="818866" y="1508942"/>
            <a:ext cx="10534934" cy="5096573"/>
          </a:xfrm>
        </p:spPr>
        <p:txBody>
          <a:bodyPr/>
          <a:lstStyle/>
          <a:p>
            <a:r>
              <a:rPr lang="en-CA" dirty="0" smtClean="0"/>
              <a:t>This algorithm works </a:t>
            </a:r>
            <a:r>
              <a:rPr lang="en-CA" dirty="0"/>
              <a:t>by repeatedly swapping the adjacent elements if they are in wrong order</a:t>
            </a:r>
            <a:r>
              <a:rPr lang="en-CA" dirty="0" smtClean="0"/>
              <a:t>.</a:t>
            </a:r>
          </a:p>
          <a:p>
            <a:r>
              <a:rPr lang="en-CA" dirty="0" smtClean="0"/>
              <a:t>Each successive pass reduces the inspected part of the array or list by one element as the largest will have been placed at the top in its sorted position.</a:t>
            </a:r>
          </a:p>
          <a:p>
            <a:r>
              <a:rPr lang="en-CA" dirty="0" smtClean="0"/>
              <a:t>Therefore to sort the list we start by comparing element 1 with element 2.</a:t>
            </a:r>
          </a:p>
          <a:p>
            <a:pPr lvl="1"/>
            <a:r>
              <a:rPr lang="en-CA" dirty="0" smtClean="0"/>
              <a:t>If they are out of order we swap the two elements</a:t>
            </a:r>
          </a:p>
          <a:p>
            <a:pPr lvl="1"/>
            <a:r>
              <a:rPr lang="en-CA" dirty="0" smtClean="0"/>
              <a:t>We then move one element up in the list and repeat until we get to the top of the list</a:t>
            </a:r>
          </a:p>
          <a:p>
            <a:pPr lvl="1"/>
            <a:r>
              <a:rPr lang="en-CA" dirty="0" smtClean="0"/>
              <a:t>We then move our top down one and repeat the entire process</a:t>
            </a:r>
          </a:p>
          <a:p>
            <a:pPr lvl="1"/>
            <a:r>
              <a:rPr lang="en-CA" dirty="0" smtClean="0"/>
              <a:t>We continue until the top reference is at the bottom of the list</a:t>
            </a:r>
          </a:p>
        </p:txBody>
      </p:sp>
    </p:spTree>
    <p:extLst>
      <p:ext uri="{BB962C8B-B14F-4D97-AF65-F5344CB8AC3E}">
        <p14:creationId xmlns:p14="http://schemas.microsoft.com/office/powerpoint/2010/main" val="1509126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err="1" smtClean="0">
                <a:solidFill>
                  <a:schemeClr val="bg1"/>
                </a:solidFill>
              </a:rPr>
              <a:t>Bubblesort</a:t>
            </a:r>
            <a:r>
              <a:rPr lang="en-CA" dirty="0" smtClean="0">
                <a:solidFill>
                  <a:schemeClr val="bg1"/>
                </a:solidFill>
              </a:rPr>
              <a:t> Pseudocode</a:t>
            </a:r>
            <a:endParaRPr lang="en-CA" dirty="0">
              <a:solidFill>
                <a:schemeClr val="bg1"/>
              </a:solidFill>
            </a:endParaRPr>
          </a:p>
        </p:txBody>
      </p:sp>
      <p:sp>
        <p:nvSpPr>
          <p:cNvPr id="3" name="Content Placeholder 2"/>
          <p:cNvSpPr>
            <a:spLocks noGrp="1"/>
          </p:cNvSpPr>
          <p:nvPr>
            <p:ph idx="1"/>
          </p:nvPr>
        </p:nvSpPr>
        <p:spPr>
          <a:xfrm>
            <a:off x="0" y="1618126"/>
            <a:ext cx="5375731" cy="4554232"/>
          </a:xfrm>
        </p:spPr>
        <p:txBody>
          <a:bodyPr>
            <a:normAutofit/>
          </a:bodyPr>
          <a:lstStyle/>
          <a:p>
            <a:pPr marL="0" indent="0">
              <a:buNone/>
            </a:pPr>
            <a:r>
              <a:rPr lang="en-CA" dirty="0">
                <a:solidFill>
                  <a:srgbClr val="FF0000"/>
                </a:solidFill>
              </a:rPr>
              <a:t>a is an array size n</a:t>
            </a:r>
          </a:p>
          <a:p>
            <a:pPr marL="0" indent="0">
              <a:buNone/>
            </a:pPr>
            <a:r>
              <a:rPr lang="en-CA" dirty="0"/>
              <a:t>do</a:t>
            </a:r>
          </a:p>
          <a:p>
            <a:pPr marL="0" indent="0">
              <a:buNone/>
            </a:pPr>
            <a:r>
              <a:rPr lang="en-CA" dirty="0" smtClean="0"/>
              <a:t>  </a:t>
            </a:r>
            <a:r>
              <a:rPr lang="en-CA" dirty="0"/>
              <a:t>swapped = </a:t>
            </a:r>
            <a:r>
              <a:rPr lang="en-CA" dirty="0" smtClean="0"/>
              <a:t>false</a:t>
            </a:r>
            <a:endParaRPr lang="en-CA" dirty="0"/>
          </a:p>
          <a:p>
            <a:pPr marL="0" indent="0">
              <a:buNone/>
            </a:pPr>
            <a:r>
              <a:rPr lang="en-CA" dirty="0"/>
              <a:t>  for </a:t>
            </a:r>
            <a:r>
              <a:rPr lang="en-CA" dirty="0" err="1"/>
              <a:t>i</a:t>
            </a:r>
            <a:r>
              <a:rPr lang="en-CA" dirty="0"/>
              <a:t> = 1 to </a:t>
            </a:r>
            <a:r>
              <a:rPr lang="en-CA" dirty="0" smtClean="0"/>
              <a:t>indexOfLastUnsortedElement-1</a:t>
            </a:r>
            <a:endParaRPr lang="en-CA" dirty="0"/>
          </a:p>
          <a:p>
            <a:pPr marL="0" indent="0">
              <a:buNone/>
            </a:pPr>
            <a:r>
              <a:rPr lang="en-CA" dirty="0"/>
              <a:t>    if </a:t>
            </a:r>
            <a:r>
              <a:rPr lang="en-CA" dirty="0" err="1"/>
              <a:t>leftElement</a:t>
            </a:r>
            <a:r>
              <a:rPr lang="en-CA" dirty="0"/>
              <a:t> &gt; </a:t>
            </a:r>
            <a:r>
              <a:rPr lang="en-CA" dirty="0" err="1" smtClean="0"/>
              <a:t>rightElement</a:t>
            </a:r>
            <a:endParaRPr lang="en-CA" dirty="0"/>
          </a:p>
          <a:p>
            <a:pPr marL="0" indent="0">
              <a:buNone/>
            </a:pPr>
            <a:r>
              <a:rPr lang="en-CA" dirty="0"/>
              <a:t>      swap(</a:t>
            </a:r>
            <a:r>
              <a:rPr lang="en-CA" dirty="0" err="1"/>
              <a:t>leftElement</a:t>
            </a:r>
            <a:r>
              <a:rPr lang="en-CA" dirty="0"/>
              <a:t>, </a:t>
            </a:r>
            <a:r>
              <a:rPr lang="en-CA" dirty="0" err="1"/>
              <a:t>rightElement</a:t>
            </a:r>
            <a:r>
              <a:rPr lang="en-CA" dirty="0" smtClean="0"/>
              <a:t>)</a:t>
            </a:r>
            <a:endParaRPr lang="en-CA" dirty="0"/>
          </a:p>
          <a:p>
            <a:pPr marL="0" indent="0">
              <a:buNone/>
            </a:pPr>
            <a:r>
              <a:rPr lang="en-CA" dirty="0"/>
              <a:t>      swapped = </a:t>
            </a:r>
            <a:r>
              <a:rPr lang="en-CA" dirty="0" smtClean="0"/>
              <a:t>true</a:t>
            </a:r>
            <a:endParaRPr lang="en-CA" dirty="0"/>
          </a:p>
          <a:p>
            <a:pPr marL="0" indent="0">
              <a:buNone/>
            </a:pPr>
            <a:r>
              <a:rPr lang="en-CA" dirty="0"/>
              <a:t>while swapped</a:t>
            </a:r>
            <a:endParaRPr lang="en-CA" dirty="0"/>
          </a:p>
        </p:txBody>
      </p:sp>
      <p:pic>
        <p:nvPicPr>
          <p:cNvPr id="4" name="Picture 3"/>
          <p:cNvPicPr>
            <a:picLocks noChangeAspect="1"/>
          </p:cNvPicPr>
          <p:nvPr/>
        </p:nvPicPr>
        <p:blipFill>
          <a:blip r:embed="rId2"/>
          <a:stretch>
            <a:fillRect/>
          </a:stretch>
        </p:blipFill>
        <p:spPr>
          <a:xfrm>
            <a:off x="5121890" y="1618126"/>
            <a:ext cx="7017997" cy="4554232"/>
          </a:xfrm>
          <a:prstGeom prst="rect">
            <a:avLst/>
          </a:prstGeom>
        </p:spPr>
      </p:pic>
    </p:spTree>
    <p:extLst>
      <p:ext uri="{BB962C8B-B14F-4D97-AF65-F5344CB8AC3E}">
        <p14:creationId xmlns:p14="http://schemas.microsoft.com/office/powerpoint/2010/main" val="1990584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Lets code a bubble sort</a:t>
            </a:r>
            <a:endParaRPr lang="en-CA" dirty="0">
              <a:solidFill>
                <a:schemeClr val="bg1"/>
              </a:solidFill>
            </a:endParaRPr>
          </a:p>
        </p:txBody>
      </p:sp>
      <p:sp>
        <p:nvSpPr>
          <p:cNvPr id="3" name="Content Placeholder 2"/>
          <p:cNvSpPr>
            <a:spLocks noGrp="1"/>
          </p:cNvSpPr>
          <p:nvPr>
            <p:ph idx="1"/>
          </p:nvPr>
        </p:nvSpPr>
        <p:spPr/>
        <p:txBody>
          <a:bodyPr/>
          <a:lstStyle/>
          <a:p>
            <a:r>
              <a:rPr lang="en-CA" dirty="0" smtClean="0"/>
              <a:t>Using your class called </a:t>
            </a:r>
            <a:r>
              <a:rPr lang="en-CA" dirty="0" err="1" smtClean="0"/>
              <a:t>ArraySort</a:t>
            </a:r>
            <a:endParaRPr lang="en-CA" dirty="0" smtClean="0"/>
          </a:p>
          <a:p>
            <a:r>
              <a:rPr lang="en-CA" dirty="0" smtClean="0"/>
              <a:t>Create a new method called </a:t>
            </a:r>
            <a:r>
              <a:rPr lang="en-CA" dirty="0" err="1" smtClean="0"/>
              <a:t>bubbleSort</a:t>
            </a:r>
            <a:r>
              <a:rPr lang="en-CA" dirty="0" smtClean="0"/>
              <a:t> that takes an array of </a:t>
            </a:r>
            <a:r>
              <a:rPr lang="en-CA" dirty="0" err="1" smtClean="0"/>
              <a:t>int</a:t>
            </a:r>
            <a:r>
              <a:rPr lang="en-CA" dirty="0" smtClean="0"/>
              <a:t> as a parameter. Pass the array by reference</a:t>
            </a:r>
          </a:p>
          <a:p>
            <a:r>
              <a:rPr lang="en-CA" dirty="0" smtClean="0"/>
              <a:t>Now lets walk through the logic and code</a:t>
            </a:r>
            <a:endParaRPr lang="en-CA" dirty="0"/>
          </a:p>
        </p:txBody>
      </p:sp>
    </p:spTree>
    <p:extLst>
      <p:ext uri="{BB962C8B-B14F-4D97-AF65-F5344CB8AC3E}">
        <p14:creationId xmlns:p14="http://schemas.microsoft.com/office/powerpoint/2010/main" val="516691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Selection Sort</a:t>
            </a:r>
            <a:endParaRPr lang="en-CA" dirty="0">
              <a:solidFill>
                <a:schemeClr val="bg1"/>
              </a:solidFill>
            </a:endParaRPr>
          </a:p>
        </p:txBody>
      </p:sp>
      <p:sp>
        <p:nvSpPr>
          <p:cNvPr id="3" name="Content Placeholder 2"/>
          <p:cNvSpPr>
            <a:spLocks noGrp="1"/>
          </p:cNvSpPr>
          <p:nvPr>
            <p:ph idx="1"/>
          </p:nvPr>
        </p:nvSpPr>
        <p:spPr>
          <a:xfrm>
            <a:off x="537882" y="1508942"/>
            <a:ext cx="11212840" cy="5196658"/>
          </a:xfrm>
        </p:spPr>
        <p:txBody>
          <a:bodyPr>
            <a:normAutofit/>
          </a:bodyPr>
          <a:lstStyle/>
          <a:p>
            <a:r>
              <a:rPr lang="en-CA" dirty="0" smtClean="0"/>
              <a:t>Selection sort attempts to localize the exchange of elements by finding a misplaced element first and putting it in its final place.</a:t>
            </a:r>
          </a:p>
          <a:p>
            <a:r>
              <a:rPr lang="en-CA" dirty="0" smtClean="0"/>
              <a:t>The element with the lowest value is selected and exchanged with the element in the first position.</a:t>
            </a:r>
          </a:p>
          <a:p>
            <a:r>
              <a:rPr lang="en-CA" dirty="0" smtClean="0"/>
              <a:t>The next smallest element is then found and put in position 2 </a:t>
            </a:r>
            <a:r>
              <a:rPr lang="en-CA" dirty="0" err="1" smtClean="0"/>
              <a:t>bhy</a:t>
            </a:r>
            <a:r>
              <a:rPr lang="en-CA" dirty="0" smtClean="0"/>
              <a:t> swapping.</a:t>
            </a:r>
          </a:p>
          <a:p>
            <a:r>
              <a:rPr lang="en-CA" dirty="0" smtClean="0"/>
              <a:t>Repeat…</a:t>
            </a:r>
          </a:p>
          <a:p>
            <a:r>
              <a:rPr lang="en-CA" dirty="0" smtClean="0"/>
              <a:t>We move our starting point up one element for each iteration.</a:t>
            </a:r>
          </a:p>
          <a:p>
            <a:r>
              <a:rPr lang="en-CA" dirty="0" smtClean="0"/>
              <a:t>We keep track of our lowest found value and our position of comparison in the list.</a:t>
            </a:r>
            <a:r>
              <a:rPr lang="en-CA" dirty="0" smtClean="0"/>
              <a:t> </a:t>
            </a:r>
            <a:endParaRPr lang="en-CA" dirty="0"/>
          </a:p>
        </p:txBody>
      </p:sp>
    </p:spTree>
    <p:extLst>
      <p:ext uri="{BB962C8B-B14F-4D97-AF65-F5344CB8AC3E}">
        <p14:creationId xmlns:p14="http://schemas.microsoft.com/office/powerpoint/2010/main" val="2620964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Selection sort</a:t>
            </a:r>
            <a:endParaRPr lang="en-CA" dirty="0">
              <a:solidFill>
                <a:schemeClr val="bg1"/>
              </a:solidFill>
            </a:endParaRPr>
          </a:p>
        </p:txBody>
      </p:sp>
      <p:sp>
        <p:nvSpPr>
          <p:cNvPr id="3" name="Content Placeholder 2"/>
          <p:cNvSpPr>
            <a:spLocks noGrp="1"/>
          </p:cNvSpPr>
          <p:nvPr>
            <p:ph idx="1"/>
          </p:nvPr>
        </p:nvSpPr>
        <p:spPr>
          <a:xfrm>
            <a:off x="183107" y="1419367"/>
            <a:ext cx="4989394" cy="2224585"/>
          </a:xfrm>
        </p:spPr>
        <p:txBody>
          <a:bodyPr/>
          <a:lstStyle/>
          <a:p>
            <a:r>
              <a:rPr lang="en-CA" dirty="0"/>
              <a:t>At each iteration find the smallest entry (the "key") in the unsorted portion of the array.</a:t>
            </a:r>
          </a:p>
          <a:p>
            <a:r>
              <a:rPr lang="en-CA" dirty="0"/>
              <a:t>Swap the "key" with the </a:t>
            </a:r>
            <a:r>
              <a:rPr lang="en-CA" dirty="0" smtClean="0"/>
              <a:t>current entry.</a:t>
            </a:r>
          </a:p>
          <a:p>
            <a:endParaRPr lang="en-CA" dirty="0" smtClean="0"/>
          </a:p>
        </p:txBody>
      </p:sp>
      <p:sp>
        <p:nvSpPr>
          <p:cNvPr id="5" name="Content Placeholder 2"/>
          <p:cNvSpPr txBox="1">
            <a:spLocks/>
          </p:cNvSpPr>
          <p:nvPr/>
        </p:nvSpPr>
        <p:spPr>
          <a:xfrm>
            <a:off x="5459106" y="1419367"/>
            <a:ext cx="6441742" cy="52270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smtClean="0"/>
              <a:t>Pseudo Code</a:t>
            </a:r>
          </a:p>
          <a:p>
            <a:r>
              <a:rPr lang="en-CA" dirty="0"/>
              <a:t>repeat (</a:t>
            </a:r>
            <a:r>
              <a:rPr lang="en-CA" dirty="0" err="1"/>
              <a:t>numOfElements</a:t>
            </a:r>
            <a:r>
              <a:rPr lang="en-CA" dirty="0"/>
              <a:t> - 1) times</a:t>
            </a:r>
          </a:p>
          <a:p>
            <a:endParaRPr lang="en-CA" dirty="0"/>
          </a:p>
          <a:p>
            <a:r>
              <a:rPr lang="en-CA" dirty="0"/>
              <a:t>  set the first unsorted element as the minimum</a:t>
            </a:r>
          </a:p>
          <a:p>
            <a:endParaRPr lang="en-CA" dirty="0"/>
          </a:p>
          <a:p>
            <a:r>
              <a:rPr lang="en-CA" dirty="0"/>
              <a:t>  for each of the unsorted elements</a:t>
            </a:r>
          </a:p>
          <a:p>
            <a:endParaRPr lang="en-CA" dirty="0"/>
          </a:p>
          <a:p>
            <a:r>
              <a:rPr lang="en-CA" dirty="0"/>
              <a:t>    if element &lt; </a:t>
            </a:r>
            <a:r>
              <a:rPr lang="en-CA" dirty="0" err="1"/>
              <a:t>currentMinimum</a:t>
            </a:r>
            <a:endParaRPr lang="en-CA" dirty="0"/>
          </a:p>
          <a:p>
            <a:endParaRPr lang="en-CA" dirty="0"/>
          </a:p>
          <a:p>
            <a:r>
              <a:rPr lang="en-CA" dirty="0"/>
              <a:t>      set element as new minimum</a:t>
            </a:r>
          </a:p>
          <a:p>
            <a:endParaRPr lang="en-CA" dirty="0"/>
          </a:p>
          <a:p>
            <a:r>
              <a:rPr lang="en-CA" dirty="0"/>
              <a:t>  swap minimum with first unsorted position</a:t>
            </a:r>
            <a:endParaRPr lang="en-CA" dirty="0" smtClean="0"/>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0" y="4032913"/>
            <a:ext cx="6425715" cy="2404946"/>
          </a:xfrm>
          <a:prstGeom prst="rect">
            <a:avLst/>
          </a:prstGeom>
        </p:spPr>
      </p:pic>
    </p:spTree>
    <p:extLst>
      <p:ext uri="{BB962C8B-B14F-4D97-AF65-F5344CB8AC3E}">
        <p14:creationId xmlns:p14="http://schemas.microsoft.com/office/powerpoint/2010/main" val="2075973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Lets code a selection sort</a:t>
            </a:r>
            <a:endParaRPr lang="en-CA" dirty="0">
              <a:solidFill>
                <a:schemeClr val="bg1"/>
              </a:solidFill>
            </a:endParaRPr>
          </a:p>
        </p:txBody>
      </p:sp>
      <p:sp>
        <p:nvSpPr>
          <p:cNvPr id="3" name="Content Placeholder 2"/>
          <p:cNvSpPr>
            <a:spLocks noGrp="1"/>
          </p:cNvSpPr>
          <p:nvPr>
            <p:ph idx="1"/>
          </p:nvPr>
        </p:nvSpPr>
        <p:spPr/>
        <p:txBody>
          <a:bodyPr/>
          <a:lstStyle/>
          <a:p>
            <a:r>
              <a:rPr lang="en-CA" dirty="0" smtClean="0"/>
              <a:t>Using your class called </a:t>
            </a:r>
            <a:r>
              <a:rPr lang="en-CA" dirty="0" err="1" smtClean="0"/>
              <a:t>ArraySort</a:t>
            </a:r>
            <a:endParaRPr lang="en-CA" dirty="0" smtClean="0"/>
          </a:p>
          <a:p>
            <a:r>
              <a:rPr lang="en-CA" dirty="0" smtClean="0"/>
              <a:t>Create a new method called </a:t>
            </a:r>
            <a:r>
              <a:rPr lang="en-CA" dirty="0" err="1" smtClean="0"/>
              <a:t>selectionSort</a:t>
            </a:r>
            <a:r>
              <a:rPr lang="en-CA" dirty="0" smtClean="0"/>
              <a:t> that takes an array of </a:t>
            </a:r>
            <a:r>
              <a:rPr lang="en-CA" dirty="0" err="1" smtClean="0"/>
              <a:t>int</a:t>
            </a:r>
            <a:r>
              <a:rPr lang="en-CA" dirty="0" smtClean="0"/>
              <a:t> as a parameter. Pass the array by reference</a:t>
            </a:r>
          </a:p>
          <a:p>
            <a:r>
              <a:rPr lang="en-CA" dirty="0" smtClean="0"/>
              <a:t>Now lets walk through the logic and code</a:t>
            </a:r>
            <a:endParaRPr lang="en-CA" dirty="0"/>
          </a:p>
        </p:txBody>
      </p:sp>
    </p:spTree>
    <p:extLst>
      <p:ext uri="{BB962C8B-B14F-4D97-AF65-F5344CB8AC3E}">
        <p14:creationId xmlns:p14="http://schemas.microsoft.com/office/powerpoint/2010/main" val="2050510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Sorting</a:t>
            </a:r>
            <a:endParaRPr lang="en-CA" dirty="0">
              <a:solidFill>
                <a:schemeClr val="bg1"/>
              </a:solidFill>
            </a:endParaRPr>
          </a:p>
        </p:txBody>
      </p:sp>
      <p:sp>
        <p:nvSpPr>
          <p:cNvPr id="3" name="Content Placeholder 2"/>
          <p:cNvSpPr>
            <a:spLocks noGrp="1"/>
          </p:cNvSpPr>
          <p:nvPr>
            <p:ph idx="1"/>
          </p:nvPr>
        </p:nvSpPr>
        <p:spPr/>
        <p:txBody>
          <a:bodyPr>
            <a:normAutofit lnSpcReduction="10000"/>
          </a:bodyPr>
          <a:lstStyle/>
          <a:p>
            <a:r>
              <a:rPr lang="en-CA" dirty="0" smtClean="0"/>
              <a:t>At times the efficiency of handling data can be improved by organizing the data using a set of criteria of order.</a:t>
            </a:r>
          </a:p>
          <a:p>
            <a:r>
              <a:rPr lang="en-CA" dirty="0" smtClean="0"/>
              <a:t>Imagine trying to find a name in a phone listing if the listing was not ordered alphabetically</a:t>
            </a:r>
          </a:p>
          <a:p>
            <a:r>
              <a:rPr lang="en-CA" dirty="0" smtClean="0"/>
              <a:t>A computer can still use unordered data but it is very inefficient</a:t>
            </a:r>
          </a:p>
          <a:p>
            <a:r>
              <a:rPr lang="en-CA" dirty="0" smtClean="0"/>
              <a:t>A significantly large amount of data can take an order of magnitude longer than ordered data to process.</a:t>
            </a:r>
          </a:p>
          <a:p>
            <a:r>
              <a:rPr lang="en-CA" dirty="0" smtClean="0"/>
              <a:t>How many web pages do you think are on the internet?</a:t>
            </a:r>
          </a:p>
          <a:p>
            <a:r>
              <a:rPr lang="en-CA" dirty="0" smtClean="0"/>
              <a:t>How long would it take to search them if we didn’t have some form of ordering.</a:t>
            </a:r>
          </a:p>
          <a:p>
            <a:endParaRPr lang="en-CA" dirty="0" smtClean="0"/>
          </a:p>
          <a:p>
            <a:endParaRPr lang="en-CA" dirty="0" smtClean="0"/>
          </a:p>
        </p:txBody>
      </p:sp>
    </p:spTree>
    <p:extLst>
      <p:ext uri="{BB962C8B-B14F-4D97-AF65-F5344CB8AC3E}">
        <p14:creationId xmlns:p14="http://schemas.microsoft.com/office/powerpoint/2010/main" val="1389926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Sorting</a:t>
            </a:r>
            <a:endParaRPr lang="en-CA" dirty="0">
              <a:solidFill>
                <a:schemeClr val="bg1"/>
              </a:solidFill>
            </a:endParaRPr>
          </a:p>
        </p:txBody>
      </p:sp>
      <p:sp>
        <p:nvSpPr>
          <p:cNvPr id="3" name="Content Placeholder 2"/>
          <p:cNvSpPr>
            <a:spLocks noGrp="1"/>
          </p:cNvSpPr>
          <p:nvPr>
            <p:ph idx="1"/>
          </p:nvPr>
        </p:nvSpPr>
        <p:spPr/>
        <p:txBody>
          <a:bodyPr>
            <a:normAutofit fontScale="92500" lnSpcReduction="20000"/>
          </a:bodyPr>
          <a:lstStyle/>
          <a:p>
            <a:r>
              <a:rPr lang="en-CA" dirty="0"/>
              <a:t>As of January 2019 there were over 1.94 billion websites on the Internet</a:t>
            </a:r>
            <a:r>
              <a:rPr lang="en-CA" dirty="0" smtClean="0"/>
              <a:t>.</a:t>
            </a:r>
          </a:p>
          <a:p>
            <a:r>
              <a:rPr lang="en-CA" dirty="0"/>
              <a:t>Google now processes over 7 billion search queries a day worldwide (though some say it could be as high as 10 billion per day</a:t>
            </a:r>
            <a:r>
              <a:rPr lang="en-CA" dirty="0" smtClean="0"/>
              <a:t>)</a:t>
            </a:r>
          </a:p>
          <a:p>
            <a:r>
              <a:rPr lang="en-CA" dirty="0" smtClean="0"/>
              <a:t>How long would it take to find a web page if they were not sorted by one or more criteria?</a:t>
            </a:r>
          </a:p>
          <a:p>
            <a:r>
              <a:rPr lang="en-CA" dirty="0" smtClean="0"/>
              <a:t>Sorting can improve the speed and efficiency in many day to day digital activities.</a:t>
            </a:r>
          </a:p>
          <a:p>
            <a:r>
              <a:rPr lang="en-CA" dirty="0"/>
              <a:t>In data analysis </a:t>
            </a:r>
            <a:r>
              <a:rPr lang="en-CA" dirty="0" smtClean="0"/>
              <a:t>we can </a:t>
            </a:r>
            <a:r>
              <a:rPr lang="en-CA" dirty="0"/>
              <a:t>sort </a:t>
            </a:r>
            <a:r>
              <a:rPr lang="en-CA" dirty="0" smtClean="0"/>
              <a:t>data </a:t>
            </a:r>
            <a:r>
              <a:rPr lang="en-CA" dirty="0"/>
              <a:t>according to a certain variable in the data set</a:t>
            </a:r>
            <a:endParaRPr lang="en-CA" dirty="0" smtClean="0"/>
          </a:p>
          <a:p>
            <a:r>
              <a:rPr lang="en-CA" dirty="0" smtClean="0"/>
              <a:t>Data can be sorted and grouped. Criteria within criteria.</a:t>
            </a:r>
          </a:p>
          <a:p>
            <a:endParaRPr lang="en-CA" dirty="0"/>
          </a:p>
          <a:p>
            <a:r>
              <a:rPr lang="en-CA" dirty="0"/>
              <a:t>https://www.websitehostingrating.com/internet-statistics-facts/ </a:t>
            </a:r>
          </a:p>
        </p:txBody>
      </p:sp>
    </p:spTree>
    <p:extLst>
      <p:ext uri="{BB962C8B-B14F-4D97-AF65-F5344CB8AC3E}">
        <p14:creationId xmlns:p14="http://schemas.microsoft.com/office/powerpoint/2010/main" val="1716578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Uses for Sorting</a:t>
            </a:r>
            <a:endParaRPr lang="en-CA" dirty="0">
              <a:solidFill>
                <a:schemeClr val="bg1"/>
              </a:solidFill>
            </a:endParaRPr>
          </a:p>
        </p:txBody>
      </p:sp>
      <p:sp>
        <p:nvSpPr>
          <p:cNvPr id="3" name="Content Placeholder 2"/>
          <p:cNvSpPr>
            <a:spLocks noGrp="1"/>
          </p:cNvSpPr>
          <p:nvPr>
            <p:ph idx="1"/>
          </p:nvPr>
        </p:nvSpPr>
        <p:spPr/>
        <p:txBody>
          <a:bodyPr/>
          <a:lstStyle/>
          <a:p>
            <a:r>
              <a:rPr lang="en-CA" dirty="0"/>
              <a:t>Bubble Sort: Bubble sort is used in programming TV remote to sort channels on the basis of longer viewing time</a:t>
            </a:r>
            <a:r>
              <a:rPr lang="en-CA" dirty="0" smtClean="0"/>
              <a:t>.</a:t>
            </a:r>
          </a:p>
          <a:p>
            <a:r>
              <a:rPr lang="en-CA" dirty="0"/>
              <a:t> Quick Sort: Sports scores are organised by quick sort on the basis of win-loss ratio</a:t>
            </a:r>
            <a:r>
              <a:rPr lang="en-CA" dirty="0" smtClean="0"/>
              <a:t>.</a:t>
            </a:r>
          </a:p>
          <a:p>
            <a:r>
              <a:rPr lang="en-CA" dirty="0"/>
              <a:t>Heap Sort: Heap sort is used in reading barcodes on plastic cards. </a:t>
            </a:r>
            <a:endParaRPr lang="en-CA" dirty="0" smtClean="0"/>
          </a:p>
          <a:p>
            <a:r>
              <a:rPr lang="en-CA" dirty="0"/>
              <a:t>Merge Sort: Databases use an external merge sort to sort sets of data that are too large to be loaded entirely into memory</a:t>
            </a:r>
            <a:r>
              <a:rPr lang="en-CA" dirty="0" smtClean="0"/>
              <a:t>.</a:t>
            </a:r>
          </a:p>
          <a:p>
            <a:endParaRPr lang="en-CA" dirty="0"/>
          </a:p>
        </p:txBody>
      </p:sp>
    </p:spTree>
    <p:extLst>
      <p:ext uri="{BB962C8B-B14F-4D97-AF65-F5344CB8AC3E}">
        <p14:creationId xmlns:p14="http://schemas.microsoft.com/office/powerpoint/2010/main" val="2914200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Which sort?</a:t>
            </a:r>
            <a:endParaRPr lang="en-CA" dirty="0">
              <a:solidFill>
                <a:schemeClr val="bg1"/>
              </a:solidFill>
            </a:endParaRPr>
          </a:p>
        </p:txBody>
      </p:sp>
      <p:sp>
        <p:nvSpPr>
          <p:cNvPr id="3" name="Content Placeholder 2"/>
          <p:cNvSpPr>
            <a:spLocks noGrp="1"/>
          </p:cNvSpPr>
          <p:nvPr>
            <p:ph idx="1"/>
          </p:nvPr>
        </p:nvSpPr>
        <p:spPr/>
        <p:txBody>
          <a:bodyPr/>
          <a:lstStyle/>
          <a:p>
            <a:r>
              <a:rPr lang="en-CA" dirty="0"/>
              <a:t>E</a:t>
            </a:r>
            <a:r>
              <a:rPr lang="en-CA" dirty="0" smtClean="0"/>
              <a:t>ach </a:t>
            </a:r>
            <a:r>
              <a:rPr lang="en-CA" dirty="0"/>
              <a:t>of the algorithms has its limitations. </a:t>
            </a:r>
            <a:endParaRPr lang="en-CA" dirty="0" smtClean="0"/>
          </a:p>
          <a:p>
            <a:r>
              <a:rPr lang="en-CA" dirty="0" err="1" smtClean="0"/>
              <a:t>HeapSort</a:t>
            </a:r>
            <a:r>
              <a:rPr lang="en-CA" dirty="0" smtClean="0"/>
              <a:t> </a:t>
            </a:r>
            <a:r>
              <a:rPr lang="en-CA" dirty="0"/>
              <a:t>in-place, for example, completely messes up the order of your data, should you interrupt it before it is </a:t>
            </a:r>
            <a:r>
              <a:rPr lang="en-CA" dirty="0" smtClean="0"/>
              <a:t>finished</a:t>
            </a:r>
          </a:p>
          <a:p>
            <a:r>
              <a:rPr lang="en-CA" dirty="0" smtClean="0"/>
              <a:t>Other </a:t>
            </a:r>
            <a:r>
              <a:rPr lang="en-CA" dirty="0"/>
              <a:t>simpler algorithms iteratively improve the </a:t>
            </a:r>
            <a:r>
              <a:rPr lang="en-CA" dirty="0" err="1" smtClean="0"/>
              <a:t>sortedness</a:t>
            </a:r>
            <a:r>
              <a:rPr lang="en-CA" dirty="0" smtClean="0"/>
              <a:t> </a:t>
            </a:r>
            <a:r>
              <a:rPr lang="en-CA" sz="2000" dirty="0" smtClean="0"/>
              <a:t>(made up word)</a:t>
            </a:r>
            <a:r>
              <a:rPr lang="en-CA" dirty="0" smtClean="0"/>
              <a:t>. </a:t>
            </a:r>
          </a:p>
          <a:p>
            <a:r>
              <a:rPr lang="en-CA" dirty="0" smtClean="0"/>
              <a:t>Believe </a:t>
            </a:r>
            <a:r>
              <a:rPr lang="en-CA" dirty="0"/>
              <a:t>it or not, there are situations where </a:t>
            </a:r>
            <a:r>
              <a:rPr lang="en-CA" dirty="0" err="1"/>
              <a:t>BubbleSort</a:t>
            </a:r>
            <a:r>
              <a:rPr lang="en-CA" dirty="0"/>
              <a:t> is not a bad choice. </a:t>
            </a:r>
          </a:p>
        </p:txBody>
      </p:sp>
    </p:spTree>
    <p:extLst>
      <p:ext uri="{BB962C8B-B14F-4D97-AF65-F5344CB8AC3E}">
        <p14:creationId xmlns:p14="http://schemas.microsoft.com/office/powerpoint/2010/main" val="2518543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Useful?</a:t>
            </a:r>
            <a:endParaRPr lang="en-CA" dirty="0">
              <a:solidFill>
                <a:schemeClr val="bg1"/>
              </a:solidFill>
            </a:endParaRPr>
          </a:p>
        </p:txBody>
      </p:sp>
      <p:sp>
        <p:nvSpPr>
          <p:cNvPr id="3" name="Content Placeholder 2"/>
          <p:cNvSpPr>
            <a:spLocks noGrp="1"/>
          </p:cNvSpPr>
          <p:nvPr>
            <p:ph idx="1"/>
          </p:nvPr>
        </p:nvSpPr>
        <p:spPr/>
        <p:txBody>
          <a:bodyPr/>
          <a:lstStyle/>
          <a:p>
            <a:r>
              <a:rPr lang="en-CA" dirty="0"/>
              <a:t>Sorting algorithms are </a:t>
            </a:r>
            <a:r>
              <a:rPr lang="en-CA" dirty="0" smtClean="0"/>
              <a:t>useful </a:t>
            </a:r>
            <a:r>
              <a:rPr lang="en-CA" dirty="0"/>
              <a:t>in rapidly advancing fields like machine </a:t>
            </a:r>
            <a:r>
              <a:rPr lang="en-CA" dirty="0" smtClean="0"/>
              <a:t>learning</a:t>
            </a:r>
            <a:endParaRPr lang="en-CA" dirty="0"/>
          </a:p>
          <a:p>
            <a:r>
              <a:rPr lang="en-CA" dirty="0" smtClean="0"/>
              <a:t>One </a:t>
            </a:r>
            <a:r>
              <a:rPr lang="en-CA" dirty="0"/>
              <a:t>of the biggest capabilities of IT systems is to manipulate large sets of data. This inherently involves quite a lot of sorting. </a:t>
            </a:r>
            <a:endParaRPr lang="en-CA" dirty="0" smtClean="0"/>
          </a:p>
          <a:p>
            <a:r>
              <a:rPr lang="en-CA" dirty="0" smtClean="0"/>
              <a:t>In </a:t>
            </a:r>
            <a:r>
              <a:rPr lang="en-CA" dirty="0"/>
              <a:t>machine learning, where the machine learns from large sets of training data, sorting algorithms may be a major component of the intellectual and computational work involved in building the systems and implementing them</a:t>
            </a:r>
            <a:r>
              <a:rPr lang="en-CA" dirty="0" smtClean="0"/>
              <a:t>.</a:t>
            </a:r>
          </a:p>
          <a:p>
            <a:r>
              <a:rPr lang="en-CA" dirty="0" smtClean="0"/>
              <a:t>Understanding </a:t>
            </a:r>
            <a:r>
              <a:rPr lang="en-CA" dirty="0"/>
              <a:t>basic sorting algorithms is a necessary part of certain kinds of computer science work</a:t>
            </a:r>
            <a:endParaRPr lang="en-CA" dirty="0" smtClean="0"/>
          </a:p>
        </p:txBody>
      </p:sp>
    </p:spTree>
    <p:extLst>
      <p:ext uri="{BB962C8B-B14F-4D97-AF65-F5344CB8AC3E}">
        <p14:creationId xmlns:p14="http://schemas.microsoft.com/office/powerpoint/2010/main" val="2796991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Insertion Sort</a:t>
            </a:r>
            <a:endParaRPr lang="en-CA" dirty="0">
              <a:solidFill>
                <a:schemeClr val="bg1"/>
              </a:solidFill>
            </a:endParaRPr>
          </a:p>
        </p:txBody>
      </p:sp>
      <p:sp>
        <p:nvSpPr>
          <p:cNvPr id="3" name="Content Placeholder 2"/>
          <p:cNvSpPr>
            <a:spLocks noGrp="1"/>
          </p:cNvSpPr>
          <p:nvPr>
            <p:ph idx="1"/>
          </p:nvPr>
        </p:nvSpPr>
        <p:spPr>
          <a:xfrm>
            <a:off x="259307" y="1487606"/>
            <a:ext cx="4804011" cy="5049672"/>
          </a:xfrm>
        </p:spPr>
        <p:txBody>
          <a:bodyPr>
            <a:normAutofit lnSpcReduction="10000"/>
          </a:bodyPr>
          <a:lstStyle/>
          <a:p>
            <a:r>
              <a:rPr lang="en-CA" dirty="0" smtClean="0"/>
              <a:t>As it progresses through the data it leaves a sorted list behind.</a:t>
            </a:r>
          </a:p>
          <a:p>
            <a:r>
              <a:rPr lang="en-CA" dirty="0" smtClean="0"/>
              <a:t>Sorting is limited to only a fraction of the array in each iteration.</a:t>
            </a:r>
          </a:p>
          <a:p>
            <a:r>
              <a:rPr lang="en-CA" dirty="0" smtClean="0"/>
              <a:t>Only in the last pass is the whole array considered.</a:t>
            </a:r>
          </a:p>
          <a:p>
            <a:r>
              <a:rPr lang="en-CA" dirty="0" smtClean="0"/>
              <a:t>Advantage: only sorts the array if it is necessary. If the array is already sorted no substantial moves are performed</a:t>
            </a:r>
          </a:p>
          <a:p>
            <a:endParaRPr lang="en-CA" dirty="0" smtClean="0"/>
          </a:p>
        </p:txBody>
      </p:sp>
      <p:pic>
        <p:nvPicPr>
          <p:cNvPr id="4" name="Picture 3"/>
          <p:cNvPicPr>
            <a:picLocks noChangeAspect="1"/>
          </p:cNvPicPr>
          <p:nvPr/>
        </p:nvPicPr>
        <p:blipFill>
          <a:blip r:embed="rId2"/>
          <a:stretch>
            <a:fillRect/>
          </a:stretch>
        </p:blipFill>
        <p:spPr>
          <a:xfrm>
            <a:off x="5207332" y="1278695"/>
            <a:ext cx="5519808" cy="5588560"/>
          </a:xfrm>
          <a:prstGeom prst="rect">
            <a:avLst/>
          </a:prstGeom>
        </p:spPr>
      </p:pic>
    </p:spTree>
    <p:extLst>
      <p:ext uri="{BB962C8B-B14F-4D97-AF65-F5344CB8AC3E}">
        <p14:creationId xmlns:p14="http://schemas.microsoft.com/office/powerpoint/2010/main" val="1467428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Insertion Sort</a:t>
            </a:r>
            <a:endParaRPr lang="en-CA" dirty="0">
              <a:solidFill>
                <a:schemeClr val="bg1"/>
              </a:solidFill>
            </a:endParaRPr>
          </a:p>
        </p:txBody>
      </p:sp>
      <p:sp>
        <p:nvSpPr>
          <p:cNvPr id="3" name="Content Placeholder 2"/>
          <p:cNvSpPr>
            <a:spLocks noGrp="1"/>
          </p:cNvSpPr>
          <p:nvPr>
            <p:ph idx="1"/>
          </p:nvPr>
        </p:nvSpPr>
        <p:spPr/>
        <p:txBody>
          <a:bodyPr/>
          <a:lstStyle/>
          <a:p>
            <a:r>
              <a:rPr lang="en-CA" dirty="0"/>
              <a:t>This sort start by considering the first two elements of the data</a:t>
            </a:r>
            <a:r>
              <a:rPr lang="en-CA" dirty="0" smtClean="0"/>
              <a:t>.</a:t>
            </a:r>
          </a:p>
          <a:p>
            <a:r>
              <a:rPr lang="en-CA" dirty="0"/>
              <a:t>If they are out of order an swap takes place</a:t>
            </a:r>
          </a:p>
          <a:p>
            <a:r>
              <a:rPr lang="en-CA" dirty="0"/>
              <a:t>Then the third element is considered and inserted into its proper place</a:t>
            </a:r>
          </a:p>
          <a:p>
            <a:pPr lvl="1"/>
            <a:r>
              <a:rPr lang="en-CA" dirty="0"/>
              <a:t>If the third element is less than the first and second </a:t>
            </a:r>
          </a:p>
          <a:p>
            <a:pPr lvl="1"/>
            <a:r>
              <a:rPr lang="en-CA" dirty="0"/>
              <a:t>The first two elements are shifted by one position</a:t>
            </a:r>
          </a:p>
          <a:p>
            <a:pPr lvl="2"/>
            <a:r>
              <a:rPr lang="en-CA" dirty="0"/>
              <a:t>Second element to </a:t>
            </a:r>
            <a:r>
              <a:rPr lang="en-CA" dirty="0" err="1"/>
              <a:t>pos</a:t>
            </a:r>
            <a:r>
              <a:rPr lang="en-CA" dirty="0"/>
              <a:t> 2 and first element to </a:t>
            </a:r>
            <a:r>
              <a:rPr lang="en-CA" dirty="0" err="1"/>
              <a:t>pos</a:t>
            </a:r>
            <a:r>
              <a:rPr lang="en-CA" dirty="0"/>
              <a:t> 1</a:t>
            </a:r>
          </a:p>
          <a:p>
            <a:pPr lvl="1"/>
            <a:r>
              <a:rPr lang="en-CA" dirty="0"/>
              <a:t>The third element is inserted at </a:t>
            </a:r>
            <a:r>
              <a:rPr lang="en-CA" dirty="0" err="1"/>
              <a:t>pos</a:t>
            </a:r>
            <a:r>
              <a:rPr lang="en-CA" dirty="0"/>
              <a:t> 0</a:t>
            </a:r>
          </a:p>
          <a:p>
            <a:pPr lvl="1"/>
            <a:endParaRPr lang="en-CA" dirty="0"/>
          </a:p>
          <a:p>
            <a:endParaRPr lang="en-CA" dirty="0" smtClean="0"/>
          </a:p>
        </p:txBody>
      </p:sp>
    </p:spTree>
    <p:extLst>
      <p:ext uri="{BB962C8B-B14F-4D97-AF65-F5344CB8AC3E}">
        <p14:creationId xmlns:p14="http://schemas.microsoft.com/office/powerpoint/2010/main" val="3119686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Insertion Sort Algorithm</a:t>
            </a:r>
            <a:endParaRPr lang="en-CA" dirty="0">
              <a:solidFill>
                <a:schemeClr val="bg1"/>
              </a:solidFill>
            </a:endParaRPr>
          </a:p>
        </p:txBody>
      </p:sp>
      <p:sp>
        <p:nvSpPr>
          <p:cNvPr id="3" name="Content Placeholder 2"/>
          <p:cNvSpPr>
            <a:spLocks noGrp="1"/>
          </p:cNvSpPr>
          <p:nvPr>
            <p:ph idx="1"/>
          </p:nvPr>
        </p:nvSpPr>
        <p:spPr>
          <a:xfrm>
            <a:off x="641445" y="1508942"/>
            <a:ext cx="10712355" cy="5028335"/>
          </a:xfrm>
        </p:spPr>
        <p:txBody>
          <a:bodyPr>
            <a:normAutofit fontScale="85000" lnSpcReduction="20000"/>
          </a:bodyPr>
          <a:lstStyle/>
          <a:p>
            <a:pPr marL="514350" indent="-514350">
              <a:buFont typeface="+mj-lt"/>
              <a:buAutoNum type="arabicPeriod"/>
            </a:pPr>
            <a:r>
              <a:rPr lang="en-CA" dirty="0"/>
              <a:t>Start with the result as the first element of the input.</a:t>
            </a:r>
          </a:p>
          <a:p>
            <a:pPr marL="514350" indent="-514350">
              <a:buFont typeface="+mj-lt"/>
              <a:buAutoNum type="arabicPeriod"/>
            </a:pPr>
            <a:endParaRPr lang="en-CA" dirty="0"/>
          </a:p>
          <a:p>
            <a:pPr marL="514350" indent="-514350">
              <a:buFont typeface="+mj-lt"/>
              <a:buAutoNum type="arabicPeriod"/>
            </a:pPr>
            <a:r>
              <a:rPr lang="en-CA" dirty="0"/>
              <a:t>Loop over the input until it is empty, "removing" the first remaining (leftmost) element.</a:t>
            </a:r>
          </a:p>
          <a:p>
            <a:pPr marL="514350" indent="-514350">
              <a:buFont typeface="+mj-lt"/>
              <a:buAutoNum type="arabicPeriod"/>
            </a:pPr>
            <a:r>
              <a:rPr lang="en-CA" dirty="0"/>
              <a:t>Compare the removed element against the current result, starting from the highest (rightmost) element, and working left towards the lowest element.</a:t>
            </a:r>
          </a:p>
          <a:p>
            <a:pPr marL="514350" indent="-514350">
              <a:buFont typeface="+mj-lt"/>
              <a:buAutoNum type="arabicPeriod"/>
            </a:pPr>
            <a:endParaRPr lang="en-CA" dirty="0"/>
          </a:p>
          <a:p>
            <a:pPr marL="514350" indent="-514350">
              <a:buFont typeface="+mj-lt"/>
              <a:buAutoNum type="arabicPeriod"/>
            </a:pPr>
            <a:r>
              <a:rPr lang="en-CA" dirty="0"/>
              <a:t>If the removed input element is lower than the current result element, copy that value into the following element to make room for the new element below, and repeat with the next lowest result element.</a:t>
            </a:r>
          </a:p>
          <a:p>
            <a:pPr marL="514350" indent="-514350">
              <a:buFont typeface="+mj-lt"/>
              <a:buAutoNum type="arabicPeriod"/>
            </a:pPr>
            <a:endParaRPr lang="en-CA" dirty="0"/>
          </a:p>
          <a:p>
            <a:pPr marL="514350" indent="-514350">
              <a:buFont typeface="+mj-lt"/>
              <a:buAutoNum type="arabicPeriod"/>
            </a:pPr>
            <a:r>
              <a:rPr lang="en-CA" dirty="0"/>
              <a:t>Otherwise, the new element is in the correct location; save it in the cell left by copying the last examined result up, and start again from (2) with the next input element.</a:t>
            </a:r>
            <a:endParaRPr lang="en-CA" dirty="0" smtClean="0"/>
          </a:p>
        </p:txBody>
      </p:sp>
    </p:spTree>
    <p:extLst>
      <p:ext uri="{BB962C8B-B14F-4D97-AF65-F5344CB8AC3E}">
        <p14:creationId xmlns:p14="http://schemas.microsoft.com/office/powerpoint/2010/main" val="523483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1410</TotalTime>
  <Words>1351</Words>
  <Application>Microsoft Office PowerPoint</Application>
  <PresentationFormat>Widescreen</PresentationFormat>
  <Paragraphs>132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Sorting</vt:lpstr>
      <vt:lpstr>Sorting</vt:lpstr>
      <vt:lpstr>Sorting</vt:lpstr>
      <vt:lpstr>Uses for Sorting</vt:lpstr>
      <vt:lpstr>Which sort?</vt:lpstr>
      <vt:lpstr>Useful?</vt:lpstr>
      <vt:lpstr>Insertion Sort</vt:lpstr>
      <vt:lpstr>Insertion Sort</vt:lpstr>
      <vt:lpstr>Insertion Sort Algorithm</vt:lpstr>
      <vt:lpstr>Pseudo Code – Insertion Sort</vt:lpstr>
      <vt:lpstr>Lets code an insertion sort</vt:lpstr>
      <vt:lpstr>Bubble Sort</vt:lpstr>
      <vt:lpstr>Bubblesort</vt:lpstr>
      <vt:lpstr>Bubblesort Pseudocode</vt:lpstr>
      <vt:lpstr>Lets code a bubble sort</vt:lpstr>
      <vt:lpstr>Selection Sort</vt:lpstr>
      <vt:lpstr>Selection sort</vt:lpstr>
      <vt:lpstr>Lets code a selection sort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Sharrie Wing</dc:creator>
  <cp:lastModifiedBy>Sharrie Wing</cp:lastModifiedBy>
  <cp:revision>102</cp:revision>
  <dcterms:created xsi:type="dcterms:W3CDTF">2018-09-03T16:13:27Z</dcterms:created>
  <dcterms:modified xsi:type="dcterms:W3CDTF">2019-09-16T02:20:31Z</dcterms:modified>
</cp:coreProperties>
</file>