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05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23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0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01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0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71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7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3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4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9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313985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8943"/>
            <a:ext cx="10515600" cy="455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8252-26A2-422C-8021-53F2FA7F3083}" type="datetimeFigureOut">
              <a:rPr lang="en-CA" smtClean="0"/>
              <a:t>2019-09-22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9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 smtClean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4400" dirty="0" smtClean="0"/>
              <a:t>INFO 3135 </a:t>
            </a:r>
            <a:endParaRPr lang="en-CA" sz="4400" dirty="0"/>
          </a:p>
          <a:p>
            <a:r>
              <a:rPr lang="en-CA" smtClean="0"/>
              <a:t> Recursion</a:t>
            </a:r>
            <a:endParaRPr lang="en-CA" dirty="0" smtClean="0"/>
          </a:p>
          <a:p>
            <a:r>
              <a:rPr lang="en-CA" dirty="0" smtClean="0"/>
              <a:t>Merge and Quick sort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Benefits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Is recursion better?</a:t>
            </a:r>
          </a:p>
          <a:p>
            <a:r>
              <a:rPr lang="en-CA" dirty="0" smtClean="0"/>
              <a:t>Our example is small and the non-recursive version is no much larger that the recursive</a:t>
            </a:r>
          </a:p>
          <a:p>
            <a:r>
              <a:rPr lang="en-CA" dirty="0" smtClean="0"/>
              <a:t>In general recursive functions are:</a:t>
            </a:r>
          </a:p>
          <a:p>
            <a:pPr lvl="1"/>
            <a:r>
              <a:rPr lang="en-CA" dirty="0" smtClean="0"/>
              <a:t>Smaller – less code</a:t>
            </a:r>
          </a:p>
          <a:p>
            <a:pPr lvl="1"/>
            <a:r>
              <a:rPr lang="en-CA" dirty="0" smtClean="0"/>
              <a:t>Can be more intuitive</a:t>
            </a:r>
          </a:p>
          <a:p>
            <a:pPr lvl="1"/>
            <a:r>
              <a:rPr lang="en-CA" dirty="0" smtClean="0"/>
              <a:t> Improved readability</a:t>
            </a:r>
          </a:p>
          <a:p>
            <a:pPr lvl="1"/>
            <a:r>
              <a:rPr lang="en-CA" dirty="0" smtClean="0"/>
              <a:t>Improved self documentation</a:t>
            </a:r>
          </a:p>
          <a:p>
            <a:pPr lvl="1"/>
            <a:r>
              <a:rPr lang="en-CA" dirty="0" smtClean="0"/>
              <a:t>Can simplify coding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56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Finally – 3 types of recursion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dirty="0" smtClean="0">
                <a:solidFill>
                  <a:schemeClr val="accent1">
                    <a:lumMod val="75000"/>
                  </a:schemeClr>
                </a:solidFill>
              </a:rPr>
              <a:t>Linear, Binary, Multiple</a:t>
            </a:r>
          </a:p>
          <a:p>
            <a:r>
              <a:rPr lang="en-CA" dirty="0" smtClean="0"/>
              <a:t>Linear – makes at most one recursive call each time it is invoked</a:t>
            </a:r>
          </a:p>
          <a:p>
            <a:pPr lvl="1"/>
            <a:r>
              <a:rPr lang="en-CA" dirty="0" smtClean="0"/>
              <a:t>Useful when viewing algorithmic problems in terms of a first and last element</a:t>
            </a:r>
            <a:r>
              <a:rPr lang="en-CA" dirty="0"/>
              <a:t> </a:t>
            </a:r>
            <a:r>
              <a:rPr lang="en-CA" dirty="0" smtClean="0"/>
              <a:t>or when working with a remaining set that has the same structure as the original set</a:t>
            </a:r>
          </a:p>
          <a:p>
            <a:r>
              <a:rPr lang="en-CA" dirty="0" smtClean="0"/>
              <a:t>Binary – when an algorithm makes two recursive calls. </a:t>
            </a:r>
          </a:p>
          <a:p>
            <a:pPr lvl="1"/>
            <a:r>
              <a:rPr lang="en-CA" dirty="0" smtClean="0"/>
              <a:t>Useful for </a:t>
            </a:r>
            <a:r>
              <a:rPr lang="en-CA" dirty="0"/>
              <a:t>example, </a:t>
            </a:r>
            <a:r>
              <a:rPr lang="en-CA" dirty="0" smtClean="0"/>
              <a:t>when we need to </a:t>
            </a:r>
            <a:r>
              <a:rPr lang="en-CA" dirty="0"/>
              <a:t>solve two similar halves of some </a:t>
            </a:r>
            <a:r>
              <a:rPr lang="en-CA" dirty="0" smtClean="0"/>
              <a:t>problem</a:t>
            </a:r>
          </a:p>
          <a:p>
            <a:r>
              <a:rPr lang="en-CA" dirty="0" smtClean="0"/>
              <a:t>Multiple </a:t>
            </a:r>
            <a:r>
              <a:rPr lang="en-CA" dirty="0"/>
              <a:t>–  use multiple recursion when a function</a:t>
            </a:r>
          </a:p>
          <a:p>
            <a:pPr lvl="1"/>
            <a:r>
              <a:rPr lang="en-CA" dirty="0" smtClean="0"/>
              <a:t>May </a:t>
            </a:r>
            <a:r>
              <a:rPr lang="en-CA" dirty="0"/>
              <a:t>make multiple recursive calls, with that number potentially being more </a:t>
            </a:r>
            <a:r>
              <a:rPr lang="en-CA" dirty="0" smtClean="0"/>
              <a:t>than two</a:t>
            </a:r>
            <a:r>
              <a:rPr lang="en-CA" dirty="0"/>
              <a:t>.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978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</a:t>
            </a:r>
            <a:r>
              <a:rPr lang="en-CA" dirty="0" smtClean="0">
                <a:solidFill>
                  <a:schemeClr val="bg1"/>
                </a:solidFill>
              </a:rPr>
              <a:t>erge Sort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Merge-sort is based on </a:t>
            </a:r>
            <a:r>
              <a:rPr lang="en-CA" dirty="0" smtClean="0"/>
              <a:t>the divide-and-conquer approach</a:t>
            </a:r>
            <a:endParaRPr lang="en-CA" dirty="0"/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ivide-and-conquer</a:t>
            </a:r>
            <a:r>
              <a:rPr lang="en-CA" dirty="0" smtClean="0"/>
              <a:t> consists </a:t>
            </a:r>
            <a:r>
              <a:rPr lang="en-CA" dirty="0"/>
              <a:t>of the following three steps:</a:t>
            </a:r>
          </a:p>
          <a:p>
            <a:pPr marL="0" indent="0">
              <a:buNone/>
            </a:pPr>
            <a:r>
              <a:rPr lang="en-CA" dirty="0"/>
              <a:t>1. </a:t>
            </a:r>
            <a:r>
              <a:rPr lang="en-CA" dirty="0">
                <a:solidFill>
                  <a:srgbClr val="FF0000"/>
                </a:solidFill>
              </a:rPr>
              <a:t>Divide</a:t>
            </a:r>
            <a:r>
              <a:rPr lang="en-CA" dirty="0"/>
              <a:t>: If the input size is smaller than a certain threshold (say, one or </a:t>
            </a:r>
            <a:r>
              <a:rPr lang="en-CA" dirty="0" smtClean="0"/>
              <a:t>two</a:t>
            </a:r>
            <a:br>
              <a:rPr lang="en-CA" dirty="0" smtClean="0"/>
            </a:br>
            <a:r>
              <a:rPr lang="en-CA" dirty="0" smtClean="0"/>
              <a:t>    elements</a:t>
            </a:r>
            <a:r>
              <a:rPr lang="en-CA" dirty="0"/>
              <a:t>), solve the problem directly using a straightforward method </a:t>
            </a:r>
            <a:r>
              <a:rPr lang="en-CA" dirty="0" smtClean="0"/>
              <a:t>and</a:t>
            </a:r>
            <a:br>
              <a:rPr lang="en-CA" dirty="0" smtClean="0"/>
            </a:br>
            <a:r>
              <a:rPr lang="en-CA" dirty="0" smtClean="0"/>
              <a:t>    return </a:t>
            </a:r>
            <a:r>
              <a:rPr lang="en-CA" dirty="0"/>
              <a:t>the solution obtained. Otherwise, divide the input data into two </a:t>
            </a:r>
            <a:r>
              <a:rPr lang="en-CA" dirty="0" smtClean="0"/>
              <a:t>or </a:t>
            </a:r>
            <a:br>
              <a:rPr lang="en-CA" dirty="0" smtClean="0"/>
            </a:br>
            <a:r>
              <a:rPr lang="en-CA" dirty="0" smtClean="0"/>
              <a:t>    more subsets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2. </a:t>
            </a:r>
            <a:r>
              <a:rPr lang="en-CA" dirty="0">
                <a:solidFill>
                  <a:srgbClr val="FF0000"/>
                </a:solidFill>
              </a:rPr>
              <a:t>Recur</a:t>
            </a:r>
            <a:r>
              <a:rPr lang="en-CA" dirty="0"/>
              <a:t>: Recursively solve the </a:t>
            </a:r>
            <a:r>
              <a:rPr lang="en-CA" dirty="0" smtClean="0"/>
              <a:t>sub-problems </a:t>
            </a:r>
            <a:r>
              <a:rPr lang="en-CA" dirty="0"/>
              <a:t>associated with the subsets.</a:t>
            </a:r>
          </a:p>
          <a:p>
            <a:pPr marL="0" indent="0">
              <a:buNone/>
            </a:pPr>
            <a:r>
              <a:rPr lang="en-CA" dirty="0"/>
              <a:t>3. </a:t>
            </a:r>
            <a:r>
              <a:rPr lang="en-CA" dirty="0">
                <a:solidFill>
                  <a:srgbClr val="FF0000"/>
                </a:solidFill>
              </a:rPr>
              <a:t>Conquer</a:t>
            </a:r>
            <a:r>
              <a:rPr lang="en-CA" dirty="0"/>
              <a:t>: Take the solutions to the </a:t>
            </a:r>
            <a:r>
              <a:rPr lang="en-CA" dirty="0" smtClean="0"/>
              <a:t>sub-problems </a:t>
            </a:r>
            <a:r>
              <a:rPr lang="en-CA" dirty="0"/>
              <a:t>and “merge” them into </a:t>
            </a:r>
            <a:r>
              <a:rPr lang="en-CA" dirty="0" smtClean="0"/>
              <a:t>a </a:t>
            </a:r>
            <a:br>
              <a:rPr lang="en-CA" dirty="0" smtClean="0"/>
            </a:br>
            <a:r>
              <a:rPr lang="en-CA" dirty="0" smtClean="0"/>
              <a:t>    solution </a:t>
            </a:r>
            <a:r>
              <a:rPr lang="en-CA" dirty="0"/>
              <a:t>to the original problem.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0740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Merge Sort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To sort a sequence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CA" dirty="0"/>
              <a:t> with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CA" dirty="0"/>
              <a:t> elements using the three </a:t>
            </a:r>
            <a:r>
              <a:rPr lang="en-CA" dirty="0" smtClean="0"/>
              <a:t>divide-and conquer steps</a:t>
            </a:r>
            <a:r>
              <a:rPr lang="en-CA" dirty="0"/>
              <a:t>, the merge-sort algorithm proceeds as follows</a:t>
            </a:r>
            <a:r>
              <a:rPr lang="en-CA" dirty="0" smtClean="0"/>
              <a:t>:</a:t>
            </a:r>
          </a:p>
          <a:p>
            <a:pPr marL="0" indent="0">
              <a:buNone/>
            </a:pPr>
            <a:r>
              <a:rPr lang="en-CA" dirty="0" smtClean="0"/>
              <a:t>1.</a:t>
            </a:r>
            <a:r>
              <a:rPr lang="en-CA" dirty="0" smtClean="0">
                <a:solidFill>
                  <a:srgbClr val="FF0000"/>
                </a:solidFill>
              </a:rPr>
              <a:t> Divide</a:t>
            </a:r>
            <a:r>
              <a:rPr lang="en-CA" dirty="0"/>
              <a:t>: If S has zero or one element, return S immediately; it is </a:t>
            </a:r>
            <a:r>
              <a:rPr lang="en-CA" dirty="0" smtClean="0"/>
              <a:t>already </a:t>
            </a:r>
            <a:br>
              <a:rPr lang="en-CA" dirty="0" smtClean="0"/>
            </a:br>
            <a:r>
              <a:rPr lang="en-CA" dirty="0" smtClean="0"/>
              <a:t>                  sorted</a:t>
            </a:r>
            <a:r>
              <a:rPr lang="en-CA" dirty="0"/>
              <a:t>. Otherwise (S has at least two elements), remove all </a:t>
            </a:r>
            <a:r>
              <a:rPr lang="en-CA" dirty="0" smtClean="0"/>
              <a:t>the</a:t>
            </a:r>
            <a:br>
              <a:rPr lang="en-CA" dirty="0" smtClean="0"/>
            </a:br>
            <a:r>
              <a:rPr lang="en-CA" dirty="0" smtClean="0"/>
              <a:t>                  elements from </a:t>
            </a:r>
            <a:r>
              <a:rPr lang="en-CA" dirty="0"/>
              <a:t>S and put them into two sequences, S1 and S2,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                  each </a:t>
            </a:r>
            <a:r>
              <a:rPr lang="en-CA" dirty="0"/>
              <a:t>containing </a:t>
            </a:r>
            <a:r>
              <a:rPr lang="en-CA" dirty="0" smtClean="0"/>
              <a:t>about half </a:t>
            </a:r>
            <a:r>
              <a:rPr lang="en-CA" dirty="0"/>
              <a:t>of the elements of S; that is, </a:t>
            </a:r>
            <a:r>
              <a:rPr lang="en-CA" dirty="0" smtClean="0"/>
              <a:t>S1 </a:t>
            </a:r>
            <a:br>
              <a:rPr lang="en-CA" dirty="0" smtClean="0"/>
            </a:br>
            <a:r>
              <a:rPr lang="en-CA" dirty="0" smtClean="0"/>
              <a:t>                  contains </a:t>
            </a:r>
            <a:r>
              <a:rPr lang="en-CA" dirty="0"/>
              <a:t>the first ⌈n/2⌉ elements of </a:t>
            </a:r>
            <a:r>
              <a:rPr lang="en-CA" dirty="0" smtClean="0"/>
              <a:t>S, and </a:t>
            </a:r>
            <a:r>
              <a:rPr lang="en-CA" dirty="0"/>
              <a:t>S2 contains the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                  remaining </a:t>
            </a:r>
            <a:r>
              <a:rPr lang="en-CA" dirty="0"/>
              <a:t>⌊n/2⌋ elements.</a:t>
            </a:r>
          </a:p>
          <a:p>
            <a:pPr marL="0" indent="0">
              <a:buNone/>
            </a:pPr>
            <a:r>
              <a:rPr lang="en-CA" dirty="0"/>
              <a:t>2. </a:t>
            </a:r>
            <a:r>
              <a:rPr lang="en-CA" dirty="0">
                <a:solidFill>
                  <a:srgbClr val="FF0000"/>
                </a:solidFill>
              </a:rPr>
              <a:t>Recur</a:t>
            </a:r>
            <a:r>
              <a:rPr lang="en-CA" dirty="0"/>
              <a:t>: Recursively sort sequences S1 and S2.</a:t>
            </a:r>
          </a:p>
          <a:p>
            <a:pPr marL="0" indent="0">
              <a:buNone/>
            </a:pPr>
            <a:r>
              <a:rPr lang="en-CA" dirty="0"/>
              <a:t>3. </a:t>
            </a:r>
            <a:r>
              <a:rPr lang="en-CA" dirty="0">
                <a:solidFill>
                  <a:srgbClr val="FF0000"/>
                </a:solidFill>
              </a:rPr>
              <a:t>Conquer</a:t>
            </a:r>
            <a:r>
              <a:rPr lang="en-CA" dirty="0"/>
              <a:t>: Put back the elements into S by merging the sorted </a:t>
            </a:r>
            <a:r>
              <a:rPr lang="en-CA" dirty="0" smtClean="0"/>
              <a:t>sequences </a:t>
            </a:r>
            <a:br>
              <a:rPr lang="en-CA" dirty="0" smtClean="0"/>
            </a:br>
            <a:r>
              <a:rPr lang="en-CA" dirty="0" smtClean="0"/>
              <a:t>                 S1 and </a:t>
            </a:r>
            <a:r>
              <a:rPr lang="en-CA" dirty="0"/>
              <a:t>S2 into a sorted sequence.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3345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Merge sort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515600" cy="961302"/>
          </a:xfrm>
        </p:spPr>
        <p:txBody>
          <a:bodyPr/>
          <a:lstStyle/>
          <a:p>
            <a:r>
              <a:rPr lang="en-CA" dirty="0" smtClean="0"/>
              <a:t>The merge sort will recursively divide the sequence until it reaches the smallest size and then sort.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75" y="2470245"/>
            <a:ext cx="5182832" cy="3643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04" y="2470245"/>
            <a:ext cx="5487196" cy="36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Merging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Merging of two lists done as follows:</a:t>
            </a:r>
          </a:p>
          <a:p>
            <a:r>
              <a:rPr lang="en-CA" dirty="0"/>
              <a:t>The first element of both lists is compared. </a:t>
            </a:r>
            <a:endParaRPr lang="en-CA" dirty="0" smtClean="0"/>
          </a:p>
          <a:p>
            <a:r>
              <a:rPr lang="en-CA" dirty="0" smtClean="0"/>
              <a:t>If </a:t>
            </a:r>
            <a:r>
              <a:rPr lang="en-CA" dirty="0"/>
              <a:t>sorting in ascending order, the smaller element among two becomes a new element of the sorted list. </a:t>
            </a:r>
            <a:endParaRPr lang="en-CA" dirty="0" smtClean="0"/>
          </a:p>
          <a:p>
            <a:r>
              <a:rPr lang="en-CA" dirty="0" smtClean="0"/>
              <a:t>This </a:t>
            </a:r>
            <a:r>
              <a:rPr lang="en-CA" dirty="0"/>
              <a:t>procedure is repeated until both the smaller </a:t>
            </a:r>
            <a:r>
              <a:rPr lang="en-CA" dirty="0" smtClean="0"/>
              <a:t>sub-sequences are </a:t>
            </a:r>
            <a:r>
              <a:rPr lang="en-CA" dirty="0"/>
              <a:t>empty and the newly combined sub-sequence </a:t>
            </a:r>
            <a:r>
              <a:rPr lang="en-CA" dirty="0" smtClean="0"/>
              <a:t>covers </a:t>
            </a:r>
            <a:r>
              <a:rPr lang="en-CA" dirty="0"/>
              <a:t>all the elements of both the </a:t>
            </a:r>
            <a:r>
              <a:rPr lang="en-CA" dirty="0" smtClean="0"/>
              <a:t>sub-sequences.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674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err="1" smtClean="0">
                <a:solidFill>
                  <a:schemeClr val="bg1"/>
                </a:solidFill>
              </a:rPr>
              <a:t>PsuedoCode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2"/>
            <a:ext cx="10707806" cy="5096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From </a:t>
            </a:r>
            <a:r>
              <a:rPr lang="en-CA" dirty="0" err="1" smtClean="0"/>
              <a:t>VisualGo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split each element into partitions of size </a:t>
            </a:r>
            <a:r>
              <a:rPr lang="en-CA" dirty="0" smtClean="0"/>
              <a:t>1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recursively merge adjacent </a:t>
            </a:r>
            <a:r>
              <a:rPr lang="en-CA" dirty="0" smtClean="0"/>
              <a:t>partitions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for </a:t>
            </a:r>
            <a:r>
              <a:rPr lang="en-CA" dirty="0" err="1"/>
              <a:t>i</a:t>
            </a:r>
            <a:r>
              <a:rPr lang="en-CA" dirty="0"/>
              <a:t> = </a:t>
            </a:r>
            <a:r>
              <a:rPr lang="en-CA" dirty="0" err="1"/>
              <a:t>leftPartIdx</a:t>
            </a:r>
            <a:r>
              <a:rPr lang="en-CA" dirty="0"/>
              <a:t> to </a:t>
            </a:r>
            <a:r>
              <a:rPr lang="en-CA" dirty="0" err="1" smtClean="0"/>
              <a:t>rightPartIdx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if </a:t>
            </a:r>
            <a:r>
              <a:rPr lang="en-CA" dirty="0" err="1"/>
              <a:t>leftPartHeadValue</a:t>
            </a:r>
            <a:r>
              <a:rPr lang="en-CA" dirty="0"/>
              <a:t> &lt;= </a:t>
            </a:r>
            <a:r>
              <a:rPr lang="en-CA" dirty="0" err="1" smtClean="0"/>
              <a:t>rightPartHeadValue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copy </a:t>
            </a:r>
            <a:r>
              <a:rPr lang="en-CA" dirty="0" err="1" smtClean="0"/>
              <a:t>leftPartHeadValue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else: copy </a:t>
            </a:r>
            <a:r>
              <a:rPr lang="en-CA" dirty="0" err="1" smtClean="0"/>
              <a:t>rightPartHeadValue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copy elements back to original array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1196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Quick Sort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sort algorithm </a:t>
            </a:r>
            <a:r>
              <a:rPr lang="en-CA" dirty="0"/>
              <a:t>is also based on the divide-and-conquer </a:t>
            </a:r>
            <a:endParaRPr lang="en-CA" dirty="0" smtClean="0"/>
          </a:p>
          <a:p>
            <a:r>
              <a:rPr lang="en-CA" dirty="0"/>
              <a:t>The quick-sort algorithm sorts a sequence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CA" dirty="0"/>
              <a:t> using a simple recursive approach.</a:t>
            </a:r>
          </a:p>
          <a:p>
            <a:r>
              <a:rPr lang="en-CA" dirty="0" smtClean="0"/>
              <a:t>We divide 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CA" dirty="0" smtClean="0"/>
              <a:t> </a:t>
            </a:r>
            <a:r>
              <a:rPr lang="en-CA" dirty="0"/>
              <a:t>into </a:t>
            </a:r>
            <a:r>
              <a:rPr lang="en-CA" dirty="0" smtClean="0"/>
              <a:t>sub-sequences</a:t>
            </a:r>
            <a:r>
              <a:rPr lang="en-CA" dirty="0"/>
              <a:t>, recur to sort each </a:t>
            </a:r>
            <a:r>
              <a:rPr lang="en-CA" dirty="0" smtClean="0"/>
              <a:t>sub-sequence</a:t>
            </a:r>
            <a:r>
              <a:rPr lang="en-CA" dirty="0"/>
              <a:t>, and then combine the </a:t>
            </a:r>
            <a:r>
              <a:rPr lang="en-CA" dirty="0" smtClean="0"/>
              <a:t>sorted sub-sequences </a:t>
            </a:r>
            <a:r>
              <a:rPr lang="en-CA" dirty="0"/>
              <a:t>by a simple </a:t>
            </a:r>
            <a:r>
              <a:rPr lang="en-CA" dirty="0" smtClean="0"/>
              <a:t>concatenation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34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Quick Sort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508943"/>
            <a:ext cx="11368585" cy="48509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1. </a:t>
            </a:r>
            <a:r>
              <a:rPr lang="en-CA" dirty="0">
                <a:solidFill>
                  <a:srgbClr val="FF0000"/>
                </a:solidFill>
              </a:rPr>
              <a:t>Divide</a:t>
            </a:r>
            <a:r>
              <a:rPr lang="en-CA" dirty="0"/>
              <a:t>: If S has at least two elements (nothing needs to be done if S </a:t>
            </a:r>
            <a:r>
              <a:rPr lang="en-CA" dirty="0" smtClean="0"/>
              <a:t>has zero</a:t>
            </a:r>
            <a:br>
              <a:rPr lang="en-CA" dirty="0" smtClean="0"/>
            </a:br>
            <a:r>
              <a:rPr lang="en-CA" dirty="0" smtClean="0"/>
              <a:t>                  or </a:t>
            </a:r>
            <a:r>
              <a:rPr lang="en-CA" dirty="0"/>
              <a:t>one element), select a specific element x from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CA" dirty="0"/>
              <a:t>, which is called </a:t>
            </a:r>
            <a:r>
              <a:rPr lang="en-CA" dirty="0" smtClean="0"/>
              <a:t>the </a:t>
            </a:r>
            <a:br>
              <a:rPr lang="en-CA" dirty="0" smtClean="0"/>
            </a:br>
            <a:r>
              <a:rPr lang="en-CA" dirty="0" smtClean="0"/>
              <a:t>                  pivot</a:t>
            </a:r>
            <a:r>
              <a:rPr lang="en-CA" dirty="0"/>
              <a:t>. </a:t>
            </a:r>
            <a:r>
              <a:rPr lang="en-CA" dirty="0" smtClean="0"/>
              <a:t>Common practice is, </a:t>
            </a:r>
            <a:r>
              <a:rPr lang="en-CA" dirty="0"/>
              <a:t>choose the pivot x to be the last element in S.</a:t>
            </a:r>
          </a:p>
          <a:p>
            <a:pPr marL="0" indent="0">
              <a:buNone/>
            </a:pPr>
            <a:r>
              <a:rPr lang="en-CA" dirty="0"/>
              <a:t>Remove all the elements from S and put them into three sequences:</a:t>
            </a:r>
          </a:p>
          <a:p>
            <a:pPr marL="0" indent="0">
              <a:buNone/>
            </a:pPr>
            <a:r>
              <a:rPr lang="en-CA" dirty="0"/>
              <a:t>•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CA" dirty="0"/>
              <a:t>, storing the elements in S less than x</a:t>
            </a:r>
          </a:p>
          <a:p>
            <a:pPr marL="0" indent="0">
              <a:buNone/>
            </a:pPr>
            <a:r>
              <a:rPr lang="en-CA" dirty="0"/>
              <a:t>•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CA" dirty="0"/>
              <a:t>, storing the elements in S equal to x</a:t>
            </a:r>
          </a:p>
          <a:p>
            <a:pPr marL="0" indent="0">
              <a:buNone/>
            </a:pPr>
            <a:r>
              <a:rPr lang="en-CA" dirty="0"/>
              <a:t>•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CA" dirty="0"/>
              <a:t>, storing the elements in S greater than x.</a:t>
            </a:r>
          </a:p>
          <a:p>
            <a:pPr marL="0" indent="0">
              <a:buNone/>
            </a:pPr>
            <a:r>
              <a:rPr lang="en-CA" dirty="0"/>
              <a:t>Of course, if the elements of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CA" dirty="0"/>
              <a:t> are all distinct, then E holds just one </a:t>
            </a:r>
            <a:r>
              <a:rPr lang="en-CA" dirty="0" smtClean="0"/>
              <a:t>element— the </a:t>
            </a:r>
            <a:r>
              <a:rPr lang="en-CA" dirty="0"/>
              <a:t>pivot itself.</a:t>
            </a:r>
          </a:p>
          <a:p>
            <a:pPr marL="0" indent="0">
              <a:buNone/>
            </a:pPr>
            <a:r>
              <a:rPr lang="en-CA" dirty="0"/>
              <a:t>2. </a:t>
            </a:r>
            <a:r>
              <a:rPr lang="en-CA" dirty="0">
                <a:solidFill>
                  <a:srgbClr val="FF0000"/>
                </a:solidFill>
              </a:rPr>
              <a:t>Recur</a:t>
            </a:r>
            <a:r>
              <a:rPr lang="en-CA" dirty="0"/>
              <a:t>: Recursively sort sequences L and G.</a:t>
            </a:r>
          </a:p>
          <a:p>
            <a:pPr marL="0" indent="0">
              <a:buNone/>
            </a:pPr>
            <a:r>
              <a:rPr lang="en-CA" dirty="0"/>
              <a:t>3. </a:t>
            </a:r>
            <a:r>
              <a:rPr lang="en-CA" dirty="0">
                <a:solidFill>
                  <a:srgbClr val="FF0000"/>
                </a:solidFill>
              </a:rPr>
              <a:t>Conquer</a:t>
            </a:r>
            <a:r>
              <a:rPr lang="en-CA" dirty="0"/>
              <a:t>: Put back the elements into S in order by first inserting the </a:t>
            </a:r>
            <a:r>
              <a:rPr lang="en-CA" dirty="0" smtClean="0"/>
              <a:t>elements of</a:t>
            </a:r>
            <a:br>
              <a:rPr lang="en-CA" dirty="0" smtClean="0"/>
            </a:br>
            <a:r>
              <a:rPr lang="en-CA" dirty="0" smtClean="0"/>
              <a:t>                     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CA" dirty="0"/>
              <a:t>, then those of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CA" dirty="0"/>
              <a:t>, and finally those of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CA" dirty="0"/>
              <a:t>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5448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Quick Sort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515600" cy="674699"/>
          </a:xfrm>
        </p:spPr>
        <p:txBody>
          <a:bodyPr/>
          <a:lstStyle/>
          <a:p>
            <a:r>
              <a:rPr lang="en-CA" dirty="0" smtClean="0"/>
              <a:t>Split the sequence at the pivot, repeat then sort then concatenate.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20" y="2279176"/>
            <a:ext cx="5223922" cy="3697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089" y="2374711"/>
            <a:ext cx="5301711" cy="36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Recursion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are familiar with repetition in the form of loops, for(), while().</a:t>
            </a:r>
          </a:p>
          <a:p>
            <a:r>
              <a:rPr lang="en-CA" dirty="0"/>
              <a:t>Another way to achieve repetition is through </a:t>
            </a:r>
            <a:r>
              <a:rPr lang="en-CA" dirty="0">
                <a:solidFill>
                  <a:srgbClr val="FF0000"/>
                </a:solidFill>
              </a:rPr>
              <a:t>recursion</a:t>
            </a:r>
            <a:r>
              <a:rPr lang="en-CA" dirty="0"/>
              <a:t>, </a:t>
            </a:r>
            <a:r>
              <a:rPr lang="en-CA" dirty="0" smtClean="0"/>
              <a:t>which occurs </a:t>
            </a:r>
            <a:r>
              <a:rPr lang="en-CA" dirty="0"/>
              <a:t>when a function refers to itself in its own definition </a:t>
            </a:r>
            <a:endParaRPr lang="en-CA" dirty="0" smtClean="0"/>
          </a:p>
          <a:p>
            <a:r>
              <a:rPr lang="en-CA" dirty="0" smtClean="0"/>
              <a:t>Functions can call other functions obviously, </a:t>
            </a:r>
            <a:r>
              <a:rPr lang="en-CA" dirty="0"/>
              <a:t>so it should come as no surprise that </a:t>
            </a:r>
            <a:r>
              <a:rPr lang="en-CA" dirty="0" smtClean="0"/>
              <a:t>C++ allows </a:t>
            </a:r>
            <a:r>
              <a:rPr lang="en-CA" dirty="0"/>
              <a:t>a function to call </a:t>
            </a:r>
            <a:r>
              <a:rPr lang="en-CA" dirty="0" smtClean="0"/>
              <a:t>itself</a:t>
            </a:r>
          </a:p>
          <a:p>
            <a:r>
              <a:rPr lang="en-CA" dirty="0" smtClean="0"/>
              <a:t>To understand recursion in function calls we need to understand what happens when a C++ function is called.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99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err="1" smtClean="0">
                <a:solidFill>
                  <a:schemeClr val="bg1"/>
                </a:solidFill>
              </a:rPr>
              <a:t>Psuedo</a:t>
            </a:r>
            <a:r>
              <a:rPr lang="en-CA" dirty="0" err="1" smtClean="0">
                <a:solidFill>
                  <a:schemeClr val="bg1"/>
                </a:solidFill>
              </a:rPr>
              <a:t>Code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515600" cy="5192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From </a:t>
            </a:r>
            <a:r>
              <a:rPr lang="en-CA" dirty="0" err="1" smtClean="0"/>
              <a:t>visualGo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for each (unsorted) </a:t>
            </a:r>
            <a:r>
              <a:rPr lang="en-CA" dirty="0" smtClean="0"/>
              <a:t>partition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set first element as </a:t>
            </a:r>
            <a:r>
              <a:rPr lang="en-CA" dirty="0" smtClean="0"/>
              <a:t>pivot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dirty="0" err="1"/>
              <a:t>storeIndex</a:t>
            </a:r>
            <a:r>
              <a:rPr lang="en-CA" dirty="0"/>
              <a:t> = </a:t>
            </a:r>
            <a:r>
              <a:rPr lang="en-CA" dirty="0" err="1"/>
              <a:t>pivotIndex</a:t>
            </a:r>
            <a:r>
              <a:rPr lang="en-CA" dirty="0"/>
              <a:t> + </a:t>
            </a:r>
            <a:r>
              <a:rPr lang="en-CA" dirty="0" smtClean="0"/>
              <a:t>1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for </a:t>
            </a:r>
            <a:r>
              <a:rPr lang="en-CA" dirty="0" err="1"/>
              <a:t>i</a:t>
            </a:r>
            <a:r>
              <a:rPr lang="en-CA" dirty="0"/>
              <a:t> = </a:t>
            </a:r>
            <a:r>
              <a:rPr lang="en-CA" dirty="0" err="1"/>
              <a:t>pivotIndex</a:t>
            </a:r>
            <a:r>
              <a:rPr lang="en-CA" dirty="0"/>
              <a:t> + 1 to </a:t>
            </a:r>
            <a:r>
              <a:rPr lang="en-CA" dirty="0" err="1" smtClean="0"/>
              <a:t>rightmostIndex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if element[</a:t>
            </a:r>
            <a:r>
              <a:rPr lang="en-CA" dirty="0" err="1"/>
              <a:t>i</a:t>
            </a:r>
            <a:r>
              <a:rPr lang="en-CA" dirty="0"/>
              <a:t>] &lt; element[pivot</a:t>
            </a:r>
            <a:r>
              <a:rPr lang="en-CA" dirty="0" smtClean="0"/>
              <a:t>]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swap(</a:t>
            </a:r>
            <a:r>
              <a:rPr lang="en-CA" dirty="0" err="1"/>
              <a:t>i</a:t>
            </a:r>
            <a:r>
              <a:rPr lang="en-CA" dirty="0"/>
              <a:t>, </a:t>
            </a:r>
            <a:r>
              <a:rPr lang="en-CA" dirty="0" err="1"/>
              <a:t>storeIndex</a:t>
            </a:r>
            <a:r>
              <a:rPr lang="en-CA" dirty="0"/>
              <a:t>); </a:t>
            </a:r>
            <a:r>
              <a:rPr lang="en-CA" dirty="0" err="1"/>
              <a:t>storeIndex</a:t>
            </a:r>
            <a:r>
              <a:rPr lang="en-CA" dirty="0" smtClean="0"/>
              <a:t>++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swap(pivot, </a:t>
            </a:r>
            <a:r>
              <a:rPr lang="en-CA" dirty="0" err="1"/>
              <a:t>storeIndex</a:t>
            </a:r>
            <a:r>
              <a:rPr lang="en-CA" dirty="0"/>
              <a:t> - 1)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91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Function calling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508942"/>
            <a:ext cx="11368585" cy="5096573"/>
          </a:xfrm>
        </p:spPr>
        <p:txBody>
          <a:bodyPr>
            <a:normAutofit/>
          </a:bodyPr>
          <a:lstStyle/>
          <a:p>
            <a:r>
              <a:rPr lang="en-CA" dirty="0" smtClean="0"/>
              <a:t>Parameters are initialized and values are set</a:t>
            </a:r>
          </a:p>
          <a:p>
            <a:r>
              <a:rPr lang="en-CA" dirty="0" smtClean="0"/>
              <a:t>Where to resume execution once this function has completed – where was this function called from</a:t>
            </a:r>
          </a:p>
          <a:p>
            <a:r>
              <a:rPr lang="en-CA" dirty="0" smtClean="0"/>
              <a:t>Other information the system needs to properly execute the function also needs to be stored somewhere.</a:t>
            </a:r>
          </a:p>
          <a:p>
            <a:r>
              <a:rPr lang="en-CA" dirty="0" smtClean="0"/>
              <a:t>Dynamic allocation using the runtime stack is used for this purpose</a:t>
            </a:r>
          </a:p>
          <a:p>
            <a:r>
              <a:rPr lang="en-CA" dirty="0" smtClean="0"/>
              <a:t>Each function call gets pushed to the stack with its information</a:t>
            </a:r>
          </a:p>
          <a:p>
            <a:r>
              <a:rPr lang="en-CA" dirty="0" smtClean="0"/>
              <a:t>Each function is identified uniquely on the stack which allows the distinction between variables with the same name.</a:t>
            </a:r>
          </a:p>
          <a:p>
            <a:r>
              <a:rPr lang="en-CA" dirty="0" smtClean="0"/>
              <a:t>This is important for recursive functions especially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65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Function Calling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4" y="1508942"/>
            <a:ext cx="7615450" cy="5123869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The state of each function is characterized by its variables, parameter values and return address. </a:t>
            </a:r>
          </a:p>
          <a:p>
            <a:r>
              <a:rPr lang="en-CA" dirty="0" smtClean="0"/>
              <a:t>The data area that contains this information is called the “</a:t>
            </a:r>
            <a:r>
              <a:rPr lang="en-CA" dirty="0" smtClean="0">
                <a:solidFill>
                  <a:srgbClr val="FF0000"/>
                </a:solidFill>
              </a:rPr>
              <a:t>Activation Record</a:t>
            </a:r>
            <a:r>
              <a:rPr lang="en-CA" dirty="0" smtClean="0"/>
              <a:t>” or  “</a:t>
            </a:r>
            <a:r>
              <a:rPr lang="en-CA" dirty="0" smtClean="0">
                <a:solidFill>
                  <a:srgbClr val="FF0000"/>
                </a:solidFill>
              </a:rPr>
              <a:t>Stack Frame</a:t>
            </a:r>
            <a:r>
              <a:rPr lang="en-CA" dirty="0" smtClean="0"/>
              <a:t>”</a:t>
            </a:r>
          </a:p>
          <a:p>
            <a:r>
              <a:rPr lang="en-CA" dirty="0" smtClean="0"/>
              <a:t>An activation record exists for as long as a the function owning it is executing</a:t>
            </a:r>
          </a:p>
          <a:p>
            <a:r>
              <a:rPr lang="en-CA" dirty="0" smtClean="0"/>
              <a:t>Only the activation record of main() outlives every other activation record.</a:t>
            </a:r>
          </a:p>
          <a:p>
            <a:r>
              <a:rPr lang="en-CA" dirty="0" smtClean="0"/>
              <a:t>The diagram shows main() calls f1() which calls f2() which calls f3()</a:t>
            </a:r>
          </a:p>
          <a:p>
            <a:r>
              <a:rPr lang="en-CA" dirty="0" smtClean="0"/>
              <a:t>When f3() completes, its activation record is popped off the stack and f2() resumes.</a:t>
            </a: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03" y="1317578"/>
            <a:ext cx="3212200" cy="554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Recursive Functions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Recursion is calling a function that has the same method signature as the caller.</a:t>
            </a:r>
          </a:p>
          <a:p>
            <a:r>
              <a:rPr lang="en-CA" dirty="0" smtClean="0"/>
              <a:t>Therefore a recursive function call is not really a function calling itself but an instantiation of a function calling another instantiation of the method definition.</a:t>
            </a:r>
          </a:p>
          <a:p>
            <a:r>
              <a:rPr lang="en-CA" dirty="0" smtClean="0"/>
              <a:t>Each call to the function will have its own activation record</a:t>
            </a:r>
          </a:p>
          <a:p>
            <a:r>
              <a:rPr lang="en-CA" dirty="0" smtClean="0"/>
              <a:t>Lets look at an example using the function:  </a:t>
            </a:r>
            <a:br>
              <a:rPr lang="en-CA" dirty="0" smtClean="0"/>
            </a:b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double power( </a:t>
            </a: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 x, unsigned </a:t>
            </a: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 n );</a:t>
            </a:r>
          </a:p>
          <a:p>
            <a:r>
              <a:rPr lang="en-CA" dirty="0" smtClean="0"/>
              <a:t>This function will raise any number x to the non-negative power of n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185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Recursive Power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 double power(  </a:t>
            </a:r>
            <a:r>
              <a:rPr lang="en-CA" dirty="0" err="1" smtClean="0"/>
              <a:t>int</a:t>
            </a:r>
            <a:r>
              <a:rPr lang="en-CA" dirty="0" smtClean="0"/>
              <a:t> x, unsigned </a:t>
            </a:r>
            <a:r>
              <a:rPr lang="en-CA" dirty="0" err="1" smtClean="0"/>
              <a:t>int</a:t>
            </a:r>
            <a:r>
              <a:rPr lang="en-CA" dirty="0" smtClean="0"/>
              <a:t> n ){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if( n == 0 )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     return 1.0;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else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     return x * power( x, --n);</a:t>
            </a:r>
          </a:p>
          <a:p>
            <a:pPr marL="0" indent="0">
              <a:buNone/>
            </a:pPr>
            <a:r>
              <a:rPr lang="en-CA" dirty="0" smtClean="0"/>
              <a:t>}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Let try this in Visual Studio      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9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The logic of power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 The power function will continue to recursively call until the n-1 causes the if( n== 0 ) return 1.0 to execute</a:t>
            </a:r>
          </a:p>
          <a:p>
            <a:r>
              <a:rPr lang="en-CA" dirty="0" smtClean="0"/>
              <a:t>The last recursive call is called the </a:t>
            </a:r>
            <a:r>
              <a:rPr lang="en-CA" dirty="0" smtClean="0">
                <a:solidFill>
                  <a:srgbClr val="FF0000"/>
                </a:solidFill>
              </a:rPr>
              <a:t>anchor </a:t>
            </a:r>
            <a:r>
              <a:rPr lang="en-CA" dirty="0" smtClean="0"/>
              <a:t>(the last step in a chain of recursive calls)</a:t>
            </a:r>
          </a:p>
          <a:p>
            <a:r>
              <a:rPr lang="en-CA" dirty="0" smtClean="0"/>
              <a:t>The </a:t>
            </a:r>
            <a:r>
              <a:rPr lang="en-CA" dirty="0" smtClean="0">
                <a:solidFill>
                  <a:srgbClr val="FF0000"/>
                </a:solidFill>
              </a:rPr>
              <a:t>anchor</a:t>
            </a:r>
            <a:r>
              <a:rPr lang="en-CA" dirty="0" smtClean="0"/>
              <a:t> ensures we don’t fall into an infinite loop</a:t>
            </a:r>
          </a:p>
          <a:p>
            <a:r>
              <a:rPr lang="en-CA" dirty="0" smtClean="0"/>
              <a:t>The anchor produces 1 as a result of raising x to the power of 0</a:t>
            </a:r>
          </a:p>
          <a:p>
            <a:r>
              <a:rPr lang="en-CA" dirty="0" smtClean="0"/>
              <a:t>The result is passed back to the previous call which returns x * 1</a:t>
            </a:r>
          </a:p>
          <a:p>
            <a:r>
              <a:rPr lang="en-CA" dirty="0"/>
              <a:t>The </a:t>
            </a:r>
            <a:r>
              <a:rPr lang="en-CA" dirty="0" smtClean="0"/>
              <a:t>third call result </a:t>
            </a:r>
            <a:r>
              <a:rPr lang="en-CA" dirty="0"/>
              <a:t>is passed back to the previous call which returns x * </a:t>
            </a:r>
            <a:r>
              <a:rPr lang="en-CA" dirty="0" smtClean="0"/>
              <a:t>x</a:t>
            </a:r>
          </a:p>
          <a:p>
            <a:r>
              <a:rPr lang="en-CA" dirty="0" smtClean="0"/>
              <a:t>Etc...etc.…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51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err="1" smtClean="0">
                <a:solidFill>
                  <a:schemeClr val="bg1"/>
                </a:solidFill>
              </a:rPr>
              <a:t>Heres</a:t>
            </a:r>
            <a:r>
              <a:rPr lang="en-CA" dirty="0" smtClean="0">
                <a:solidFill>
                  <a:schemeClr val="bg1"/>
                </a:solidFill>
              </a:rPr>
              <a:t> what power looks like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9737"/>
            <a:ext cx="10721454" cy="2483893"/>
          </a:xfrm>
        </p:spPr>
        <p:txBody>
          <a:bodyPr/>
          <a:lstStyle/>
          <a:p>
            <a:r>
              <a:rPr lang="en-CA" dirty="0" smtClean="0"/>
              <a:t>As we see each call waits for the next call to return prior to multiplying  x with the return value</a:t>
            </a:r>
          </a:p>
          <a:p>
            <a:r>
              <a:rPr lang="en-CA" dirty="0" smtClean="0"/>
              <a:t>As each function returns the return value increases </a:t>
            </a:r>
          </a:p>
          <a:p>
            <a:r>
              <a:rPr lang="en-CA" dirty="0" smtClean="0"/>
              <a:t>When the final invocation returns the value of x</a:t>
            </a:r>
            <a:r>
              <a:rPr lang="en-CA" baseline="30000" dirty="0" smtClean="0"/>
              <a:t>4</a:t>
            </a:r>
            <a:r>
              <a:rPr lang="en-CA" dirty="0" smtClean="0"/>
              <a:t> has been calculated 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5" y="1508942"/>
            <a:ext cx="6924040" cy="22578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160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Non-recursive version of power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</a:t>
            </a:r>
            <a:r>
              <a:rPr lang="en-CA" dirty="0" smtClean="0"/>
              <a:t>ouble </a:t>
            </a:r>
            <a:r>
              <a:rPr lang="en-CA" dirty="0" err="1" smtClean="0"/>
              <a:t>nonRecPower</a:t>
            </a:r>
            <a:r>
              <a:rPr lang="en-CA" dirty="0" smtClean="0"/>
              <a:t>( </a:t>
            </a:r>
            <a:r>
              <a:rPr lang="en-CA" dirty="0" err="1" smtClean="0"/>
              <a:t>int</a:t>
            </a:r>
            <a:r>
              <a:rPr lang="en-CA" dirty="0" smtClean="0"/>
              <a:t> x, unsigned </a:t>
            </a:r>
            <a:r>
              <a:rPr lang="en-CA" dirty="0" err="1" smtClean="0"/>
              <a:t>int</a:t>
            </a:r>
            <a:r>
              <a:rPr lang="en-CA" dirty="0" smtClean="0"/>
              <a:t> n ){</a:t>
            </a:r>
          </a:p>
          <a:p>
            <a:pPr marL="0" indent="0">
              <a:buNone/>
            </a:pPr>
            <a:r>
              <a:rPr lang="en-CA" dirty="0" smtClean="0"/>
              <a:t>      double result = 1;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for ( result = x; n &gt; 1; --n ){</a:t>
            </a:r>
          </a:p>
          <a:p>
            <a:pPr marL="0" indent="0">
              <a:buNone/>
            </a:pPr>
            <a:r>
              <a:rPr lang="en-CA" dirty="0" smtClean="0"/>
              <a:t>            result *= x;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      }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return result;</a:t>
            </a:r>
          </a:p>
          <a:p>
            <a:pPr marL="0" indent="0">
              <a:buNone/>
            </a:pPr>
            <a:r>
              <a:rPr lang="en-CA" dirty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24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1064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Recursion</vt:lpstr>
      <vt:lpstr>Function calling</vt:lpstr>
      <vt:lpstr>Function Calling</vt:lpstr>
      <vt:lpstr>Recursive Functions</vt:lpstr>
      <vt:lpstr>Recursive Power</vt:lpstr>
      <vt:lpstr>The logic of power</vt:lpstr>
      <vt:lpstr>Heres what power looks like</vt:lpstr>
      <vt:lpstr>Non-recursive version of power</vt:lpstr>
      <vt:lpstr>Benefits</vt:lpstr>
      <vt:lpstr>Finally – 3 types of recursion</vt:lpstr>
      <vt:lpstr>Merge Sort</vt:lpstr>
      <vt:lpstr>Merge Sort</vt:lpstr>
      <vt:lpstr>Merge sort</vt:lpstr>
      <vt:lpstr>Merging</vt:lpstr>
      <vt:lpstr>PsuedoCode</vt:lpstr>
      <vt:lpstr>Quick Sort</vt:lpstr>
      <vt:lpstr>Quick Sort</vt:lpstr>
      <vt:lpstr>Quick Sort</vt:lpstr>
      <vt:lpstr>PsuedoCode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Sharrie Wing</dc:creator>
  <cp:lastModifiedBy>Sharrie Wing</cp:lastModifiedBy>
  <cp:revision>113</cp:revision>
  <dcterms:created xsi:type="dcterms:W3CDTF">2018-09-03T16:13:27Z</dcterms:created>
  <dcterms:modified xsi:type="dcterms:W3CDTF">2019-09-23T00:56:31Z</dcterms:modified>
</cp:coreProperties>
</file>