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t>2019-09-30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INFO 3135 </a:t>
            </a:r>
            <a:endParaRPr lang="en-CA" sz="4400" dirty="0"/>
          </a:p>
          <a:p>
            <a:r>
              <a:rPr lang="en-CA" dirty="0" smtClean="0"/>
              <a:t>Template Classes</a:t>
            </a:r>
          </a:p>
          <a:p>
            <a:r>
              <a:rPr lang="en-CA" dirty="0" smtClean="0"/>
              <a:t>Understanding and Coding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Function Template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1875702"/>
          </a:xfrm>
        </p:spPr>
        <p:txBody>
          <a:bodyPr/>
          <a:lstStyle/>
          <a:p>
            <a:r>
              <a:rPr lang="en-CA" dirty="0"/>
              <a:t>You can mix standard parameters with generic type parameters in a template function.</a:t>
            </a:r>
          </a:p>
          <a:p>
            <a:r>
              <a:rPr lang="en-CA" dirty="0"/>
              <a:t>These </a:t>
            </a:r>
            <a:r>
              <a:rPr lang="en-CA" dirty="0" smtClean="0"/>
              <a:t>non-generic </a:t>
            </a:r>
            <a:r>
              <a:rPr lang="en-CA" dirty="0"/>
              <a:t>parameters work just like they do with any other function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1514" y="3384645"/>
            <a:ext cx="6052678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const int TABWIDTH = 8;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// Display data at specified tab position.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template&lt;class X&gt; void tabOut(X data, int tab)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       for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(; tab; tab--)</a:t>
            </a:r>
          </a:p>
          <a:p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        for(int I = 0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I &lt; TABWIDTH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; </a:t>
            </a:r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I++) 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cout &lt;&lt; ' ';</a:t>
            </a:r>
          </a:p>
          <a:p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        cout 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&lt;&lt; data &lt;&lt; "\n";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7071" y="3384645"/>
            <a:ext cx="5293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int main()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        tabOut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("This is a test", 0);</a:t>
            </a:r>
          </a:p>
          <a:p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        tabOut(100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, 1);</a:t>
            </a:r>
          </a:p>
          <a:p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        tabOut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('X', 2);</a:t>
            </a:r>
          </a:p>
          <a:p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        tabOut(10/3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, 3);</a:t>
            </a:r>
          </a:p>
          <a:p>
            <a:r>
              <a:rPr lang="en-CA" sz="2400" dirty="0" smtClean="0">
                <a:solidFill>
                  <a:schemeClr val="accent1">
                    <a:lumMod val="75000"/>
                  </a:schemeClr>
                </a:solidFill>
              </a:rPr>
              <a:t>        return </a:t>
            </a: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0;</a:t>
            </a:r>
          </a:p>
          <a:p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6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 Function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Here is the output produced by </a:t>
            </a:r>
            <a:r>
              <a:rPr lang="en-CA" dirty="0" smtClean="0"/>
              <a:t>the previous slide.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This is a test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100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		X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			3</a:t>
            </a:r>
          </a:p>
          <a:p>
            <a:r>
              <a:rPr lang="en-CA" dirty="0"/>
              <a:t>Since the first argument is a generic type, tabOut( </a:t>
            </a:r>
            <a:r>
              <a:rPr lang="en-CA" dirty="0" smtClean="0"/>
              <a:t>) can </a:t>
            </a:r>
            <a:r>
              <a:rPr lang="en-CA" dirty="0"/>
              <a:t>be used to display any type of data. The tab parameter is a standard, </a:t>
            </a:r>
            <a:r>
              <a:rPr lang="en-CA" dirty="0" smtClean="0"/>
              <a:t>call-by-value parameter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78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 Class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We can </a:t>
            </a:r>
            <a:r>
              <a:rPr lang="en-CA" dirty="0"/>
              <a:t>also define a generic class. When </a:t>
            </a:r>
            <a:r>
              <a:rPr lang="en-CA" dirty="0" smtClean="0"/>
              <a:t>we do this, we create </a:t>
            </a:r>
            <a:r>
              <a:rPr lang="en-CA" dirty="0"/>
              <a:t>a class that defines all the algorithms used by that class; however, the </a:t>
            </a:r>
            <a:r>
              <a:rPr lang="en-CA" dirty="0" smtClean="0"/>
              <a:t>actual type </a:t>
            </a:r>
            <a:r>
              <a:rPr lang="en-CA" dirty="0"/>
              <a:t>of the data being manipulated will be specified as a parameter when objects </a:t>
            </a:r>
            <a:r>
              <a:rPr lang="en-CA" dirty="0" smtClean="0"/>
              <a:t>of that </a:t>
            </a:r>
            <a:r>
              <a:rPr lang="en-CA" dirty="0"/>
              <a:t>class are created.</a:t>
            </a:r>
          </a:p>
          <a:p>
            <a:r>
              <a:rPr lang="en-CA" dirty="0"/>
              <a:t>Generic classes are useful when a class uses logic that can be generalized. </a:t>
            </a:r>
            <a:endParaRPr lang="en-CA" dirty="0" smtClean="0"/>
          </a:p>
          <a:p>
            <a:r>
              <a:rPr lang="en-CA" dirty="0" smtClean="0"/>
              <a:t>For example</a:t>
            </a:r>
            <a:r>
              <a:rPr lang="en-CA" dirty="0"/>
              <a:t>, the same </a:t>
            </a:r>
            <a:r>
              <a:rPr lang="en-CA" dirty="0" smtClean="0"/>
              <a:t>algorithm </a:t>
            </a:r>
            <a:r>
              <a:rPr lang="en-CA" dirty="0"/>
              <a:t>that </a:t>
            </a:r>
            <a:r>
              <a:rPr lang="en-CA" dirty="0" smtClean="0"/>
              <a:t>maintains </a:t>
            </a:r>
            <a:r>
              <a:rPr lang="en-CA" dirty="0"/>
              <a:t>a queue of integers will also work for </a:t>
            </a:r>
            <a:r>
              <a:rPr lang="en-CA" dirty="0" smtClean="0"/>
              <a:t>a queue </a:t>
            </a:r>
            <a:r>
              <a:rPr lang="en-CA" dirty="0"/>
              <a:t>of characters, and the same mechanism that maintains a linked list of </a:t>
            </a:r>
            <a:r>
              <a:rPr lang="en-CA" dirty="0" smtClean="0"/>
              <a:t>mailing addresses </a:t>
            </a:r>
            <a:r>
              <a:rPr lang="en-CA" dirty="0"/>
              <a:t>will also maintain a linked list of auto </a:t>
            </a:r>
            <a:r>
              <a:rPr lang="en-CA" dirty="0" smtClean="0"/>
              <a:t>parts </a:t>
            </a:r>
            <a:r>
              <a:rPr lang="en-CA" dirty="0"/>
              <a:t>information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0740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 Classes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500776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The compiler will automatically generate the </a:t>
            </a:r>
            <a:r>
              <a:rPr lang="en-CA" dirty="0" smtClean="0"/>
              <a:t>correct type </a:t>
            </a:r>
            <a:r>
              <a:rPr lang="en-CA" dirty="0"/>
              <a:t>of object, based upon the type you specify when the object is created.</a:t>
            </a:r>
          </a:p>
          <a:p>
            <a:r>
              <a:rPr lang="en-CA" dirty="0"/>
              <a:t>The </a:t>
            </a:r>
            <a:r>
              <a:rPr lang="en-CA" dirty="0" smtClean="0"/>
              <a:t>generic </a:t>
            </a:r>
            <a:r>
              <a:rPr lang="en-CA" dirty="0"/>
              <a:t>class declaration is </a:t>
            </a:r>
            <a:r>
              <a:rPr lang="en-CA" dirty="0" smtClean="0"/>
              <a:t>: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 </a:t>
            </a:r>
            <a:r>
              <a:rPr lang="en-CA" dirty="0"/>
              <a:t>is the placeholder type name, which will be specified when a class </a:t>
            </a:r>
            <a:r>
              <a:rPr lang="en-CA" dirty="0" smtClean="0"/>
              <a:t>is instantiated</a:t>
            </a:r>
            <a:r>
              <a:rPr lang="en-CA" dirty="0"/>
              <a:t>. If necessary, you can define more than one generic data type using </a:t>
            </a:r>
            <a:r>
              <a:rPr lang="en-CA" dirty="0" smtClean="0"/>
              <a:t>comma-separated </a:t>
            </a:r>
            <a:r>
              <a:rPr lang="en-CA" dirty="0"/>
              <a:t>list.</a:t>
            </a:r>
          </a:p>
          <a:p>
            <a:r>
              <a:rPr lang="en-CA" dirty="0"/>
              <a:t>Once you have created a generic class, you create a specific instance of that </a:t>
            </a:r>
            <a:r>
              <a:rPr lang="en-CA" dirty="0" smtClean="0"/>
              <a:t>class :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sz="3000" dirty="0" smtClean="0">
                <a:solidFill>
                  <a:schemeClr val="accent5">
                    <a:lumMod val="75000"/>
                  </a:schemeClr>
                </a:solidFill>
              </a:rPr>
              <a:t>class-name </a:t>
            </a:r>
            <a:r>
              <a:rPr lang="en-CA" sz="3000" dirty="0">
                <a:solidFill>
                  <a:schemeClr val="accent5">
                    <a:lumMod val="75000"/>
                  </a:schemeClr>
                </a:solidFill>
              </a:rPr>
              <a:t>&lt;type&gt; </a:t>
            </a:r>
            <a:r>
              <a:rPr lang="en-CA" sz="3000" dirty="0" smtClean="0">
                <a:solidFill>
                  <a:schemeClr val="accent5">
                    <a:lumMod val="75000"/>
                  </a:schemeClr>
                </a:solidFill>
              </a:rPr>
              <a:t>obj;</a:t>
            </a:r>
            <a:endParaRPr lang="en-CA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0767" y="2601533"/>
            <a:ext cx="8757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5">
                    <a:lumMod val="75000"/>
                  </a:schemeClr>
                </a:solidFill>
              </a:rPr>
              <a:t>template </a:t>
            </a:r>
            <a:r>
              <a:rPr lang="en-CA" sz="3200" dirty="0" smtClean="0">
                <a:solidFill>
                  <a:schemeClr val="accent5">
                    <a:lumMod val="75000"/>
                  </a:schemeClr>
                </a:solidFill>
              </a:rPr>
              <a:t>&lt;typename T&gt; 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</a:rPr>
              <a:t>class class-name {</a:t>
            </a:r>
          </a:p>
          <a:p>
            <a:r>
              <a:rPr lang="en-CA" sz="3200" dirty="0">
                <a:solidFill>
                  <a:schemeClr val="accent5">
                    <a:lumMod val="75000"/>
                  </a:schemeClr>
                </a:solidFill>
              </a:rPr>
              <a:t>...</a:t>
            </a:r>
          </a:p>
          <a:p>
            <a:r>
              <a:rPr lang="en-CA" sz="3200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5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 sample for Stack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Grab the sample code from FOL Week 5</a:t>
            </a:r>
          </a:p>
          <a:p>
            <a:r>
              <a:rPr lang="en-CA" dirty="0"/>
              <a:t> </a:t>
            </a:r>
            <a:r>
              <a:rPr lang="en-CA" dirty="0" smtClean="0"/>
              <a:t>The </a:t>
            </a:r>
            <a:r>
              <a:rPr lang="en-CA" dirty="0"/>
              <a:t>declaration of a generic class is similar to that of a </a:t>
            </a:r>
            <a:r>
              <a:rPr lang="en-CA" dirty="0" smtClean="0"/>
              <a:t>generic function</a:t>
            </a:r>
            <a:r>
              <a:rPr lang="en-CA" dirty="0"/>
              <a:t>. The actual type of data stored by the stack is generic in the class declaration.</a:t>
            </a:r>
          </a:p>
          <a:p>
            <a:r>
              <a:rPr lang="en-CA" dirty="0"/>
              <a:t>It is not until an object of the stack is declared that the actual data type is determined.</a:t>
            </a:r>
          </a:p>
          <a:p>
            <a:r>
              <a:rPr lang="en-CA" dirty="0"/>
              <a:t>When a specific instance of stack is declared, the compiler automatically generates </a:t>
            </a:r>
            <a:r>
              <a:rPr lang="en-CA" dirty="0" smtClean="0"/>
              <a:t>all the </a:t>
            </a:r>
            <a:r>
              <a:rPr lang="en-CA" dirty="0"/>
              <a:t>functions and variables necessary for handling the actual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74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2"/>
            <a:ext cx="10515600" cy="4737311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In </a:t>
            </a:r>
            <a:r>
              <a:rPr lang="en-CA" dirty="0" smtClean="0"/>
              <a:t>our example</a:t>
            </a:r>
            <a:r>
              <a:rPr lang="en-CA" dirty="0"/>
              <a:t>, </a:t>
            </a:r>
            <a:r>
              <a:rPr lang="en-CA" dirty="0" smtClean="0"/>
              <a:t>two different </a:t>
            </a:r>
            <a:r>
              <a:rPr lang="en-CA" dirty="0"/>
              <a:t>types of stacks are declared. Two are integer stacks. Two are stacks of doubles.</a:t>
            </a:r>
          </a:p>
          <a:p>
            <a:r>
              <a:rPr lang="en-CA" dirty="0"/>
              <a:t>Pay special attention to </a:t>
            </a:r>
            <a:r>
              <a:rPr lang="en-CA" dirty="0" smtClean="0"/>
              <a:t>the declarations: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/>
              <a:t>T</a:t>
            </a:r>
            <a:r>
              <a:rPr lang="en-CA" dirty="0" smtClean="0"/>
              <a:t>he </a:t>
            </a:r>
            <a:r>
              <a:rPr lang="en-CA" dirty="0"/>
              <a:t>desired data type is passed inside the angle brackets. </a:t>
            </a:r>
            <a:endParaRPr lang="en-CA" dirty="0" smtClean="0"/>
          </a:p>
          <a:p>
            <a:r>
              <a:rPr lang="en-CA" dirty="0" smtClean="0"/>
              <a:t>By </a:t>
            </a:r>
            <a:r>
              <a:rPr lang="en-CA" dirty="0"/>
              <a:t>changing </a:t>
            </a:r>
            <a:r>
              <a:rPr lang="en-CA" dirty="0" smtClean="0"/>
              <a:t>the type </a:t>
            </a:r>
            <a:r>
              <a:rPr lang="en-CA" dirty="0"/>
              <a:t>of data specified when stack objects are created, you can change the type of </a:t>
            </a:r>
            <a:r>
              <a:rPr lang="en-CA" dirty="0" smtClean="0"/>
              <a:t>data stored </a:t>
            </a:r>
            <a:r>
              <a:rPr lang="en-CA" dirty="0"/>
              <a:t>in </a:t>
            </a:r>
            <a:r>
              <a:rPr lang="en-CA" dirty="0" smtClean="0"/>
              <a:t>the stack</a:t>
            </a:r>
            <a:r>
              <a:rPr lang="en-CA" dirty="0"/>
              <a:t>. </a:t>
            </a:r>
            <a:endParaRPr lang="en-CA" dirty="0" smtClean="0"/>
          </a:p>
          <a:p>
            <a:r>
              <a:rPr lang="en-CA" dirty="0" smtClean="0"/>
              <a:t>For </a:t>
            </a:r>
            <a:r>
              <a:rPr lang="en-CA" dirty="0"/>
              <a:t>example, by using the following declaration, you can </a:t>
            </a:r>
            <a:r>
              <a:rPr lang="en-CA" dirty="0" smtClean="0"/>
              <a:t>create another </a:t>
            </a:r>
            <a:r>
              <a:rPr lang="en-CA" dirty="0"/>
              <a:t>stack that stores character pointers.</a:t>
            </a:r>
          </a:p>
          <a:p>
            <a:pPr marL="0" indent="0">
              <a:buNone/>
            </a:pPr>
            <a:r>
              <a:rPr lang="en-CA" dirty="0" smtClean="0"/>
              <a:t>		</a:t>
            </a:r>
            <a:r>
              <a:rPr lang="en-CA" sz="3500" dirty="0" smtClean="0">
                <a:solidFill>
                  <a:schemeClr val="accent5">
                    <a:lumMod val="75000"/>
                  </a:schemeClr>
                </a:solidFill>
              </a:rPr>
              <a:t>stack&lt;char </a:t>
            </a:r>
            <a:r>
              <a:rPr lang="en-CA" sz="3500" dirty="0">
                <a:solidFill>
                  <a:schemeClr val="accent5">
                    <a:lumMod val="75000"/>
                  </a:schemeClr>
                </a:solidFill>
              </a:rPr>
              <a:t>*&gt; </a:t>
            </a:r>
            <a:r>
              <a:rPr lang="en-CA" sz="3500" dirty="0" err="1" smtClean="0">
                <a:solidFill>
                  <a:schemeClr val="accent5">
                    <a:lumMod val="75000"/>
                  </a:schemeClr>
                </a:solidFill>
              </a:rPr>
              <a:t>charPtrStack</a:t>
            </a:r>
            <a:r>
              <a:rPr lang="en-CA" sz="3500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  <a:endParaRPr lang="en-CA" sz="35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7408" y="2511379"/>
            <a:ext cx="9337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5">
                    <a:lumMod val="75000"/>
                  </a:schemeClr>
                </a:solidFill>
              </a:rPr>
              <a:t>stack&lt;char&gt; s1, s2; // create two character stacks</a:t>
            </a:r>
          </a:p>
          <a:p>
            <a:r>
              <a:rPr lang="en-CA" sz="2800" dirty="0">
                <a:solidFill>
                  <a:schemeClr val="accent5">
                    <a:lumMod val="75000"/>
                  </a:schemeClr>
                </a:solidFill>
              </a:rPr>
              <a:t>stack&lt;double&gt; ds1, ds2; // create two double stacks</a:t>
            </a:r>
          </a:p>
        </p:txBody>
      </p:sp>
    </p:spTree>
    <p:extLst>
      <p:ext uri="{BB962C8B-B14F-4D97-AF65-F5344CB8AC3E}">
        <p14:creationId xmlns:p14="http://schemas.microsoft.com/office/powerpoint/2010/main" val="31196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49" y="1496065"/>
            <a:ext cx="10515600" cy="4788826"/>
          </a:xfrm>
        </p:spPr>
        <p:txBody>
          <a:bodyPr/>
          <a:lstStyle/>
          <a:p>
            <a:r>
              <a:rPr lang="en-CA" dirty="0"/>
              <a:t>You can also create stacks to store data types that you create. </a:t>
            </a:r>
            <a:endParaRPr lang="en-CA" dirty="0" smtClean="0"/>
          </a:p>
          <a:p>
            <a:r>
              <a:rPr lang="en-CA" dirty="0" smtClean="0"/>
              <a:t>Example</a:t>
            </a:r>
            <a:r>
              <a:rPr lang="en-CA" dirty="0"/>
              <a:t>, if </a:t>
            </a:r>
            <a:r>
              <a:rPr lang="en-CA" dirty="0" smtClean="0"/>
              <a:t>you want </a:t>
            </a:r>
            <a:r>
              <a:rPr lang="en-CA" dirty="0"/>
              <a:t>to use the </a:t>
            </a:r>
            <a:r>
              <a:rPr lang="en-CA" dirty="0" smtClean="0"/>
              <a:t>Customer class to </a:t>
            </a:r>
            <a:r>
              <a:rPr lang="en-CA" dirty="0"/>
              <a:t>store </a:t>
            </a:r>
            <a:r>
              <a:rPr lang="en-CA" dirty="0" smtClean="0"/>
              <a:t>customer information</a:t>
            </a:r>
          </a:p>
          <a:p>
            <a:endParaRPr lang="en-CA" dirty="0"/>
          </a:p>
          <a:p>
            <a:r>
              <a:rPr lang="en-CA" dirty="0" smtClean="0"/>
              <a:t>To create a stack of customers: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stack&lt; Customer &gt; 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custStack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en-CA" dirty="0" smtClean="0"/>
              <a:t>Or a pointer to a stack of customers: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stack&lt; Customer &gt; *</a:t>
            </a: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ptrCustStack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CA" dirty="0" err="1" smtClean="0">
                <a:solidFill>
                  <a:schemeClr val="accent5">
                    <a:lumMod val="75000"/>
                  </a:schemeClr>
                </a:solidFill>
              </a:rPr>
              <a:t>ptrCustStack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 = new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stack&lt; Customer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&gt;();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9934" y="2459865"/>
            <a:ext cx="4958365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Class Customer{</a:t>
            </a:r>
          </a:p>
          <a:p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Private:</a:t>
            </a:r>
          </a:p>
          <a:p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     string 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firstname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    string 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lastname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endParaRPr lang="en-CA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Public:</a:t>
            </a:r>
          </a:p>
          <a:p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    string 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getFirstName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     string 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getLastName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();</a:t>
            </a:r>
          </a:p>
          <a:p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    void 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setFristName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( string 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fname</a:t>
            </a:r>
            <a:r>
              <a:rPr lang="en-CA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</a:p>
          <a:p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     void 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setLastName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( string </a:t>
            </a:r>
            <a:r>
              <a:rPr lang="en-CA" sz="2400" dirty="0" err="1" smtClean="0">
                <a:solidFill>
                  <a:schemeClr val="accent5">
                    <a:lumMod val="75000"/>
                  </a:schemeClr>
                </a:solidFill>
              </a:rPr>
              <a:t>lname</a:t>
            </a:r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 );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A" sz="24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CA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As we mentioned we can define multiple generic types for a template class: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template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&lt;typename T1, typename T2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&gt; class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myFoo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	T1  i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	T2  j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public: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	myF00( T1  a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T2  b ) { 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 = a; j = b</a:t>
            </a: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; 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5">
                    <a:lumMod val="75000"/>
                  </a:schemeClr>
                </a:solidFill>
              </a:rPr>
              <a:t>	void </a:t>
            </a: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show() { cout &lt;&lt; i &lt;&lt; ' ' &lt;&lt; j &lt;&lt; '\n'; }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}; </a:t>
            </a:r>
            <a:endParaRPr lang="en-C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Non-generic arguments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9" y="1290001"/>
            <a:ext cx="10515600" cy="4943374"/>
          </a:xfrm>
        </p:spPr>
        <p:txBody>
          <a:bodyPr/>
          <a:lstStyle/>
          <a:p>
            <a:r>
              <a:rPr lang="en-CA" dirty="0" smtClean="0"/>
              <a:t>For </a:t>
            </a:r>
            <a:r>
              <a:rPr lang="en-CA" dirty="0"/>
              <a:t>a generic class, you may also specify </a:t>
            </a:r>
            <a:r>
              <a:rPr lang="en-CA" dirty="0" smtClean="0"/>
              <a:t>non-type arguments</a:t>
            </a:r>
            <a:r>
              <a:rPr lang="en-CA" dirty="0"/>
              <a:t>. </a:t>
            </a:r>
            <a:endParaRPr lang="en-CA" dirty="0" smtClean="0"/>
          </a:p>
          <a:p>
            <a:r>
              <a:rPr lang="en-CA" dirty="0" smtClean="0"/>
              <a:t>You </a:t>
            </a:r>
            <a:r>
              <a:rPr lang="en-CA" dirty="0"/>
              <a:t>can specify what you </a:t>
            </a:r>
            <a:r>
              <a:rPr lang="en-CA" dirty="0" smtClean="0"/>
              <a:t>would normally </a:t>
            </a:r>
            <a:r>
              <a:rPr lang="en-CA" dirty="0"/>
              <a:t>think of as a standard argument, such as an integer or a pointer. </a:t>
            </a:r>
            <a:endParaRPr lang="en-CA" dirty="0" smtClean="0"/>
          </a:p>
          <a:p>
            <a:r>
              <a:rPr lang="en-CA" dirty="0" smtClean="0"/>
              <a:t>The syntax to </a:t>
            </a:r>
            <a:r>
              <a:rPr lang="en-CA" dirty="0"/>
              <a:t>accomplish this is </a:t>
            </a:r>
            <a:r>
              <a:rPr lang="en-CA" dirty="0" smtClean="0"/>
              <a:t>the </a:t>
            </a:r>
            <a:r>
              <a:rPr lang="en-CA" dirty="0"/>
              <a:t>same as for normal function parameters: </a:t>
            </a:r>
            <a:r>
              <a:rPr lang="en-CA" dirty="0" smtClean="0"/>
              <a:t>simply include </a:t>
            </a:r>
            <a:r>
              <a:rPr lang="en-CA" dirty="0"/>
              <a:t>the type and name of the argument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Declare a object of type Foo:</a:t>
            </a:r>
          </a:p>
          <a:p>
            <a:pPr marL="0" indent="0">
              <a:buNone/>
            </a:pPr>
            <a:r>
              <a:rPr lang="en-CA" dirty="0" smtClean="0"/>
              <a:t>   </a:t>
            </a:r>
            <a:r>
              <a:rPr lang="en-CA" sz="3200" dirty="0" smtClean="0">
                <a:solidFill>
                  <a:schemeClr val="accent5">
                    <a:lumMod val="75000"/>
                  </a:schemeClr>
                </a:solidFill>
              </a:rPr>
              <a:t>Foo &lt;int, </a:t>
            </a:r>
            <a:r>
              <a:rPr lang="en-CA" sz="3200" dirty="0">
                <a:solidFill>
                  <a:schemeClr val="accent5">
                    <a:lumMod val="75000"/>
                  </a:schemeClr>
                </a:solidFill>
              </a:rPr>
              <a:t>10&gt; </a:t>
            </a:r>
            <a:r>
              <a:rPr lang="en-CA" sz="3200" dirty="0" err="1" smtClean="0">
                <a:solidFill>
                  <a:schemeClr val="accent5">
                    <a:lumMod val="75000"/>
                  </a:schemeClr>
                </a:solidFill>
              </a:rPr>
              <a:t>intFoo</a:t>
            </a:r>
            <a:r>
              <a:rPr lang="en-CA" sz="3200" dirty="0" smtClean="0">
                <a:solidFill>
                  <a:schemeClr val="accent5">
                    <a:lumMod val="75000"/>
                  </a:schemeClr>
                </a:solidFill>
              </a:rPr>
              <a:t>;</a:t>
            </a:r>
            <a:endParaRPr lang="en-CA" sz="32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8675" y="3554570"/>
            <a:ext cx="5434886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// Here, int size is a non-type argument.</a:t>
            </a:r>
          </a:p>
          <a:p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template </a:t>
            </a:r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</a:rPr>
              <a:t>&lt;typename T, 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int size&gt; class </a:t>
            </a:r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</a:rPr>
              <a:t>Foo{</a:t>
            </a:r>
            <a:endParaRPr lang="en-CA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</a:rPr>
              <a:t>	T[size]; 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// length of array is passed in size</a:t>
            </a:r>
          </a:p>
          <a:p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public:</a:t>
            </a:r>
          </a:p>
          <a:p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</a:rPr>
              <a:t>	Foo() 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{</a:t>
            </a:r>
          </a:p>
          <a:p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</a:rPr>
              <a:t>	register 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int i;</a:t>
            </a:r>
          </a:p>
          <a:p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</a:rPr>
              <a:t>	for(i=0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; i&lt;size; i++) a[i] = i;</a:t>
            </a:r>
          </a:p>
          <a:p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</a:rPr>
              <a:t>	}</a:t>
            </a:r>
            <a:endParaRPr lang="en-CA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CA" sz="2000" dirty="0" smtClean="0">
                <a:solidFill>
                  <a:schemeClr val="accent5">
                    <a:lumMod val="75000"/>
                  </a:schemeClr>
                </a:solidFill>
              </a:rPr>
              <a:t>	T&amp; operator[] (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int i);</a:t>
            </a:r>
          </a:p>
          <a:p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8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Using templates, </a:t>
            </a:r>
            <a:r>
              <a:rPr lang="en-CA" dirty="0" smtClean="0"/>
              <a:t>it is </a:t>
            </a:r>
            <a:r>
              <a:rPr lang="en-CA" dirty="0"/>
              <a:t>possible to create generic functions and classes</a:t>
            </a:r>
            <a:r>
              <a:rPr lang="en-CA" dirty="0" smtClean="0"/>
              <a:t>.</a:t>
            </a:r>
          </a:p>
          <a:p>
            <a:r>
              <a:rPr lang="en-CA" dirty="0" smtClean="0"/>
              <a:t> </a:t>
            </a:r>
            <a:r>
              <a:rPr lang="en-CA" dirty="0"/>
              <a:t>In a generic function or class, </a:t>
            </a:r>
            <a:r>
              <a:rPr lang="en-CA" dirty="0" smtClean="0"/>
              <a:t>the type </a:t>
            </a:r>
            <a:r>
              <a:rPr lang="en-CA" dirty="0"/>
              <a:t>of data upon which the function or class operates is specified as a parameter.</a:t>
            </a:r>
          </a:p>
          <a:p>
            <a:r>
              <a:rPr lang="en-CA" dirty="0"/>
              <a:t>Thus, you can use one function or class with several different types of data </a:t>
            </a:r>
            <a:r>
              <a:rPr lang="en-CA" dirty="0" smtClean="0"/>
              <a:t>without having </a:t>
            </a:r>
            <a:r>
              <a:rPr lang="en-CA" dirty="0"/>
              <a:t>to explicitly recode specific versions for each data type</a:t>
            </a:r>
            <a:r>
              <a:rPr lang="en-CA" dirty="0" smtClean="0"/>
              <a:t>.</a:t>
            </a:r>
          </a:p>
          <a:p>
            <a:r>
              <a:rPr lang="en-CA" dirty="0" smtClean="0"/>
              <a:t>Take our linked list for example. Currently it only contains string data.</a:t>
            </a:r>
            <a:br>
              <a:rPr lang="en-CA" dirty="0" smtClean="0"/>
            </a:br>
            <a:r>
              <a:rPr lang="en-CA" dirty="0" smtClean="0"/>
              <a:t>If we want a linked list of integers we would need to create a new linked list that handles integers.</a:t>
            </a:r>
          </a:p>
          <a:p>
            <a:r>
              <a:rPr lang="en-CA" dirty="0" smtClean="0"/>
              <a:t>This approach is inefficient and would mean we would have to create a new linked list definition for all the data types we wanted to handle including any new types.</a:t>
            </a:r>
          </a:p>
        </p:txBody>
      </p:sp>
    </p:spTree>
    <p:extLst>
      <p:ext uri="{BB962C8B-B14F-4D97-AF65-F5344CB8AC3E}">
        <p14:creationId xmlns:p14="http://schemas.microsoft.com/office/powerpoint/2010/main" val="13899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Templates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661051"/>
          </a:xfrm>
        </p:spPr>
        <p:txBody>
          <a:bodyPr>
            <a:normAutofit/>
          </a:bodyPr>
          <a:lstStyle/>
          <a:p>
            <a:r>
              <a:rPr lang="en-CA" dirty="0" smtClean="0"/>
              <a:t>Templates can be described in two ways: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720" y="2409541"/>
            <a:ext cx="5656235" cy="32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Function Template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 generic </a:t>
            </a:r>
            <a:r>
              <a:rPr lang="en-CA" dirty="0"/>
              <a:t>function defines a general set of operations that will be applied to various </a:t>
            </a:r>
            <a:r>
              <a:rPr lang="en-CA" dirty="0" smtClean="0"/>
              <a:t>types of data</a:t>
            </a:r>
          </a:p>
          <a:p>
            <a:r>
              <a:rPr lang="en-CA" dirty="0"/>
              <a:t>The type of data that the function will operate upon is passed to it as a parameter.</a:t>
            </a:r>
          </a:p>
          <a:p>
            <a:r>
              <a:rPr lang="en-CA" dirty="0"/>
              <a:t>Through a generic function, a single general procedure can be applied to a wide range </a:t>
            </a:r>
            <a:r>
              <a:rPr lang="en-CA" dirty="0" smtClean="0"/>
              <a:t>of data.</a:t>
            </a:r>
          </a:p>
          <a:p>
            <a:r>
              <a:rPr lang="en-CA" dirty="0" smtClean="0"/>
              <a:t>Many </a:t>
            </a:r>
            <a:r>
              <a:rPr lang="en-CA" dirty="0"/>
              <a:t>algorithms are logically the same no matter </a:t>
            </a:r>
            <a:r>
              <a:rPr lang="en-CA" dirty="0" smtClean="0"/>
              <a:t>what type </a:t>
            </a:r>
            <a:r>
              <a:rPr lang="en-CA" dirty="0"/>
              <a:t>of data is being operated upon. For example, the Quicksort sorting algorithm is </a:t>
            </a:r>
            <a:r>
              <a:rPr lang="en-CA" dirty="0" smtClean="0"/>
              <a:t>the same </a:t>
            </a:r>
            <a:r>
              <a:rPr lang="en-CA" dirty="0"/>
              <a:t>whether it is applied to an array of integers or an array of floats. </a:t>
            </a:r>
            <a:endParaRPr lang="en-CA" dirty="0" smtClean="0"/>
          </a:p>
          <a:p>
            <a:r>
              <a:rPr lang="en-CA" dirty="0"/>
              <a:t>J</a:t>
            </a:r>
            <a:r>
              <a:rPr lang="en-CA" dirty="0" smtClean="0"/>
              <a:t>ust </a:t>
            </a:r>
            <a:r>
              <a:rPr lang="en-CA" dirty="0"/>
              <a:t>that </a:t>
            </a:r>
            <a:r>
              <a:rPr lang="en-CA" dirty="0" smtClean="0"/>
              <a:t>the type </a:t>
            </a:r>
            <a:r>
              <a:rPr lang="en-CA" dirty="0"/>
              <a:t>of the data being sorted is different. </a:t>
            </a:r>
            <a:endParaRPr lang="en-CA" dirty="0" smtClean="0"/>
          </a:p>
          <a:p>
            <a:r>
              <a:rPr lang="en-CA" dirty="0" smtClean="0"/>
              <a:t>By </a:t>
            </a:r>
            <a:r>
              <a:rPr lang="en-CA" dirty="0"/>
              <a:t>creating a generic function, </a:t>
            </a:r>
            <a:r>
              <a:rPr lang="en-CA" dirty="0" err="1" smtClean="0"/>
              <a:t>wecan</a:t>
            </a:r>
            <a:r>
              <a:rPr lang="en-CA" dirty="0" smtClean="0"/>
              <a:t> define the </a:t>
            </a:r>
            <a:r>
              <a:rPr lang="en-CA" dirty="0"/>
              <a:t>nature of the algorithm, independent of any data.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142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generic function is created using the keyword template. </a:t>
            </a:r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/>
              <a:t>is used to create a template (</a:t>
            </a:r>
            <a:r>
              <a:rPr lang="en-CA" dirty="0" smtClean="0"/>
              <a:t>or framework</a:t>
            </a:r>
            <a:r>
              <a:rPr lang="en-CA" dirty="0"/>
              <a:t>) that describes what a function will do, leaving it to the compiler to fill </a:t>
            </a:r>
            <a:r>
              <a:rPr lang="en-CA" dirty="0" smtClean="0"/>
              <a:t>in the </a:t>
            </a:r>
            <a:r>
              <a:rPr lang="en-CA" dirty="0"/>
              <a:t>details as needed. </a:t>
            </a:r>
            <a:endParaRPr lang="en-CA" dirty="0" smtClean="0"/>
          </a:p>
          <a:p>
            <a:r>
              <a:rPr lang="en-CA" dirty="0" smtClean="0"/>
              <a:t>The form </a:t>
            </a:r>
            <a:r>
              <a:rPr lang="en-CA" dirty="0"/>
              <a:t>of a template function definition 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template </a:t>
            </a:r>
            <a:r>
              <a:rPr lang="en-CA" dirty="0" smtClean="0">
                <a:solidFill>
                  <a:schemeClr val="accent1">
                    <a:lumMod val="75000"/>
                  </a:schemeClr>
                </a:solidFill>
              </a:rPr>
              <a:t>&lt;typename Ttype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&gt; ret-type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func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-name(parameter list)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// body of function</a:t>
            </a:r>
          </a:p>
          <a:p>
            <a:pPr marL="0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CA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185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Function Template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2298782"/>
          </a:xfrm>
        </p:spPr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Ttype </a:t>
            </a:r>
            <a:r>
              <a:rPr lang="en-CA" dirty="0"/>
              <a:t>is a placeholder name for a data type used by the function. </a:t>
            </a:r>
            <a:endParaRPr lang="en-CA" dirty="0" smtClean="0"/>
          </a:p>
          <a:p>
            <a:r>
              <a:rPr lang="en-CA" dirty="0" smtClean="0"/>
              <a:t>This name may </a:t>
            </a:r>
            <a:r>
              <a:rPr lang="en-CA" dirty="0"/>
              <a:t>be used within the function definition. However, it is only a placeholder that </a:t>
            </a:r>
            <a:r>
              <a:rPr lang="en-CA" dirty="0" smtClean="0"/>
              <a:t>the compiler </a:t>
            </a:r>
            <a:r>
              <a:rPr lang="en-CA" dirty="0"/>
              <a:t>will automatically replace with an actual data type when it creates a </a:t>
            </a:r>
            <a:r>
              <a:rPr lang="en-CA" dirty="0" smtClean="0"/>
              <a:t>specific version </a:t>
            </a:r>
            <a:r>
              <a:rPr lang="en-CA" dirty="0"/>
              <a:t>of the </a:t>
            </a:r>
            <a:r>
              <a:rPr lang="en-CA" dirty="0" smtClean="0"/>
              <a:t>function.</a:t>
            </a:r>
          </a:p>
          <a:p>
            <a:r>
              <a:rPr lang="en-CA" dirty="0" smtClean="0"/>
              <a:t>Example: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80180" y="3193575"/>
            <a:ext cx="7873619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template </a:t>
            </a:r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&lt;typename X&gt; void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swapargs(X &amp;a, X &amp;b)</a:t>
            </a:r>
          </a:p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      X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temp;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      temp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= a;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      a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= b;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      b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= temp;</a:t>
            </a:r>
          </a:p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Function Template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2721863"/>
          </a:xfrm>
        </p:spPr>
        <p:txBody>
          <a:bodyPr/>
          <a:lstStyle/>
          <a:p>
            <a:r>
              <a:rPr lang="en-CA" dirty="0"/>
              <a:t> When the compiler creates a </a:t>
            </a:r>
            <a:r>
              <a:rPr lang="en-CA" dirty="0" smtClean="0"/>
              <a:t>specific version </a:t>
            </a:r>
            <a:r>
              <a:rPr lang="en-CA" dirty="0"/>
              <a:t>of this function, it is said to have created a specialization. </a:t>
            </a:r>
            <a:endParaRPr lang="en-CA" dirty="0" smtClean="0"/>
          </a:p>
          <a:p>
            <a:r>
              <a:rPr lang="en-CA" dirty="0" smtClean="0"/>
              <a:t>This </a:t>
            </a:r>
            <a:r>
              <a:rPr lang="en-CA" dirty="0"/>
              <a:t>is also called </a:t>
            </a:r>
            <a:r>
              <a:rPr lang="en-CA" dirty="0" smtClean="0"/>
              <a:t>a generated </a:t>
            </a:r>
            <a:r>
              <a:rPr lang="en-CA" dirty="0"/>
              <a:t>function. The act of generating a function is referred to as instantiating it</a:t>
            </a:r>
            <a:r>
              <a:rPr lang="en-CA" dirty="0" smtClean="0"/>
              <a:t>.</a:t>
            </a:r>
          </a:p>
          <a:p>
            <a:r>
              <a:rPr lang="en-CA" dirty="0"/>
              <a:t>You can define more than one generic data type in the template statement by using </a:t>
            </a:r>
            <a:r>
              <a:rPr lang="en-CA" dirty="0" smtClean="0"/>
              <a:t>a comma-separated </a:t>
            </a:r>
            <a:r>
              <a:rPr lang="en-CA" dirty="0"/>
              <a:t>list</a:t>
            </a:r>
            <a:r>
              <a:rPr lang="en-CA" dirty="0" smtClean="0"/>
              <a:t>.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95702" y="4230806"/>
            <a:ext cx="116005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template </a:t>
            </a:r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&lt;typename type1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typename type2&gt;void </a:t>
            </a:r>
            <a:r>
              <a:rPr lang="en-CA" sz="2800" dirty="0" err="1">
                <a:solidFill>
                  <a:schemeClr val="accent1">
                    <a:lumMod val="75000"/>
                  </a:schemeClr>
                </a:solidFill>
              </a:rPr>
              <a:t>myfunc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(type1 x, type2 y)</a:t>
            </a:r>
          </a:p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	cout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&lt;&lt; x &lt;&lt; ' ' &lt;&lt; y &lt;&lt; '\n';</a:t>
            </a:r>
          </a:p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1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Function Template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508943"/>
            <a:ext cx="5294194" cy="3445194"/>
          </a:xfrm>
        </p:spPr>
        <p:txBody>
          <a:bodyPr>
            <a:normAutofit/>
          </a:bodyPr>
          <a:lstStyle/>
          <a:p>
            <a:r>
              <a:rPr lang="en-CA" dirty="0"/>
              <a:t>When you create a template function, you are, in essence, allowing the compiler </a:t>
            </a:r>
            <a:r>
              <a:rPr lang="en-CA" dirty="0" smtClean="0"/>
              <a:t>to generate </a:t>
            </a:r>
            <a:r>
              <a:rPr lang="en-CA" dirty="0"/>
              <a:t>as many different versions of that function as are necessary for </a:t>
            </a:r>
            <a:r>
              <a:rPr lang="en-CA" dirty="0" smtClean="0"/>
              <a:t>handling the </a:t>
            </a:r>
            <a:r>
              <a:rPr lang="en-CA" dirty="0"/>
              <a:t>various ways that your program calls the function. </a:t>
            </a:r>
            <a:endParaRPr lang="en-CA" dirty="0" smtClean="0"/>
          </a:p>
          <a:p>
            <a:r>
              <a:rPr lang="en-CA" dirty="0" smtClean="0"/>
              <a:t>How to use a generic function: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512558" y="1477329"/>
            <a:ext cx="58412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int main()</a:t>
            </a:r>
          </a:p>
          <a:p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int  i=10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, j=20;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double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x=10.1, y=23.3;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char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a='x', b='z';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cout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&lt;&lt; "Original i</a:t>
            </a:r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, 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j: " &lt;&lt; i &lt;&lt; ' ' &lt;&lt; j &lt;&lt; '\n';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cout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&lt;&lt; "Original x, y: " &lt;&lt; x &lt;&lt; ' ' &lt;&lt; y &lt;&lt; '\n';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cout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&lt;&lt; "Original a, b: " &lt;&lt; a &lt;&lt; ' ' &lt;&lt; b &lt;&lt; '\n';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swapargs(</a:t>
            </a:r>
            <a:r>
              <a:rPr lang="en-CA" sz="20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, j); // calls generic swapargs()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swapargs(x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, y); // calls generic swapargs()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swapargs(a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, b); // calls generic swapargs()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cout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&lt;&lt; "Swapped i</a:t>
            </a:r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, 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j: " &lt;&lt; i &lt;&lt; ' ' &lt;&lt; j &lt;&lt; '\n';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cout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&lt;&lt; "Swapped x, </a:t>
            </a:r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y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: " &lt;&lt; x &lt;&lt; ' ' &lt;&lt; y &lt;&lt; '\n';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cout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&lt;&lt; "Swapped a, </a:t>
            </a:r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b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: " &lt;&lt; a &lt;&lt; ' ' &lt;&lt; b &lt;&lt; '\n';</a:t>
            </a:r>
          </a:p>
          <a:p>
            <a:r>
              <a:rPr lang="en-CA" sz="2000" dirty="0" smtClean="0">
                <a:solidFill>
                  <a:schemeClr val="accent1">
                    <a:lumMod val="75000"/>
                  </a:schemeClr>
                </a:solidFill>
              </a:rPr>
              <a:t>        return 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0;</a:t>
            </a:r>
          </a:p>
          <a:p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Code the swapargs function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692323" y="2231787"/>
            <a:ext cx="7873619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template </a:t>
            </a:r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&lt;typename X&gt; void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swapargs(X &amp;a, X &amp;b)</a:t>
            </a:r>
          </a:p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      X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temp;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      temp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= a;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      a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= b;</a:t>
            </a:r>
          </a:p>
          <a:p>
            <a:r>
              <a:rPr lang="en-CA" sz="2800" dirty="0" smtClean="0">
                <a:solidFill>
                  <a:schemeClr val="accent1">
                    <a:lumMod val="75000"/>
                  </a:schemeClr>
                </a:solidFill>
              </a:rPr>
              <a:t>      b </a:t>
            </a:r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= temp;</a:t>
            </a:r>
          </a:p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24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1498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Templates</vt:lpstr>
      <vt:lpstr>Templates</vt:lpstr>
      <vt:lpstr>Function Template</vt:lpstr>
      <vt:lpstr>Function Template</vt:lpstr>
      <vt:lpstr>Function Template</vt:lpstr>
      <vt:lpstr>Function Template</vt:lpstr>
      <vt:lpstr>Function Template</vt:lpstr>
      <vt:lpstr>Code the swapargs function</vt:lpstr>
      <vt:lpstr>Function Template</vt:lpstr>
      <vt:lpstr>Template Function</vt:lpstr>
      <vt:lpstr>Template Class</vt:lpstr>
      <vt:lpstr>Template Classes</vt:lpstr>
      <vt:lpstr>Template sample for Stack</vt:lpstr>
      <vt:lpstr>Templates</vt:lpstr>
      <vt:lpstr>Templates</vt:lpstr>
      <vt:lpstr>Templates</vt:lpstr>
      <vt:lpstr>Non-generic arguments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Sharrie Wing</cp:lastModifiedBy>
  <cp:revision>120</cp:revision>
  <dcterms:created xsi:type="dcterms:W3CDTF">2018-09-03T16:13:27Z</dcterms:created>
  <dcterms:modified xsi:type="dcterms:W3CDTF">2019-09-30T14:55:56Z</dcterms:modified>
</cp:coreProperties>
</file>