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58" r:id="rId5"/>
    <p:sldId id="260" r:id="rId6"/>
    <p:sldId id="261" r:id="rId7"/>
    <p:sldId id="262" r:id="rId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88CA"/>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204"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AD9CC4-0179-40F9-AB9A-A1274657E9E2}" type="datetimeFigureOut">
              <a:rPr lang="ru-RU" smtClean="0"/>
              <a:t>07.11.2021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73235-EC8E-4E8B-BA05-357DF4181174}" type="slidenum">
              <a:rPr lang="ru-RU" smtClean="0"/>
              <a:t>‹#›</a:t>
            </a:fld>
            <a:endParaRPr lang="ru-RU"/>
          </a:p>
        </p:txBody>
      </p:sp>
    </p:spTree>
    <p:extLst>
      <p:ext uri="{BB962C8B-B14F-4D97-AF65-F5344CB8AC3E}">
        <p14:creationId xmlns:p14="http://schemas.microsoft.com/office/powerpoint/2010/main" val="1912689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17E73235-EC8E-4E8B-BA05-357DF4181174}" type="slidenum">
              <a:rPr lang="ru-RU" smtClean="0"/>
              <a:t>3</a:t>
            </a:fld>
            <a:endParaRPr lang="ru-RU"/>
          </a:p>
        </p:txBody>
      </p:sp>
    </p:spTree>
    <p:extLst>
      <p:ext uri="{BB962C8B-B14F-4D97-AF65-F5344CB8AC3E}">
        <p14:creationId xmlns:p14="http://schemas.microsoft.com/office/powerpoint/2010/main" val="3807447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17E73235-EC8E-4E8B-BA05-357DF4181174}" type="slidenum">
              <a:rPr lang="ru-RU" smtClean="0"/>
              <a:t>5</a:t>
            </a:fld>
            <a:endParaRPr lang="ru-RU"/>
          </a:p>
        </p:txBody>
      </p:sp>
    </p:spTree>
    <p:extLst>
      <p:ext uri="{BB962C8B-B14F-4D97-AF65-F5344CB8AC3E}">
        <p14:creationId xmlns:p14="http://schemas.microsoft.com/office/powerpoint/2010/main" val="1060471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A4D603F5-76AC-4721-9EAD-B69457624940}" type="datetimeFigureOut">
              <a:rPr lang="ru-RU" smtClean="0"/>
              <a:t>07.11.2021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ED392FF-4B3B-460F-9668-E1AB912B46CC}" type="slidenum">
              <a:rPr lang="ru-RU" smtClean="0"/>
              <a:t>‹#›</a:t>
            </a:fld>
            <a:endParaRPr lang="ru-RU"/>
          </a:p>
        </p:txBody>
      </p:sp>
    </p:spTree>
    <p:extLst>
      <p:ext uri="{BB962C8B-B14F-4D97-AF65-F5344CB8AC3E}">
        <p14:creationId xmlns:p14="http://schemas.microsoft.com/office/powerpoint/2010/main" val="3934534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4D603F5-76AC-4721-9EAD-B69457624940}" type="datetimeFigureOut">
              <a:rPr lang="ru-RU" smtClean="0"/>
              <a:t>07.11.2021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ED392FF-4B3B-460F-9668-E1AB912B46CC}" type="slidenum">
              <a:rPr lang="ru-RU" smtClean="0"/>
              <a:t>‹#›</a:t>
            </a:fld>
            <a:endParaRPr lang="ru-RU"/>
          </a:p>
        </p:txBody>
      </p:sp>
    </p:spTree>
    <p:extLst>
      <p:ext uri="{BB962C8B-B14F-4D97-AF65-F5344CB8AC3E}">
        <p14:creationId xmlns:p14="http://schemas.microsoft.com/office/powerpoint/2010/main" val="241385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4D603F5-76AC-4721-9EAD-B69457624940}" type="datetimeFigureOut">
              <a:rPr lang="ru-RU" smtClean="0"/>
              <a:t>07.11.2021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ED392FF-4B3B-460F-9668-E1AB912B46CC}" type="slidenum">
              <a:rPr lang="ru-RU" smtClean="0"/>
              <a:t>‹#›</a:t>
            </a:fld>
            <a:endParaRPr lang="ru-RU"/>
          </a:p>
        </p:txBody>
      </p:sp>
    </p:spTree>
    <p:extLst>
      <p:ext uri="{BB962C8B-B14F-4D97-AF65-F5344CB8AC3E}">
        <p14:creationId xmlns:p14="http://schemas.microsoft.com/office/powerpoint/2010/main" val="1979276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4D603F5-76AC-4721-9EAD-B69457624940}" type="datetimeFigureOut">
              <a:rPr lang="ru-RU" smtClean="0"/>
              <a:t>07.11.2021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ED392FF-4B3B-460F-9668-E1AB912B46CC}" type="slidenum">
              <a:rPr lang="ru-RU" smtClean="0"/>
              <a:t>‹#›</a:t>
            </a:fld>
            <a:endParaRPr lang="ru-RU"/>
          </a:p>
        </p:txBody>
      </p:sp>
    </p:spTree>
    <p:extLst>
      <p:ext uri="{BB962C8B-B14F-4D97-AF65-F5344CB8AC3E}">
        <p14:creationId xmlns:p14="http://schemas.microsoft.com/office/powerpoint/2010/main" val="619771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A4D603F5-76AC-4721-9EAD-B69457624940}" type="datetimeFigureOut">
              <a:rPr lang="ru-RU" smtClean="0"/>
              <a:t>07.11.2021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ED392FF-4B3B-460F-9668-E1AB912B46CC}" type="slidenum">
              <a:rPr lang="ru-RU" smtClean="0"/>
              <a:t>‹#›</a:t>
            </a:fld>
            <a:endParaRPr lang="ru-RU"/>
          </a:p>
        </p:txBody>
      </p:sp>
    </p:spTree>
    <p:extLst>
      <p:ext uri="{BB962C8B-B14F-4D97-AF65-F5344CB8AC3E}">
        <p14:creationId xmlns:p14="http://schemas.microsoft.com/office/powerpoint/2010/main" val="1354045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A4D603F5-76AC-4721-9EAD-B69457624940}" type="datetimeFigureOut">
              <a:rPr lang="ru-RU" smtClean="0"/>
              <a:t>07.11.2021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ED392FF-4B3B-460F-9668-E1AB912B46CC}" type="slidenum">
              <a:rPr lang="ru-RU" smtClean="0"/>
              <a:t>‹#›</a:t>
            </a:fld>
            <a:endParaRPr lang="ru-RU"/>
          </a:p>
        </p:txBody>
      </p:sp>
    </p:spTree>
    <p:extLst>
      <p:ext uri="{BB962C8B-B14F-4D97-AF65-F5344CB8AC3E}">
        <p14:creationId xmlns:p14="http://schemas.microsoft.com/office/powerpoint/2010/main" val="3035587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A4D603F5-76AC-4721-9EAD-B69457624940}" type="datetimeFigureOut">
              <a:rPr lang="ru-RU" smtClean="0"/>
              <a:t>07.11.2021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3ED392FF-4B3B-460F-9668-E1AB912B46CC}" type="slidenum">
              <a:rPr lang="ru-RU" smtClean="0"/>
              <a:t>‹#›</a:t>
            </a:fld>
            <a:endParaRPr lang="ru-RU"/>
          </a:p>
        </p:txBody>
      </p:sp>
    </p:spTree>
    <p:extLst>
      <p:ext uri="{BB962C8B-B14F-4D97-AF65-F5344CB8AC3E}">
        <p14:creationId xmlns:p14="http://schemas.microsoft.com/office/powerpoint/2010/main" val="1411456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A4D603F5-76AC-4721-9EAD-B69457624940}" type="datetimeFigureOut">
              <a:rPr lang="ru-RU" smtClean="0"/>
              <a:t>07.11.2021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ED392FF-4B3B-460F-9668-E1AB912B46CC}" type="slidenum">
              <a:rPr lang="ru-RU" smtClean="0"/>
              <a:t>‹#›</a:t>
            </a:fld>
            <a:endParaRPr lang="ru-RU"/>
          </a:p>
        </p:txBody>
      </p:sp>
    </p:spTree>
    <p:extLst>
      <p:ext uri="{BB962C8B-B14F-4D97-AF65-F5344CB8AC3E}">
        <p14:creationId xmlns:p14="http://schemas.microsoft.com/office/powerpoint/2010/main" val="2716092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4D603F5-76AC-4721-9EAD-B69457624940}" type="datetimeFigureOut">
              <a:rPr lang="ru-RU" smtClean="0"/>
              <a:t>07.11.2021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3ED392FF-4B3B-460F-9668-E1AB912B46CC}" type="slidenum">
              <a:rPr lang="ru-RU" smtClean="0"/>
              <a:t>‹#›</a:t>
            </a:fld>
            <a:endParaRPr lang="ru-RU"/>
          </a:p>
        </p:txBody>
      </p:sp>
    </p:spTree>
    <p:extLst>
      <p:ext uri="{BB962C8B-B14F-4D97-AF65-F5344CB8AC3E}">
        <p14:creationId xmlns:p14="http://schemas.microsoft.com/office/powerpoint/2010/main" val="2508353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4D603F5-76AC-4721-9EAD-B69457624940}" type="datetimeFigureOut">
              <a:rPr lang="ru-RU" smtClean="0"/>
              <a:t>07.11.2021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ED392FF-4B3B-460F-9668-E1AB912B46CC}" type="slidenum">
              <a:rPr lang="ru-RU" smtClean="0"/>
              <a:t>‹#›</a:t>
            </a:fld>
            <a:endParaRPr lang="ru-RU"/>
          </a:p>
        </p:txBody>
      </p:sp>
    </p:spTree>
    <p:extLst>
      <p:ext uri="{BB962C8B-B14F-4D97-AF65-F5344CB8AC3E}">
        <p14:creationId xmlns:p14="http://schemas.microsoft.com/office/powerpoint/2010/main" val="3294626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4D603F5-76AC-4721-9EAD-B69457624940}" type="datetimeFigureOut">
              <a:rPr lang="ru-RU" smtClean="0"/>
              <a:t>07.11.2021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ED392FF-4B3B-460F-9668-E1AB912B46CC}" type="slidenum">
              <a:rPr lang="ru-RU" smtClean="0"/>
              <a:t>‹#›</a:t>
            </a:fld>
            <a:endParaRPr lang="ru-RU"/>
          </a:p>
        </p:txBody>
      </p:sp>
    </p:spTree>
    <p:extLst>
      <p:ext uri="{BB962C8B-B14F-4D97-AF65-F5344CB8AC3E}">
        <p14:creationId xmlns:p14="http://schemas.microsoft.com/office/powerpoint/2010/main" val="2075531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D603F5-76AC-4721-9EAD-B69457624940}" type="datetimeFigureOut">
              <a:rPr lang="ru-RU" smtClean="0"/>
              <a:t>07.11.2021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D392FF-4B3B-460F-9668-E1AB912B46CC}" type="slidenum">
              <a:rPr lang="ru-RU" smtClean="0"/>
              <a:t>‹#›</a:t>
            </a:fld>
            <a:endParaRPr lang="ru-RU"/>
          </a:p>
        </p:txBody>
      </p:sp>
    </p:spTree>
    <p:extLst>
      <p:ext uri="{BB962C8B-B14F-4D97-AF65-F5344CB8AC3E}">
        <p14:creationId xmlns:p14="http://schemas.microsoft.com/office/powerpoint/2010/main" val="1125197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09550" y="2254492"/>
            <a:ext cx="12686567" cy="810725"/>
          </a:xfrm>
        </p:spPr>
        <p:txBody>
          <a:bodyPr>
            <a:noAutofit/>
          </a:bodyPr>
          <a:lstStyle/>
          <a:p>
            <a:r>
              <a:rPr lang="ru-RU" sz="5400" dirty="0" smtClean="0">
                <a:ln w="0"/>
                <a:effectLst>
                  <a:outerShdw blurRad="38100" dist="19050" dir="2700000" algn="tl" rotWithShape="0">
                    <a:schemeClr val="dk1">
                      <a:alpha val="40000"/>
                    </a:schemeClr>
                  </a:outerShdw>
                </a:effectLst>
              </a:rPr>
              <a:t>Игра «Проверь свою память»</a:t>
            </a:r>
            <a:endParaRPr lang="ru-RU" sz="5400" dirty="0">
              <a:ln w="0"/>
              <a:effectLst>
                <a:outerShdw blurRad="38100" dist="19050" dir="2700000" algn="tl" rotWithShape="0">
                  <a:schemeClr val="dk1">
                    <a:alpha val="40000"/>
                  </a:schemeClr>
                </a:outerShdw>
              </a:effectLst>
            </a:endParaRPr>
          </a:p>
        </p:txBody>
      </p:sp>
      <p:sp>
        <p:nvSpPr>
          <p:cNvPr id="3" name="Подзаголовок 2"/>
          <p:cNvSpPr>
            <a:spLocks noGrp="1"/>
          </p:cNvSpPr>
          <p:nvPr>
            <p:ph type="subTitle" idx="1"/>
          </p:nvPr>
        </p:nvSpPr>
        <p:spPr>
          <a:xfrm>
            <a:off x="6571517" y="4175736"/>
            <a:ext cx="4592515" cy="477593"/>
          </a:xfrm>
        </p:spPr>
        <p:txBody>
          <a:bodyPr/>
          <a:lstStyle/>
          <a:p>
            <a:r>
              <a:rPr lang="ru-RU" dirty="0" smtClean="0"/>
              <a:t>Сухановой Анны Дмитриевны</a:t>
            </a:r>
            <a:endParaRPr lang="ru-RU" dirty="0"/>
          </a:p>
        </p:txBody>
      </p:sp>
    </p:spTree>
    <p:extLst>
      <p:ext uri="{BB962C8B-B14F-4D97-AF65-F5344CB8AC3E}">
        <p14:creationId xmlns:p14="http://schemas.microsoft.com/office/powerpoint/2010/main" val="14473401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5"/>
          <p:cNvSpPr>
            <a:spLocks noGrp="1"/>
          </p:cNvSpPr>
          <p:nvPr>
            <p:ph sz="half" idx="2"/>
          </p:nvPr>
        </p:nvSpPr>
        <p:spPr>
          <a:xfrm>
            <a:off x="184638" y="1924051"/>
            <a:ext cx="5742597" cy="4380034"/>
          </a:xfrm>
          <a:solidFill>
            <a:schemeClr val="bg1">
              <a:alpha val="42000"/>
            </a:schemeClr>
          </a:solidFill>
        </p:spPr>
        <p:txBody>
          <a:bodyPr>
            <a:normAutofit lnSpcReduction="10000"/>
          </a:bodyPr>
          <a:lstStyle/>
          <a:p>
            <a:pPr marL="0" indent="0">
              <a:buNone/>
            </a:pPr>
            <a:r>
              <a:rPr lang="ru-RU" dirty="0" smtClean="0"/>
              <a:t>Игрок должен по памяти воспроизвести картинку, ему дано поле поделенное на квадраты, в начале показывается картинка на определенное время(квадраты подсвечиваются), после игрок должен нажать квадраты так, чтобы воссоздать точную </a:t>
            </a:r>
            <a:r>
              <a:rPr lang="ru-RU" dirty="0" smtClean="0"/>
              <a:t>копию. </a:t>
            </a:r>
          </a:p>
          <a:p>
            <a:pPr marL="0" indent="0">
              <a:buNone/>
            </a:pPr>
            <a:r>
              <a:rPr lang="ru-RU" dirty="0" smtClean="0"/>
              <a:t>Также есть дополнительный уровень, где игрок должен запомнить данные таблицы и ответить на сложный вопрос по ней.</a:t>
            </a:r>
            <a:endParaRPr lang="ru-RU" dirty="0"/>
          </a:p>
        </p:txBody>
      </p:sp>
      <p:sp>
        <p:nvSpPr>
          <p:cNvPr id="7" name="Текст 6"/>
          <p:cNvSpPr>
            <a:spLocks noGrp="1"/>
          </p:cNvSpPr>
          <p:nvPr>
            <p:ph type="body" sz="quarter" idx="3"/>
          </p:nvPr>
        </p:nvSpPr>
        <p:spPr>
          <a:xfrm>
            <a:off x="6541477" y="557031"/>
            <a:ext cx="5183188" cy="823912"/>
          </a:xfrm>
        </p:spPr>
        <p:txBody>
          <a:bodyPr/>
          <a:lstStyle/>
          <a:p>
            <a:r>
              <a:rPr lang="ru-RU" dirty="0" smtClean="0"/>
              <a:t>Задачи, которые выполняет проект</a:t>
            </a:r>
            <a:endParaRPr lang="ru-RU" dirty="0"/>
          </a:p>
        </p:txBody>
      </p:sp>
      <p:sp>
        <p:nvSpPr>
          <p:cNvPr id="8" name="Объект 7"/>
          <p:cNvSpPr>
            <a:spLocks noGrp="1"/>
          </p:cNvSpPr>
          <p:nvPr>
            <p:ph sz="quarter" idx="4"/>
          </p:nvPr>
        </p:nvSpPr>
        <p:spPr>
          <a:xfrm>
            <a:off x="6541477" y="2067658"/>
            <a:ext cx="5183188" cy="3684588"/>
          </a:xfrm>
        </p:spPr>
        <p:txBody>
          <a:bodyPr/>
          <a:lstStyle/>
          <a:p>
            <a:r>
              <a:rPr lang="ru-RU" dirty="0" smtClean="0"/>
              <a:t>Улучшение памяти</a:t>
            </a:r>
          </a:p>
          <a:p>
            <a:r>
              <a:rPr lang="ru-RU" dirty="0" smtClean="0"/>
              <a:t>Тренировка внимательности и скорости реагирования</a:t>
            </a:r>
          </a:p>
          <a:p>
            <a:r>
              <a:rPr lang="ru-RU" dirty="0" smtClean="0"/>
              <a:t>Улучшение навыка концентрации на задачи, которую нужно выполнить</a:t>
            </a:r>
            <a:endParaRPr lang="ru-RU" dirty="0"/>
          </a:p>
        </p:txBody>
      </p:sp>
      <p:sp>
        <p:nvSpPr>
          <p:cNvPr id="9" name="Текст 8"/>
          <p:cNvSpPr>
            <a:spLocks noGrp="1"/>
          </p:cNvSpPr>
          <p:nvPr>
            <p:ph type="body" idx="1"/>
          </p:nvPr>
        </p:nvSpPr>
        <p:spPr>
          <a:xfrm>
            <a:off x="2019301" y="877949"/>
            <a:ext cx="2508738" cy="502994"/>
          </a:xfrm>
        </p:spPr>
        <p:txBody>
          <a:bodyPr>
            <a:noAutofit/>
          </a:bodyPr>
          <a:lstStyle/>
          <a:p>
            <a:r>
              <a:rPr lang="ru-RU" sz="4800" dirty="0" smtClean="0"/>
              <a:t>Идея</a:t>
            </a:r>
            <a:endParaRPr lang="ru-RU" sz="4800" dirty="0"/>
          </a:p>
        </p:txBody>
      </p:sp>
      <p:cxnSp>
        <p:nvCxnSpPr>
          <p:cNvPr id="11" name="Прямая соединительная линия 10"/>
          <p:cNvCxnSpPr/>
          <p:nvPr/>
        </p:nvCxnSpPr>
        <p:spPr>
          <a:xfrm>
            <a:off x="6040925" y="140677"/>
            <a:ext cx="52144" cy="65766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8718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Овал 13"/>
          <p:cNvSpPr/>
          <p:nvPr/>
        </p:nvSpPr>
        <p:spPr>
          <a:xfrm>
            <a:off x="668216" y="1362391"/>
            <a:ext cx="379534" cy="3714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Овал 12"/>
          <p:cNvSpPr/>
          <p:nvPr/>
        </p:nvSpPr>
        <p:spPr>
          <a:xfrm>
            <a:off x="668216" y="1410793"/>
            <a:ext cx="379534" cy="3714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p:cNvSpPr txBox="1"/>
          <p:nvPr/>
        </p:nvSpPr>
        <p:spPr>
          <a:xfrm>
            <a:off x="0" y="560123"/>
            <a:ext cx="12192000" cy="576000"/>
          </a:xfrm>
          <a:prstGeom prst="rect">
            <a:avLst/>
          </a:prstGeom>
          <a:solidFill>
            <a:schemeClr val="tx1"/>
          </a:solidFill>
        </p:spPr>
        <p:txBody>
          <a:bodyPr wrap="square" rtlCol="0">
            <a:spAutoFit/>
          </a:bodyPr>
          <a:lstStyle/>
          <a:p>
            <a:endParaRPr lang="ru-RU" dirty="0"/>
          </a:p>
        </p:txBody>
      </p:sp>
      <p:sp>
        <p:nvSpPr>
          <p:cNvPr id="7" name="TextBox 6"/>
          <p:cNvSpPr txBox="1"/>
          <p:nvPr/>
        </p:nvSpPr>
        <p:spPr>
          <a:xfrm>
            <a:off x="668216" y="1312108"/>
            <a:ext cx="9548446" cy="1569660"/>
          </a:xfrm>
          <a:prstGeom prst="rect">
            <a:avLst/>
          </a:prstGeom>
          <a:solidFill>
            <a:schemeClr val="bg1"/>
          </a:solidFill>
        </p:spPr>
        <p:txBody>
          <a:bodyPr wrap="square" rtlCol="0">
            <a:spAutoFit/>
          </a:bodyPr>
          <a:lstStyle/>
          <a:p>
            <a:r>
              <a:rPr lang="ru-RU" sz="2400" b="1" dirty="0" smtClean="0"/>
              <a:t>1.</a:t>
            </a:r>
            <a:r>
              <a:rPr lang="en-US" sz="2400" b="1" dirty="0" smtClean="0"/>
              <a:t> </a:t>
            </a:r>
            <a:r>
              <a:rPr lang="ru-RU" sz="2400" dirty="0" smtClean="0"/>
              <a:t>Вначале </a:t>
            </a:r>
            <a:r>
              <a:rPr lang="ru-RU" sz="2400" dirty="0"/>
              <a:t>игроку, чтобы начать игру нужно нажать кнопку "Начать", после чего сразу начнется таймер и игроку нужно запомнить за определённое время картинку, потом воссоздать точную копию на время, игрок должен нажать на квадраты на поле, и они подсветятся.</a:t>
            </a:r>
          </a:p>
        </p:txBody>
      </p:sp>
      <p:sp>
        <p:nvSpPr>
          <p:cNvPr id="8" name="TextBox 7"/>
          <p:cNvSpPr txBox="1"/>
          <p:nvPr/>
        </p:nvSpPr>
        <p:spPr>
          <a:xfrm>
            <a:off x="668216" y="3156438"/>
            <a:ext cx="10902461" cy="1569660"/>
          </a:xfrm>
          <a:prstGeom prst="rect">
            <a:avLst/>
          </a:prstGeom>
          <a:solidFill>
            <a:schemeClr val="bg1"/>
          </a:solidFill>
        </p:spPr>
        <p:txBody>
          <a:bodyPr wrap="square" rtlCol="0">
            <a:spAutoFit/>
          </a:bodyPr>
          <a:lstStyle/>
          <a:p>
            <a:r>
              <a:rPr lang="ru-RU" sz="2400" b="1" dirty="0" smtClean="0"/>
              <a:t>2.</a:t>
            </a:r>
            <a:r>
              <a:rPr lang="en-US" sz="2400" b="1" dirty="0" smtClean="0"/>
              <a:t> </a:t>
            </a:r>
            <a:r>
              <a:rPr lang="ru-RU" sz="2400" dirty="0" smtClean="0"/>
              <a:t>После </a:t>
            </a:r>
            <a:r>
              <a:rPr lang="ru-RU" sz="2400" dirty="0"/>
              <a:t>воссоздания картинки, происходит проверка на совпадение, если она успешна, то подсвечивается кнопка для следующего уровня, игрок, нажав на нее должен выполнить те же действия. Если проверка на совпадение не пройдена, то игрок не может пройти на следующий уровень, он должен нажать кнопку выйти.</a:t>
            </a:r>
          </a:p>
        </p:txBody>
      </p:sp>
      <p:sp>
        <p:nvSpPr>
          <p:cNvPr id="9" name="TextBox 8"/>
          <p:cNvSpPr txBox="1"/>
          <p:nvPr/>
        </p:nvSpPr>
        <p:spPr>
          <a:xfrm>
            <a:off x="668216" y="4906108"/>
            <a:ext cx="10744200" cy="1200329"/>
          </a:xfrm>
          <a:prstGeom prst="rect">
            <a:avLst/>
          </a:prstGeom>
          <a:solidFill>
            <a:schemeClr val="bg1"/>
          </a:solidFill>
        </p:spPr>
        <p:txBody>
          <a:bodyPr wrap="square" rtlCol="0">
            <a:spAutoFit/>
          </a:bodyPr>
          <a:lstStyle/>
          <a:p>
            <a:r>
              <a:rPr lang="ru-RU" sz="2400" b="1" dirty="0" smtClean="0"/>
              <a:t>3.</a:t>
            </a:r>
            <a:r>
              <a:rPr lang="en-US" sz="2400" b="1" dirty="0" smtClean="0"/>
              <a:t> </a:t>
            </a:r>
            <a:r>
              <a:rPr lang="ru-RU" sz="2400" dirty="0" smtClean="0"/>
              <a:t>Также </a:t>
            </a:r>
            <a:r>
              <a:rPr lang="ru-RU" sz="2400" dirty="0"/>
              <a:t>после прохождения уровней игрок может пройти дополнительный, ответив на один сложный вопрос по таблице, которая ему будет дана на запоминание.</a:t>
            </a:r>
          </a:p>
        </p:txBody>
      </p:sp>
      <p:sp>
        <p:nvSpPr>
          <p:cNvPr id="11" name="TextBox 10"/>
          <p:cNvSpPr txBox="1"/>
          <p:nvPr/>
        </p:nvSpPr>
        <p:spPr>
          <a:xfrm>
            <a:off x="3541102" y="494180"/>
            <a:ext cx="4484946" cy="707886"/>
          </a:xfrm>
          <a:prstGeom prst="rect">
            <a:avLst/>
          </a:prstGeom>
          <a:noFill/>
        </p:spPr>
        <p:txBody>
          <a:bodyPr wrap="none" rtlCol="0">
            <a:spAutoFit/>
          </a:bodyPr>
          <a:lstStyle/>
          <a:p>
            <a:r>
              <a:rPr lang="ru-RU" sz="4000" dirty="0" smtClean="0">
                <a:solidFill>
                  <a:schemeClr val="bg1"/>
                </a:solidFill>
              </a:rPr>
              <a:t>Инструкция по игре</a:t>
            </a:r>
            <a:endParaRPr lang="ru-RU" sz="4000" dirty="0">
              <a:solidFill>
                <a:schemeClr val="bg1"/>
              </a:solidFill>
            </a:endParaRPr>
          </a:p>
        </p:txBody>
      </p:sp>
    </p:spTree>
    <p:extLst>
      <p:ext uri="{BB962C8B-B14F-4D97-AF65-F5344CB8AC3E}">
        <p14:creationId xmlns:p14="http://schemas.microsoft.com/office/powerpoint/2010/main" val="1616711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924918"/>
          </a:xfrm>
        </p:spPr>
        <p:txBody>
          <a:bodyPr/>
          <a:lstStyle/>
          <a:p>
            <a:r>
              <a:rPr lang="ru-RU" b="1" dirty="0"/>
              <a:t>Описание </a:t>
            </a:r>
            <a:r>
              <a:rPr lang="ru-RU" b="1" dirty="0" smtClean="0"/>
              <a:t>реализации</a:t>
            </a:r>
            <a:endParaRPr lang="ru-RU" dirty="0"/>
          </a:p>
        </p:txBody>
      </p:sp>
      <p:sp>
        <p:nvSpPr>
          <p:cNvPr id="7" name="TextBox 6"/>
          <p:cNvSpPr txBox="1"/>
          <p:nvPr/>
        </p:nvSpPr>
        <p:spPr>
          <a:xfrm>
            <a:off x="739776" y="1208683"/>
            <a:ext cx="11452224" cy="2893100"/>
          </a:xfrm>
          <a:prstGeom prst="rect">
            <a:avLst/>
          </a:prstGeom>
          <a:solidFill>
            <a:schemeClr val="bg2"/>
          </a:solidFill>
        </p:spPr>
        <p:txBody>
          <a:bodyPr wrap="square" rtlCol="0">
            <a:spAutoFit/>
          </a:bodyPr>
          <a:lstStyle/>
          <a:p>
            <a:r>
              <a:rPr lang="ru-RU" sz="2000" b="1" dirty="0" smtClean="0"/>
              <a:t>Использованные классы</a:t>
            </a:r>
            <a:r>
              <a:rPr lang="en-US" sz="2000" b="1" dirty="0" smtClean="0"/>
              <a:t>:</a:t>
            </a:r>
            <a:endParaRPr lang="ru-RU" sz="2000" b="1" dirty="0" smtClean="0"/>
          </a:p>
          <a:p>
            <a:pPr marL="285750" lvl="0" indent="-285750">
              <a:buFont typeface="Arial" panose="020B0604020202020204" pitchFamily="34" charset="0"/>
              <a:buChar char="•"/>
            </a:pPr>
            <a:r>
              <a:rPr lang="en-US" b="1" dirty="0"/>
              <a:t>class FirstForm</a:t>
            </a:r>
            <a:r>
              <a:rPr lang="ru-RU" dirty="0"/>
              <a:t> – в этом классе реализуются функции начального экрана (кнопка запуска)</a:t>
            </a:r>
          </a:p>
          <a:p>
            <a:pPr marL="285750" lvl="0" indent="-285750">
              <a:buFont typeface="Arial" panose="020B0604020202020204" pitchFamily="34" charset="0"/>
              <a:buChar char="•"/>
            </a:pPr>
            <a:r>
              <a:rPr lang="en-US" b="1" dirty="0"/>
              <a:t>class SecondForm </a:t>
            </a:r>
            <a:r>
              <a:rPr lang="ru-RU" dirty="0"/>
              <a:t>–  в этом классе созданы основные функции игры (поле игры, проверка на </a:t>
            </a:r>
            <a:r>
              <a:rPr lang="ru-RU" dirty="0" smtClean="0"/>
              <a:t>правильность нажатий </a:t>
            </a:r>
            <a:r>
              <a:rPr lang="ru-RU" dirty="0"/>
              <a:t>кнопок, таймер, закрашивание кнопок и т.д.)</a:t>
            </a:r>
          </a:p>
          <a:p>
            <a:pPr marL="285750" lvl="0" indent="-285750">
              <a:buFont typeface="Arial" panose="020B0604020202020204" pitchFamily="34" charset="0"/>
              <a:buChar char="•"/>
            </a:pPr>
            <a:r>
              <a:rPr lang="en-US" b="1" dirty="0"/>
              <a:t>class ThirdForm </a:t>
            </a:r>
            <a:r>
              <a:rPr lang="ru-RU" dirty="0"/>
              <a:t>– это класс для прохождения дополнительного уровня</a:t>
            </a:r>
          </a:p>
          <a:p>
            <a:pPr marL="285750" lvl="0" indent="-285750">
              <a:buFont typeface="Arial" panose="020B0604020202020204" pitchFamily="34" charset="0"/>
              <a:buChar char="•"/>
            </a:pPr>
            <a:r>
              <a:rPr lang="en-US" b="1" dirty="0"/>
              <a:t>class NoButtonsError</a:t>
            </a:r>
            <a:r>
              <a:rPr lang="ru-RU" b="1" dirty="0"/>
              <a:t> – </a:t>
            </a:r>
            <a:r>
              <a:rPr lang="ru-RU" dirty="0"/>
              <a:t>класс ошибки, когда не нажаты кнопки</a:t>
            </a:r>
          </a:p>
          <a:p>
            <a:pPr marL="285750" lvl="0" indent="-285750">
              <a:buFont typeface="Arial" panose="020B0604020202020204" pitchFamily="34" charset="0"/>
              <a:buChar char="•"/>
            </a:pPr>
            <a:r>
              <a:rPr lang="en-US" b="1" dirty="0"/>
              <a:t>class LengthButtonsError</a:t>
            </a:r>
            <a:r>
              <a:rPr lang="ru-RU" b="1" dirty="0"/>
              <a:t> – </a:t>
            </a:r>
            <a:r>
              <a:rPr lang="ru-RU" dirty="0"/>
              <a:t>класс ошибки, когда нажато неправильное количество кнопок</a:t>
            </a:r>
          </a:p>
          <a:p>
            <a:pPr marL="285750" lvl="0" indent="-285750">
              <a:buFont typeface="Arial" panose="020B0604020202020204" pitchFamily="34" charset="0"/>
              <a:buChar char="•"/>
            </a:pPr>
            <a:r>
              <a:rPr lang="en-US" b="1" dirty="0"/>
              <a:t>class NumberButtonsError</a:t>
            </a:r>
            <a:r>
              <a:rPr lang="ru-RU" b="1" dirty="0"/>
              <a:t> -  </a:t>
            </a:r>
            <a:r>
              <a:rPr lang="ru-RU" dirty="0"/>
              <a:t>класс ошибки, когда нажали правильное количество кнопок, но не те, которые нужны</a:t>
            </a:r>
          </a:p>
          <a:p>
            <a:pPr marL="285750" indent="-285750">
              <a:buFont typeface="Arial" panose="020B0604020202020204" pitchFamily="34" charset="0"/>
              <a:buChar char="•"/>
            </a:pPr>
            <a:endParaRPr lang="ru-RU" dirty="0"/>
          </a:p>
        </p:txBody>
      </p:sp>
      <p:sp>
        <p:nvSpPr>
          <p:cNvPr id="4" name="TextBox 3"/>
          <p:cNvSpPr txBox="1"/>
          <p:nvPr/>
        </p:nvSpPr>
        <p:spPr>
          <a:xfrm>
            <a:off x="1" y="4554415"/>
            <a:ext cx="11667392" cy="1323439"/>
          </a:xfrm>
          <a:prstGeom prst="rect">
            <a:avLst/>
          </a:prstGeom>
          <a:solidFill>
            <a:schemeClr val="accent2">
              <a:lumMod val="20000"/>
              <a:lumOff val="80000"/>
            </a:schemeClr>
          </a:solidFill>
        </p:spPr>
        <p:txBody>
          <a:bodyPr wrap="square" rtlCol="0">
            <a:spAutoFit/>
          </a:bodyPr>
          <a:lstStyle/>
          <a:p>
            <a:r>
              <a:rPr lang="ru-RU" sz="2000" b="1" dirty="0"/>
              <a:t>Интересные приемы:</a:t>
            </a:r>
          </a:p>
          <a:p>
            <a:r>
              <a:rPr lang="ru-RU" sz="2000" dirty="0" smtClean="0"/>
              <a:t>• Чтобы </a:t>
            </a:r>
            <a:r>
              <a:rPr lang="ru-RU" sz="2000" dirty="0"/>
              <a:t>текст переводился на новую строку использован метод setWordWrap(</a:t>
            </a:r>
            <a:r>
              <a:rPr lang="ru-RU" sz="2000" dirty="0" err="1"/>
              <a:t>True</a:t>
            </a:r>
            <a:r>
              <a:rPr lang="ru-RU" sz="2000" dirty="0"/>
              <a:t>)</a:t>
            </a:r>
          </a:p>
          <a:p>
            <a:r>
              <a:rPr lang="ru-RU" sz="2000" dirty="0" smtClean="0"/>
              <a:t>• Все </a:t>
            </a:r>
            <a:r>
              <a:rPr lang="ru-RU" sz="2000" dirty="0"/>
              <a:t>кнопки для уровней созданы заранее, но, чтобы игрок их не видел и не мог использовать использованы методы hide() и setEnabled(False)</a:t>
            </a:r>
          </a:p>
        </p:txBody>
      </p:sp>
      <p:cxnSp>
        <p:nvCxnSpPr>
          <p:cNvPr id="6" name="Прямая соединительная линия 5"/>
          <p:cNvCxnSpPr/>
          <p:nvPr/>
        </p:nvCxnSpPr>
        <p:spPr>
          <a:xfrm>
            <a:off x="0" y="924918"/>
            <a:ext cx="12192000" cy="0"/>
          </a:xfrm>
          <a:prstGeom prst="line">
            <a:avLst/>
          </a:prstGeom>
          <a:ln w="317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457095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
            <a:ext cx="12192000" cy="954088"/>
          </a:xfrm>
          <a:solidFill>
            <a:schemeClr val="bg1"/>
          </a:solidFill>
        </p:spPr>
        <p:txBody>
          <a:bodyPr/>
          <a:lstStyle/>
          <a:p>
            <a:r>
              <a:rPr lang="ru-RU" b="1" dirty="0"/>
              <a:t>Описание </a:t>
            </a:r>
            <a:r>
              <a:rPr lang="ru-RU" b="1" dirty="0" smtClean="0"/>
              <a:t>реализации</a:t>
            </a:r>
            <a:endParaRPr lang="ru-RU" dirty="0"/>
          </a:p>
        </p:txBody>
      </p:sp>
      <p:sp>
        <p:nvSpPr>
          <p:cNvPr id="3" name="TextBox 2"/>
          <p:cNvSpPr txBox="1"/>
          <p:nvPr/>
        </p:nvSpPr>
        <p:spPr>
          <a:xfrm>
            <a:off x="1" y="1247773"/>
            <a:ext cx="12204000" cy="5400000"/>
          </a:xfrm>
          <a:prstGeom prst="rect">
            <a:avLst/>
          </a:prstGeom>
          <a:solidFill>
            <a:schemeClr val="bg2"/>
          </a:solidFill>
        </p:spPr>
        <p:txBody>
          <a:bodyPr wrap="square" rtlCol="0">
            <a:spAutoFit/>
          </a:bodyPr>
          <a:lstStyle/>
          <a:p>
            <a:r>
              <a:rPr lang="ru-RU" sz="2800" b="1" dirty="0"/>
              <a:t>Использованные технологии</a:t>
            </a:r>
            <a:r>
              <a:rPr lang="ru-RU" sz="2800" b="1" dirty="0" smtClean="0"/>
              <a:t>:</a:t>
            </a:r>
          </a:p>
          <a:p>
            <a:endParaRPr lang="ru-RU" sz="2000" dirty="0"/>
          </a:p>
          <a:p>
            <a:pPr marL="285750" lvl="0" indent="-285750">
              <a:buFont typeface="Arial" panose="020B0604020202020204" pitchFamily="34" charset="0"/>
              <a:buChar char="•"/>
            </a:pPr>
            <a:r>
              <a:rPr lang="ru-RU" sz="2200" dirty="0"/>
              <a:t>Обработка исключений с помощью </a:t>
            </a:r>
            <a:r>
              <a:rPr lang="en-US" sz="2200" b="1" dirty="0"/>
              <a:t>try </a:t>
            </a:r>
            <a:r>
              <a:rPr lang="ru-RU" sz="2200" b="1" dirty="0"/>
              <a:t>– </a:t>
            </a:r>
            <a:r>
              <a:rPr lang="en-US" sz="2200" b="1" dirty="0"/>
              <a:t>except</a:t>
            </a:r>
            <a:r>
              <a:rPr lang="ru-RU" sz="2200" b="1" dirty="0"/>
              <a:t>, </a:t>
            </a:r>
            <a:r>
              <a:rPr lang="en-US" sz="2200" b="1" dirty="0"/>
              <a:t>raise </a:t>
            </a:r>
            <a:r>
              <a:rPr lang="ru-RU" sz="2200" b="1" dirty="0"/>
              <a:t>и </a:t>
            </a:r>
            <a:r>
              <a:rPr lang="en-US" sz="2200" b="1" dirty="0"/>
              <a:t>assert</a:t>
            </a:r>
            <a:r>
              <a:rPr lang="ru-RU" sz="2200" dirty="0"/>
              <a:t>.</a:t>
            </a:r>
          </a:p>
          <a:p>
            <a:pPr marL="285750" lvl="0" indent="-285750">
              <a:buFont typeface="Arial" panose="020B0604020202020204" pitchFamily="34" charset="0"/>
              <a:buChar char="•"/>
            </a:pPr>
            <a:r>
              <a:rPr lang="ru-RU" sz="2200" dirty="0"/>
              <a:t>Создана </a:t>
            </a:r>
            <a:r>
              <a:rPr lang="ru-RU" sz="2200" b="1" dirty="0"/>
              <a:t>база данных</a:t>
            </a:r>
            <a:r>
              <a:rPr lang="ru-RU" sz="2200" dirty="0"/>
              <a:t>, которая хранит название автора, книги и дату</a:t>
            </a:r>
            <a:r>
              <a:rPr lang="ru-RU" sz="2200" dirty="0" smtClean="0"/>
              <a:t>.</a:t>
            </a:r>
          </a:p>
          <a:p>
            <a:pPr lvl="0"/>
            <a:endParaRPr lang="ru-RU" sz="2000" dirty="0"/>
          </a:p>
          <a:p>
            <a:endParaRPr lang="ru-RU" dirty="0"/>
          </a:p>
        </p:txBody>
      </p:sp>
      <p:cxnSp>
        <p:nvCxnSpPr>
          <p:cNvPr id="8" name="Прямая соединительная линия 7"/>
          <p:cNvCxnSpPr/>
          <p:nvPr/>
        </p:nvCxnSpPr>
        <p:spPr>
          <a:xfrm>
            <a:off x="0" y="820143"/>
            <a:ext cx="12192000" cy="0"/>
          </a:xfrm>
          <a:prstGeom prst="line">
            <a:avLst/>
          </a:prstGeom>
          <a:ln w="31750"/>
        </p:spPr>
        <p:style>
          <a:lnRef idx="1">
            <a:schemeClr val="dk1"/>
          </a:lnRef>
          <a:fillRef idx="0">
            <a:schemeClr val="dk1"/>
          </a:fillRef>
          <a:effectRef idx="0">
            <a:schemeClr val="dk1"/>
          </a:effectRef>
          <a:fontRef idx="minor">
            <a:schemeClr val="tx1"/>
          </a:fontRef>
        </p:style>
      </p:cxnSp>
      <p:pic>
        <p:nvPicPr>
          <p:cNvPr id="9" name="Рисунок 8"/>
          <p:cNvPicPr/>
          <p:nvPr/>
        </p:nvPicPr>
        <p:blipFill rotWithShape="1">
          <a:blip r:embed="rId3">
            <a:extLst>
              <a:ext uri="{28A0092B-C50C-407E-A947-70E740481C1C}">
                <a14:useLocalDpi xmlns:a14="http://schemas.microsoft.com/office/drawing/2010/main" val="0"/>
              </a:ext>
            </a:extLst>
          </a:blip>
          <a:srcRect t="7153" r="51115" b="44305"/>
          <a:stretch/>
        </p:blipFill>
        <p:spPr bwMode="auto">
          <a:xfrm>
            <a:off x="257175" y="2943224"/>
            <a:ext cx="8677275" cy="3381375"/>
          </a:xfrm>
          <a:prstGeom prst="rect">
            <a:avLst/>
          </a:prstGeom>
          <a:ln w="38100">
            <a:solidFill>
              <a:schemeClr val="accent2">
                <a:lumMod val="40000"/>
                <a:lumOff val="60000"/>
              </a:schemeClr>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157823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
            <a:ext cx="12192000" cy="954088"/>
          </a:xfrm>
          <a:solidFill>
            <a:schemeClr val="bg1"/>
          </a:solidFill>
        </p:spPr>
        <p:txBody>
          <a:bodyPr/>
          <a:lstStyle/>
          <a:p>
            <a:r>
              <a:rPr lang="ru-RU" b="1" dirty="0"/>
              <a:t>Описание </a:t>
            </a:r>
            <a:r>
              <a:rPr lang="ru-RU" b="1" dirty="0" smtClean="0"/>
              <a:t>реализации</a:t>
            </a:r>
            <a:endParaRPr lang="ru-RU" dirty="0"/>
          </a:p>
        </p:txBody>
      </p:sp>
      <p:sp>
        <p:nvSpPr>
          <p:cNvPr id="3" name="TextBox 2"/>
          <p:cNvSpPr txBox="1"/>
          <p:nvPr/>
        </p:nvSpPr>
        <p:spPr>
          <a:xfrm>
            <a:off x="0" y="1371599"/>
            <a:ext cx="12204000" cy="5109091"/>
          </a:xfrm>
          <a:prstGeom prst="rect">
            <a:avLst/>
          </a:prstGeom>
          <a:solidFill>
            <a:schemeClr val="bg2"/>
          </a:solidFill>
        </p:spPr>
        <p:txBody>
          <a:bodyPr wrap="square" rtlCol="0">
            <a:spAutoFit/>
          </a:bodyPr>
          <a:lstStyle/>
          <a:p>
            <a:r>
              <a:rPr lang="ru-RU" sz="2800" b="1" dirty="0"/>
              <a:t>Использованные технологии</a:t>
            </a:r>
            <a:r>
              <a:rPr lang="ru-RU" sz="2800" b="1" dirty="0" smtClean="0"/>
              <a:t>:</a:t>
            </a:r>
          </a:p>
          <a:p>
            <a:endParaRPr lang="ru-RU" sz="2000" dirty="0"/>
          </a:p>
          <a:p>
            <a:pPr marL="285750" lvl="0" indent="-285750">
              <a:buFont typeface="Arial" panose="020B0604020202020204" pitchFamily="34" charset="0"/>
              <a:buChar char="•"/>
            </a:pPr>
            <a:r>
              <a:rPr lang="ru-RU" sz="2400" b="1" dirty="0" smtClean="0"/>
              <a:t>библиотека </a:t>
            </a:r>
            <a:r>
              <a:rPr lang="ru-RU" sz="2400" b="1" dirty="0"/>
              <a:t>sqlite3</a:t>
            </a:r>
            <a:r>
              <a:rPr lang="ru-RU" sz="2400" dirty="0"/>
              <a:t>, чтобы работать с базой данных (получить данные из нее</a:t>
            </a:r>
            <a:r>
              <a:rPr lang="ru-RU" sz="2400" dirty="0" smtClean="0"/>
              <a:t>)</a:t>
            </a:r>
            <a:endParaRPr lang="ru-RU" sz="2400" dirty="0"/>
          </a:p>
          <a:p>
            <a:pPr marL="285750" lvl="0" indent="-285750">
              <a:buFont typeface="Arial" panose="020B0604020202020204" pitchFamily="34" charset="0"/>
              <a:buChar char="•"/>
            </a:pPr>
            <a:r>
              <a:rPr lang="ru-RU" sz="2400" b="1" dirty="0" smtClean="0"/>
              <a:t>библиотека </a:t>
            </a:r>
            <a:r>
              <a:rPr lang="ru-RU" sz="2400" b="1" dirty="0"/>
              <a:t>PyQt5</a:t>
            </a:r>
          </a:p>
          <a:p>
            <a:pPr marL="285750" lvl="0" indent="-285750">
              <a:buFont typeface="Arial" panose="020B0604020202020204" pitchFamily="34" charset="0"/>
              <a:buChar char="•"/>
            </a:pPr>
            <a:r>
              <a:rPr lang="ru-RU" sz="2400" b="1" dirty="0" smtClean="0"/>
              <a:t>Модуль </a:t>
            </a:r>
            <a:r>
              <a:rPr lang="ru-RU" sz="2400" b="1" dirty="0" err="1"/>
              <a:t>QtCore</a:t>
            </a:r>
            <a:r>
              <a:rPr lang="ru-RU" sz="2400" b="1" dirty="0"/>
              <a:t> </a:t>
            </a:r>
            <a:r>
              <a:rPr lang="ru-RU" sz="2400" dirty="0"/>
              <a:t>из которого использовался </a:t>
            </a:r>
            <a:r>
              <a:rPr lang="ru-RU" sz="2400" dirty="0" err="1"/>
              <a:t>QTimer</a:t>
            </a:r>
            <a:r>
              <a:rPr lang="ru-RU" sz="2400" dirty="0"/>
              <a:t>, чтобы использовать метод </a:t>
            </a:r>
            <a:r>
              <a:rPr lang="ru-RU" sz="2400" dirty="0" err="1"/>
              <a:t>singleShot</a:t>
            </a:r>
            <a:r>
              <a:rPr lang="ru-RU" sz="2400" dirty="0"/>
              <a:t>, создает поток в фоне для таймера.</a:t>
            </a:r>
          </a:p>
          <a:p>
            <a:pPr marL="285750" lvl="0" indent="-285750">
              <a:buFont typeface="Arial" panose="020B0604020202020204" pitchFamily="34" charset="0"/>
              <a:buChar char="•"/>
            </a:pPr>
            <a:r>
              <a:rPr lang="ru-RU" sz="2400" b="1" dirty="0" smtClean="0"/>
              <a:t>Модуль </a:t>
            </a:r>
            <a:r>
              <a:rPr lang="ru-RU" sz="2400" b="1" dirty="0" err="1"/>
              <a:t>QtWidgets</a:t>
            </a:r>
            <a:r>
              <a:rPr lang="ru-RU" sz="2400" dirty="0"/>
              <a:t> для создания кнопок, полей(</a:t>
            </a:r>
            <a:r>
              <a:rPr lang="ru-RU" sz="2400" dirty="0" err="1"/>
              <a:t>QLabel</a:t>
            </a:r>
            <a:r>
              <a:rPr lang="ru-RU" sz="2400" dirty="0"/>
              <a:t>), поля для таймера(</a:t>
            </a:r>
            <a:r>
              <a:rPr lang="ru-RU" sz="2400" dirty="0" err="1"/>
              <a:t>QLCDNumber</a:t>
            </a:r>
            <a:r>
              <a:rPr lang="ru-RU" sz="2400" dirty="0"/>
              <a:t>)</a:t>
            </a:r>
          </a:p>
          <a:p>
            <a:pPr marL="285750" lvl="0" indent="-285750">
              <a:buFont typeface="Arial" panose="020B0604020202020204" pitchFamily="34" charset="0"/>
              <a:buChar char="•"/>
            </a:pPr>
            <a:r>
              <a:rPr lang="ru-RU" sz="2400" b="1" dirty="0" smtClean="0"/>
              <a:t>Модуль </a:t>
            </a:r>
            <a:r>
              <a:rPr lang="ru-RU" sz="2400" b="1" dirty="0" err="1"/>
              <a:t>QtGui</a:t>
            </a:r>
            <a:r>
              <a:rPr lang="ru-RU" sz="2400" dirty="0"/>
              <a:t> для использования </a:t>
            </a:r>
            <a:r>
              <a:rPr lang="ru-RU" sz="2400" dirty="0" err="1"/>
              <a:t>QPixmap</a:t>
            </a:r>
            <a:r>
              <a:rPr lang="ru-RU" sz="2400" dirty="0"/>
              <a:t>, чтобы использовать картинки и </a:t>
            </a:r>
            <a:r>
              <a:rPr lang="ru-RU" sz="2400" dirty="0" err="1"/>
              <a:t>QFont</a:t>
            </a:r>
            <a:r>
              <a:rPr lang="ru-RU" sz="2400" dirty="0"/>
              <a:t> для оформления текста (размера и стиля).</a:t>
            </a:r>
          </a:p>
          <a:p>
            <a:pPr marL="285750" lvl="0" indent="-285750">
              <a:buFont typeface="Arial" panose="020B0604020202020204" pitchFamily="34" charset="0"/>
              <a:buChar char="•"/>
            </a:pPr>
            <a:r>
              <a:rPr lang="ru-RU" sz="2400" b="1" dirty="0" smtClean="0"/>
              <a:t>Модуль </a:t>
            </a:r>
            <a:r>
              <a:rPr lang="ru-RU" sz="2400" b="1" dirty="0" err="1"/>
              <a:t>QtMultimedia</a:t>
            </a:r>
            <a:r>
              <a:rPr lang="ru-RU" sz="2400" b="1" dirty="0"/>
              <a:t> </a:t>
            </a:r>
            <a:r>
              <a:rPr lang="ru-RU" sz="2400" dirty="0"/>
              <a:t>для создания музыки и звука </a:t>
            </a:r>
            <a:r>
              <a:rPr lang="ru-RU" sz="2400" dirty="0" smtClean="0"/>
              <a:t>кнопок</a:t>
            </a:r>
            <a:endParaRPr lang="ru-RU" sz="2400" dirty="0"/>
          </a:p>
          <a:p>
            <a:pPr marL="285750" lvl="0" indent="-285750">
              <a:buFont typeface="Arial" panose="020B0604020202020204" pitchFamily="34" charset="0"/>
              <a:buChar char="•"/>
            </a:pPr>
            <a:r>
              <a:rPr lang="ru-RU" sz="2400" b="1" dirty="0" smtClean="0"/>
              <a:t>Модуль </a:t>
            </a:r>
            <a:r>
              <a:rPr lang="ru-RU" sz="2400" b="1" dirty="0" err="1"/>
              <a:t>uic</a:t>
            </a:r>
            <a:r>
              <a:rPr lang="ru-RU" sz="2400" dirty="0"/>
              <a:t>, чтобы подключить дизайн к программе</a:t>
            </a:r>
          </a:p>
          <a:p>
            <a:pPr marL="342900" lvl="0" indent="-342900">
              <a:buFont typeface="Arial" panose="020B0604020202020204" pitchFamily="34" charset="0"/>
              <a:buChar char="•"/>
            </a:pPr>
            <a:r>
              <a:rPr lang="ru-RU" sz="2400" b="1" dirty="0" smtClean="0"/>
              <a:t>Библиотека </a:t>
            </a:r>
            <a:r>
              <a:rPr lang="ru-RU" sz="2400" b="1" dirty="0" err="1"/>
              <a:t>random</a:t>
            </a:r>
            <a:r>
              <a:rPr lang="ru-RU" sz="2400" b="1" dirty="0"/>
              <a:t> </a:t>
            </a:r>
            <a:r>
              <a:rPr lang="ru-RU" sz="2400" dirty="0"/>
              <a:t>для рандомного закрашивания кнопок</a:t>
            </a:r>
          </a:p>
          <a:p>
            <a:pPr marL="285750" lvl="0" indent="-285750">
              <a:buFont typeface="Arial" panose="020B0604020202020204" pitchFamily="34" charset="0"/>
              <a:buChar char="•"/>
            </a:pPr>
            <a:endParaRPr lang="ru-RU" sz="2000" dirty="0"/>
          </a:p>
          <a:p>
            <a:endParaRPr lang="ru-RU" dirty="0"/>
          </a:p>
        </p:txBody>
      </p:sp>
      <p:cxnSp>
        <p:nvCxnSpPr>
          <p:cNvPr id="8" name="Прямая соединительная линия 7"/>
          <p:cNvCxnSpPr/>
          <p:nvPr/>
        </p:nvCxnSpPr>
        <p:spPr>
          <a:xfrm>
            <a:off x="0" y="820143"/>
            <a:ext cx="12192000" cy="0"/>
          </a:xfrm>
          <a:prstGeom prst="line">
            <a:avLst/>
          </a:prstGeom>
          <a:ln w="317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83743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Прямоугольник 8"/>
          <p:cNvSpPr/>
          <p:nvPr/>
        </p:nvSpPr>
        <p:spPr>
          <a:xfrm>
            <a:off x="0" y="1367523"/>
            <a:ext cx="12192000" cy="173762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Прямоугольник 1"/>
          <p:cNvSpPr/>
          <p:nvPr/>
        </p:nvSpPr>
        <p:spPr>
          <a:xfrm>
            <a:off x="1" y="266700"/>
            <a:ext cx="12192000" cy="6381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3" name="TextBox 2"/>
          <p:cNvSpPr txBox="1"/>
          <p:nvPr/>
        </p:nvSpPr>
        <p:spPr>
          <a:xfrm>
            <a:off x="5038535" y="258544"/>
            <a:ext cx="1762021" cy="646331"/>
          </a:xfrm>
          <a:prstGeom prst="rect">
            <a:avLst/>
          </a:prstGeom>
          <a:noFill/>
        </p:spPr>
        <p:txBody>
          <a:bodyPr wrap="none" rtlCol="0">
            <a:spAutoFit/>
          </a:bodyPr>
          <a:lstStyle/>
          <a:p>
            <a:r>
              <a:rPr lang="ru-RU" sz="3600" dirty="0" smtClean="0">
                <a:solidFill>
                  <a:schemeClr val="bg1"/>
                </a:solidFill>
                <a:effectLst>
                  <a:outerShdw blurRad="50800" dist="38100" dir="2700000" algn="tl" rotWithShape="0">
                    <a:prstClr val="black">
                      <a:alpha val="40000"/>
                    </a:prstClr>
                  </a:outerShdw>
                </a:effectLst>
              </a:rPr>
              <a:t>Выводы</a:t>
            </a:r>
            <a:endParaRPr lang="ru-RU" sz="3600" dirty="0">
              <a:solidFill>
                <a:schemeClr val="bg1"/>
              </a:solidFill>
              <a:effectLst>
                <a:outerShdw blurRad="50800" dist="38100" dir="2700000" algn="tl" rotWithShape="0">
                  <a:prstClr val="black">
                    <a:alpha val="40000"/>
                  </a:prstClr>
                </a:outerShdw>
              </a:effectLst>
            </a:endParaRPr>
          </a:p>
        </p:txBody>
      </p:sp>
      <p:sp>
        <p:nvSpPr>
          <p:cNvPr id="4" name="TextBox 3"/>
          <p:cNvSpPr txBox="1"/>
          <p:nvPr/>
        </p:nvSpPr>
        <p:spPr>
          <a:xfrm>
            <a:off x="264017" y="1367523"/>
            <a:ext cx="2971801" cy="461665"/>
          </a:xfrm>
          <a:prstGeom prst="rect">
            <a:avLst/>
          </a:prstGeom>
          <a:noFill/>
        </p:spPr>
        <p:txBody>
          <a:bodyPr wrap="square" rtlCol="0">
            <a:spAutoFit/>
          </a:bodyPr>
          <a:lstStyle/>
          <a:p>
            <a:r>
              <a:rPr lang="ru-RU" sz="2400" dirty="0" smtClean="0"/>
              <a:t>Доработки</a:t>
            </a:r>
            <a:r>
              <a:rPr lang="en-US" sz="2400" dirty="0" smtClean="0"/>
              <a:t>:</a:t>
            </a:r>
            <a:endParaRPr lang="ru-RU" sz="2400" dirty="0"/>
          </a:p>
        </p:txBody>
      </p:sp>
      <p:sp>
        <p:nvSpPr>
          <p:cNvPr id="5" name="TextBox 4"/>
          <p:cNvSpPr txBox="1"/>
          <p:nvPr/>
        </p:nvSpPr>
        <p:spPr>
          <a:xfrm>
            <a:off x="266699" y="1852433"/>
            <a:ext cx="9596986" cy="1061829"/>
          </a:xfrm>
          <a:prstGeom prst="rect">
            <a:avLst/>
          </a:prstGeom>
          <a:solidFill>
            <a:schemeClr val="bg1"/>
          </a:solidFill>
        </p:spPr>
        <p:txBody>
          <a:bodyPr wrap="none" rtlCol="0">
            <a:spAutoFit/>
          </a:bodyPr>
          <a:lstStyle/>
          <a:p>
            <a:pPr marL="285750" indent="-285750">
              <a:buFont typeface="Arial" panose="020B0604020202020204" pitchFamily="34" charset="0"/>
              <a:buChar char="•"/>
            </a:pPr>
            <a:r>
              <a:rPr lang="ru-RU" sz="2100" dirty="0" smtClean="0"/>
              <a:t>Сделать адаптивные окна, чтобы при изменении размера менялись и виджеты</a:t>
            </a:r>
          </a:p>
          <a:p>
            <a:pPr marL="285750" indent="-285750">
              <a:buFont typeface="Arial" panose="020B0604020202020204" pitchFamily="34" charset="0"/>
              <a:buChar char="•"/>
            </a:pPr>
            <a:r>
              <a:rPr lang="ru-RU" sz="2100" dirty="0" smtClean="0"/>
              <a:t>Добавить возможность изменять выбор кнопки и начать уровень заново</a:t>
            </a:r>
          </a:p>
          <a:p>
            <a:pPr marL="285750" indent="-285750">
              <a:buFont typeface="Arial" panose="020B0604020202020204" pitchFamily="34" charset="0"/>
              <a:buChar char="•"/>
            </a:pPr>
            <a:r>
              <a:rPr lang="ru-RU" sz="2100" dirty="0" smtClean="0"/>
              <a:t>Передача данных о кнопках в базу данных</a:t>
            </a:r>
            <a:endParaRPr lang="ru-RU" sz="2100" dirty="0"/>
          </a:p>
        </p:txBody>
      </p:sp>
      <p:sp>
        <p:nvSpPr>
          <p:cNvPr id="6" name="TextBox 5"/>
          <p:cNvSpPr txBox="1"/>
          <p:nvPr/>
        </p:nvSpPr>
        <p:spPr>
          <a:xfrm>
            <a:off x="1045068" y="3838575"/>
            <a:ext cx="9748953" cy="2246769"/>
          </a:xfrm>
          <a:prstGeom prst="rect">
            <a:avLst/>
          </a:prstGeom>
          <a:noFill/>
          <a:ln w="22225">
            <a:solidFill>
              <a:schemeClr val="dk1">
                <a:shade val="50000"/>
              </a:schemeClr>
            </a:solidFill>
          </a:ln>
        </p:spPr>
        <p:txBody>
          <a:bodyPr wrap="square" rtlCol="0">
            <a:spAutoFit/>
          </a:bodyPr>
          <a:lstStyle/>
          <a:p>
            <a:r>
              <a:rPr lang="ru-RU" sz="2800" dirty="0" smtClean="0"/>
              <a:t>Проект выполняет основные функции и свои задачи. </a:t>
            </a:r>
            <a:r>
              <a:rPr lang="ru-RU" sz="2800" dirty="0"/>
              <a:t>О</a:t>
            </a:r>
            <a:r>
              <a:rPr lang="ru-RU" sz="2800" dirty="0" smtClean="0"/>
              <a:t>бработаны возможные ошибки при использовании игры, выводится текст при определенной ошибке. Игра в ходе проверок не вылетала и лаги не были обнаружены, поэтому проект полностью готов к использованию.</a:t>
            </a:r>
            <a:endParaRPr lang="ru-RU" dirty="0"/>
          </a:p>
        </p:txBody>
      </p:sp>
    </p:spTree>
    <p:extLst>
      <p:ext uri="{BB962C8B-B14F-4D97-AF65-F5344CB8AC3E}">
        <p14:creationId xmlns:p14="http://schemas.microsoft.com/office/powerpoint/2010/main" val="116005146"/>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545</Words>
  <Application>Microsoft Office PowerPoint</Application>
  <PresentationFormat>Широкоэкранный</PresentationFormat>
  <Paragraphs>48</Paragraphs>
  <Slides>7</Slides>
  <Notes>2</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7</vt:i4>
      </vt:variant>
    </vt:vector>
  </HeadingPairs>
  <TitlesOfParts>
    <vt:vector size="11" baseType="lpstr">
      <vt:lpstr>Arial</vt:lpstr>
      <vt:lpstr>Calibri</vt:lpstr>
      <vt:lpstr>Calibri Light</vt:lpstr>
      <vt:lpstr>Тема Office</vt:lpstr>
      <vt:lpstr>Игра «Проверь свою память»</vt:lpstr>
      <vt:lpstr>Презентация PowerPoint</vt:lpstr>
      <vt:lpstr>Презентация PowerPoint</vt:lpstr>
      <vt:lpstr>Описание реализации</vt:lpstr>
      <vt:lpstr>Описание реализации</vt:lpstr>
      <vt:lpstr>Описание реализации</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Игра «Проверь свою память»</dc:title>
  <dc:creator>Анна Суханова</dc:creator>
  <cp:lastModifiedBy>Анна Суханова</cp:lastModifiedBy>
  <cp:revision>13</cp:revision>
  <dcterms:created xsi:type="dcterms:W3CDTF">2021-11-04T18:04:35Z</dcterms:created>
  <dcterms:modified xsi:type="dcterms:W3CDTF">2021-11-07T17:31:29Z</dcterms:modified>
</cp:coreProperties>
</file>