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7" r:id="rId2"/>
    <p:sldId id="257" r:id="rId3"/>
    <p:sldId id="397" r:id="rId4"/>
    <p:sldId id="409" r:id="rId5"/>
    <p:sldId id="398" r:id="rId6"/>
    <p:sldId id="402" r:id="rId7"/>
    <p:sldId id="400" r:id="rId8"/>
    <p:sldId id="403" r:id="rId9"/>
    <p:sldId id="410" r:id="rId10"/>
    <p:sldId id="412" r:id="rId11"/>
    <p:sldId id="404" r:id="rId12"/>
    <p:sldId id="405" r:id="rId13"/>
    <p:sldId id="406" r:id="rId14"/>
    <p:sldId id="40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64"/>
    <a:srgbClr val="3A68FF"/>
    <a:srgbClr val="3EDBFF"/>
    <a:srgbClr val="3C97FF"/>
    <a:srgbClr val="3CA5FF"/>
    <a:srgbClr val="3A7FFF"/>
    <a:srgbClr val="325EE0"/>
    <a:srgbClr val="444242"/>
    <a:srgbClr val="07CFE7"/>
    <a:srgbClr val="3A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3" autoAdjust="0"/>
    <p:restoredTop sz="94719"/>
  </p:normalViewPr>
  <p:slideViewPr>
    <p:cSldViewPr snapToGrid="0">
      <p:cViewPr varScale="1">
        <p:scale>
          <a:sx n="120" d="100"/>
          <a:sy n="120" d="100"/>
        </p:scale>
        <p:origin x="22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C1C57-0723-406C-BDD8-D21FC16B8E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9B25D-FE78-4232-8E7A-C521025CE080}" type="datetimeFigureOut">
              <a:rPr lang="ko-KR" altLang="en-US" smtClean="0"/>
              <a:pPr/>
              <a:t>2021. 2. 25.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pPr/>
              <a:t>2021. 2. 25.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5.png"/><Relationship Id="rId4" Type="http://schemas.openxmlformats.org/officeDocument/2006/relationships/image" Target="../media/image2.svg"/><Relationship Id="rId9" Type="http://schemas.openxmlformats.org/officeDocument/2006/relationships/image" Target="../media/image27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2.sv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2.svg"/><Relationship Id="rId9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10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21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7.png"/><Relationship Id="rId10" Type="http://schemas.openxmlformats.org/officeDocument/2006/relationships/image" Target="../media/image24.png"/><Relationship Id="rId4" Type="http://schemas.openxmlformats.org/officeDocument/2006/relationships/image" Target="../media/image2.svg"/><Relationship Id="rId9" Type="http://schemas.openxmlformats.org/officeDocument/2006/relationships/image" Target="../media/image2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hyperlink" Target="http://www.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19BFF13C-7920-4603-B15F-EC7E0526119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23707" y="337456"/>
            <a:ext cx="1952625" cy="1952625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58055960-D514-4145-8A32-3DC32CB628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2718"/>
          <a:stretch/>
        </p:blipFill>
        <p:spPr>
          <a:xfrm>
            <a:off x="8423707" y="0"/>
            <a:ext cx="1952625" cy="131376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38E3E2-4797-4BEC-B612-F05268BAF3FF}"/>
              </a:ext>
            </a:extLst>
          </p:cNvPr>
          <p:cNvGrpSpPr/>
          <p:nvPr userDrawn="1"/>
        </p:nvGrpSpPr>
        <p:grpSpPr>
          <a:xfrm>
            <a:off x="8118975" y="2254126"/>
            <a:ext cx="4073026" cy="4603874"/>
            <a:chOff x="9424825" y="3730172"/>
            <a:chExt cx="2767175" cy="3127828"/>
          </a:xfrm>
        </p:grpSpPr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5EFA1CC8-D9A8-4C30-867F-1EC2B73C5F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F382F19A-4B17-4055-86C4-9C5D34BD16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01325CA-5400-4F0A-A0E4-C3BA77309CE8}"/>
              </a:ext>
            </a:extLst>
          </p:cNvPr>
          <p:cNvSpPr/>
          <p:nvPr userDrawn="1"/>
        </p:nvSpPr>
        <p:spPr>
          <a:xfrm>
            <a:off x="0" y="4722749"/>
            <a:ext cx="2409372" cy="2135251"/>
          </a:xfrm>
          <a:custGeom>
            <a:avLst/>
            <a:gdLst>
              <a:gd name="connsiteX0" fmla="*/ 885372 w 2409372"/>
              <a:gd name="connsiteY0" fmla="*/ 0 h 2135251"/>
              <a:gd name="connsiteX1" fmla="*/ 2409372 w 2409372"/>
              <a:gd name="connsiteY1" fmla="*/ 1524000 h 2135251"/>
              <a:gd name="connsiteX2" fmla="*/ 2289609 w 2409372"/>
              <a:gd name="connsiteY2" fmla="*/ 2117210 h 2135251"/>
              <a:gd name="connsiteX3" fmla="*/ 2280918 w 2409372"/>
              <a:gd name="connsiteY3" fmla="*/ 2135251 h 2135251"/>
              <a:gd name="connsiteX4" fmla="*/ 0 w 2409372"/>
              <a:gd name="connsiteY4" fmla="*/ 2135251 h 2135251"/>
              <a:gd name="connsiteX5" fmla="*/ 0 w 2409372"/>
              <a:gd name="connsiteY5" fmla="*/ 285169 h 2135251"/>
              <a:gd name="connsiteX6" fmla="*/ 33289 w 2409372"/>
              <a:gd name="connsiteY6" fmla="*/ 260276 h 2135251"/>
              <a:gd name="connsiteX7" fmla="*/ 885372 w 2409372"/>
              <a:gd name="connsiteY7" fmla="*/ 0 h 213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9372" h="2135251">
                <a:moveTo>
                  <a:pt x="885372" y="0"/>
                </a:moveTo>
                <a:cubicBezTo>
                  <a:pt x="1727054" y="0"/>
                  <a:pt x="2409372" y="682318"/>
                  <a:pt x="2409372" y="1524000"/>
                </a:cubicBezTo>
                <a:cubicBezTo>
                  <a:pt x="2409372" y="1734421"/>
                  <a:pt x="2366727" y="1934881"/>
                  <a:pt x="2289609" y="2117210"/>
                </a:cubicBezTo>
                <a:lnTo>
                  <a:pt x="2280918" y="2135251"/>
                </a:lnTo>
                <a:lnTo>
                  <a:pt x="0" y="2135251"/>
                </a:lnTo>
                <a:lnTo>
                  <a:pt x="0" y="285169"/>
                </a:lnTo>
                <a:lnTo>
                  <a:pt x="33289" y="260276"/>
                </a:lnTo>
                <a:cubicBezTo>
                  <a:pt x="276521" y="95951"/>
                  <a:pt x="569741" y="0"/>
                  <a:pt x="885372" y="0"/>
                </a:cubicBezTo>
                <a:close/>
              </a:path>
            </a:pathLst>
          </a:custGeom>
          <a:gradFill>
            <a:gsLst>
              <a:gs pos="0">
                <a:srgbClr val="3A68FF">
                  <a:alpha val="50000"/>
                </a:srgbClr>
              </a:gs>
              <a:gs pos="100000">
                <a:srgbClr val="3EDBFF">
                  <a:alpha val="5000"/>
                </a:srgb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F6FFAF-EEE3-4A48-ACD1-355DDA2F4B6E}"/>
              </a:ext>
            </a:extLst>
          </p:cNvPr>
          <p:cNvGrpSpPr/>
          <p:nvPr userDrawn="1"/>
        </p:nvGrpSpPr>
        <p:grpSpPr>
          <a:xfrm>
            <a:off x="10838830" y="1"/>
            <a:ext cx="1247409" cy="1295399"/>
            <a:chOff x="10664600" y="1"/>
            <a:chExt cx="1421640" cy="1476334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68ADD19E-89D9-4C39-B25E-DDADA143769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0664600" y="217547"/>
              <a:ext cx="1258788" cy="1258788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07D0A157-ABF4-4E0E-8A81-D753D8F0C7B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32718"/>
            <a:stretch/>
          </p:blipFill>
          <p:spPr>
            <a:xfrm>
              <a:off x="10827452" y="1"/>
              <a:ext cx="1258788" cy="846940"/>
            </a:xfrm>
            <a:prstGeom prst="rect">
              <a:avLst/>
            </a:prstGeom>
          </p:spPr>
        </p:pic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C9C77B01-0E50-4130-B348-3CA718409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0" y="190885"/>
            <a:ext cx="1104516" cy="1104515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4958415B-187B-49DF-81EC-4D5B79B5C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32718"/>
          <a:stretch/>
        </p:blipFill>
        <p:spPr>
          <a:xfrm>
            <a:off x="142893" y="1"/>
            <a:ext cx="1104516" cy="74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14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EC3FF99E-63A5-4115-BE00-221E481B8F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50000"/>
          <a:stretch/>
        </p:blipFill>
        <p:spPr>
          <a:xfrm>
            <a:off x="10740800" y="6228606"/>
            <a:ext cx="1258788" cy="629394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80A4ADE1-EC50-4A03-9BF1-D16EB51612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9847"/>
          <a:stretch/>
        </p:blipFill>
        <p:spPr>
          <a:xfrm>
            <a:off x="11183052" y="5263536"/>
            <a:ext cx="1008948" cy="12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1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A97C9B55-23E6-48B0-AF16-2A84B42DDE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1" y="1019175"/>
            <a:ext cx="2517163" cy="481965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828000"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7CB83035-B68B-43D7-A314-C610DA2AE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3161" y="1019175"/>
            <a:ext cx="2517163" cy="4819650"/>
          </a:xfrm>
          <a:prstGeom prst="round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828000"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17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5E66E6-70AC-45B0-8FE8-A30EAB67FDF4}"/>
              </a:ext>
            </a:extLst>
          </p:cNvPr>
          <p:cNvGrpSpPr/>
          <p:nvPr userDrawn="1"/>
        </p:nvGrpSpPr>
        <p:grpSpPr>
          <a:xfrm>
            <a:off x="8118975" y="2254126"/>
            <a:ext cx="4073026" cy="4603874"/>
            <a:chOff x="9424825" y="3730172"/>
            <a:chExt cx="2767175" cy="3127828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61C9F2A8-E365-47D1-B539-D42AD313B7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E62FC853-551D-4CF3-8786-8EB4D369176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sp>
        <p:nvSpPr>
          <p:cNvPr id="5" name="그림 개체 틀 11">
            <a:extLst>
              <a:ext uri="{FF2B5EF4-FFF2-40B4-BE49-F238E27FC236}">
                <a16:creationId xmlns:a16="http://schemas.microsoft.com/office/drawing/2014/main" id="{FB925DAB-E431-452E-A88B-37D33B2812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56989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그림 개체 틀 11">
            <a:extLst>
              <a:ext uri="{FF2B5EF4-FFF2-40B4-BE49-F238E27FC236}">
                <a16:creationId xmlns:a16="http://schemas.microsoft.com/office/drawing/2014/main" id="{F56E281D-B4FC-466B-9CFE-A8692A3A05C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14458" y="1218254"/>
            <a:ext cx="2179320" cy="4714876"/>
          </a:xfrm>
          <a:prstGeom prst="roundRect">
            <a:avLst>
              <a:gd name="adj" fmla="val 732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b" anchorCtr="1"/>
          <a:lstStyle>
            <a:lvl1pPr marL="228600" marR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C0FF990-2BE5-45B6-B135-A0108E74007B}"/>
              </a:ext>
            </a:extLst>
          </p:cNvPr>
          <p:cNvSpPr/>
          <p:nvPr userDrawn="1"/>
        </p:nvSpPr>
        <p:spPr>
          <a:xfrm flipV="1">
            <a:off x="0" y="0"/>
            <a:ext cx="1748310" cy="1549400"/>
          </a:xfrm>
          <a:custGeom>
            <a:avLst/>
            <a:gdLst>
              <a:gd name="connsiteX0" fmla="*/ 885372 w 2409372"/>
              <a:gd name="connsiteY0" fmla="*/ 0 h 2135251"/>
              <a:gd name="connsiteX1" fmla="*/ 2409372 w 2409372"/>
              <a:gd name="connsiteY1" fmla="*/ 1524000 h 2135251"/>
              <a:gd name="connsiteX2" fmla="*/ 2289609 w 2409372"/>
              <a:gd name="connsiteY2" fmla="*/ 2117210 h 2135251"/>
              <a:gd name="connsiteX3" fmla="*/ 2280918 w 2409372"/>
              <a:gd name="connsiteY3" fmla="*/ 2135251 h 2135251"/>
              <a:gd name="connsiteX4" fmla="*/ 0 w 2409372"/>
              <a:gd name="connsiteY4" fmla="*/ 2135251 h 2135251"/>
              <a:gd name="connsiteX5" fmla="*/ 0 w 2409372"/>
              <a:gd name="connsiteY5" fmla="*/ 285169 h 2135251"/>
              <a:gd name="connsiteX6" fmla="*/ 33289 w 2409372"/>
              <a:gd name="connsiteY6" fmla="*/ 260276 h 2135251"/>
              <a:gd name="connsiteX7" fmla="*/ 885372 w 2409372"/>
              <a:gd name="connsiteY7" fmla="*/ 0 h 213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9372" h="2135251">
                <a:moveTo>
                  <a:pt x="885372" y="0"/>
                </a:moveTo>
                <a:cubicBezTo>
                  <a:pt x="1727054" y="0"/>
                  <a:pt x="2409372" y="682318"/>
                  <a:pt x="2409372" y="1524000"/>
                </a:cubicBezTo>
                <a:cubicBezTo>
                  <a:pt x="2409372" y="1734421"/>
                  <a:pt x="2366727" y="1934881"/>
                  <a:pt x="2289609" y="2117210"/>
                </a:cubicBezTo>
                <a:lnTo>
                  <a:pt x="2280918" y="2135251"/>
                </a:lnTo>
                <a:lnTo>
                  <a:pt x="0" y="2135251"/>
                </a:lnTo>
                <a:lnTo>
                  <a:pt x="0" y="285169"/>
                </a:lnTo>
                <a:lnTo>
                  <a:pt x="33289" y="260276"/>
                </a:lnTo>
                <a:cubicBezTo>
                  <a:pt x="276521" y="95951"/>
                  <a:pt x="569741" y="0"/>
                  <a:pt x="885372" y="0"/>
                </a:cubicBezTo>
                <a:close/>
              </a:path>
            </a:pathLst>
          </a:custGeom>
          <a:gradFill>
            <a:gsLst>
              <a:gs pos="0">
                <a:srgbClr val="3A68FF">
                  <a:alpha val="50000"/>
                </a:srgbClr>
              </a:gs>
              <a:gs pos="100000">
                <a:srgbClr val="3EDBFF">
                  <a:alpha val="5000"/>
                </a:srgb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882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B72924-6975-48CB-911F-7145F49CD33D}"/>
              </a:ext>
            </a:extLst>
          </p:cNvPr>
          <p:cNvGrpSpPr/>
          <p:nvPr userDrawn="1"/>
        </p:nvGrpSpPr>
        <p:grpSpPr>
          <a:xfrm>
            <a:off x="8118975" y="2254126"/>
            <a:ext cx="4073026" cy="4603874"/>
            <a:chOff x="9424825" y="3730172"/>
            <a:chExt cx="2767175" cy="3127828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70DAE91D-8E0A-4764-9731-791CB12C37C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98F8400F-BDD1-4269-982C-FFB15B85F2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sp>
        <p:nvSpPr>
          <p:cNvPr id="5" name="그림 개체 틀 5">
            <a:extLst>
              <a:ext uri="{FF2B5EF4-FFF2-40B4-BE49-F238E27FC236}">
                <a16:creationId xmlns:a16="http://schemas.microsoft.com/office/drawing/2014/main" id="{1BEE682E-13AD-4B66-9D4B-9629D0451D2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52017" y="910115"/>
            <a:ext cx="3825240" cy="5114925"/>
          </a:xfrm>
          <a:prstGeom prst="roundRect">
            <a:avLst>
              <a:gd name="adj" fmla="val 192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EA54272-D2B4-49DE-A874-D7F898579930}"/>
              </a:ext>
            </a:extLst>
          </p:cNvPr>
          <p:cNvSpPr/>
          <p:nvPr userDrawn="1"/>
        </p:nvSpPr>
        <p:spPr>
          <a:xfrm flipV="1">
            <a:off x="0" y="0"/>
            <a:ext cx="1748310" cy="1549400"/>
          </a:xfrm>
          <a:custGeom>
            <a:avLst/>
            <a:gdLst>
              <a:gd name="connsiteX0" fmla="*/ 885372 w 2409372"/>
              <a:gd name="connsiteY0" fmla="*/ 0 h 2135251"/>
              <a:gd name="connsiteX1" fmla="*/ 2409372 w 2409372"/>
              <a:gd name="connsiteY1" fmla="*/ 1524000 h 2135251"/>
              <a:gd name="connsiteX2" fmla="*/ 2289609 w 2409372"/>
              <a:gd name="connsiteY2" fmla="*/ 2117210 h 2135251"/>
              <a:gd name="connsiteX3" fmla="*/ 2280918 w 2409372"/>
              <a:gd name="connsiteY3" fmla="*/ 2135251 h 2135251"/>
              <a:gd name="connsiteX4" fmla="*/ 0 w 2409372"/>
              <a:gd name="connsiteY4" fmla="*/ 2135251 h 2135251"/>
              <a:gd name="connsiteX5" fmla="*/ 0 w 2409372"/>
              <a:gd name="connsiteY5" fmla="*/ 285169 h 2135251"/>
              <a:gd name="connsiteX6" fmla="*/ 33289 w 2409372"/>
              <a:gd name="connsiteY6" fmla="*/ 260276 h 2135251"/>
              <a:gd name="connsiteX7" fmla="*/ 885372 w 2409372"/>
              <a:gd name="connsiteY7" fmla="*/ 0 h 213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9372" h="2135251">
                <a:moveTo>
                  <a:pt x="885372" y="0"/>
                </a:moveTo>
                <a:cubicBezTo>
                  <a:pt x="1727054" y="0"/>
                  <a:pt x="2409372" y="682318"/>
                  <a:pt x="2409372" y="1524000"/>
                </a:cubicBezTo>
                <a:cubicBezTo>
                  <a:pt x="2409372" y="1734421"/>
                  <a:pt x="2366727" y="1934881"/>
                  <a:pt x="2289609" y="2117210"/>
                </a:cubicBezTo>
                <a:lnTo>
                  <a:pt x="2280918" y="2135251"/>
                </a:lnTo>
                <a:lnTo>
                  <a:pt x="0" y="2135251"/>
                </a:lnTo>
                <a:lnTo>
                  <a:pt x="0" y="285169"/>
                </a:lnTo>
                <a:lnTo>
                  <a:pt x="33289" y="260276"/>
                </a:lnTo>
                <a:cubicBezTo>
                  <a:pt x="276521" y="95951"/>
                  <a:pt x="569741" y="0"/>
                  <a:pt x="885372" y="0"/>
                </a:cubicBezTo>
                <a:close/>
              </a:path>
            </a:pathLst>
          </a:custGeom>
          <a:gradFill>
            <a:gsLst>
              <a:gs pos="0">
                <a:srgbClr val="3A68FF">
                  <a:alpha val="50000"/>
                </a:srgbClr>
              </a:gs>
              <a:gs pos="100000">
                <a:srgbClr val="3EDBFF">
                  <a:alpha val="5000"/>
                </a:srgb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275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8D0CD01-B32B-45D6-9FB6-448A233DCBEA}"/>
              </a:ext>
            </a:extLst>
          </p:cNvPr>
          <p:cNvGrpSpPr/>
          <p:nvPr userDrawn="1"/>
        </p:nvGrpSpPr>
        <p:grpSpPr>
          <a:xfrm>
            <a:off x="8118975" y="2254126"/>
            <a:ext cx="4073026" cy="4603874"/>
            <a:chOff x="9424825" y="3730172"/>
            <a:chExt cx="2767175" cy="3127828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BE76D423-37A9-4089-81CE-300F488687A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DC6C252-E163-4D23-B06F-56C1D7B422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36467B2-B333-4338-AADC-A7563CEFDC40}"/>
              </a:ext>
            </a:extLst>
          </p:cNvPr>
          <p:cNvSpPr/>
          <p:nvPr userDrawn="1"/>
        </p:nvSpPr>
        <p:spPr>
          <a:xfrm flipV="1">
            <a:off x="0" y="0"/>
            <a:ext cx="1748310" cy="1549400"/>
          </a:xfrm>
          <a:custGeom>
            <a:avLst/>
            <a:gdLst>
              <a:gd name="connsiteX0" fmla="*/ 885372 w 2409372"/>
              <a:gd name="connsiteY0" fmla="*/ 0 h 2135251"/>
              <a:gd name="connsiteX1" fmla="*/ 2409372 w 2409372"/>
              <a:gd name="connsiteY1" fmla="*/ 1524000 h 2135251"/>
              <a:gd name="connsiteX2" fmla="*/ 2289609 w 2409372"/>
              <a:gd name="connsiteY2" fmla="*/ 2117210 h 2135251"/>
              <a:gd name="connsiteX3" fmla="*/ 2280918 w 2409372"/>
              <a:gd name="connsiteY3" fmla="*/ 2135251 h 2135251"/>
              <a:gd name="connsiteX4" fmla="*/ 0 w 2409372"/>
              <a:gd name="connsiteY4" fmla="*/ 2135251 h 2135251"/>
              <a:gd name="connsiteX5" fmla="*/ 0 w 2409372"/>
              <a:gd name="connsiteY5" fmla="*/ 285169 h 2135251"/>
              <a:gd name="connsiteX6" fmla="*/ 33289 w 2409372"/>
              <a:gd name="connsiteY6" fmla="*/ 260276 h 2135251"/>
              <a:gd name="connsiteX7" fmla="*/ 885372 w 2409372"/>
              <a:gd name="connsiteY7" fmla="*/ 0 h 213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9372" h="2135251">
                <a:moveTo>
                  <a:pt x="885372" y="0"/>
                </a:moveTo>
                <a:cubicBezTo>
                  <a:pt x="1727054" y="0"/>
                  <a:pt x="2409372" y="682318"/>
                  <a:pt x="2409372" y="1524000"/>
                </a:cubicBezTo>
                <a:cubicBezTo>
                  <a:pt x="2409372" y="1734421"/>
                  <a:pt x="2366727" y="1934881"/>
                  <a:pt x="2289609" y="2117210"/>
                </a:cubicBezTo>
                <a:lnTo>
                  <a:pt x="2280918" y="2135251"/>
                </a:lnTo>
                <a:lnTo>
                  <a:pt x="0" y="2135251"/>
                </a:lnTo>
                <a:lnTo>
                  <a:pt x="0" y="285169"/>
                </a:lnTo>
                <a:lnTo>
                  <a:pt x="33289" y="260276"/>
                </a:lnTo>
                <a:cubicBezTo>
                  <a:pt x="276521" y="95951"/>
                  <a:pt x="569741" y="0"/>
                  <a:pt x="885372" y="0"/>
                </a:cubicBezTo>
                <a:close/>
              </a:path>
            </a:pathLst>
          </a:custGeom>
          <a:gradFill>
            <a:gsLst>
              <a:gs pos="0">
                <a:srgbClr val="3A68FF">
                  <a:alpha val="50000"/>
                </a:srgbClr>
              </a:gs>
              <a:gs pos="100000">
                <a:srgbClr val="3EDBFF">
                  <a:alpha val="5000"/>
                </a:srgb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F7A22512-AA84-4BA9-8485-9ED59EAA3A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119428" y="1138220"/>
            <a:ext cx="6273800" cy="37846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046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5BD090F2-6874-4626-A4E0-25F4F55E33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74100" y="553223"/>
            <a:ext cx="1258788" cy="125878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D6EFA4C4-F69B-4B98-9E1A-77F39CB640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2718"/>
          <a:stretch/>
        </p:blipFill>
        <p:spPr>
          <a:xfrm>
            <a:off x="10827452" y="1"/>
            <a:ext cx="1258788" cy="8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7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AA798-D794-425E-BA64-2DD060502271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10431BB0-C29D-46D7-841F-71C37DE53D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395"/>
          <a:stretch/>
        </p:blipFill>
        <p:spPr>
          <a:xfrm>
            <a:off x="0" y="589369"/>
            <a:ext cx="1147992" cy="1341032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0AF8A9F0-24DE-406E-96EA-58695F7B99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2718"/>
          <a:stretch/>
        </p:blipFill>
        <p:spPr>
          <a:xfrm>
            <a:off x="183400" y="1"/>
            <a:ext cx="1341032" cy="902276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CCCF5AE-0868-4C1F-96C0-606004049206}"/>
              </a:ext>
            </a:extLst>
          </p:cNvPr>
          <p:cNvGrpSpPr/>
          <p:nvPr userDrawn="1"/>
        </p:nvGrpSpPr>
        <p:grpSpPr>
          <a:xfrm>
            <a:off x="10302953" y="4722748"/>
            <a:ext cx="1889048" cy="2135252"/>
            <a:chOff x="9424825" y="3730172"/>
            <a:chExt cx="2767175" cy="3127828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5B249B32-5434-4C08-B65D-CEA875E161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65720D92-0450-4215-861B-2EAEA14790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091B0DC-1A6E-41CE-8B80-49E29272C845}"/>
              </a:ext>
            </a:extLst>
          </p:cNvPr>
          <p:cNvSpPr/>
          <p:nvPr userDrawn="1"/>
        </p:nvSpPr>
        <p:spPr>
          <a:xfrm>
            <a:off x="0" y="5605366"/>
            <a:ext cx="1413446" cy="1252634"/>
          </a:xfrm>
          <a:custGeom>
            <a:avLst/>
            <a:gdLst>
              <a:gd name="connsiteX0" fmla="*/ 885372 w 2409372"/>
              <a:gd name="connsiteY0" fmla="*/ 0 h 2135251"/>
              <a:gd name="connsiteX1" fmla="*/ 2409372 w 2409372"/>
              <a:gd name="connsiteY1" fmla="*/ 1524000 h 2135251"/>
              <a:gd name="connsiteX2" fmla="*/ 2289609 w 2409372"/>
              <a:gd name="connsiteY2" fmla="*/ 2117210 h 2135251"/>
              <a:gd name="connsiteX3" fmla="*/ 2280918 w 2409372"/>
              <a:gd name="connsiteY3" fmla="*/ 2135251 h 2135251"/>
              <a:gd name="connsiteX4" fmla="*/ 0 w 2409372"/>
              <a:gd name="connsiteY4" fmla="*/ 2135251 h 2135251"/>
              <a:gd name="connsiteX5" fmla="*/ 0 w 2409372"/>
              <a:gd name="connsiteY5" fmla="*/ 285169 h 2135251"/>
              <a:gd name="connsiteX6" fmla="*/ 33289 w 2409372"/>
              <a:gd name="connsiteY6" fmla="*/ 260276 h 2135251"/>
              <a:gd name="connsiteX7" fmla="*/ 885372 w 2409372"/>
              <a:gd name="connsiteY7" fmla="*/ 0 h 2135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9372" h="2135251">
                <a:moveTo>
                  <a:pt x="885372" y="0"/>
                </a:moveTo>
                <a:cubicBezTo>
                  <a:pt x="1727054" y="0"/>
                  <a:pt x="2409372" y="682318"/>
                  <a:pt x="2409372" y="1524000"/>
                </a:cubicBezTo>
                <a:cubicBezTo>
                  <a:pt x="2409372" y="1734421"/>
                  <a:pt x="2366727" y="1934881"/>
                  <a:pt x="2289609" y="2117210"/>
                </a:cubicBezTo>
                <a:lnTo>
                  <a:pt x="2280918" y="2135251"/>
                </a:lnTo>
                <a:lnTo>
                  <a:pt x="0" y="2135251"/>
                </a:lnTo>
                <a:lnTo>
                  <a:pt x="0" y="285169"/>
                </a:lnTo>
                <a:lnTo>
                  <a:pt x="33289" y="260276"/>
                </a:lnTo>
                <a:cubicBezTo>
                  <a:pt x="276521" y="95951"/>
                  <a:pt x="569741" y="0"/>
                  <a:pt x="885372" y="0"/>
                </a:cubicBezTo>
                <a:close/>
              </a:path>
            </a:pathLst>
          </a:custGeom>
          <a:gradFill>
            <a:gsLst>
              <a:gs pos="0">
                <a:srgbClr val="3A68FF">
                  <a:alpha val="50000"/>
                </a:srgbClr>
              </a:gs>
              <a:gs pos="100000">
                <a:srgbClr val="3EDBFF">
                  <a:alpha val="5000"/>
                </a:srgb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30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bg>
      <p:bgPr>
        <a:solidFill>
          <a:srgbClr val="3A6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6F6162-12D6-412A-958F-8F6B4A77BEC6}"/>
              </a:ext>
            </a:extLst>
          </p:cNvPr>
          <p:cNvGrpSpPr/>
          <p:nvPr userDrawn="1"/>
        </p:nvGrpSpPr>
        <p:grpSpPr>
          <a:xfrm>
            <a:off x="10644358" y="1"/>
            <a:ext cx="1483516" cy="1739900"/>
            <a:chOff x="10175249" y="0"/>
            <a:chExt cx="1952625" cy="2290081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3F19F27B-FA6D-449C-8189-5006744565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75249" y="337456"/>
              <a:ext cx="1952625" cy="1952625"/>
            </a:xfrm>
            <a:prstGeom prst="rect">
              <a:avLst/>
            </a:prstGeom>
          </p:spPr>
        </p:pic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05582FBD-6494-4F2D-96DB-0ADFA6724A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32718"/>
            <a:stretch/>
          </p:blipFill>
          <p:spPr>
            <a:xfrm>
              <a:off x="10175249" y="0"/>
              <a:ext cx="1952625" cy="1313769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8D3179D-5AAE-436C-9D48-FBB448F445E9}"/>
              </a:ext>
            </a:extLst>
          </p:cNvPr>
          <p:cNvGrpSpPr/>
          <p:nvPr userDrawn="1"/>
        </p:nvGrpSpPr>
        <p:grpSpPr>
          <a:xfrm>
            <a:off x="-222193" y="4490667"/>
            <a:ext cx="2431993" cy="2367332"/>
            <a:chOff x="-222193" y="2254126"/>
            <a:chExt cx="4729624" cy="4603874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DC3A9998-FAE2-4C97-AEF2-9F269528DA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803264" y="2254126"/>
              <a:ext cx="3704167" cy="3704167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31AC732C-9595-4D8F-BC39-BA5F5382675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b="43343"/>
            <a:stretch/>
          </p:blipFill>
          <p:spPr>
            <a:xfrm>
              <a:off x="-222193" y="4759351"/>
              <a:ext cx="3704167" cy="2098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775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C39933-7241-4F27-9881-5E439CA25712}"/>
              </a:ext>
            </a:extLst>
          </p:cNvPr>
          <p:cNvGrpSpPr/>
          <p:nvPr userDrawn="1"/>
        </p:nvGrpSpPr>
        <p:grpSpPr>
          <a:xfrm>
            <a:off x="8118975" y="2254126"/>
            <a:ext cx="4073026" cy="4603874"/>
            <a:chOff x="9424825" y="3730172"/>
            <a:chExt cx="2767175" cy="3127828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983A0423-C58C-4AB8-8309-C115BA5AC81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04AE62FE-F0E5-4D55-A649-5EDE47D354F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995966-91E8-41F2-A113-3FD09675AECD}"/>
              </a:ext>
            </a:extLst>
          </p:cNvPr>
          <p:cNvGrpSpPr/>
          <p:nvPr userDrawn="1"/>
        </p:nvGrpSpPr>
        <p:grpSpPr>
          <a:xfrm>
            <a:off x="0" y="1"/>
            <a:ext cx="1054100" cy="1334815"/>
            <a:chOff x="0" y="1"/>
            <a:chExt cx="1524432" cy="1930400"/>
          </a:xfrm>
        </p:grpSpPr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C5A11B37-5B7C-48DD-B48A-6B530B8FC1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14395"/>
            <a:stretch/>
          </p:blipFill>
          <p:spPr>
            <a:xfrm>
              <a:off x="0" y="589369"/>
              <a:ext cx="1147992" cy="1341032"/>
            </a:xfrm>
            <a:prstGeom prst="rect">
              <a:avLst/>
            </a:prstGeom>
          </p:spPr>
        </p:pic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8B468F5A-DB7F-4C83-A424-2C20C1EE7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2718"/>
            <a:stretch/>
          </p:blipFill>
          <p:spPr>
            <a:xfrm>
              <a:off x="183400" y="1"/>
              <a:ext cx="1341032" cy="902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859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903CD5-9916-43E6-B321-D317F52E107C}"/>
              </a:ext>
            </a:extLst>
          </p:cNvPr>
          <p:cNvGrpSpPr/>
          <p:nvPr userDrawn="1"/>
        </p:nvGrpSpPr>
        <p:grpSpPr>
          <a:xfrm>
            <a:off x="8118975" y="2254126"/>
            <a:ext cx="4073026" cy="4603874"/>
            <a:chOff x="9424825" y="3730172"/>
            <a:chExt cx="2767175" cy="3127828"/>
          </a:xfrm>
        </p:grpSpPr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EF3D375B-22A0-4068-B15B-794EB6EB924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17726"/>
            <a:stretch/>
          </p:blipFill>
          <p:spPr>
            <a:xfrm>
              <a:off x="10121511" y="3730172"/>
              <a:ext cx="2070489" cy="2516576"/>
            </a:xfrm>
            <a:prstGeom prst="rect">
              <a:avLst/>
            </a:prstGeom>
          </p:spPr>
        </p:pic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92A88D03-8A12-42AE-B8B2-E3DB52D31C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43343"/>
            <a:stretch/>
          </p:blipFill>
          <p:spPr>
            <a:xfrm>
              <a:off x="9424825" y="5432198"/>
              <a:ext cx="2516576" cy="1425802"/>
            </a:xfrm>
            <a:prstGeom prst="rect">
              <a:avLst/>
            </a:prstGeom>
          </p:spPr>
        </p:pic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90E5EBA2-53C8-48C8-8F27-1B3B9D383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474100" y="553223"/>
            <a:ext cx="1258788" cy="1258788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896FF4E-38C4-476A-AC86-A5D282BAFF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2718"/>
          <a:stretch/>
        </p:blipFill>
        <p:spPr>
          <a:xfrm>
            <a:off x="10827452" y="1"/>
            <a:ext cx="1258788" cy="846940"/>
          </a:xfrm>
          <a:prstGeom prst="rect">
            <a:avLst/>
          </a:prstGeom>
        </p:spPr>
      </p:pic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57E6CD09-B844-418F-B95B-7DEA012E1117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311900" y="1496182"/>
            <a:ext cx="4720240" cy="4371218"/>
          </a:xfrm>
          <a:prstGeom prst="roundRect">
            <a:avLst>
              <a:gd name="adj" fmla="val 4174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0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4BE4D6CD-B932-4F28-8E4E-791EEB6EC9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74100" y="553223"/>
            <a:ext cx="1258788" cy="125878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641545F0-10F8-459B-8DC8-D1732C69C8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2718"/>
          <a:stretch/>
        </p:blipFill>
        <p:spPr>
          <a:xfrm>
            <a:off x="10827452" y="1"/>
            <a:ext cx="1258788" cy="84694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5C851A7F-0ADA-4A8A-BF92-45FD619E7A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502" b="50000"/>
          <a:stretch/>
        </p:blipFill>
        <p:spPr>
          <a:xfrm>
            <a:off x="0" y="6228606"/>
            <a:ext cx="925188" cy="629394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40124426-686C-4639-AACE-4530A1E8B9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752" y="5263536"/>
            <a:ext cx="1258788" cy="1258788"/>
          </a:xfrm>
          <a:prstGeom prst="rect">
            <a:avLst/>
          </a:prstGeom>
        </p:spPr>
      </p:pic>
      <p:sp>
        <p:nvSpPr>
          <p:cNvPr id="9" name="그림 개체 틀 12">
            <a:extLst>
              <a:ext uri="{FF2B5EF4-FFF2-40B4-BE49-F238E27FC236}">
                <a16:creationId xmlns:a16="http://schemas.microsoft.com/office/drawing/2014/main" id="{ED85A982-E5E9-48C4-AB71-9091325CBDE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82298" y="2308073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716FEE33-D81C-422C-9B75-522581BA6DE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362616" y="2308073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3D7F0211-628E-4F32-93EE-4CE5E224F1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2510" y="2308073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2" name="그림 개체 틀 12">
            <a:extLst>
              <a:ext uri="{FF2B5EF4-FFF2-40B4-BE49-F238E27FC236}">
                <a16:creationId xmlns:a16="http://schemas.microsoft.com/office/drawing/2014/main" id="{862EE60A-81B1-46C3-AD99-39A015370EB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042404" y="2308073"/>
            <a:ext cx="1947086" cy="1947084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04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985BF7B7-5BCF-442F-8D30-708E1317AB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3999" y="1651000"/>
            <a:ext cx="5223669" cy="5207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320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C5B54F-D3C1-4E44-9141-5D8345F15C1A}"/>
              </a:ext>
            </a:extLst>
          </p:cNvPr>
          <p:cNvSpPr/>
          <p:nvPr userDrawn="1"/>
        </p:nvSpPr>
        <p:spPr>
          <a:xfrm>
            <a:off x="5477669" y="1651000"/>
            <a:ext cx="1405436" cy="5207000"/>
          </a:xfrm>
          <a:prstGeom prst="rect">
            <a:avLst/>
          </a:prstGeom>
          <a:solidFill>
            <a:srgbClr val="3A68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7B5767-9905-4057-A9AE-A5CD02F973C9}"/>
              </a:ext>
            </a:extLst>
          </p:cNvPr>
          <p:cNvGrpSpPr/>
          <p:nvPr userDrawn="1"/>
        </p:nvGrpSpPr>
        <p:grpSpPr>
          <a:xfrm>
            <a:off x="10838830" y="1"/>
            <a:ext cx="1247409" cy="1295399"/>
            <a:chOff x="10664600" y="1"/>
            <a:chExt cx="1421640" cy="1476334"/>
          </a:xfrm>
        </p:grpSpPr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CF247C69-D5FA-4712-BFA0-6995701AE3C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0664600" y="217547"/>
              <a:ext cx="1258788" cy="1258788"/>
            </a:xfrm>
            <a:prstGeom prst="rect">
              <a:avLst/>
            </a:prstGeom>
          </p:spPr>
        </p:pic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417F81A5-A79B-4EE1-B8A3-DFCB36279AD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32718"/>
            <a:stretch/>
          </p:blipFill>
          <p:spPr>
            <a:xfrm>
              <a:off x="10827452" y="1"/>
              <a:ext cx="1258788" cy="846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303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4F7B4C4-ACC0-4757-BA8E-DF4B2CE8F9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474100" y="553223"/>
            <a:ext cx="1258788" cy="125878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4ED2BF2E-3532-4EB5-B3D8-90E6FC60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32718"/>
          <a:stretch/>
        </p:blipFill>
        <p:spPr>
          <a:xfrm>
            <a:off x="10827452" y="1"/>
            <a:ext cx="1258788" cy="846940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55E1F650-E5E5-4771-8260-4AA139C442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502" b="50000"/>
          <a:stretch/>
        </p:blipFill>
        <p:spPr>
          <a:xfrm>
            <a:off x="0" y="6228606"/>
            <a:ext cx="925188" cy="629394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65C92E52-626F-4893-A292-296ED485A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752" y="5263536"/>
            <a:ext cx="1258788" cy="12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42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18391A64-485F-424B-B3B2-B1CB6E26B0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47236" y="7063924"/>
            <a:ext cx="2471738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0222388-ACFB-4C7D-92F6-B808C17D7B09}"/>
              </a:ext>
            </a:extLst>
          </p:cNvPr>
          <p:cNvSpPr txBox="1"/>
          <p:nvPr userDrawn="1"/>
        </p:nvSpPr>
        <p:spPr>
          <a:xfrm>
            <a:off x="4073025" y="7063924"/>
            <a:ext cx="2690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A2BA380-FCA0-4213-9CEF-E6559464A54C}"/>
              </a:ext>
            </a:extLst>
          </p:cNvPr>
          <p:cNvGrpSpPr/>
          <p:nvPr userDrawn="1"/>
        </p:nvGrpSpPr>
        <p:grpSpPr>
          <a:xfrm>
            <a:off x="10838830" y="1"/>
            <a:ext cx="1247409" cy="1295399"/>
            <a:chOff x="10664600" y="1"/>
            <a:chExt cx="1421640" cy="1476334"/>
          </a:xfrm>
        </p:grpSpPr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86BA6937-C2E3-414B-873E-DE67855DFE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0664600" y="217547"/>
              <a:ext cx="1258788" cy="1258788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57368F7E-FAF8-4536-88B4-913D9038D6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32718"/>
            <a:stretch/>
          </p:blipFill>
          <p:spPr>
            <a:xfrm>
              <a:off x="10827452" y="1"/>
              <a:ext cx="1258788" cy="84694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332037-F041-43DF-BB8C-0BCD9574D586}"/>
              </a:ext>
            </a:extLst>
          </p:cNvPr>
          <p:cNvGrpSpPr/>
          <p:nvPr userDrawn="1"/>
        </p:nvGrpSpPr>
        <p:grpSpPr>
          <a:xfrm flipH="1">
            <a:off x="0" y="1"/>
            <a:ext cx="1247409" cy="1295399"/>
            <a:chOff x="0" y="1"/>
            <a:chExt cx="1247409" cy="1295399"/>
          </a:xfrm>
        </p:grpSpPr>
        <p:pic>
          <p:nvPicPr>
            <p:cNvPr id="13" name="그래픽 12">
              <a:extLst>
                <a:ext uri="{FF2B5EF4-FFF2-40B4-BE49-F238E27FC236}">
                  <a16:creationId xmlns:a16="http://schemas.microsoft.com/office/drawing/2014/main" id="{BECF6C83-30AD-4F88-951D-AF5AE367C97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0" y="190885"/>
              <a:ext cx="1104516" cy="1104515"/>
            </a:xfrm>
            <a:prstGeom prst="rect">
              <a:avLst/>
            </a:prstGeom>
          </p:spPr>
        </p:pic>
        <p:pic>
          <p:nvPicPr>
            <p:cNvPr id="14" name="그래픽 13">
              <a:extLst>
                <a:ext uri="{FF2B5EF4-FFF2-40B4-BE49-F238E27FC236}">
                  <a16:creationId xmlns:a16="http://schemas.microsoft.com/office/drawing/2014/main" id="{099BD544-84C4-4A4C-B3C6-06B6834969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32718"/>
            <a:stretch/>
          </p:blipFill>
          <p:spPr>
            <a:xfrm>
              <a:off x="142893" y="1"/>
              <a:ext cx="1104516" cy="743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8283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687" r:id="rId17"/>
    <p:sldLayoutId id="2147483664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Wst5fzn7NZDU3g?w=1" TargetMode="External"/><Relationship Id="rId2" Type="http://schemas.openxmlformats.org/officeDocument/2006/relationships/hyperlink" Target="https://disk.yandex.ru/d/sJC_TW2H7fe8ig?w=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F938F7-DF15-47FD-BB3D-C0970316FACA}"/>
              </a:ext>
            </a:extLst>
          </p:cNvPr>
          <p:cNvSpPr txBox="1"/>
          <p:nvPr/>
        </p:nvSpPr>
        <p:spPr>
          <a:xfrm>
            <a:off x="962259" y="1137195"/>
            <a:ext cx="7446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Lingua Dictionary</a:t>
            </a:r>
            <a:endParaRPr lang="en-US" altLang="ko-KR" sz="54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AE357-48AC-430D-A6F9-51A69539FB9F}"/>
              </a:ext>
            </a:extLst>
          </p:cNvPr>
          <p:cNvSpPr txBox="1"/>
          <p:nvPr/>
        </p:nvSpPr>
        <p:spPr>
          <a:xfrm>
            <a:off x="2417379" y="3247678"/>
            <a:ext cx="6674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Номинация: «Цифровой проект»</a:t>
            </a:r>
          </a:p>
          <a:p>
            <a:pPr algn="r"/>
            <a:r>
              <a:rPr lang="ru-RU" sz="24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Сусак Анна, 6 класс</a:t>
            </a:r>
          </a:p>
          <a:p>
            <a:pPr algn="r"/>
            <a:r>
              <a:rPr lang="ru-RU" sz="24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Образовательная организация:</a:t>
            </a:r>
            <a:endParaRPr lang="en-US" sz="24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 «Воробьевы горы», Центр «На Донской»</a:t>
            </a:r>
            <a:endParaRPr lang="en-US" sz="24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</a:t>
            </a:r>
          </a:p>
          <a:p>
            <a:pPr algn="r"/>
            <a:r>
              <a:rPr lang="ru-RU" sz="24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Митина Марина Михайловна</a:t>
            </a:r>
          </a:p>
          <a:p>
            <a:pPr algn="r"/>
            <a:endParaRPr lang="ko-KR" altLang="en-US" b="1" dirty="0">
              <a:solidFill>
                <a:srgbClr val="002564"/>
              </a:solidFill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FE9A5E-A05A-4BFF-89A4-D30DB8BF4056}"/>
              </a:ext>
            </a:extLst>
          </p:cNvPr>
          <p:cNvSpPr/>
          <p:nvPr/>
        </p:nvSpPr>
        <p:spPr>
          <a:xfrm>
            <a:off x="551180" y="569065"/>
            <a:ext cx="411079" cy="411079"/>
          </a:xfrm>
          <a:prstGeom prst="ellipse">
            <a:avLst/>
          </a:prstGeom>
          <a:solidFill>
            <a:srgbClr val="002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28FD6-F598-47CF-92E9-6735BAD08769}"/>
              </a:ext>
            </a:extLst>
          </p:cNvPr>
          <p:cNvSpPr txBox="1"/>
          <p:nvPr/>
        </p:nvSpPr>
        <p:spPr>
          <a:xfrm>
            <a:off x="2417379" y="6290685"/>
            <a:ext cx="5959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  <a:r>
              <a:rPr lang="ru-RU" sz="2000" dirty="0">
                <a:solidFill>
                  <a:srgbClr val="002564"/>
                </a:solidFill>
                <a:latin typeface="Candara" panose="020E0502030303020204" pitchFamily="34" charset="0"/>
                <a:cs typeface="Times New Roman" pitchFamily="18" charset="0"/>
              </a:rPr>
              <a:t> </a:t>
            </a:r>
            <a:r>
              <a:rPr lang="ru-RU" sz="20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sz="20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6290" y="508896"/>
            <a:ext cx="5698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Представление проекта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9139240" y="1342386"/>
            <a:ext cx="18205451" cy="551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1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0142" y="1322120"/>
            <a:ext cx="4043147" cy="2086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4039" y="1322120"/>
            <a:ext cx="4043147" cy="210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0141" y="4004620"/>
            <a:ext cx="4043147" cy="208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14039" y="4034360"/>
            <a:ext cx="4054858" cy="208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5824B-6EF5-8B48-AF9E-04B91813D053}"/>
              </a:ext>
            </a:extLst>
          </p:cNvPr>
          <p:cNvSpPr txBox="1"/>
          <p:nvPr/>
        </p:nvSpPr>
        <p:spPr>
          <a:xfrm>
            <a:off x="1176290" y="3424611"/>
            <a:ext cx="459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Стартовая страница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0A87E-9CD0-D348-A42D-6CCB45165693}"/>
              </a:ext>
            </a:extLst>
          </p:cNvPr>
          <p:cNvSpPr txBox="1"/>
          <p:nvPr/>
        </p:nvSpPr>
        <p:spPr>
          <a:xfrm>
            <a:off x="6814039" y="3424611"/>
            <a:ext cx="404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информации об ошибке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07DCF-08A7-8D48-8288-40A3CC5F7ADB}"/>
              </a:ext>
            </a:extLst>
          </p:cNvPr>
          <p:cNvSpPr txBox="1"/>
          <p:nvPr/>
        </p:nvSpPr>
        <p:spPr>
          <a:xfrm>
            <a:off x="1450141" y="6121981"/>
            <a:ext cx="404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Проигрыш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54A62-E6CB-8F46-A783-AAD5674D5FF5}"/>
              </a:ext>
            </a:extLst>
          </p:cNvPr>
          <p:cNvSpPr txBox="1"/>
          <p:nvPr/>
        </p:nvSpPr>
        <p:spPr>
          <a:xfrm>
            <a:off x="6814039" y="6121981"/>
            <a:ext cx="404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Выигрыш</a:t>
            </a:r>
          </a:p>
        </p:txBody>
      </p:sp>
    </p:spTree>
    <p:extLst>
      <p:ext uri="{BB962C8B-B14F-4D97-AF65-F5344CB8AC3E}">
        <p14:creationId xmlns:p14="http://schemas.microsoft.com/office/powerpoint/2010/main" val="64049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4546" y="565436"/>
            <a:ext cx="79414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Результаты работы над проектом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14546" y="1275806"/>
            <a:ext cx="961031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текущей информации: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загаданного слова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количестве допустимых ошибок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необходимом количестве правильных ответов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повышения уровня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об ошибках пользователя при выборе букв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кнопки с буквами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кнопка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продолжения роботы с программой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Запрограммированы: 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нажатие пользователем кнопок с буквами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continue,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подсветка кнопок при верном и неверном выборе буквы,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обновление информации с неверными буквами,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обновление количества допустимых ошибок;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изменение цвета фона при выигрыше и проигрыше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смене уровня;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обновление информации об уровне, количестве слов для повышения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32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505" y="565437"/>
            <a:ext cx="7288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Дальнейшее развитие проекта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72505" y="1662624"/>
            <a:ext cx="84325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Планируется: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проработать содержание (разделение на темы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количества слов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уровней)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адаптировать игру под другие языки и все возраста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48" y="3867807"/>
            <a:ext cx="5903097" cy="216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7850" y="527494"/>
            <a:ext cx="5682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Применимость проекта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87850" y="1879963"/>
            <a:ext cx="97218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i="1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может быть использован: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 уроках иностранного языка в школах для обучения новым темам и текущего контроля знаний обучающихся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для самостоятельного изучения школьниками новых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иностранных слов и их правописания.</a:t>
            </a:r>
            <a:endParaRPr lang="en-US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7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505" y="544416"/>
            <a:ext cx="5140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Обеспечение проекта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88421" y="2044005"/>
            <a:ext cx="108828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Программа, используемая при создании проекта:</a:t>
            </a:r>
          </a:p>
          <a:p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3.8.3 IDLE</a:t>
            </a:r>
            <a:endParaRPr lang="ru-RU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ресурсы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Pinterest</a:t>
            </a:r>
          </a:p>
        </p:txBody>
      </p:sp>
    </p:spTree>
    <p:extLst>
      <p:ext uri="{BB962C8B-B14F-4D97-AF65-F5344CB8AC3E}">
        <p14:creationId xmlns:p14="http://schemas.microsoft.com/office/powerpoint/2010/main" val="9448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1171413" y="1245803"/>
            <a:ext cx="979075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i="1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проекта:</a:t>
            </a:r>
          </a:p>
          <a:p>
            <a:pPr algn="just"/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интерактивной компьютерной программы для обучения школьников иностранным языкам</a:t>
            </a:r>
          </a:p>
          <a:p>
            <a:pPr algn="just"/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(увеличение словарного запаса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правописание и произношение слов)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altLang="ko-KR" sz="2800" i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Проблемы, которые освещает и решает проект: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слабая заинтересованность обучающихся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плохая подготовка молодых учителей;</a:t>
            </a:r>
            <a:endParaRPr lang="en-US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устаревшие методы работы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интерактивных</a:t>
            </a:r>
          </a:p>
          <a:p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материалов для работы с детьми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1413" y="537917"/>
            <a:ext cx="2776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Аннотация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1148674" y="1874728"/>
            <a:ext cx="88671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800" dirty="0">
                <a:solidFill>
                  <a:srgbClr val="002564"/>
                </a:solidFill>
                <a:latin typeface="Candara" panose="020E0502030303020204" pitchFamily="34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учебники (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Incredible English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 High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мультфильмы (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Gogo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Loves English</a:t>
            </a:r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 Bear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проекта перед аналогами: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интерактивность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в использовании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 (компьютерная программа бесплатна)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8674" y="519974"/>
            <a:ext cx="2183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Аналоги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AutoShape 2" descr="Картинки по запросу &quot;Enjoy english приложение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Картинки по запросу &quot;Enjoy english приложение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35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1212468" y="1724036"/>
            <a:ext cx="9228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бесплатную интерактивную компьютерную</a:t>
            </a:r>
          </a:p>
          <a:p>
            <a:pPr algn="just"/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программу на языке 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обучения школьников</a:t>
            </a:r>
          </a:p>
          <a:p>
            <a:pPr algn="just"/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иностранным языкам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12468" y="551871"/>
            <a:ext cx="1370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Цель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1180571" y="1895149"/>
            <a:ext cx="99472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800" dirty="0">
                <a:solidFill>
                  <a:srgbClr val="002564"/>
                </a:solidFill>
                <a:latin typeface="Candara" pitchFamily="34" charset="0"/>
                <a:cs typeface="Arial" panose="020B0604020202020204" pitchFamily="34" charset="0"/>
              </a:rPr>
              <a:t>- </a:t>
            </a:r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игрового процесса (описание правил и структуры программы)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ko-KR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пользовательского интерфейса (программирование пунктов меню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спрайтов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фонов)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ko-KR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уровней компьютерной программы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ko-KR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тестирование кода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ошибок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ko-KR" sz="2800" dirty="0">
              <a:solidFill>
                <a:srgbClr val="0025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планирование развития проекта в будущем</a:t>
            </a:r>
            <a:r>
              <a:rPr lang="en-US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ko-KR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0571" y="583769"/>
            <a:ext cx="1791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Задачи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8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9938" y="506547"/>
            <a:ext cx="99899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О</a:t>
            </a:r>
            <a:r>
              <a:rPr lang="ru-RU" sz="4000" b="1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писание логики игры в виде блок схемы</a:t>
            </a:r>
          </a:p>
        </p:txBody>
      </p:sp>
      <p:pic>
        <p:nvPicPr>
          <p:cNvPr id="4" name="Content Placeholder 6" descr="Снимок экрана 2021-02-10 1246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29" y="1474610"/>
            <a:ext cx="4546141" cy="510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9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31FFF33D-492A-4CB4-B39E-75666B34EAAD}"/>
              </a:ext>
            </a:extLst>
          </p:cNvPr>
          <p:cNvSpPr txBox="1"/>
          <p:nvPr/>
        </p:nvSpPr>
        <p:spPr>
          <a:xfrm>
            <a:off x="1169938" y="1874728"/>
            <a:ext cx="90054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Поиск аналогов и обработка информации о них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Продумывание сценария собственной компьютерной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Продумывание пользовательского интерфейса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Продумывание уровней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Написание скриптов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Тестирование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Исправление ошибок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9938" y="551871"/>
            <a:ext cx="68259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Этапы работы над проектом</a:t>
            </a:r>
            <a:endParaRPr lang="en-US" altLang="ko-KR" sz="4000" b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9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01836" y="594402"/>
            <a:ext cx="5698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Представление проекта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201836" y="1783699"/>
            <a:ext cx="6730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2800" i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Основные характеристики:</a:t>
            </a:r>
            <a:endParaRPr lang="en-US" altLang="ko-KR" sz="2800" i="1" dirty="0">
              <a:solidFill>
                <a:srgbClr val="002564"/>
              </a:solidFill>
              <a:latin typeface="Times New Roman" panose="02020603050405020304" pitchFamily="18" charset="0"/>
              <a:ea typeface="Adobe Gothic Std B" panose="020B0800000000000000" pitchFamily="34" charset="-128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написания - 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3.8.3 IDLE</a:t>
            </a:r>
          </a:p>
          <a:p>
            <a:pPr>
              <a:buNone/>
            </a:pP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 - 600</a:t>
            </a:r>
            <a:r>
              <a:rPr lang="en-US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0025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строк кода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4" y="3533421"/>
            <a:ext cx="3860436" cy="27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0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1664" y="561519"/>
            <a:ext cx="5698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ko-KR" sz="4000" b="1" dirty="0">
                <a:solidFill>
                  <a:srgbClr val="002564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Представление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F32A1-64E0-7C4E-B927-B81CCA9D8D2B}"/>
              </a:ext>
            </a:extLst>
          </p:cNvPr>
          <p:cNvSpPr txBox="1"/>
          <p:nvPr/>
        </p:nvSpPr>
        <p:spPr>
          <a:xfrm>
            <a:off x="1181664" y="1621798"/>
            <a:ext cx="95306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программы:</a:t>
            </a:r>
          </a:p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https://disk.yandex.ru/d/sJC_TW2H7fe8ig?w=1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Программа:</a:t>
            </a:r>
          </a:p>
          <a:p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disk.yandex.ru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/d/Wst5fzn7NZDU3g?w=1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492632"/>
      </p:ext>
    </p:extLst>
  </p:cSld>
  <p:clrMapOvr>
    <a:masterClrMapping/>
  </p:clrMapOvr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 - Arial">
      <a:majorFont>
        <a:latin typeface="Arial Black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68FF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507</Words>
  <Application>Microsoft Macintosh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Candara</vt:lpstr>
      <vt:lpstr>Times New Roman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Андрей Митин</cp:lastModifiedBy>
  <cp:revision>265</cp:revision>
  <dcterms:created xsi:type="dcterms:W3CDTF">2019-04-06T05:20:47Z</dcterms:created>
  <dcterms:modified xsi:type="dcterms:W3CDTF">2021-02-25T18:53:17Z</dcterms:modified>
</cp:coreProperties>
</file>