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E3A-313C-459F-8AE5-14DF760A066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D797-B744-4A9F-B1B0-A1EC3ABB0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55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E3A-313C-459F-8AE5-14DF760A066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D797-B744-4A9F-B1B0-A1EC3ABB0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7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E3A-313C-459F-8AE5-14DF760A066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D797-B744-4A9F-B1B0-A1EC3ABB069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1869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E3A-313C-459F-8AE5-14DF760A066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D797-B744-4A9F-B1B0-A1EC3ABB0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536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E3A-313C-459F-8AE5-14DF760A066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D797-B744-4A9F-B1B0-A1EC3ABB069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2040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E3A-313C-459F-8AE5-14DF760A066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D797-B744-4A9F-B1B0-A1EC3ABB0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99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E3A-313C-459F-8AE5-14DF760A066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D797-B744-4A9F-B1B0-A1EC3ABB0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02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E3A-313C-459F-8AE5-14DF760A066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D797-B744-4A9F-B1B0-A1EC3ABB0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66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E3A-313C-459F-8AE5-14DF760A066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D797-B744-4A9F-B1B0-A1EC3ABB0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18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E3A-313C-459F-8AE5-14DF760A066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D797-B744-4A9F-B1B0-A1EC3ABB0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9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E3A-313C-459F-8AE5-14DF760A066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D797-B744-4A9F-B1B0-A1EC3ABB0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07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E3A-313C-459F-8AE5-14DF760A066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D797-B744-4A9F-B1B0-A1EC3ABB0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67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E3A-313C-459F-8AE5-14DF760A066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D797-B744-4A9F-B1B0-A1EC3ABB0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78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E3A-313C-459F-8AE5-14DF760A066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D797-B744-4A9F-B1B0-A1EC3ABB0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8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E3A-313C-459F-8AE5-14DF760A066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D797-B744-4A9F-B1B0-A1EC3ABB0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2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E3A-313C-459F-8AE5-14DF760A066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D797-B744-4A9F-B1B0-A1EC3ABB0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81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7BE3A-313C-459F-8AE5-14DF760A0662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DD797-B744-4A9F-B1B0-A1EC3ABB0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13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EB11B-861C-D8B1-513C-5F02CB14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Результаты рекламной компании от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SkyCrossroads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b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sz="2000" b="0" i="0" dirty="0">
                <a:solidFill>
                  <a:srgbClr val="000000"/>
                </a:solidFill>
                <a:effectLst/>
                <a:latin typeface="Helvetica Neue"/>
              </a:rPr>
              <a:t>По запросу отдела маркетинга было необходимо: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83C795-33B3-1406-C726-22C27B976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r>
              <a:rPr lang="ru-RU" dirty="0"/>
              <a:t>Рассчитать результаты эксперимента в целом и в отдельности по каждой торговой точке</a:t>
            </a:r>
          </a:p>
          <a:p>
            <a:r>
              <a:rPr lang="ru-RU" dirty="0"/>
              <a:t>Вынести решение об эффективности воздействия Б по сравнению с воздействием А</a:t>
            </a:r>
          </a:p>
          <a:p>
            <a:r>
              <a:rPr lang="ru-RU" dirty="0"/>
              <a:t>Сделать сегментацию пользователей с точки зрения длительности регистрации в программе лояльности</a:t>
            </a:r>
          </a:p>
        </p:txBody>
      </p:sp>
    </p:spTree>
    <p:extLst>
      <p:ext uri="{BB962C8B-B14F-4D97-AF65-F5344CB8AC3E}">
        <p14:creationId xmlns:p14="http://schemas.microsoft.com/office/powerpoint/2010/main" val="413091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131A4-3D84-1B65-EE4F-971D38C9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118601" cy="5063412"/>
          </a:xfrm>
        </p:spPr>
        <p:txBody>
          <a:bodyPr>
            <a:normAutofit/>
          </a:bodyPr>
          <a:lstStyle/>
          <a:p>
            <a:r>
              <a:rPr lang="ru-RU" sz="1400" b="1" dirty="0">
                <a:solidFill>
                  <a:schemeClr val="tx1"/>
                </a:solidFill>
              </a:rPr>
              <a:t>Общие результаты А/В-теста:</a:t>
            </a:r>
            <a:br>
              <a:rPr lang="ru-RU" sz="1400" b="1" dirty="0">
                <a:solidFill>
                  <a:schemeClr val="tx1"/>
                </a:solidFill>
              </a:rPr>
            </a:b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На получившемся графике мы видим, что наши распределения не равны.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Это подтверждают и расчеты:</a:t>
            </a:r>
            <a:br>
              <a:rPr lang="ru-RU" sz="1200" dirty="0">
                <a:solidFill>
                  <a:schemeClr val="tx1"/>
                </a:solidFill>
              </a:rPr>
            </a:b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i="1" dirty="0" err="1">
                <a:solidFill>
                  <a:schemeClr val="tx1"/>
                </a:solidFill>
              </a:rPr>
              <a:t>статкритерий</a:t>
            </a:r>
            <a:r>
              <a:rPr lang="ru-RU" sz="1200" i="1" dirty="0">
                <a:solidFill>
                  <a:schemeClr val="tx1"/>
                </a:solidFill>
              </a:rPr>
              <a:t> Манна-</a:t>
            </a:r>
            <a:r>
              <a:rPr lang="ru-RU" sz="1200" i="1" dirty="0" err="1">
                <a:solidFill>
                  <a:schemeClr val="tx1"/>
                </a:solidFill>
              </a:rPr>
              <a:t>Утни</a:t>
            </a:r>
            <a:r>
              <a:rPr lang="ru-RU" sz="1200" i="1" dirty="0">
                <a:solidFill>
                  <a:schemeClr val="tx1"/>
                </a:solidFill>
              </a:rPr>
              <a:t>:</a:t>
            </a:r>
            <a:br>
              <a:rPr lang="ru-RU" sz="1200" i="1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(</a:t>
            </a:r>
            <a:r>
              <a:rPr lang="en-US" sz="1200" dirty="0">
                <a:solidFill>
                  <a:schemeClr val="tx1"/>
                </a:solidFill>
              </a:rPr>
              <a:t>s = </a:t>
            </a:r>
            <a:r>
              <a:rPr lang="ru-RU" sz="1200" dirty="0">
                <a:solidFill>
                  <a:schemeClr val="tx1"/>
                </a:solidFill>
              </a:rPr>
              <a:t>14141330.5,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p-value = </a:t>
            </a:r>
            <a:r>
              <a:rPr lang="ru-RU" sz="1200" dirty="0">
                <a:solidFill>
                  <a:schemeClr val="tx1"/>
                </a:solidFill>
              </a:rPr>
              <a:t>0.05842125879702285)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т.е. согласно данному критерию наши распределения равны, но при этом</a:t>
            </a:r>
            <a:br>
              <a:rPr lang="ru-RU" sz="1200" dirty="0">
                <a:solidFill>
                  <a:schemeClr val="tx1"/>
                </a:solidFill>
              </a:rPr>
            </a:br>
            <a:br>
              <a:rPr lang="ru-RU" sz="1200" dirty="0">
                <a:solidFill>
                  <a:schemeClr val="tx1"/>
                </a:solidFill>
              </a:rPr>
            </a:br>
            <a:r>
              <a:rPr lang="en-US" sz="1200" i="1" dirty="0">
                <a:solidFill>
                  <a:schemeClr val="tx1"/>
                </a:solidFill>
              </a:rPr>
              <a:t>t</a:t>
            </a:r>
            <a:r>
              <a:rPr lang="ru-RU" sz="1200" i="1" dirty="0">
                <a:solidFill>
                  <a:schemeClr val="tx1"/>
                </a:solidFill>
              </a:rPr>
              <a:t>-тест:</a:t>
            </a:r>
            <a:br>
              <a:rPr lang="ru-RU" sz="1200" i="1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показывает, что средние не равны (такое возможно),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разница средних: 175,83 </a:t>
            </a:r>
            <a:r>
              <a:rPr lang="ru-RU" sz="1200" dirty="0" err="1">
                <a:solidFill>
                  <a:schemeClr val="tx1"/>
                </a:solidFill>
              </a:rPr>
              <a:t>руб</a:t>
            </a:r>
            <a:r>
              <a:rPr lang="ru-RU" sz="1200" dirty="0">
                <a:solidFill>
                  <a:schemeClr val="tx1"/>
                </a:solidFill>
              </a:rPr>
              <a:t> (тестовая группа (оранжевая на графике) – показала результат лучше, средний платеж больше)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 = -3,71 (</a:t>
            </a:r>
            <a:r>
              <a:rPr lang="ru-RU" sz="1200" dirty="0">
                <a:solidFill>
                  <a:schemeClr val="tx1"/>
                </a:solidFill>
              </a:rPr>
              <a:t>меньше -1,96, нулевая гипотеза о равенстве средних отвергается)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p-value = 0.0002</a:t>
            </a:r>
            <a:r>
              <a:rPr lang="ru-RU" sz="1200" dirty="0">
                <a:solidFill>
                  <a:schemeClr val="tx1"/>
                </a:solidFill>
              </a:rPr>
              <a:t> (меньше альфы 0,05)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На первый взгляд кажется, что эксперимент можно считать успешным, т.к. тестовая группа показала результат лучше, чем результат контрольной группы.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Но для того, чтобы не ошибиться с выводами, сделаем сегментацию по торговым точкам.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6492E40-DC14-7954-896F-B26CDFB9D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8541" y="1523999"/>
            <a:ext cx="6662027" cy="4522237"/>
          </a:xfrm>
        </p:spPr>
      </p:pic>
    </p:spTree>
    <p:extLst>
      <p:ext uri="{BB962C8B-B14F-4D97-AF65-F5344CB8AC3E}">
        <p14:creationId xmlns:p14="http://schemas.microsoft.com/office/powerpoint/2010/main" val="283815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8A8D4-BA0B-B2AA-FC88-41E2B0D1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818397" cy="5520612"/>
          </a:xfrm>
        </p:spPr>
        <p:txBody>
          <a:bodyPr>
            <a:normAutofit fontScale="90000"/>
          </a:bodyPr>
          <a:lstStyle/>
          <a:p>
            <a:r>
              <a:rPr lang="ru-RU" sz="1400" dirty="0">
                <a:solidFill>
                  <a:schemeClr val="tx1"/>
                </a:solidFill>
              </a:rPr>
              <a:t>Анализ отдельных торговых точек:</a:t>
            </a: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				В нашем эксперименте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				приняли участие 6 торговых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				точек.</a:t>
            </a: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				Как видно из приведенной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				таблицы, на двух точках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				(1186.0 и 1188.0) выборка 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				очень незначительная. 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				Расчеты показывают, что 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				разница средних на этих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				двух точках = 0, а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				распределения равны.</a:t>
            </a: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				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					Точка 1199.00, судя по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					графику, совсем не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					посещалась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					контрольной группой.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					На нее нужно обратить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					внимание.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					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					Эти три точки лучше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					удалить для целей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					интерпретации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						эксперимент.</a:t>
            </a: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br>
              <a:rPr lang="ru-RU" sz="1400" dirty="0">
                <a:solidFill>
                  <a:schemeClr val="tx1"/>
                </a:solidFill>
              </a:rPr>
            </a:br>
            <a:endParaRPr 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9353184C-8145-62FA-71A5-CC20FAB3B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425624"/>
              </p:ext>
            </p:extLst>
          </p:nvPr>
        </p:nvGraphicFramePr>
        <p:xfrm>
          <a:off x="783771" y="979650"/>
          <a:ext cx="1996751" cy="274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094">
                  <a:extLst>
                    <a:ext uri="{9D8B030D-6E8A-4147-A177-3AD203B41FA5}">
                      <a16:colId xmlns:a16="http://schemas.microsoft.com/office/drawing/2014/main" val="218159464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804257900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r>
                        <a:rPr lang="ru-RU" sz="1100" dirty="0"/>
                        <a:t>Торговая точка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Количество</a:t>
                      </a:r>
                    </a:p>
                    <a:p>
                      <a:r>
                        <a:rPr lang="ru-RU" sz="1100" dirty="0"/>
                        <a:t>наблюдений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48745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ru-RU" sz="1200" dirty="0"/>
                        <a:t>1178.0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4809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994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ru-RU" sz="1200" dirty="0"/>
                        <a:t>1179.0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3442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5130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ru-RU" sz="1200" dirty="0"/>
                        <a:t>1182.0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73109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ru-RU" sz="1200" dirty="0"/>
                        <a:t>1186.0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011414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ru-RU" sz="1200" dirty="0"/>
                        <a:t>1188.0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29480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ru-RU" sz="1200" dirty="0"/>
                        <a:t>1199.0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2569"/>
                  </a:ext>
                </a:extLst>
              </a:tr>
            </a:tbl>
          </a:graphicData>
        </a:graphic>
      </p:graphicFrame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1AA7E62E-CFCC-9461-8EE7-B0CD5FDCC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89" y="3902564"/>
            <a:ext cx="3115777" cy="2279353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3D86660-82D1-12EB-BFDF-4A4FC120D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585" y="3369906"/>
            <a:ext cx="3928211" cy="285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63BDF25-FB95-6214-DCBB-BCB1C81E1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176" y="370240"/>
            <a:ext cx="3988620" cy="285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3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76233-42FF-2143-EC96-F34D0E0C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400" b="1" dirty="0">
                <a:solidFill>
                  <a:schemeClr val="tx1"/>
                </a:solidFill>
              </a:rPr>
              <a:t>Анализ точки 1182.0</a:t>
            </a:r>
            <a:br>
              <a:rPr lang="ru-RU" sz="1200" dirty="0"/>
            </a:br>
            <a:br>
              <a:rPr lang="ru-RU" sz="1200" dirty="0"/>
            </a:br>
            <a:r>
              <a:rPr lang="ru-RU" sz="1200" dirty="0">
                <a:solidFill>
                  <a:schemeClr val="tx1"/>
                </a:solidFill>
              </a:rPr>
              <a:t>На данной точке мы имели 1962 наблюдения. 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Нулевая гипотеза не подтверждается: средние не равны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Разница средних =  -908.1867859371746 (тестовая группа (оранжевая на графике) – показала результат лучше)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Распределения НЕ равны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3CD6F3F-00EB-5D84-F157-2C7CCA57B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645" y="2077714"/>
            <a:ext cx="6128694" cy="441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5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ECA6D-529C-3E51-7B30-6DA8F896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1800" b="1" dirty="0">
                <a:solidFill>
                  <a:schemeClr val="tx1"/>
                </a:solidFill>
              </a:rPr>
              <a:t>Анализ точки 1178.0</a:t>
            </a:r>
            <a:br>
              <a:rPr lang="ru-RU" sz="1800" b="1" dirty="0">
                <a:solidFill>
                  <a:schemeClr val="tx1"/>
                </a:solidFill>
              </a:rPr>
            </a:br>
            <a:br>
              <a:rPr lang="ru-RU" sz="1800" b="1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На данной точке мы имели 4809 наблюдения. 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Нулевая гипотеза подтверждается: средние равны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Разница средних = 0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Распределения НЕ равны</a:t>
            </a:r>
            <a:br>
              <a:rPr lang="ru-RU" sz="1200" dirty="0">
                <a:solidFill>
                  <a:schemeClr val="tx1"/>
                </a:solidFill>
              </a:rPr>
            </a:br>
            <a:endParaRPr lang="ru-RU" sz="1200" dirty="0">
              <a:solidFill>
                <a:schemeClr val="tx1"/>
              </a:solidFill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633DA42-F370-EF92-D5AB-D7C9634BA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10" y="1930400"/>
            <a:ext cx="6427725" cy="46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3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C7180-86E9-7C35-5ADC-BB15B649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Анализ точки 1179.0</a:t>
            </a:r>
            <a:b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b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На данной точке мы имели 3442 наблюдения.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Нулевая гипотеза подтверждается: средние равны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Разница средних = 0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Распределения равны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endParaRPr lang="ru-RU" sz="1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786D8E1-8C07-E45F-A81F-FB2E8DD9E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24159"/>
            <a:ext cx="6138476" cy="44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5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386C1-B387-98A4-08BA-0CFA3D19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Вывод относительно эффективности </a:t>
            </a:r>
            <a:br>
              <a:rPr lang="ru-RU" sz="2800" dirty="0"/>
            </a:br>
            <a:r>
              <a:rPr lang="ru-RU" sz="2800" dirty="0"/>
              <a:t>воздействия Б по сравнению с воздействием 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6E8FB3-DD01-ACF6-9B57-4B23812D0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смотря на то, что общий результат эксперимента продемонстрировал наличие разницы между воздействиями А и Б, после проведенной сегментации делать вывод о том, что тестовая группа показывает лучший результат мы не можем. </a:t>
            </a:r>
          </a:p>
          <a:p>
            <a:r>
              <a:rPr lang="ru-RU" dirty="0"/>
              <a:t>Из трех значимых торговых точек, результаты которых мы можем брать для интерпретации эксперимента, только одна (1182.0) выдала результат о том что средний платеж в тестовой группе выше (и существенно выше – на 908 рублей). Две другие точки показали нам, что средний платеж в тестовой и контрольной группе не отличается.</a:t>
            </a:r>
          </a:p>
          <a:p>
            <a:r>
              <a:rPr lang="ru-RU" dirty="0"/>
              <a:t>Можно лишь рекомендовать отделу маркетинга проанализировать данную точку (1182.0) и попытаться понять ее «секрет успеха».</a:t>
            </a:r>
          </a:p>
        </p:txBody>
      </p:sp>
    </p:spTree>
    <p:extLst>
      <p:ext uri="{BB962C8B-B14F-4D97-AF65-F5344CB8AC3E}">
        <p14:creationId xmlns:p14="http://schemas.microsoft.com/office/powerpoint/2010/main" val="8916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7CA11-81E9-6121-231A-7C0223A8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/>
              <a:t>Сегментация пользователей с точки зрения длительности регистрации в программе лояльности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155A93B-8528-3BA8-0761-21A73AE4D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335" y="1347452"/>
            <a:ext cx="7819053" cy="5610816"/>
          </a:xfrm>
        </p:spPr>
      </p:pic>
    </p:spTree>
    <p:extLst>
      <p:ext uri="{BB962C8B-B14F-4D97-AF65-F5344CB8AC3E}">
        <p14:creationId xmlns:p14="http://schemas.microsoft.com/office/powerpoint/2010/main" val="90910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8EF09-D320-BEB6-0DCA-9D8B9BE4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Вывод относительно корреляции клиентов в зависимости от их «старости»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3830BF-BF97-84CE-6C94-A93DDF27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 построенном </a:t>
            </a:r>
            <a:r>
              <a:rPr lang="ru-RU" dirty="0" err="1"/>
              <a:t>скаттерплоте</a:t>
            </a:r>
            <a:r>
              <a:rPr lang="ru-RU" dirty="0"/>
              <a:t> мы видим, что точки наиболее сконцентрированы вокруг диагонали, т.е. некая корреляция явно присутствует.</a:t>
            </a:r>
          </a:p>
          <a:p>
            <a:r>
              <a:rPr lang="ru-RU" dirty="0"/>
              <a:t>корреляция Пирсона:</a:t>
            </a:r>
            <a:r>
              <a:rPr lang="en-US" dirty="0"/>
              <a:t> 0.598276252133036, p-value=0.0</a:t>
            </a:r>
          </a:p>
          <a:p>
            <a:r>
              <a:rPr lang="ru-RU" dirty="0"/>
              <a:t>корреляция </a:t>
            </a:r>
            <a:r>
              <a:rPr lang="ru-RU" dirty="0" err="1"/>
              <a:t>Спирмена</a:t>
            </a:r>
            <a:r>
              <a:rPr lang="ru-RU" dirty="0"/>
              <a:t>: </a:t>
            </a:r>
            <a:r>
              <a:rPr lang="en-US" dirty="0"/>
              <a:t>correlation=0.6520008575703581, p</a:t>
            </a:r>
            <a:r>
              <a:rPr lang="ru-RU" dirty="0"/>
              <a:t>-</a:t>
            </a:r>
            <a:r>
              <a:rPr lang="en-US" dirty="0"/>
              <a:t>value=0.0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Оба этих критерия опровергают нулевую гипотезу о том, что корреляции нет (</a:t>
            </a:r>
            <a:r>
              <a:rPr lang="en-US" dirty="0"/>
              <a:t>p-value=0.0</a:t>
            </a:r>
            <a:r>
              <a:rPr lang="ru-RU" dirty="0"/>
              <a:t>), при этом значения самих критериев (0,598 и 0,652) говорят нам о том что зависимость между длительностью регистрации клиента в программе лояльности и размером платеже существует и она значимая.</a:t>
            </a:r>
            <a:endParaRPr lang="en-US" dirty="0"/>
          </a:p>
          <a:p>
            <a:r>
              <a:rPr lang="ru-RU" dirty="0"/>
              <a:t>Подобные же расчеты, проведенные отдельно над контрольной и тестовой группой, не показали никакой значимой разницы между собой и общими значениями</a:t>
            </a:r>
            <a:r>
              <a:rPr lang="ru-RU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91615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</TotalTime>
  <Words>831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Helvetica Neue</vt:lpstr>
      <vt:lpstr>Trebuchet MS</vt:lpstr>
      <vt:lpstr>Wingdings 3</vt:lpstr>
      <vt:lpstr>Аспект</vt:lpstr>
      <vt:lpstr>Результаты рекламной компании от SkyCrossroads   По запросу отдела маркетинга было необходимо:</vt:lpstr>
      <vt:lpstr>Общие результаты А/В-теста:  На получившемся графике мы видим, что наши распределения не равны. Это подтверждают и расчеты:  статкритерий Манна-Утни: (s = 14141330.5,  p-value = 0.05842125879702285) т.е. согласно данному критерию наши распределения равны, но при этом  t-тест: показывает, что средние не равны (такое возможно), разница средних: 175,83 руб (тестовая группа (оранжевая на графике) – показала результат лучше, средний платеж больше) s = -3,71 (меньше -1,96, нулевая гипотеза о равенстве средних отвергается)  p-value = 0.0002 (меньше альфы 0,05)  На первый взгляд кажется, что эксперимент можно считать успешным, т.к. тестовая группа показала результат лучше, чем результат контрольной группы. Но для того, чтобы не ошибиться с выводами, сделаем сегментацию по торговым точкам.</vt:lpstr>
      <vt:lpstr>Анализ отдельных торговых точек:       В нашем эксперименте      приняли участие 6 торговых      точек.       Как видно из приведенной      таблицы, на двух точках      (1186.0 и 1188.0) выборка       очень незначительная.       Расчеты показывают, что       разница средних на этих      двух точках = 0, а      распределения равны.              Точка 1199.00, судя по       графику, совсем не       посещалась       контрольной группой.       На нее нужно обратить       внимание.              Эти три точки лучше       удалить для целей       интерпретации       эксперимент.        </vt:lpstr>
      <vt:lpstr>Анализ точки 1182.0  На данной точке мы имели 1962 наблюдения.  Нулевая гипотеза не подтверждается: средние не равны Разница средних =  -908.1867859371746 (тестовая группа (оранжевая на графике) – показала результат лучше) Распределения НЕ равны</vt:lpstr>
      <vt:lpstr>Анализ точки 1178.0  На данной точке мы имели 4809 наблюдения.  Нулевая гипотеза подтверждается: средние равны Разница средних = 0 Распределения НЕ равны </vt:lpstr>
      <vt:lpstr>Анализ точки 1179.0  На данной точке мы имели 3442 наблюдения. Нулевая гипотеза подтверждается: средние равны Разница средних = 0 Распределения равны </vt:lpstr>
      <vt:lpstr>Вывод относительно эффективности  воздействия Б по сравнению с воздействием А:</vt:lpstr>
      <vt:lpstr>Сегментация пользователей с точки зрения длительности регистрации в программе лояльности</vt:lpstr>
      <vt:lpstr>Вывод относительно корреляции клиентов в зависимости от их «старости»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Результаты рекламной компании от SkyCrossroads   По запросу отдела маркетинга проведены следующие расчеты:</dc:title>
  <dc:creator>Anna</dc:creator>
  <cp:lastModifiedBy>Anna</cp:lastModifiedBy>
  <cp:revision>30</cp:revision>
  <dcterms:created xsi:type="dcterms:W3CDTF">2022-09-18T11:37:57Z</dcterms:created>
  <dcterms:modified xsi:type="dcterms:W3CDTF">2022-09-20T10:52:17Z</dcterms:modified>
</cp:coreProperties>
</file>