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1CC05-CE00-4A2D-AA3D-FB5C6F7DCED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5C68E-592D-4F9D-93FE-82225E6C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5C68E-592D-4F9D-93FE-82225E6C16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9782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84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6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5300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05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1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96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94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146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7FD633-86D5-4E68-90BF-3403F9994ED5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B4E4C7-A061-4BCD-9B6E-3E51220F210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245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DC97F-C235-4804-8448-E5B45961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99678"/>
            <a:ext cx="8361229" cy="164054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Умный город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F74A3B-81FB-40C2-94A2-45E15EFCB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«Свет города»</a:t>
            </a:r>
          </a:p>
        </p:txBody>
      </p:sp>
    </p:spTree>
    <p:extLst>
      <p:ext uri="{BB962C8B-B14F-4D97-AF65-F5344CB8AC3E}">
        <p14:creationId xmlns:p14="http://schemas.microsoft.com/office/powerpoint/2010/main" val="2763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61598-EBE4-45B7-BA4B-88BDEDF2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415" y="243503"/>
            <a:ext cx="10283965" cy="184275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Показатели, связанные с экономическим состоянием Беларуси, Интернетом и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мобильной связью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D075294-0896-41EB-8127-C7B147488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302691"/>
              </p:ext>
            </p:extLst>
          </p:nvPr>
        </p:nvGraphicFramePr>
        <p:xfrm>
          <a:off x="1523337" y="2193420"/>
          <a:ext cx="10133043" cy="4394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660">
                  <a:extLst>
                    <a:ext uri="{9D8B030D-6E8A-4147-A177-3AD203B41FA5}">
                      <a16:colId xmlns:a16="http://schemas.microsoft.com/office/drawing/2014/main" val="3081889983"/>
                    </a:ext>
                  </a:extLst>
                </a:gridCol>
                <a:gridCol w="1556818">
                  <a:extLst>
                    <a:ext uri="{9D8B030D-6E8A-4147-A177-3AD203B41FA5}">
                      <a16:colId xmlns:a16="http://schemas.microsoft.com/office/drawing/2014/main" val="1108831258"/>
                    </a:ext>
                  </a:extLst>
                </a:gridCol>
                <a:gridCol w="1644710">
                  <a:extLst>
                    <a:ext uri="{9D8B030D-6E8A-4147-A177-3AD203B41FA5}">
                      <a16:colId xmlns:a16="http://schemas.microsoft.com/office/drawing/2014/main" val="3186147289"/>
                    </a:ext>
                  </a:extLst>
                </a:gridCol>
                <a:gridCol w="2102855">
                  <a:extLst>
                    <a:ext uri="{9D8B030D-6E8A-4147-A177-3AD203B41FA5}">
                      <a16:colId xmlns:a16="http://schemas.microsoft.com/office/drawing/2014/main" val="921235407"/>
                    </a:ext>
                  </a:extLst>
                </a:gridCol>
              </a:tblGrid>
              <a:tr h="1255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Показатели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2015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2016 (после деноминации)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2017 (после деноминации)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extLst>
                  <a:ext uri="{0D108BD9-81ED-4DB2-BD59-A6C34878D82A}">
                    <a16:rowId xmlns:a16="http://schemas.microsoft.com/office/drawing/2014/main" val="2674672033"/>
                  </a:ext>
                </a:extLst>
              </a:tr>
              <a:tr h="691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ВВП, млрд. руб.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869701,7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94,3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105,199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extLst>
                  <a:ext uri="{0D108BD9-81ED-4DB2-BD59-A6C34878D82A}">
                    <a16:rowId xmlns:a16="http://schemas.microsoft.com/office/drawing/2014/main" val="2447193316"/>
                  </a:ext>
                </a:extLst>
              </a:tr>
              <a:tr h="691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ВВП, в долларовом эквиваленте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54944,1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48126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49852,6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extLst>
                  <a:ext uri="{0D108BD9-81ED-4DB2-BD59-A6C34878D82A}">
                    <a16:rowId xmlns:a16="http://schemas.microsoft.com/office/drawing/2014/main" val="3457700112"/>
                  </a:ext>
                </a:extLst>
              </a:tr>
              <a:tr h="65332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Доля информации и связи в ВВП, %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4,1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4,9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5,1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 anchor="ctr"/>
                </a:tc>
                <a:extLst>
                  <a:ext uri="{0D108BD9-81ED-4DB2-BD59-A6C34878D82A}">
                    <a16:rowId xmlns:a16="http://schemas.microsoft.com/office/drawing/2014/main" val="174747763"/>
                  </a:ext>
                </a:extLst>
              </a:tr>
              <a:tr h="6918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Доходы от передачи данных, млрд.руб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2171,9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2, 77</a:t>
                      </a:r>
                      <a:r>
                        <a:rPr lang="en-US" sz="1300">
                          <a:effectLst/>
                        </a:rPr>
                        <a:t>9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3, 16</a:t>
                      </a:r>
                      <a:r>
                        <a:rPr lang="en-US" sz="1300" dirty="0">
                          <a:effectLst/>
                        </a:rPr>
                        <a:t>9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extLst>
                  <a:ext uri="{0D108BD9-81ED-4DB2-BD59-A6C34878D82A}">
                    <a16:rowId xmlns:a16="http://schemas.microsoft.com/office/drawing/2014/main" val="1037118396"/>
                  </a:ext>
                </a:extLst>
              </a:tr>
              <a:tr h="4099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Индекс развития ИКТ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7,02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7,26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7,55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8" marR="59458" marT="59458" marB="59458"/>
                </a:tc>
                <a:extLst>
                  <a:ext uri="{0D108BD9-81ED-4DB2-BD59-A6C34878D82A}">
                    <a16:rowId xmlns:a16="http://schemas.microsoft.com/office/drawing/2014/main" val="663675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7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B12D-AB2F-44C3-BF07-E3DBB85F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77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Сегментирование рынка Беларуси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EC029E7-114B-46B4-9BBE-F7CFD32A0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916703"/>
              </p:ext>
            </p:extLst>
          </p:nvPr>
        </p:nvGraphicFramePr>
        <p:xfrm>
          <a:off x="1371599" y="1515513"/>
          <a:ext cx="9898089" cy="3082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9469">
                  <a:extLst>
                    <a:ext uri="{9D8B030D-6E8A-4147-A177-3AD203B41FA5}">
                      <a16:colId xmlns:a16="http://schemas.microsoft.com/office/drawing/2014/main" val="360494437"/>
                    </a:ext>
                  </a:extLst>
                </a:gridCol>
                <a:gridCol w="2965142">
                  <a:extLst>
                    <a:ext uri="{9D8B030D-6E8A-4147-A177-3AD203B41FA5}">
                      <a16:colId xmlns:a16="http://schemas.microsoft.com/office/drawing/2014/main" val="1496198428"/>
                    </a:ext>
                  </a:extLst>
                </a:gridCol>
                <a:gridCol w="2379215">
                  <a:extLst>
                    <a:ext uri="{9D8B030D-6E8A-4147-A177-3AD203B41FA5}">
                      <a16:colId xmlns:a16="http://schemas.microsoft.com/office/drawing/2014/main" val="2344564438"/>
                    </a:ext>
                  </a:extLst>
                </a:gridCol>
                <a:gridCol w="2374263">
                  <a:extLst>
                    <a:ext uri="{9D8B030D-6E8A-4147-A177-3AD203B41FA5}">
                      <a16:colId xmlns:a16="http://schemas.microsoft.com/office/drawing/2014/main" val="2224761892"/>
                    </a:ext>
                  </a:extLst>
                </a:gridCol>
              </a:tblGrid>
              <a:tr h="8530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Критерий сегментирования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Потребители в возрасте от 18 до 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Потребители от 35 до 50 лет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Потребители старше 50 лет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35247049"/>
                  </a:ext>
                </a:extLst>
              </a:tr>
              <a:tr h="6584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Склонность к покупке товаров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61544264"/>
                  </a:ext>
                </a:extLst>
              </a:tr>
              <a:tr h="6060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Отношение к инновациям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8856580"/>
                  </a:ext>
                </a:extLst>
              </a:tr>
              <a:tr h="6060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Отношение к технологиям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99758204"/>
                  </a:ext>
                </a:extLst>
              </a:tr>
              <a:tr h="3590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Итого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79919494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47D4DD-75AF-4F6A-8BF6-3FCCC797B356}"/>
              </a:ext>
            </a:extLst>
          </p:cNvPr>
          <p:cNvSpPr/>
          <p:nvPr/>
        </p:nvSpPr>
        <p:spPr>
          <a:xfrm>
            <a:off x="1282823" y="4791030"/>
            <a:ext cx="9986866" cy="183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Согласно вышеприведенной таблице, следует направить своё предложение на потребителей в возрасте от 18 до 35 лет, а также на группу потребителей в возрасте от 35 до 50 лет, поскольку у данных групп потребителей наблюдается склонность к покупке товаров, также положительное отношение к инновациям и новым технологиям и имеются денежные средства для оплаты продукции.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7E65-4A96-4B8D-8FB6-2C269DAB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2993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мы?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3A927-6C29-47E9-9F49-5674482D119F}"/>
              </a:ext>
            </a:extLst>
          </p:cNvPr>
          <p:cNvSpPr txBox="1"/>
          <p:nvPr/>
        </p:nvSpPr>
        <p:spPr>
          <a:xfrm>
            <a:off x="1669002" y="1704513"/>
            <a:ext cx="9365942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Нашими сильными сторонами являются: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Высокое качество проекта при небольших начальных вложениях;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Малый срок реализации введения множества инноваций;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статистических данных для учета предпочтений населения;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Забота об окружающей среде.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5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300C-3E07-44E3-A8D0-9DC0076F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132" y="2239392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 наш проект!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Сделай свой город лучше!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3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FB4E8-BA4E-4333-9015-09471B30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37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умного города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671B3-0BB8-4C47-B961-26932036C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1174"/>
            <a:ext cx="9601200" cy="1577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Умный город (с английского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взаимосвязанная система коммуникативных и информационных технологий с интернетом вещей (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благодаря которой упрощается управление внутренними процессам и города и улучшается уровень жизни населения.</a:t>
            </a:r>
          </a:p>
        </p:txBody>
      </p:sp>
      <p:pic>
        <p:nvPicPr>
          <p:cNvPr id="7" name="Рисунок 1" descr="http://1234g.ru/images/Smart%20cit.png">
            <a:extLst>
              <a:ext uri="{FF2B5EF4-FFF2-40B4-BE49-F238E27FC236}">
                <a16:creationId xmlns:a16="http://schemas.microsoft.com/office/drawing/2014/main" id="{84410FCD-80A2-4963-97FF-AC41669F75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86" y="3111760"/>
            <a:ext cx="9422627" cy="3149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07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D2070-0BE1-423E-B8F9-C420B0E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656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умного города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79269-1998-4113-904D-DA9BF9A3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9612"/>
            <a:ext cx="9601200" cy="376847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городскими потоками;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передача данных представителям управления;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налаживание обратной связи между администрацией и горожанами, благоустройство среды;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жизни людей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поиск преступников(централизация камер);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выступать как  системы мониторинга экологической обстановки</a:t>
            </a:r>
            <a:r>
              <a:rPr lang="ru-RU" sz="2400" dirty="0"/>
              <a:t>.</a:t>
            </a:r>
          </a:p>
          <a:p>
            <a:pPr marL="457200" indent="-4572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3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64F06-804B-4FA4-8E5E-6BE3F6B8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D656D-13C7-4150-887E-28CEB8EB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520" y="1672331"/>
            <a:ext cx="9801956" cy="9987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жизни всех слоев населения, посредством внедрения инноваций.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77D688B0-D1F4-4F00-BF4B-D71874DD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20" y="2779103"/>
            <a:ext cx="4795482" cy="3054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4A8E07-AF39-4E3A-A6B5-3C0B5537C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99" y="2779104"/>
            <a:ext cx="4795478" cy="305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0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7FFB3-A84B-46B4-9007-04C8A9BC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03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Наши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2A3512-139A-4DBA-B989-C9C8E2E0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048" y="1775534"/>
            <a:ext cx="9776549" cy="4518734"/>
          </a:xfrm>
          <a:solidFill>
            <a:srgbClr val="EFEDE3"/>
          </a:solidFill>
        </p:spPr>
        <p:txBody>
          <a:bodyPr>
            <a:norm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благоприятную среду для инновационной деятельности, в том числе для развития информационно-коммуникационных технологий;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 отлаженное функционирование системы коммуникации между жителями города и представителями исполнительной власти, информационная открытость городской администрации;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систему отслеживания парковочных мест;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наличие бесплатных точек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т.ч. в общественных местах;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улучшить переработку бытовых отходов.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90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C0E2F-30A2-48D2-ABB2-A9EBE79A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08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партнеры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4BEC9-BEAF-43B4-9160-776EAD35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0807"/>
            <a:ext cx="9601200" cy="4839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Отечественные компании: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Мингорисполком;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Минскэнерго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EPAM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необходимо смотреть на развитие европейских компаний, таких как: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инновационный центр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сообщество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Valensia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4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FC7A-8ACA-49E9-8063-6F81AAF2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544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мы исследовали в модели Кано?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5F354-4141-4287-93C5-DCC8C193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7527"/>
            <a:ext cx="9601200" cy="2649984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мобильного Интернета, необходим ли бесплатный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статистических данных, как люди на него реагируют;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Надо ли создавать приложение для отслеживания парковочных мест;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ли уменьшать потребляемую электроэнергию.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88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7E56F-D933-42E4-A9EB-00CD7271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49725"/>
            <a:ext cx="9601200" cy="8490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186E8-BF9C-4095-A9C8-FC13C563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84989"/>
            <a:ext cx="10435585" cy="2676797"/>
          </a:xfrm>
        </p:spPr>
        <p:txBody>
          <a:bodyPr/>
          <a:lstStyle/>
          <a:p>
            <a:pPr marL="0" indent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итогам опроса, стало понятно, что наличие бесплатного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в современном мире. Так же с ростом личного транспорта и уменьшением места для его стоянки стала привлекательна идея создания приложения, которое бы показывало свободные места в городе и их стоимость, так как в центре парковочные места на данный момент платные.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Так же выяснилось, что люди относятся к экономии энергии нейтрально, но изобретение того, что поможет в этом, будет преимуществом в развитии нашего проекта.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948D90-B587-44E4-B840-29306814E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92606"/>
            <a:ext cx="5493052" cy="24294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8C93EF-DA10-4DB8-B8A8-C4857654A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77" y="4092607"/>
            <a:ext cx="4825108" cy="24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6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92E39-A6B4-4F5C-94E0-5B55DB34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8843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самое время Минску стать «умным» городом?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0804E-CBF9-45D7-BEDE-DA973266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744" y="1962599"/>
            <a:ext cx="10178248" cy="449146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секторе информационно-коммуникационных технологий (ИКТ) в Беларуси занято более 85 тысяч человек, из которых около 34 тысячи — в сегменте ИТ продуктов и услуг.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2005 по 2016 годы экспорт ИТ-услуг и продуктов вырос в 30 раз, а доля ИТ-экспорта в общем объёме экспорта товаров и услуг Беларуси выросла с 0,16 процента до 3,25 процента.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Шесть компаний-резидентов ПВТ вошли в список лучших провайдеров услуг аутсорсинга, попав в рейтинг 2017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Outsourcing 100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Bell Integrator, Ciklum, EPAM, IBA Group, Intetics и Itransition.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компаний из рейтинга крупнейших софтверных компаний мира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500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офисы разработки в Беларуси: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EPAM (107), Bell Integrator (281), IBA (281),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Itransition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(368), Coherent Solution (393),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SoftClub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(409),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Artezio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(416), Intetics (419),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Oxagile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(456), IHS (482).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приложения, созданные резидентами ПВТ, использует более миллиарда людей в 150 странах мира. 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512399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128</TotalTime>
  <Words>633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Times New Roman</vt:lpstr>
      <vt:lpstr>Обрезка</vt:lpstr>
      <vt:lpstr>Умный город</vt:lpstr>
      <vt:lpstr>Понятие умного города</vt:lpstr>
      <vt:lpstr>Задачи умного города</vt:lpstr>
      <vt:lpstr>Миссия</vt:lpstr>
      <vt:lpstr>Наши планы</vt:lpstr>
      <vt:lpstr>Возможные партнеры</vt:lpstr>
      <vt:lpstr>Что мы исследовали в модели Кано?</vt:lpstr>
      <vt:lpstr>Итоги опроса</vt:lpstr>
      <vt:lpstr>Почему самое время Минску стать «умным» городом?</vt:lpstr>
      <vt:lpstr>Показатели, связанные с экономическим состоянием Беларуси, Интернетом и  мобильной связью</vt:lpstr>
      <vt:lpstr>Сегментирование рынка Беларуси</vt:lpstr>
      <vt:lpstr>Почему мы?</vt:lpstr>
      <vt:lpstr>Поддержи наш проект!  Сделай свой город лучше!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город</dc:title>
  <dc:creator>Яна Рысянова</dc:creator>
  <cp:lastModifiedBy>Hanna Vidzianeyeva</cp:lastModifiedBy>
  <cp:revision>15</cp:revision>
  <dcterms:created xsi:type="dcterms:W3CDTF">2018-12-02T13:00:46Z</dcterms:created>
  <dcterms:modified xsi:type="dcterms:W3CDTF">2018-12-03T07:32:11Z</dcterms:modified>
</cp:coreProperties>
</file>