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1" r:id="rId2"/>
    <p:sldId id="269" r:id="rId3"/>
    <p:sldId id="265" r:id="rId4"/>
    <p:sldId id="267" r:id="rId5"/>
    <p:sldId id="268" r:id="rId6"/>
    <p:sldId id="270" r:id="rId7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49D7"/>
    <a:srgbClr val="A47EE2"/>
    <a:srgbClr val="9364DC"/>
    <a:srgbClr val="431D81"/>
    <a:srgbClr val="A179E1"/>
    <a:srgbClr val="502399"/>
    <a:srgbClr val="CCB7EF"/>
    <a:srgbClr val="B698E8"/>
    <a:srgbClr val="9A6FDF"/>
    <a:srgbClr val="672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73" autoAdjust="0"/>
  </p:normalViewPr>
  <p:slideViewPr>
    <p:cSldViewPr>
      <p:cViewPr varScale="1">
        <p:scale>
          <a:sx n="95" d="100"/>
          <a:sy n="95" d="100"/>
        </p:scale>
        <p:origin x="152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6777A-B103-4B95-A388-4712E14912EF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3C3A4-4841-4B3B-BA96-F600CD0A3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85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C3A4-4841-4B3B-BA96-F600CD0A33C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99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C3A4-4841-4B3B-BA96-F600CD0A33C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594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C3A4-4841-4B3B-BA96-F600CD0A33C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638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C3A4-4841-4B3B-BA96-F600CD0A33C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510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C3A4-4841-4B3B-BA96-F600CD0A33C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421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C3A4-4841-4B3B-BA96-F600CD0A33C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52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6"/>
            <a:ext cx="9143997" cy="51434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0435" y="665175"/>
            <a:ext cx="746312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7015" y="1086358"/>
            <a:ext cx="7109968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6.jpe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1D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9059" y="2220248"/>
            <a:ext cx="6629400" cy="1138773"/>
          </a:xfrm>
        </p:spPr>
        <p:txBody>
          <a:bodyPr/>
          <a:lstStyle/>
          <a:p>
            <a:pPr algn="l"/>
            <a:r>
              <a:rPr lang="ru-RU" sz="2000" dirty="0">
                <a:solidFill>
                  <a:srgbClr val="7F49D7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     Решение от команды </a:t>
            </a:r>
            <a:br>
              <a:rPr lang="en-US" sz="2800" dirty="0">
                <a:solidFill>
                  <a:srgbClr val="7F49D7"/>
                </a:solidFill>
                <a:latin typeface="Century Gothic" panose="020B0502020202020204" pitchFamily="34" charset="0"/>
              </a:rPr>
            </a:br>
            <a:r>
              <a:rPr lang="ru-RU" sz="4800" dirty="0">
                <a:solidFill>
                  <a:srgbClr val="7F49D7"/>
                </a:solidFill>
                <a:latin typeface="Rostov" pitchFamily="2" charset="0"/>
              </a:rPr>
              <a:t>«</a:t>
            </a:r>
            <a:r>
              <a:rPr lang="ru-RU" sz="4800" dirty="0" err="1">
                <a:solidFill>
                  <a:srgbClr val="7F49D7"/>
                </a:solidFill>
                <a:latin typeface="Rostov" pitchFamily="2" charset="0"/>
              </a:rPr>
              <a:t>Иигры</a:t>
            </a:r>
            <a:r>
              <a:rPr lang="ru-RU" sz="4800" dirty="0">
                <a:solidFill>
                  <a:srgbClr val="7F49D7"/>
                </a:solidFill>
                <a:latin typeface="Rostov" pitchFamily="2" charset="0"/>
              </a:rPr>
              <a:t> разума</a:t>
            </a:r>
            <a:r>
              <a:rPr lang="ru-RU" sz="5400" dirty="0">
                <a:solidFill>
                  <a:srgbClr val="7F49D7"/>
                </a:solidFill>
                <a:latin typeface="Rostov" pitchFamily="2" charset="0"/>
              </a:rPr>
              <a:t>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4359" y="162435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A179E1"/>
                </a:solidFill>
                <a:latin typeface="Century Gothic" panose="020B0502020202020204" pitchFamily="34" charset="0"/>
              </a:rPr>
              <a:t>МТС </a:t>
            </a:r>
            <a:r>
              <a:rPr lang="ru-RU" sz="1200" dirty="0" err="1">
                <a:solidFill>
                  <a:srgbClr val="A179E1"/>
                </a:solidFill>
                <a:latin typeface="Century Gothic" panose="020B0502020202020204" pitchFamily="34" charset="0"/>
              </a:rPr>
              <a:t>Линк</a:t>
            </a:r>
            <a:r>
              <a:rPr lang="ru-RU" sz="1200" dirty="0">
                <a:solidFill>
                  <a:srgbClr val="A179E1"/>
                </a:solidFill>
                <a:latin typeface="Century Gothic" panose="020B0502020202020204" pitchFamily="34" charset="0"/>
              </a:rPr>
              <a:t>. Использование ИИ в продукте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16" y="3359021"/>
            <a:ext cx="510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solidFill>
                  <a:srgbClr val="B698E8"/>
                </a:solidFill>
                <a:latin typeface="Century Gothic" panose="020B0502020202020204" pitchFamily="34" charset="0"/>
              </a:rPr>
              <a:t>1</a:t>
            </a:r>
            <a:r>
              <a:rPr lang="ru-RU" sz="2800" b="1" dirty="0">
                <a:solidFill>
                  <a:srgbClr val="B698E8"/>
                </a:solidFill>
                <a:latin typeface="Century Gothic" panose="020B0502020202020204" pitchFamily="34" charset="0"/>
              </a:rPr>
              <a:t> ЭТАП </a:t>
            </a:r>
            <a:r>
              <a:rPr lang="en-US" sz="2800" b="1" dirty="0">
                <a:solidFill>
                  <a:srgbClr val="B698E8"/>
                </a:solidFill>
                <a:latin typeface="Century Gothic" panose="020B0502020202020204" pitchFamily="34" charset="0"/>
              </a:rPr>
              <a:t>is downloading….</a:t>
            </a:r>
            <a:endParaRPr lang="ru-RU" sz="2800" b="1" dirty="0">
              <a:solidFill>
                <a:srgbClr val="B698E8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4800" y="439434"/>
            <a:ext cx="8535168" cy="4494515"/>
          </a:xfrm>
          <a:prstGeom prst="roundRect">
            <a:avLst/>
          </a:prstGeom>
          <a:noFill/>
          <a:ln>
            <a:solidFill>
              <a:srgbClr val="CCB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823214" y="439433"/>
            <a:ext cx="3051214" cy="4494516"/>
          </a:xfrm>
          <a:prstGeom prst="roundRect">
            <a:avLst/>
          </a:prstGeom>
          <a:gradFill>
            <a:gsLst>
              <a:gs pos="41500">
                <a:srgbClr val="9A6FDF"/>
              </a:gs>
              <a:gs pos="0">
                <a:srgbClr val="502399"/>
              </a:gs>
              <a:gs pos="83000">
                <a:srgbClr val="672DC5"/>
              </a:gs>
              <a:gs pos="100000">
                <a:srgbClr val="431D8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5499">
            <a:off x="5769584" y="1170836"/>
            <a:ext cx="3031710" cy="303171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780060" y="474963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47EE2"/>
                </a:solidFill>
                <a:latin typeface="Rostov" pitchFamily="2" charset="0"/>
              </a:rPr>
              <a:t>1</a:t>
            </a:r>
            <a:endParaRPr lang="ru-RU" sz="2000" dirty="0">
              <a:solidFill>
                <a:srgbClr val="A47EE2"/>
              </a:solidFill>
              <a:latin typeface="Rostov" pitchFamily="2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324610" y="4203380"/>
            <a:ext cx="2111694" cy="47908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605" y="643456"/>
            <a:ext cx="2111699" cy="47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2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1D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359" y="162435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A179E1"/>
                </a:solidFill>
                <a:latin typeface="Century Gothic" panose="020B0502020202020204" pitchFamily="34" charset="0"/>
              </a:rPr>
              <a:t>МТС </a:t>
            </a:r>
            <a:r>
              <a:rPr lang="ru-RU" sz="1200" dirty="0" err="1">
                <a:solidFill>
                  <a:srgbClr val="A179E1"/>
                </a:solidFill>
                <a:latin typeface="Century Gothic" panose="020B0502020202020204" pitchFamily="34" charset="0"/>
              </a:rPr>
              <a:t>Линк</a:t>
            </a:r>
            <a:r>
              <a:rPr lang="ru-RU" sz="1200" dirty="0">
                <a:solidFill>
                  <a:srgbClr val="A179E1"/>
                </a:solidFill>
                <a:latin typeface="Century Gothic" panose="020B0502020202020204" pitchFamily="34" charset="0"/>
              </a:rPr>
              <a:t>. Использование ИИ в продукте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4800" y="439434"/>
            <a:ext cx="8535168" cy="4494515"/>
          </a:xfrm>
          <a:prstGeom prst="roundRect">
            <a:avLst/>
          </a:prstGeom>
          <a:noFill/>
          <a:ln>
            <a:solidFill>
              <a:srgbClr val="CCB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823214" y="439433"/>
            <a:ext cx="3051214" cy="4494516"/>
          </a:xfrm>
          <a:prstGeom prst="roundRect">
            <a:avLst/>
          </a:prstGeom>
          <a:gradFill>
            <a:gsLst>
              <a:gs pos="41500">
                <a:srgbClr val="9A6FDF"/>
              </a:gs>
              <a:gs pos="0">
                <a:srgbClr val="502399"/>
              </a:gs>
              <a:gs pos="83000">
                <a:srgbClr val="672DC5"/>
              </a:gs>
              <a:gs pos="100000">
                <a:srgbClr val="431D8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5499">
            <a:off x="5769584" y="1170836"/>
            <a:ext cx="3031710" cy="303171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780060" y="474963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47EE2"/>
                </a:solidFill>
                <a:latin typeface="Rostov" pitchFamily="2" charset="0"/>
              </a:rPr>
              <a:t>2</a:t>
            </a:r>
            <a:endParaRPr lang="ru-RU" sz="2000" dirty="0">
              <a:solidFill>
                <a:srgbClr val="A47EE2"/>
              </a:solidFill>
              <a:latin typeface="Rostov" pitchFamily="2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324610" y="4203380"/>
            <a:ext cx="2111694" cy="47908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605" y="643456"/>
            <a:ext cx="2111699" cy="479082"/>
          </a:xfrm>
          <a:prstGeom prst="rect">
            <a:avLst/>
          </a:prstGeom>
        </p:spPr>
      </p:pic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57092AE8-9BC2-4896-AF62-30DD29F3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25" y="760441"/>
            <a:ext cx="7463129" cy="738664"/>
          </a:xfrm>
        </p:spPr>
        <p:txBody>
          <a:bodyPr/>
          <a:lstStyle/>
          <a:p>
            <a:r>
              <a:rPr lang="ru-RU" sz="4800" dirty="0">
                <a:solidFill>
                  <a:srgbClr val="431D81"/>
                </a:solidFill>
                <a:latin typeface="Rostov" pitchFamily="2" charset="0"/>
              </a:rPr>
              <a:t>Задача</a:t>
            </a:r>
            <a:endParaRPr lang="ru-RU" sz="4000" dirty="0">
              <a:solidFill>
                <a:srgbClr val="431D81"/>
              </a:solidFill>
              <a:latin typeface="Rostov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37871-6AE9-4A39-9073-A2AD3368C72F}"/>
              </a:ext>
            </a:extLst>
          </p:cNvPr>
          <p:cNvSpPr txBox="1"/>
          <p:nvPr/>
        </p:nvSpPr>
        <p:spPr>
          <a:xfrm>
            <a:off x="-2461055" y="1739199"/>
            <a:ext cx="794707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35020" marR="311150">
              <a:lnSpc>
                <a:spcPct val="100000"/>
              </a:lnSpc>
              <a:spcBef>
                <a:spcPts val="100"/>
              </a:spcBef>
            </a:pPr>
            <a:r>
              <a:rPr lang="ru-RU" sz="2400" b="1" spc="-15" dirty="0">
                <a:solidFill>
                  <a:srgbClr val="A47EE2"/>
                </a:solidFill>
                <a:latin typeface="Century Gothic" panose="020B0502020202020204" pitchFamily="34" charset="0"/>
              </a:rPr>
              <a:t>Разработать</a:t>
            </a:r>
            <a:r>
              <a:rPr lang="ru-RU" sz="2400" b="1" spc="10" dirty="0">
                <a:solidFill>
                  <a:srgbClr val="A47EE2"/>
                </a:solidFill>
                <a:latin typeface="Century Gothic" panose="020B0502020202020204" pitchFamily="34" charset="0"/>
              </a:rPr>
              <a:t> </a:t>
            </a:r>
            <a:r>
              <a:rPr lang="ru-RU" sz="2400" b="1" spc="-15" dirty="0">
                <a:solidFill>
                  <a:srgbClr val="A47EE2"/>
                </a:solidFill>
                <a:latin typeface="Century Gothic" panose="020B0502020202020204" pitchFamily="34" charset="0"/>
              </a:rPr>
              <a:t>систему </a:t>
            </a:r>
            <a:r>
              <a:rPr lang="ru-RU" sz="2400" b="1" spc="-10" dirty="0">
                <a:solidFill>
                  <a:srgbClr val="A47EE2"/>
                </a:solidFill>
                <a:latin typeface="Century Gothic" panose="020B0502020202020204" pitchFamily="34" charset="0"/>
              </a:rPr>
              <a:t>на </a:t>
            </a:r>
            <a:r>
              <a:rPr lang="ru-RU" sz="2400" b="1" spc="-620" dirty="0">
                <a:solidFill>
                  <a:srgbClr val="A47EE2"/>
                </a:solidFill>
                <a:latin typeface="Century Gothic" panose="020B0502020202020204" pitchFamily="34" charset="0"/>
              </a:rPr>
              <a:t> </a:t>
            </a:r>
            <a:r>
              <a:rPr lang="ru-RU" sz="2400" b="1" spc="-10" dirty="0">
                <a:solidFill>
                  <a:srgbClr val="A47EE2"/>
                </a:solidFill>
                <a:latin typeface="Century Gothic" panose="020B0502020202020204" pitchFamily="34" charset="0"/>
              </a:rPr>
              <a:t>основе</a:t>
            </a:r>
            <a:r>
              <a:rPr lang="ru-RU" sz="2400" b="1" spc="25" dirty="0">
                <a:solidFill>
                  <a:srgbClr val="A47EE2"/>
                </a:solidFill>
                <a:latin typeface="Century Gothic" panose="020B0502020202020204" pitchFamily="34" charset="0"/>
              </a:rPr>
              <a:t> </a:t>
            </a:r>
            <a:r>
              <a:rPr lang="ru-RU" sz="2400" b="1" spc="-10" dirty="0">
                <a:solidFill>
                  <a:srgbClr val="A47EE2"/>
                </a:solidFill>
                <a:latin typeface="Century Gothic" panose="020B0502020202020204" pitchFamily="34" charset="0"/>
              </a:rPr>
              <a:t>ИИ,</a:t>
            </a:r>
            <a:r>
              <a:rPr lang="ru-RU" sz="2400" b="1" spc="10" dirty="0">
                <a:solidFill>
                  <a:srgbClr val="A47EE2"/>
                </a:solidFill>
                <a:latin typeface="Century Gothic" panose="020B0502020202020204" pitchFamily="34" charset="0"/>
              </a:rPr>
              <a:t> </a:t>
            </a:r>
            <a:r>
              <a:rPr lang="ru-RU" sz="2400" b="1" spc="-25" dirty="0">
                <a:solidFill>
                  <a:srgbClr val="A47EE2"/>
                </a:solidFill>
                <a:latin typeface="Century Gothic" panose="020B0502020202020204" pitchFamily="34" charset="0"/>
              </a:rPr>
              <a:t>которая </a:t>
            </a:r>
            <a:r>
              <a:rPr lang="ru-RU" sz="2400" b="1" spc="-20" dirty="0">
                <a:solidFill>
                  <a:srgbClr val="A47EE2"/>
                </a:solidFill>
                <a:latin typeface="Century Gothic" panose="020B0502020202020204" pitchFamily="34" charset="0"/>
              </a:rPr>
              <a:t> </a:t>
            </a:r>
            <a:r>
              <a:rPr lang="ru-RU" sz="2400" b="1" spc="-10" dirty="0">
                <a:solidFill>
                  <a:srgbClr val="A47EE2"/>
                </a:solidFill>
                <a:latin typeface="Century Gothic" panose="020B0502020202020204" pitchFamily="34" charset="0"/>
              </a:rPr>
              <a:t>анализирует</a:t>
            </a:r>
            <a:r>
              <a:rPr lang="ru-RU" sz="2400" b="1" spc="20" dirty="0">
                <a:solidFill>
                  <a:srgbClr val="A47EE2"/>
                </a:solidFill>
                <a:latin typeface="Century Gothic" panose="020B0502020202020204" pitchFamily="34" charset="0"/>
              </a:rPr>
              <a:t> </a:t>
            </a:r>
            <a:r>
              <a:rPr lang="ru-RU" sz="2400" b="1" spc="-35" dirty="0">
                <a:solidFill>
                  <a:srgbClr val="A47EE2"/>
                </a:solidFill>
                <a:latin typeface="Century Gothic" panose="020B0502020202020204" pitchFamily="34" charset="0"/>
              </a:rPr>
              <a:t>список</a:t>
            </a:r>
          </a:p>
          <a:p>
            <a:pPr marL="3335020" marR="5080">
              <a:lnSpc>
                <a:spcPct val="100000"/>
              </a:lnSpc>
            </a:pPr>
            <a:r>
              <a:rPr lang="ru-RU" sz="2400" b="1" spc="-20" dirty="0">
                <a:solidFill>
                  <a:srgbClr val="A47EE2"/>
                </a:solidFill>
                <a:latin typeface="Century Gothic" panose="020B0502020202020204" pitchFamily="34" charset="0"/>
              </a:rPr>
              <a:t>пользовательских </a:t>
            </a:r>
            <a:r>
              <a:rPr lang="ru-RU" sz="2400" b="1" spc="-5" dirty="0">
                <a:solidFill>
                  <a:srgbClr val="A47EE2"/>
                </a:solidFill>
                <a:latin typeface="Century Gothic" panose="020B0502020202020204" pitchFamily="34" charset="0"/>
              </a:rPr>
              <a:t>ответов </a:t>
            </a:r>
            <a:r>
              <a:rPr lang="ru-RU" sz="2400" b="1" spc="-625" dirty="0">
                <a:solidFill>
                  <a:srgbClr val="A47EE2"/>
                </a:solidFill>
                <a:latin typeface="Century Gothic" panose="020B0502020202020204" pitchFamily="34" charset="0"/>
              </a:rPr>
              <a:t> </a:t>
            </a:r>
            <a:r>
              <a:rPr lang="ru-RU" sz="2400" b="1" spc="-15" dirty="0">
                <a:solidFill>
                  <a:srgbClr val="A47EE2"/>
                </a:solidFill>
                <a:latin typeface="Century Gothic" panose="020B0502020202020204" pitchFamily="34" charset="0"/>
              </a:rPr>
              <a:t>возвращает</a:t>
            </a:r>
            <a:r>
              <a:rPr lang="ru-RU" sz="2400" b="1" spc="40" dirty="0">
                <a:solidFill>
                  <a:srgbClr val="A47EE2"/>
                </a:solidFill>
                <a:latin typeface="Century Gothic" panose="020B0502020202020204" pitchFamily="34" charset="0"/>
              </a:rPr>
              <a:t> </a:t>
            </a:r>
            <a:r>
              <a:rPr lang="ru-RU" sz="2400" b="1" spc="-15" dirty="0">
                <a:solidFill>
                  <a:srgbClr val="A47EE2"/>
                </a:solidFill>
                <a:latin typeface="Century Gothic" panose="020B0502020202020204" pitchFamily="34" charset="0"/>
              </a:rPr>
              <a:t>понятное</a:t>
            </a:r>
            <a:r>
              <a:rPr lang="ru-RU" sz="2400" b="1" spc="45" dirty="0">
                <a:solidFill>
                  <a:srgbClr val="A47EE2"/>
                </a:solidFill>
                <a:latin typeface="Century Gothic" panose="020B0502020202020204" pitchFamily="34" charset="0"/>
              </a:rPr>
              <a:t> </a:t>
            </a:r>
            <a:r>
              <a:rPr lang="ru-RU" sz="2400" b="1" spc="-5" dirty="0">
                <a:solidFill>
                  <a:srgbClr val="A47EE2"/>
                </a:solidFill>
                <a:latin typeface="Century Gothic" panose="020B0502020202020204" pitchFamily="34" charset="0"/>
              </a:rPr>
              <a:t>и</a:t>
            </a:r>
          </a:p>
          <a:p>
            <a:pPr marL="3335020" marR="15875">
              <a:lnSpc>
                <a:spcPct val="100000"/>
              </a:lnSpc>
              <a:spcBef>
                <a:spcPts val="5"/>
              </a:spcBef>
            </a:pPr>
            <a:r>
              <a:rPr lang="ru-RU" sz="2400" b="1" spc="-15" dirty="0">
                <a:solidFill>
                  <a:srgbClr val="A47EE2"/>
                </a:solidFill>
                <a:latin typeface="Century Gothic" panose="020B0502020202020204" pitchFamily="34" charset="0"/>
              </a:rPr>
              <a:t>интерпретируемое</a:t>
            </a:r>
            <a:r>
              <a:rPr lang="ru-RU" sz="2400" b="1" spc="20" dirty="0">
                <a:solidFill>
                  <a:srgbClr val="A47EE2"/>
                </a:solidFill>
                <a:latin typeface="Century Gothic" panose="020B0502020202020204" pitchFamily="34" charset="0"/>
              </a:rPr>
              <a:t> </a:t>
            </a:r>
            <a:r>
              <a:rPr lang="ru-RU" sz="2400" b="1" spc="-25" dirty="0">
                <a:solidFill>
                  <a:srgbClr val="A47EE2"/>
                </a:solidFill>
                <a:latin typeface="Century Gothic" panose="020B0502020202020204" pitchFamily="34" charset="0"/>
              </a:rPr>
              <a:t>облако </a:t>
            </a:r>
            <a:r>
              <a:rPr lang="ru-RU" sz="2400" b="1" spc="-625" dirty="0">
                <a:solidFill>
                  <a:srgbClr val="A47EE2"/>
                </a:solidFill>
                <a:latin typeface="Century Gothic" panose="020B0502020202020204" pitchFamily="34" charset="0"/>
              </a:rPr>
              <a:t> </a:t>
            </a:r>
            <a:r>
              <a:rPr lang="ru-RU" sz="2400" b="1" spc="5" dirty="0">
                <a:solidFill>
                  <a:srgbClr val="A47EE2"/>
                </a:solidFill>
                <a:latin typeface="Century Gothic" panose="020B0502020202020204" pitchFamily="34" charset="0"/>
              </a:rPr>
              <a:t>слов.</a:t>
            </a:r>
          </a:p>
          <a:p>
            <a:endParaRPr lang="ru-RU" dirty="0">
              <a:solidFill>
                <a:srgbClr val="A47E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2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359" y="162435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A179E1"/>
                </a:solidFill>
                <a:latin typeface="Century Gothic" panose="020B0502020202020204" pitchFamily="34" charset="0"/>
              </a:rPr>
              <a:t>МТС </a:t>
            </a:r>
            <a:r>
              <a:rPr lang="ru-RU" sz="1200" dirty="0" err="1">
                <a:solidFill>
                  <a:srgbClr val="A179E1"/>
                </a:solidFill>
                <a:latin typeface="Century Gothic" panose="020B0502020202020204" pitchFamily="34" charset="0"/>
              </a:rPr>
              <a:t>Линк</a:t>
            </a:r>
            <a:r>
              <a:rPr lang="ru-RU" sz="1200" dirty="0">
                <a:solidFill>
                  <a:srgbClr val="A179E1"/>
                </a:solidFill>
                <a:latin typeface="Century Gothic" panose="020B0502020202020204" pitchFamily="34" charset="0"/>
              </a:rPr>
              <a:t>. Использование ИИ в продукте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4800" y="439434"/>
            <a:ext cx="8535168" cy="4494515"/>
          </a:xfrm>
          <a:prstGeom prst="roundRect">
            <a:avLst/>
          </a:prstGeom>
          <a:noFill/>
          <a:ln>
            <a:solidFill>
              <a:srgbClr val="CCB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780060" y="474963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47EE2"/>
                </a:solidFill>
                <a:latin typeface="Rostov" pitchFamily="2" charset="0"/>
              </a:rPr>
              <a:t>3</a:t>
            </a:r>
            <a:endParaRPr lang="ru-RU" sz="2000" dirty="0">
              <a:solidFill>
                <a:srgbClr val="A47EE2"/>
              </a:solidFill>
              <a:latin typeface="Rostov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91F2BD-3A0C-4E1B-82F0-87CF1F577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248" y="632387"/>
            <a:ext cx="3023878" cy="49381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E33CF45-8CAE-48AD-BBC3-3A63035272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267" y="4043688"/>
            <a:ext cx="529933" cy="66037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8B78CF-3D9B-43CF-AC2C-4F926B9D49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47837" y="4378367"/>
            <a:ext cx="2017441" cy="4001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8E129C0-AAF2-46F6-99D2-9EE161DB85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47837" y="573447"/>
            <a:ext cx="2017441" cy="40011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600278B-3510-4FFE-8898-947248E544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" r="614" b="745"/>
          <a:stretch>
            <a:fillRect/>
          </a:stretch>
        </p:blipFill>
        <p:spPr>
          <a:xfrm>
            <a:off x="792367" y="1158542"/>
            <a:ext cx="2528379" cy="3093867"/>
          </a:xfrm>
          <a:custGeom>
            <a:avLst/>
            <a:gdLst>
              <a:gd name="connsiteX0" fmla="*/ 398262 w 2465725"/>
              <a:gd name="connsiteY0" fmla="*/ 0 h 3093867"/>
              <a:gd name="connsiteX1" fmla="*/ 2052223 w 2465725"/>
              <a:gd name="connsiteY1" fmla="*/ 0 h 3093867"/>
              <a:gd name="connsiteX2" fmla="*/ 2465725 w 2465725"/>
              <a:gd name="connsiteY2" fmla="*/ 413502 h 3093867"/>
              <a:gd name="connsiteX3" fmla="*/ 2465725 w 2465725"/>
              <a:gd name="connsiteY3" fmla="*/ 2680365 h 3093867"/>
              <a:gd name="connsiteX4" fmla="*/ 2052223 w 2465725"/>
              <a:gd name="connsiteY4" fmla="*/ 3093867 h 3093867"/>
              <a:gd name="connsiteX5" fmla="*/ 398262 w 2465725"/>
              <a:gd name="connsiteY5" fmla="*/ 3093867 h 3093867"/>
              <a:gd name="connsiteX6" fmla="*/ 17255 w 2465725"/>
              <a:gd name="connsiteY6" fmla="*/ 2841319 h 3093867"/>
              <a:gd name="connsiteX7" fmla="*/ 0 w 2465725"/>
              <a:gd name="connsiteY7" fmla="*/ 2785732 h 3093867"/>
              <a:gd name="connsiteX8" fmla="*/ 0 w 2465725"/>
              <a:gd name="connsiteY8" fmla="*/ 308135 h 3093867"/>
              <a:gd name="connsiteX9" fmla="*/ 17255 w 2465725"/>
              <a:gd name="connsiteY9" fmla="*/ 252548 h 3093867"/>
              <a:gd name="connsiteX10" fmla="*/ 398262 w 2465725"/>
              <a:gd name="connsiteY10" fmla="*/ 0 h 309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5725" h="3093867">
                <a:moveTo>
                  <a:pt x="398262" y="0"/>
                </a:moveTo>
                <a:lnTo>
                  <a:pt x="2052223" y="0"/>
                </a:lnTo>
                <a:cubicBezTo>
                  <a:pt x="2280594" y="0"/>
                  <a:pt x="2465725" y="185131"/>
                  <a:pt x="2465725" y="413502"/>
                </a:cubicBezTo>
                <a:lnTo>
                  <a:pt x="2465725" y="2680365"/>
                </a:lnTo>
                <a:cubicBezTo>
                  <a:pt x="2465725" y="2908736"/>
                  <a:pt x="2280594" y="3093867"/>
                  <a:pt x="2052223" y="3093867"/>
                </a:cubicBezTo>
                <a:lnTo>
                  <a:pt x="398262" y="3093867"/>
                </a:lnTo>
                <a:cubicBezTo>
                  <a:pt x="226984" y="3093867"/>
                  <a:pt x="80028" y="2989731"/>
                  <a:pt x="17255" y="2841319"/>
                </a:cubicBezTo>
                <a:lnTo>
                  <a:pt x="0" y="2785732"/>
                </a:lnTo>
                <a:lnTo>
                  <a:pt x="0" y="308135"/>
                </a:lnTo>
                <a:lnTo>
                  <a:pt x="17255" y="252548"/>
                </a:lnTo>
                <a:cubicBezTo>
                  <a:pt x="80028" y="104136"/>
                  <a:pt x="226984" y="0"/>
                  <a:pt x="398262" y="0"/>
                </a:cubicBezTo>
                <a:close/>
              </a:path>
            </a:pathLst>
          </a:custGeom>
        </p:spPr>
      </p:pic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7D548D5-6CCE-4A23-9E82-4D2891E27E96}"/>
              </a:ext>
            </a:extLst>
          </p:cNvPr>
          <p:cNvSpPr/>
          <p:nvPr/>
        </p:nvSpPr>
        <p:spPr>
          <a:xfrm>
            <a:off x="805800" y="1158542"/>
            <a:ext cx="2514946" cy="3093867"/>
          </a:xfrm>
          <a:prstGeom prst="roundRect">
            <a:avLst/>
          </a:prstGeom>
          <a:noFill/>
          <a:ln w="44450">
            <a:solidFill>
              <a:srgbClr val="502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BA0B1-3013-44E0-A21C-CE31D29F049E}"/>
              </a:ext>
            </a:extLst>
          </p:cNvPr>
          <p:cNvSpPr txBox="1"/>
          <p:nvPr/>
        </p:nvSpPr>
        <p:spPr>
          <a:xfrm>
            <a:off x="4647722" y="1071655"/>
            <a:ext cx="3734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431D81"/>
                </a:solidFill>
                <a:latin typeface="Rostov" pitchFamily="2" charset="0"/>
              </a:rPr>
              <a:t>Зоткина Анна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83B76-85F2-40F3-92C2-1A82357165E2}"/>
              </a:ext>
            </a:extLst>
          </p:cNvPr>
          <p:cNvSpPr txBox="1"/>
          <p:nvPr/>
        </p:nvSpPr>
        <p:spPr>
          <a:xfrm>
            <a:off x="5172090" y="171798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A179E1"/>
                </a:solidFill>
                <a:latin typeface="Century Gothic" panose="020B0502020202020204" pitchFamily="34" charset="0"/>
              </a:rPr>
              <a:t>ИМО, 4 курс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9FD28-5DF1-4A99-B531-AD540907B114}"/>
              </a:ext>
            </a:extLst>
          </p:cNvPr>
          <p:cNvSpPr txBox="1"/>
          <p:nvPr/>
        </p:nvSpPr>
        <p:spPr>
          <a:xfrm>
            <a:off x="3886200" y="2263599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8"/>
              </a:buBlip>
            </a:pPr>
            <a:r>
              <a:rPr lang="ru-RU" sz="2400" dirty="0">
                <a:solidFill>
                  <a:srgbClr val="7F49D7"/>
                </a:solidFill>
                <a:latin typeface="Century Gothic" panose="020B0502020202020204" pitchFamily="34" charset="0"/>
              </a:rPr>
              <a:t>Программирование</a:t>
            </a:r>
            <a:r>
              <a:rPr lang="ru-RU" sz="2000" dirty="0">
                <a:solidFill>
                  <a:srgbClr val="7F49D7"/>
                </a:solidFill>
                <a:latin typeface="Century Gothic" panose="020B0502020202020204" pitchFamily="34" charset="0"/>
              </a:rPr>
              <a:t>/</a:t>
            </a:r>
          </a:p>
          <a:p>
            <a:r>
              <a:rPr lang="ru-RU" sz="2400" dirty="0">
                <a:solidFill>
                  <a:srgbClr val="7F49D7"/>
                </a:solidFill>
                <a:latin typeface="Century Gothic" panose="020B0502020202020204" pitchFamily="34" charset="0"/>
              </a:rPr>
              <a:t>    разработка/</a:t>
            </a:r>
            <a:r>
              <a:rPr lang="en-GB" sz="2400" dirty="0" err="1">
                <a:solidFill>
                  <a:srgbClr val="7F49D7"/>
                </a:solidFill>
                <a:latin typeface="Century Gothic" panose="020B0502020202020204" pitchFamily="34" charset="0"/>
              </a:rPr>
              <a:t>datascience</a:t>
            </a:r>
            <a:endParaRPr lang="ru-RU" sz="2000" dirty="0">
              <a:solidFill>
                <a:srgbClr val="7F49D7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C87FF-3DA6-4381-B53E-652AB06870AD}"/>
              </a:ext>
            </a:extLst>
          </p:cNvPr>
          <p:cNvSpPr txBox="1"/>
          <p:nvPr/>
        </p:nvSpPr>
        <p:spPr>
          <a:xfrm>
            <a:off x="3886200" y="3410864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8"/>
              </a:buBlip>
            </a:pPr>
            <a:r>
              <a:rPr lang="ru-RU" sz="2400" dirty="0">
                <a:solidFill>
                  <a:srgbClr val="7F49D7"/>
                </a:solidFill>
                <a:latin typeface="Century Gothic" panose="020B0502020202020204" pitchFamily="34" charset="0"/>
              </a:rPr>
              <a:t>Капитан команды, текстовая обработка</a:t>
            </a:r>
          </a:p>
        </p:txBody>
      </p:sp>
    </p:spTree>
    <p:extLst>
      <p:ext uri="{BB962C8B-B14F-4D97-AF65-F5344CB8AC3E}">
        <p14:creationId xmlns:p14="http://schemas.microsoft.com/office/powerpoint/2010/main" val="191560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1F9EF6B-F816-46A6-AB89-81406246A6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" r="45"/>
          <a:stretch>
            <a:fillRect/>
          </a:stretch>
        </p:blipFill>
        <p:spPr>
          <a:xfrm>
            <a:off x="858354" y="1130926"/>
            <a:ext cx="2493150" cy="3126301"/>
          </a:xfrm>
          <a:custGeom>
            <a:avLst/>
            <a:gdLst>
              <a:gd name="connsiteX0" fmla="*/ 366612 w 2462392"/>
              <a:gd name="connsiteY0" fmla="*/ 0 h 3087732"/>
              <a:gd name="connsiteX1" fmla="*/ 2043226 w 2462392"/>
              <a:gd name="connsiteY1" fmla="*/ 0 h 3087732"/>
              <a:gd name="connsiteX2" fmla="*/ 2462392 w 2462392"/>
              <a:gd name="connsiteY2" fmla="*/ 419166 h 3087732"/>
              <a:gd name="connsiteX3" fmla="*/ 2462392 w 2462392"/>
              <a:gd name="connsiteY3" fmla="*/ 2674701 h 3087732"/>
              <a:gd name="connsiteX4" fmla="*/ 2127703 w 2462392"/>
              <a:gd name="connsiteY4" fmla="*/ 3085351 h 3087732"/>
              <a:gd name="connsiteX5" fmla="*/ 2104084 w 2462392"/>
              <a:gd name="connsiteY5" fmla="*/ 3087732 h 3087732"/>
              <a:gd name="connsiteX6" fmla="*/ 305755 w 2462392"/>
              <a:gd name="connsiteY6" fmla="*/ 3087732 h 3087732"/>
              <a:gd name="connsiteX7" fmla="*/ 282136 w 2462392"/>
              <a:gd name="connsiteY7" fmla="*/ 3085351 h 3087732"/>
              <a:gd name="connsiteX8" fmla="*/ 19033 w 2462392"/>
              <a:gd name="connsiteY8" fmla="*/ 2909061 h 3087732"/>
              <a:gd name="connsiteX9" fmla="*/ 0 w 2462392"/>
              <a:gd name="connsiteY9" fmla="*/ 2873995 h 3087732"/>
              <a:gd name="connsiteX10" fmla="*/ 0 w 2462392"/>
              <a:gd name="connsiteY10" fmla="*/ 219872 h 3087732"/>
              <a:gd name="connsiteX11" fmla="*/ 19033 w 2462392"/>
              <a:gd name="connsiteY11" fmla="*/ 184806 h 3087732"/>
              <a:gd name="connsiteX12" fmla="*/ 366612 w 2462392"/>
              <a:gd name="connsiteY12" fmla="*/ 0 h 308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2392" h="3087732">
                <a:moveTo>
                  <a:pt x="366612" y="0"/>
                </a:moveTo>
                <a:lnTo>
                  <a:pt x="2043226" y="0"/>
                </a:lnTo>
                <a:cubicBezTo>
                  <a:pt x="2274725" y="0"/>
                  <a:pt x="2462392" y="187667"/>
                  <a:pt x="2462392" y="419166"/>
                </a:cubicBezTo>
                <a:lnTo>
                  <a:pt x="2462392" y="2674701"/>
                </a:lnTo>
                <a:cubicBezTo>
                  <a:pt x="2462392" y="2877263"/>
                  <a:pt x="2318710" y="3046266"/>
                  <a:pt x="2127703" y="3085351"/>
                </a:cubicBezTo>
                <a:lnTo>
                  <a:pt x="2104084" y="3087732"/>
                </a:lnTo>
                <a:lnTo>
                  <a:pt x="305755" y="3087732"/>
                </a:lnTo>
                <a:lnTo>
                  <a:pt x="282136" y="3085351"/>
                </a:lnTo>
                <a:cubicBezTo>
                  <a:pt x="172989" y="3063016"/>
                  <a:pt x="79295" y="2998260"/>
                  <a:pt x="19033" y="2909061"/>
                </a:cubicBezTo>
                <a:lnTo>
                  <a:pt x="0" y="2873995"/>
                </a:lnTo>
                <a:lnTo>
                  <a:pt x="0" y="219872"/>
                </a:lnTo>
                <a:lnTo>
                  <a:pt x="19033" y="184806"/>
                </a:lnTo>
                <a:cubicBezTo>
                  <a:pt x="94360" y="73308"/>
                  <a:pt x="221925" y="0"/>
                  <a:pt x="366612" y="0"/>
                </a:cubicBezTo>
                <a:close/>
              </a:path>
            </a:pathLst>
          </a:custGeom>
        </p:spPr>
      </p:pic>
      <p:sp>
        <p:nvSpPr>
          <p:cNvPr id="4" name="TextBox 3"/>
          <p:cNvSpPr txBox="1"/>
          <p:nvPr/>
        </p:nvSpPr>
        <p:spPr>
          <a:xfrm>
            <a:off x="954359" y="162435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A179E1"/>
                </a:solidFill>
                <a:latin typeface="Century Gothic" panose="020B0502020202020204" pitchFamily="34" charset="0"/>
              </a:rPr>
              <a:t>МТС </a:t>
            </a:r>
            <a:r>
              <a:rPr lang="ru-RU" sz="1200" dirty="0" err="1">
                <a:solidFill>
                  <a:srgbClr val="A179E1"/>
                </a:solidFill>
                <a:latin typeface="Century Gothic" panose="020B0502020202020204" pitchFamily="34" charset="0"/>
              </a:rPr>
              <a:t>Линк</a:t>
            </a:r>
            <a:r>
              <a:rPr lang="ru-RU" sz="1200" dirty="0">
                <a:solidFill>
                  <a:srgbClr val="A179E1"/>
                </a:solidFill>
                <a:latin typeface="Century Gothic" panose="020B0502020202020204" pitchFamily="34" charset="0"/>
              </a:rPr>
              <a:t>. Использование ИИ в продукте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4800" y="439434"/>
            <a:ext cx="8535168" cy="4494515"/>
          </a:xfrm>
          <a:prstGeom prst="roundRect">
            <a:avLst/>
          </a:prstGeom>
          <a:noFill/>
          <a:ln>
            <a:solidFill>
              <a:srgbClr val="CCB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780060" y="474963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47EE2"/>
                </a:solidFill>
                <a:latin typeface="Rostov" pitchFamily="2" charset="0"/>
              </a:rPr>
              <a:t>4</a:t>
            </a:r>
            <a:endParaRPr lang="ru-RU" sz="2000" dirty="0">
              <a:solidFill>
                <a:srgbClr val="A47EE2"/>
              </a:solidFill>
              <a:latin typeface="Rostov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91F2BD-3A0C-4E1B-82F0-87CF1F577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248" y="632387"/>
            <a:ext cx="3023878" cy="49381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8B78CF-3D9B-43CF-AC2C-4F926B9D49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47837" y="4378367"/>
            <a:ext cx="2017441" cy="4001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8E129C0-AAF2-46F6-99D2-9EE161DB85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47837" y="573447"/>
            <a:ext cx="2017441" cy="4001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2EBA0B1-3013-44E0-A21C-CE31D29F049E}"/>
              </a:ext>
            </a:extLst>
          </p:cNvPr>
          <p:cNvSpPr txBox="1"/>
          <p:nvPr/>
        </p:nvSpPr>
        <p:spPr>
          <a:xfrm>
            <a:off x="3773759" y="1032963"/>
            <a:ext cx="487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431D81"/>
                </a:solidFill>
                <a:latin typeface="Rostov" pitchFamily="2" charset="0"/>
              </a:rPr>
              <a:t>Свиридова Ангелина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83B76-85F2-40F3-92C2-1A82357165E2}"/>
              </a:ext>
            </a:extLst>
          </p:cNvPr>
          <p:cNvSpPr txBox="1"/>
          <p:nvPr/>
        </p:nvSpPr>
        <p:spPr>
          <a:xfrm>
            <a:off x="4226443" y="1719735"/>
            <a:ext cx="397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A179E1"/>
                </a:solidFill>
                <a:latin typeface="Century Gothic" panose="020B0502020202020204" pitchFamily="34" charset="0"/>
              </a:rPr>
              <a:t>Магистратура </a:t>
            </a:r>
            <a:r>
              <a:rPr lang="ru-RU" b="1" dirty="0" err="1">
                <a:solidFill>
                  <a:srgbClr val="A179E1"/>
                </a:solidFill>
                <a:latin typeface="Century Gothic" panose="020B0502020202020204" pitchFamily="34" charset="0"/>
              </a:rPr>
              <a:t>ЛаПлаз</a:t>
            </a:r>
            <a:r>
              <a:rPr lang="ru-RU" b="1" dirty="0">
                <a:solidFill>
                  <a:srgbClr val="A179E1"/>
                </a:solidFill>
                <a:latin typeface="Century Gothic" panose="020B0502020202020204" pitchFamily="34" charset="0"/>
              </a:rPr>
              <a:t>, 2 курс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9FD28-5DF1-4A99-B531-AD540907B114}"/>
              </a:ext>
            </a:extLst>
          </p:cNvPr>
          <p:cNvSpPr txBox="1"/>
          <p:nvPr/>
        </p:nvSpPr>
        <p:spPr>
          <a:xfrm>
            <a:off x="3886200" y="2263599"/>
            <a:ext cx="5105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7"/>
              </a:buBlip>
            </a:pPr>
            <a:r>
              <a:rPr lang="ru-RU" sz="2400" dirty="0">
                <a:solidFill>
                  <a:srgbClr val="7F49D7"/>
                </a:solidFill>
                <a:latin typeface="Century Gothic" panose="020B0502020202020204" pitchFamily="34" charset="0"/>
              </a:rPr>
              <a:t>Программирование/ Machine Learning</a:t>
            </a:r>
          </a:p>
          <a:p>
            <a:endParaRPr lang="ru-RU" sz="2000" dirty="0">
              <a:solidFill>
                <a:srgbClr val="7F49D7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C87FF-3DA6-4381-B53E-652AB06870AD}"/>
              </a:ext>
            </a:extLst>
          </p:cNvPr>
          <p:cNvSpPr txBox="1"/>
          <p:nvPr/>
        </p:nvSpPr>
        <p:spPr>
          <a:xfrm>
            <a:off x="3886200" y="3409376"/>
            <a:ext cx="4135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7"/>
              </a:buBlip>
            </a:pPr>
            <a:r>
              <a:rPr lang="ru-RU" sz="2400" dirty="0">
                <a:solidFill>
                  <a:srgbClr val="7F49D7"/>
                </a:solidFill>
                <a:latin typeface="Century Gothic" panose="020B0502020202020204" pitchFamily="34" charset="0"/>
              </a:rPr>
              <a:t>Разработка </a:t>
            </a:r>
            <a:r>
              <a:rPr lang="ru-RU" sz="2400" dirty="0" err="1">
                <a:solidFill>
                  <a:srgbClr val="7F49D7"/>
                </a:solidFill>
                <a:latin typeface="Century Gothic" panose="020B0502020202020204" pitchFamily="34" charset="0"/>
              </a:rPr>
              <a:t>датасета</a:t>
            </a:r>
            <a:r>
              <a:rPr lang="ru-RU" sz="2400" dirty="0">
                <a:solidFill>
                  <a:srgbClr val="7F49D7"/>
                </a:solidFill>
                <a:latin typeface="Century Gothic" panose="020B0502020202020204" pitchFamily="34" charset="0"/>
              </a:rPr>
              <a:t>, генерация данных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7D548D5-6CCE-4A23-9E82-4D2891E27E96}"/>
              </a:ext>
            </a:extLst>
          </p:cNvPr>
          <p:cNvSpPr/>
          <p:nvPr/>
        </p:nvSpPr>
        <p:spPr>
          <a:xfrm>
            <a:off x="858354" y="1158542"/>
            <a:ext cx="2462392" cy="3093867"/>
          </a:xfrm>
          <a:prstGeom prst="roundRect">
            <a:avLst>
              <a:gd name="adj" fmla="val 13520"/>
            </a:avLst>
          </a:prstGeom>
          <a:noFill/>
          <a:ln w="44450">
            <a:solidFill>
              <a:srgbClr val="502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FF206F8-6832-4683-A407-246FA9D5A7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59" y="4043688"/>
            <a:ext cx="529933" cy="66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8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359" y="162435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A179E1"/>
                </a:solidFill>
                <a:latin typeface="Century Gothic" panose="020B0502020202020204" pitchFamily="34" charset="0"/>
              </a:rPr>
              <a:t>МТС </a:t>
            </a:r>
            <a:r>
              <a:rPr lang="ru-RU" sz="1200" dirty="0" err="1">
                <a:solidFill>
                  <a:srgbClr val="A179E1"/>
                </a:solidFill>
                <a:latin typeface="Century Gothic" panose="020B0502020202020204" pitchFamily="34" charset="0"/>
              </a:rPr>
              <a:t>Линк</a:t>
            </a:r>
            <a:r>
              <a:rPr lang="ru-RU" sz="1200" dirty="0">
                <a:solidFill>
                  <a:srgbClr val="A179E1"/>
                </a:solidFill>
                <a:latin typeface="Century Gothic" panose="020B0502020202020204" pitchFamily="34" charset="0"/>
              </a:rPr>
              <a:t>. Использование ИИ в продукте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4800" y="439434"/>
            <a:ext cx="8535168" cy="4494515"/>
          </a:xfrm>
          <a:prstGeom prst="roundRect">
            <a:avLst/>
          </a:prstGeom>
          <a:noFill/>
          <a:ln>
            <a:solidFill>
              <a:srgbClr val="CCB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780060" y="474963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47EE2"/>
                </a:solidFill>
                <a:latin typeface="Rostov" pitchFamily="2" charset="0"/>
              </a:rPr>
              <a:t>5</a:t>
            </a:r>
            <a:endParaRPr lang="ru-RU" sz="2000" dirty="0">
              <a:solidFill>
                <a:srgbClr val="A47EE2"/>
              </a:solidFill>
              <a:latin typeface="Rostov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91F2BD-3A0C-4E1B-82F0-87CF1F577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248" y="632387"/>
            <a:ext cx="3023878" cy="49381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E33CF45-8CAE-48AD-BBC3-3A63035272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267" y="4043688"/>
            <a:ext cx="529933" cy="66037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8B78CF-3D9B-43CF-AC2C-4F926B9D49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47837" y="4378367"/>
            <a:ext cx="2017441" cy="4001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8E129C0-AAF2-46F6-99D2-9EE161DB85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47837" y="573447"/>
            <a:ext cx="2017441" cy="4001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2EBA0B1-3013-44E0-A21C-CE31D29F049E}"/>
              </a:ext>
            </a:extLst>
          </p:cNvPr>
          <p:cNvSpPr txBox="1"/>
          <p:nvPr/>
        </p:nvSpPr>
        <p:spPr>
          <a:xfrm>
            <a:off x="4017303" y="1034143"/>
            <a:ext cx="443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431D81"/>
                </a:solidFill>
                <a:latin typeface="Rostov" pitchFamily="2" charset="0"/>
              </a:rPr>
              <a:t>Никишева</a:t>
            </a:r>
            <a:r>
              <a:rPr lang="ru-RU" sz="3600" b="1" dirty="0">
                <a:solidFill>
                  <a:srgbClr val="431D81"/>
                </a:solidFill>
                <a:latin typeface="Rostov" pitchFamily="2" charset="0"/>
              </a:rPr>
              <a:t> Мария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83B76-85F2-40F3-92C2-1A82357165E2}"/>
              </a:ext>
            </a:extLst>
          </p:cNvPr>
          <p:cNvSpPr txBox="1"/>
          <p:nvPr/>
        </p:nvSpPr>
        <p:spPr>
          <a:xfrm>
            <a:off x="5172090" y="1717986"/>
            <a:ext cx="221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A179E1"/>
                </a:solidFill>
                <a:latin typeface="Century Gothic" panose="020B0502020202020204" pitchFamily="34" charset="0"/>
              </a:rPr>
              <a:t>ИФТЭБ, 2 курс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9FD28-5DF1-4A99-B531-AD540907B114}"/>
              </a:ext>
            </a:extLst>
          </p:cNvPr>
          <p:cNvSpPr txBox="1"/>
          <p:nvPr/>
        </p:nvSpPr>
        <p:spPr>
          <a:xfrm>
            <a:off x="3886200" y="2363703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7"/>
              </a:buBlip>
            </a:pPr>
            <a:r>
              <a:rPr lang="en-US" sz="2400" dirty="0">
                <a:solidFill>
                  <a:srgbClr val="7F49D7"/>
                </a:solidFill>
                <a:latin typeface="Century Gothic" panose="020B0502020202020204" pitchFamily="34" charset="0"/>
              </a:rPr>
              <a:t>Figma, UX/UI</a:t>
            </a:r>
            <a:endParaRPr lang="ru-RU" sz="2000" dirty="0">
              <a:solidFill>
                <a:srgbClr val="7F49D7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C87FF-3DA6-4381-B53E-652AB06870AD}"/>
              </a:ext>
            </a:extLst>
          </p:cNvPr>
          <p:cNvSpPr txBox="1"/>
          <p:nvPr/>
        </p:nvSpPr>
        <p:spPr>
          <a:xfrm>
            <a:off x="3886200" y="3210392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7"/>
              </a:buBlip>
            </a:pPr>
            <a:r>
              <a:rPr lang="ru-RU" sz="2400" dirty="0">
                <a:solidFill>
                  <a:srgbClr val="7F49D7"/>
                </a:solidFill>
                <a:latin typeface="Century Gothic" panose="020B0502020202020204" pitchFamily="34" charset="0"/>
              </a:rPr>
              <a:t>Дизайн презентации, оформление фронт-разработки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1699714-C29A-42DB-992A-9447ECDDD8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1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035" b="21207"/>
          <a:stretch>
            <a:fillRect/>
          </a:stretch>
        </p:blipFill>
        <p:spPr>
          <a:xfrm>
            <a:off x="805800" y="1168198"/>
            <a:ext cx="2514946" cy="3073663"/>
          </a:xfrm>
          <a:custGeom>
            <a:avLst/>
            <a:gdLst>
              <a:gd name="connsiteX0" fmla="*/ 410475 w 2466372"/>
              <a:gd name="connsiteY0" fmla="*/ 0 h 3073663"/>
              <a:gd name="connsiteX1" fmla="*/ 2086744 w 2466372"/>
              <a:gd name="connsiteY1" fmla="*/ 0 h 3073663"/>
              <a:gd name="connsiteX2" fmla="*/ 2434252 w 2466372"/>
              <a:gd name="connsiteY2" fmla="*/ 184769 h 3073663"/>
              <a:gd name="connsiteX3" fmla="*/ 2466372 w 2466372"/>
              <a:gd name="connsiteY3" fmla="*/ 243946 h 3073663"/>
              <a:gd name="connsiteX4" fmla="*/ 2466372 w 2466372"/>
              <a:gd name="connsiteY4" fmla="*/ 2829717 h 3073663"/>
              <a:gd name="connsiteX5" fmla="*/ 2434252 w 2466372"/>
              <a:gd name="connsiteY5" fmla="*/ 2888894 h 3073663"/>
              <a:gd name="connsiteX6" fmla="*/ 2086744 w 2466372"/>
              <a:gd name="connsiteY6" fmla="*/ 3073663 h 3073663"/>
              <a:gd name="connsiteX7" fmla="*/ 410475 w 2466372"/>
              <a:gd name="connsiteY7" fmla="*/ 3073663 h 3073663"/>
              <a:gd name="connsiteX8" fmla="*/ 24329 w 2466372"/>
              <a:gd name="connsiteY8" fmla="*/ 2817708 h 3073663"/>
              <a:gd name="connsiteX9" fmla="*/ 0 w 2466372"/>
              <a:gd name="connsiteY9" fmla="*/ 2739335 h 3073663"/>
              <a:gd name="connsiteX10" fmla="*/ 0 w 2466372"/>
              <a:gd name="connsiteY10" fmla="*/ 334329 h 3073663"/>
              <a:gd name="connsiteX11" fmla="*/ 24329 w 2466372"/>
              <a:gd name="connsiteY11" fmla="*/ 255955 h 3073663"/>
              <a:gd name="connsiteX12" fmla="*/ 410475 w 2466372"/>
              <a:gd name="connsiteY12" fmla="*/ 0 h 307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6372" h="3073663">
                <a:moveTo>
                  <a:pt x="410475" y="0"/>
                </a:moveTo>
                <a:lnTo>
                  <a:pt x="2086744" y="0"/>
                </a:lnTo>
                <a:cubicBezTo>
                  <a:pt x="2231401" y="0"/>
                  <a:pt x="2358940" y="73293"/>
                  <a:pt x="2434252" y="184769"/>
                </a:cubicBezTo>
                <a:lnTo>
                  <a:pt x="2466372" y="243946"/>
                </a:lnTo>
                <a:lnTo>
                  <a:pt x="2466372" y="2829717"/>
                </a:lnTo>
                <a:lnTo>
                  <a:pt x="2434252" y="2888894"/>
                </a:lnTo>
                <a:cubicBezTo>
                  <a:pt x="2358940" y="3000371"/>
                  <a:pt x="2231401" y="3073663"/>
                  <a:pt x="2086744" y="3073663"/>
                </a:cubicBezTo>
                <a:lnTo>
                  <a:pt x="410475" y="3073663"/>
                </a:lnTo>
                <a:cubicBezTo>
                  <a:pt x="236887" y="3073663"/>
                  <a:pt x="87949" y="2968122"/>
                  <a:pt x="24329" y="2817708"/>
                </a:cubicBezTo>
                <a:lnTo>
                  <a:pt x="0" y="2739335"/>
                </a:lnTo>
                <a:lnTo>
                  <a:pt x="0" y="334329"/>
                </a:lnTo>
                <a:lnTo>
                  <a:pt x="24329" y="255955"/>
                </a:lnTo>
                <a:cubicBezTo>
                  <a:pt x="87949" y="105541"/>
                  <a:pt x="236887" y="0"/>
                  <a:pt x="410475" y="0"/>
                </a:cubicBezTo>
                <a:close/>
              </a:path>
            </a:pathLst>
          </a:custGeom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7D548D5-6CCE-4A23-9E82-4D2891E27E96}"/>
              </a:ext>
            </a:extLst>
          </p:cNvPr>
          <p:cNvSpPr/>
          <p:nvPr/>
        </p:nvSpPr>
        <p:spPr>
          <a:xfrm>
            <a:off x="805800" y="1158542"/>
            <a:ext cx="2514946" cy="3093867"/>
          </a:xfrm>
          <a:prstGeom prst="roundRect">
            <a:avLst/>
          </a:prstGeom>
          <a:noFill/>
          <a:ln w="44450">
            <a:solidFill>
              <a:srgbClr val="502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CC840DD-8817-49C5-83BF-C2C72173DDE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267" y="4044187"/>
            <a:ext cx="529933" cy="65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5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7756112-32C5-41ED-BD29-282A11F256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" b="2604"/>
          <a:stretch>
            <a:fillRect/>
          </a:stretch>
        </p:blipFill>
        <p:spPr>
          <a:xfrm>
            <a:off x="840980" y="1174698"/>
            <a:ext cx="2431153" cy="3079110"/>
          </a:xfrm>
          <a:custGeom>
            <a:avLst/>
            <a:gdLst>
              <a:gd name="connsiteX0" fmla="*/ 387357 w 2431153"/>
              <a:gd name="connsiteY0" fmla="*/ 0 h 3079110"/>
              <a:gd name="connsiteX1" fmla="*/ 2043798 w 2431153"/>
              <a:gd name="connsiteY1" fmla="*/ 0 h 3079110"/>
              <a:gd name="connsiteX2" fmla="*/ 2425376 w 2431153"/>
              <a:gd name="connsiteY2" fmla="*/ 252927 h 3079110"/>
              <a:gd name="connsiteX3" fmla="*/ 2431153 w 2431153"/>
              <a:gd name="connsiteY3" fmla="*/ 271537 h 3079110"/>
              <a:gd name="connsiteX4" fmla="*/ 2431153 w 2431153"/>
              <a:gd name="connsiteY4" fmla="*/ 2807573 h 3079110"/>
              <a:gd name="connsiteX5" fmla="*/ 2425376 w 2431153"/>
              <a:gd name="connsiteY5" fmla="*/ 2826183 h 3079110"/>
              <a:gd name="connsiteX6" fmla="*/ 2043798 w 2431153"/>
              <a:gd name="connsiteY6" fmla="*/ 3079110 h 3079110"/>
              <a:gd name="connsiteX7" fmla="*/ 387357 w 2431153"/>
              <a:gd name="connsiteY7" fmla="*/ 3079110 h 3079110"/>
              <a:gd name="connsiteX8" fmla="*/ 5779 w 2431153"/>
              <a:gd name="connsiteY8" fmla="*/ 2826183 h 3079110"/>
              <a:gd name="connsiteX9" fmla="*/ 0 w 2431153"/>
              <a:gd name="connsiteY9" fmla="*/ 2807567 h 3079110"/>
              <a:gd name="connsiteX10" fmla="*/ 0 w 2431153"/>
              <a:gd name="connsiteY10" fmla="*/ 271543 h 3079110"/>
              <a:gd name="connsiteX11" fmla="*/ 5779 w 2431153"/>
              <a:gd name="connsiteY11" fmla="*/ 252927 h 3079110"/>
              <a:gd name="connsiteX12" fmla="*/ 387357 w 2431153"/>
              <a:gd name="connsiteY12" fmla="*/ 0 h 307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31153" h="3079110">
                <a:moveTo>
                  <a:pt x="387357" y="0"/>
                </a:moveTo>
                <a:lnTo>
                  <a:pt x="2043798" y="0"/>
                </a:lnTo>
                <a:cubicBezTo>
                  <a:pt x="2215333" y="0"/>
                  <a:pt x="2362509" y="104293"/>
                  <a:pt x="2425376" y="252927"/>
                </a:cubicBezTo>
                <a:lnTo>
                  <a:pt x="2431153" y="271537"/>
                </a:lnTo>
                <a:lnTo>
                  <a:pt x="2431153" y="2807573"/>
                </a:lnTo>
                <a:lnTo>
                  <a:pt x="2425376" y="2826183"/>
                </a:lnTo>
                <a:cubicBezTo>
                  <a:pt x="2362509" y="2974818"/>
                  <a:pt x="2215333" y="3079110"/>
                  <a:pt x="2043798" y="3079110"/>
                </a:cubicBezTo>
                <a:lnTo>
                  <a:pt x="387357" y="3079110"/>
                </a:lnTo>
                <a:cubicBezTo>
                  <a:pt x="215822" y="3079110"/>
                  <a:pt x="68646" y="2974818"/>
                  <a:pt x="5779" y="2826183"/>
                </a:cubicBezTo>
                <a:lnTo>
                  <a:pt x="0" y="2807567"/>
                </a:lnTo>
                <a:lnTo>
                  <a:pt x="0" y="271543"/>
                </a:lnTo>
                <a:lnTo>
                  <a:pt x="5779" y="252927"/>
                </a:lnTo>
                <a:cubicBezTo>
                  <a:pt x="68646" y="104293"/>
                  <a:pt x="215822" y="0"/>
                  <a:pt x="387357" y="0"/>
                </a:cubicBezTo>
                <a:close/>
              </a:path>
            </a:pathLst>
          </a:custGeom>
        </p:spPr>
      </p:pic>
      <p:sp>
        <p:nvSpPr>
          <p:cNvPr id="4" name="TextBox 3"/>
          <p:cNvSpPr txBox="1"/>
          <p:nvPr/>
        </p:nvSpPr>
        <p:spPr>
          <a:xfrm>
            <a:off x="954359" y="162435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A179E1"/>
                </a:solidFill>
                <a:latin typeface="Century Gothic" panose="020B0502020202020204" pitchFamily="34" charset="0"/>
              </a:rPr>
              <a:t>МТС </a:t>
            </a:r>
            <a:r>
              <a:rPr lang="ru-RU" sz="1200" dirty="0" err="1">
                <a:solidFill>
                  <a:srgbClr val="A179E1"/>
                </a:solidFill>
                <a:latin typeface="Century Gothic" panose="020B0502020202020204" pitchFamily="34" charset="0"/>
              </a:rPr>
              <a:t>Линк</a:t>
            </a:r>
            <a:r>
              <a:rPr lang="ru-RU" sz="1200" dirty="0">
                <a:solidFill>
                  <a:srgbClr val="A179E1"/>
                </a:solidFill>
                <a:latin typeface="Century Gothic" panose="020B0502020202020204" pitchFamily="34" charset="0"/>
              </a:rPr>
              <a:t>. Использование ИИ в продукте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4800" y="439434"/>
            <a:ext cx="8535168" cy="4494515"/>
          </a:xfrm>
          <a:prstGeom prst="roundRect">
            <a:avLst/>
          </a:prstGeom>
          <a:noFill/>
          <a:ln>
            <a:solidFill>
              <a:srgbClr val="CCB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780060" y="474963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A47EE2"/>
                </a:solidFill>
                <a:latin typeface="Rostov" pitchFamily="2" charset="0"/>
              </a:rPr>
              <a:t>6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91F2BD-3A0C-4E1B-82F0-87CF1F577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248" y="632387"/>
            <a:ext cx="3023878" cy="49381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E33CF45-8CAE-48AD-BBC3-3A63035272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267" y="4043688"/>
            <a:ext cx="529933" cy="66037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8B78CF-3D9B-43CF-AC2C-4F926B9D49C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47837" y="4378367"/>
            <a:ext cx="2017441" cy="4001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8E129C0-AAF2-46F6-99D2-9EE161DB85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47837" y="573447"/>
            <a:ext cx="2017441" cy="4001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2EBA0B1-3013-44E0-A21C-CE31D29F049E}"/>
              </a:ext>
            </a:extLst>
          </p:cNvPr>
          <p:cNvSpPr txBox="1"/>
          <p:nvPr/>
        </p:nvSpPr>
        <p:spPr>
          <a:xfrm>
            <a:off x="3881963" y="1032903"/>
            <a:ext cx="4898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431D81"/>
                </a:solidFill>
                <a:latin typeface="Rostov" pitchFamily="2" charset="0"/>
              </a:rPr>
              <a:t>Поликарпова Дарья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83B76-85F2-40F3-92C2-1A82357165E2}"/>
              </a:ext>
            </a:extLst>
          </p:cNvPr>
          <p:cNvSpPr txBox="1"/>
          <p:nvPr/>
        </p:nvSpPr>
        <p:spPr>
          <a:xfrm>
            <a:off x="5172090" y="1717986"/>
            <a:ext cx="221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A179E1"/>
                </a:solidFill>
                <a:latin typeface="Century Gothic" panose="020B0502020202020204" pitchFamily="34" charset="0"/>
              </a:rPr>
              <a:t>ИМО, 4 курс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9FD28-5DF1-4A99-B531-AD540907B114}"/>
              </a:ext>
            </a:extLst>
          </p:cNvPr>
          <p:cNvSpPr txBox="1"/>
          <p:nvPr/>
        </p:nvSpPr>
        <p:spPr>
          <a:xfrm>
            <a:off x="3886200" y="2363703"/>
            <a:ext cx="5198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8"/>
              </a:buBlip>
            </a:pPr>
            <a:r>
              <a:rPr lang="ru-RU" sz="2400" dirty="0">
                <a:solidFill>
                  <a:srgbClr val="7F49D7"/>
                </a:solidFill>
                <a:latin typeface="Century Gothic" panose="020B0502020202020204" pitchFamily="34" charset="0"/>
              </a:rPr>
              <a:t>Работа с большими языковыми моделями, аналитика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7D548D5-6CCE-4A23-9E82-4D2891E27E96}"/>
              </a:ext>
            </a:extLst>
          </p:cNvPr>
          <p:cNvSpPr/>
          <p:nvPr/>
        </p:nvSpPr>
        <p:spPr>
          <a:xfrm>
            <a:off x="845820" y="1158542"/>
            <a:ext cx="2426313" cy="3093867"/>
          </a:xfrm>
          <a:prstGeom prst="roundRect">
            <a:avLst/>
          </a:prstGeom>
          <a:noFill/>
          <a:ln w="44450">
            <a:solidFill>
              <a:srgbClr val="502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F1A22F-A863-41BF-87DB-F636F0DDC3B9}"/>
              </a:ext>
            </a:extLst>
          </p:cNvPr>
          <p:cNvSpPr txBox="1"/>
          <p:nvPr/>
        </p:nvSpPr>
        <p:spPr>
          <a:xfrm>
            <a:off x="3829366" y="3622553"/>
            <a:ext cx="4398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8"/>
              </a:buBlip>
            </a:pPr>
            <a:r>
              <a:rPr lang="ru-RU" sz="2400" dirty="0">
                <a:solidFill>
                  <a:srgbClr val="7F49D7"/>
                </a:solidFill>
                <a:latin typeface="Century Gothic" panose="020B0502020202020204" pitchFamily="34" charset="0"/>
              </a:rPr>
              <a:t>Генерация запросов программы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11E2303-DC8C-44BB-A883-B6B851D8F2C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266" y="4038051"/>
            <a:ext cx="529933" cy="66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2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152</Words>
  <Application>Microsoft Office PowerPoint</Application>
  <PresentationFormat>Экран (16:9)</PresentationFormat>
  <Paragraphs>41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Microsoft Sans Serif</vt:lpstr>
      <vt:lpstr>Rostov</vt:lpstr>
      <vt:lpstr>Office Theme</vt:lpstr>
      <vt:lpstr>      Решение от команды  «Иигры разума»</vt:lpstr>
      <vt:lpstr>Задача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Пекарусь Арина</dc:creator>
  <cp:lastModifiedBy>Anna Watson</cp:lastModifiedBy>
  <cp:revision>24</cp:revision>
  <dcterms:created xsi:type="dcterms:W3CDTF">2024-09-30T09:24:28Z</dcterms:created>
  <dcterms:modified xsi:type="dcterms:W3CDTF">2024-10-02T21:39:10Z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2024-09-13T00:00:00Z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2024-09-30T00:00:00Z</vt:filetime>
  </property>
</Properties>
</file>