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3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59" r:id="rId13"/>
    <p:sldId id="267" r:id="rId14"/>
    <p:sldId id="268" r:id="rId15"/>
    <p:sldId id="270" r:id="rId16"/>
    <p:sldId id="276" r:id="rId17"/>
    <p:sldId id="284" r:id="rId18"/>
    <p:sldId id="289" r:id="rId19"/>
    <p:sldId id="288" r:id="rId20"/>
    <p:sldId id="277" r:id="rId21"/>
    <p:sldId id="292" r:id="rId22"/>
    <p:sldId id="271" r:id="rId23"/>
    <p:sldId id="290" r:id="rId24"/>
    <p:sldId id="272" r:id="rId25"/>
    <p:sldId id="273" r:id="rId26"/>
    <p:sldId id="287" r:id="rId27"/>
    <p:sldId id="286" r:id="rId28"/>
    <p:sldId id="279" r:id="rId29"/>
    <p:sldId id="285" r:id="rId30"/>
    <p:sldId id="280" r:id="rId31"/>
    <p:sldId id="278" r:id="rId32"/>
    <p:sldId id="266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o" initials="MBo" lastIdx="1" clrIdx="0">
    <p:extLst>
      <p:ext uri="{19B8F6BF-5375-455C-9EA6-DF929625EA0E}">
        <p15:presenceInfo xmlns:p15="http://schemas.microsoft.com/office/powerpoint/2012/main" userId="Mb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2T14:59:32.95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C321D-BC5E-4111-A867-58DCD880652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3229-D9A5-41BE-874C-476F1DF5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3EA8-286A-4E32-A80D-6559CDC81B7D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8D88-0DD9-41FD-A21E-29F02F51BA83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61F9-52A0-4D9F-BE45-6D8A4AD371D4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B57-EFB5-4861-A8B5-5A8D5FE8D289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F29-F1E5-4912-96FD-C6E9CD7BBED2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3836-6CEB-470D-B8C7-1E058EF73ADB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FB87-9FFA-49AE-AED8-EE358E429E56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FE0-0045-4CA5-8A27-631B08A90210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DE75-4A1A-4D16-8CE3-C13B12927B90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8507-2634-40E1-905E-FDF2ACAEEAA3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2C49-1300-4580-B9B5-7D2C74A4334F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B89-3378-45E3-B4E9-75BE9AFEA82B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7ED3-40E4-4900-99A0-02062BE33401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AA93-CC7F-41C0-960D-48AF6DC2F048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DF2A-F09E-4300-B8F8-A56FB145F5AE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1F2-4542-41BE-AD67-D81121FA39CF}" type="datetime1">
              <a:rPr lang="en-US" smtClean="0"/>
              <a:t>3/12/2018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9EDB-8BD3-4CCD-ACE0-4C8D162B2BA7}" type="datetime1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thias.bonduel@kuleuven.b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dsholten.github.io/sparql-visualizer/?file=https://www.dropbox.com/s/g9vv39vidgc35p5/ifcWoD-simpleBIM-properties.json" TargetMode="External"/><Relationship Id="rId2" Type="http://schemas.openxmlformats.org/officeDocument/2006/relationships/hyperlink" Target="https://madsholten.github.io/sparql-visualizer/?file=https://dl.dropbox.com/s/x7z1aw4hzgtv0c9/ifcOWL-properties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madsholten.github.io/sparql-visualizer/?file=https://www.dropbox.com/s/2v2jv9vb8f33hyt/BIMSO-BIMDO-properties.js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dsholten.github.io/sparql-visualizer/?file=https://www.dropbox.com/s/r76m64j59pgdcr1/lbd-properties.json" TargetMode="External"/><Relationship Id="rId2" Type="http://schemas.openxmlformats.org/officeDocument/2006/relationships/hyperlink" Target="https://madsholten.github.io/sparql-visualizer/?file=https://www.dropbox.com/s/xzlxrtnbpupkrnk/IFC2LBD-properties.js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dsholten.github.io/sparql-visualizer/?file=https://www.dropbox.com/s/xzlxrtnbpupkrnk/IFC2LBD-properties.json" TargetMode="External"/><Relationship Id="rId2" Type="http://schemas.openxmlformats.org/officeDocument/2006/relationships/hyperlink" Target="https://madsholten.github.io/sparql-visualizer/?file=https:%2F%2Fwww.dropbox.com%2Fs%2Fr76m64j59pgdcr1%2Flbd-properties.js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sHolten/sparql-visualizer/blob/master/sparql-viz.zip?raw=true" TargetMode="External"/><Relationship Id="rId7" Type="http://schemas.openxmlformats.org/officeDocument/2006/relationships/hyperlink" Target="https://madsholten.github.io/sparql-visualizer/?file=https://dl.dropbox.com/s/x7z1aw4hzgtv0c9/ifcOWL-properties.json" TargetMode="External"/><Relationship Id="rId2" Type="http://schemas.openxmlformats.org/officeDocument/2006/relationships/hyperlink" Target="https://madsholten.github.io/sparql-visualiz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gtAgyzwEpk" TargetMode="External"/><Relationship Id="rId5" Type="http://schemas.openxmlformats.org/officeDocument/2006/relationships/hyperlink" Target="https://www.youtube.com/watch?v=ixrhgKHKXDY" TargetMode="External"/><Relationship Id="rId4" Type="http://schemas.openxmlformats.org/officeDocument/2006/relationships/hyperlink" Target="https://github.com/MadsHolten/sparql-visualizer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schema.org/version/3.3/schema.ttl" TargetMode="External"/><Relationship Id="rId3" Type="http://schemas.openxmlformats.org/officeDocument/2006/relationships/hyperlink" Target="https://github.com/w3c-lbd-cg/props" TargetMode="External"/><Relationship Id="rId7" Type="http://schemas.openxmlformats.org/officeDocument/2006/relationships/hyperlink" Target="https://github.com/w3c-lbd-cg/bot" TargetMode="External"/><Relationship Id="rId2" Type="http://schemas.openxmlformats.org/officeDocument/2006/relationships/hyperlink" Target="https://github.com/w3c-lbd-cg/props/issues/2#issuecomment-3718075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fcowl.openbimstandards.org/" TargetMode="External"/><Relationship Id="rId11" Type="http://schemas.openxmlformats.org/officeDocument/2006/relationships/hyperlink" Target="https://github.com/HajoRijgersberg/OM" TargetMode="External"/><Relationship Id="rId5" Type="http://schemas.openxmlformats.org/officeDocument/2006/relationships/hyperlink" Target="https://objprops-gen.herokuapp.com/id/area" TargetMode="External"/><Relationship Id="rId10" Type="http://schemas.openxmlformats.org/officeDocument/2006/relationships/hyperlink" Target="http://qudt.org/doc/2017/DOC_VOCAB-QUDT-DISCIPLINES-v2.0.html" TargetMode="External"/><Relationship Id="rId4" Type="http://schemas.openxmlformats.org/officeDocument/2006/relationships/hyperlink" Target="https://github.com/jyrkioraskari/IFCtoLBD" TargetMode="External"/><Relationship Id="rId9" Type="http://schemas.openxmlformats.org/officeDocument/2006/relationships/hyperlink" Target="http://www.qudt.org/release2/qudt-catalog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dsholten.github.io/sparql-visualizer/?file=https://www.dropbox.com/s/g9vv39vidgc35p5/ifcWoD-simpleBIM-properties.json" TargetMode="External"/><Relationship Id="rId2" Type="http://schemas.openxmlformats.org/officeDocument/2006/relationships/hyperlink" Target="https://madsholten.github.io/sparql-visualizer/?file=https://dl.dropbox.com/s/x7z1aw4hzgtv0c9/ifcOWL-properties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madsholten.github.io/sparql-visualizer/?file=https://www.dropbox.com/s/2v2jv9vb8f33hyt/BIMSO-BIMDO-properties.js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ugent logo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40185" y="5517946"/>
            <a:ext cx="1283504" cy="8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kul logo ghent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76638" y="5507564"/>
            <a:ext cx="2332818" cy="89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04534"/>
            <a:ext cx="8359603" cy="1646302"/>
          </a:xfrm>
        </p:spPr>
        <p:txBody>
          <a:bodyPr/>
          <a:lstStyle/>
          <a:p>
            <a:r>
              <a:rPr lang="en-US" dirty="0" smtClean="0"/>
              <a:t>Towards a PROPS 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0191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W3C Linked Building Data Community Group</a:t>
            </a:r>
          </a:p>
          <a:p>
            <a:pPr algn="ctr"/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of March 2018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Mathias Bonduel – PhD researcher @ KU Leuven and </a:t>
            </a:r>
            <a:r>
              <a:rPr lang="en-US" sz="1600" dirty="0" err="1" smtClean="0"/>
              <a:t>Ugent</a:t>
            </a:r>
            <a:endParaRPr lang="en-US" sz="1600" dirty="0" smtClean="0"/>
          </a:p>
          <a:p>
            <a:pPr algn="ctr"/>
            <a:r>
              <a:rPr lang="en-US" sz="1600" dirty="0" smtClean="0">
                <a:hlinkClick r:id="rId4"/>
              </a:rPr>
              <a:t>mathias.bonduel@kuleuven.be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0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3" y="1111151"/>
            <a:ext cx="8830480" cy="493021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3184" y="5943600"/>
            <a:ext cx="301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BIMSO-BIMDO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51587" y="3647768"/>
            <a:ext cx="1858297" cy="769303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24834" y="3234813"/>
            <a:ext cx="2057281" cy="762928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83045" y="4572003"/>
            <a:ext cx="1580398" cy="573651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IFC based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ifcOWL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IfcWoD and </a:t>
            </a:r>
            <a:r>
              <a:rPr lang="en-US" dirty="0" err="1" smtClean="0">
                <a:hlinkClick r:id="rId3"/>
              </a:rPr>
              <a:t>simpleBIM</a:t>
            </a:r>
            <a:endParaRPr lang="en-US" dirty="0" smtClean="0"/>
          </a:p>
          <a:p>
            <a:r>
              <a:rPr lang="en-US" dirty="0" smtClean="0"/>
              <a:t>BIM in general</a:t>
            </a:r>
          </a:p>
          <a:p>
            <a:pPr lvl="1"/>
            <a:r>
              <a:rPr lang="en-US" dirty="0" smtClean="0">
                <a:hlinkClick r:id="rId4"/>
              </a:rPr>
              <a:t>BIMSO – BIMDO</a:t>
            </a:r>
            <a:endParaRPr lang="en-US" dirty="0" smtClean="0"/>
          </a:p>
          <a:p>
            <a:r>
              <a:rPr lang="en-US" dirty="0" smtClean="0"/>
              <a:t>E-commerce</a:t>
            </a:r>
          </a:p>
          <a:p>
            <a:pPr lvl="1"/>
            <a:r>
              <a:rPr lang="en-US" dirty="0" smtClean="0"/>
              <a:t>Good Relations – schema.org</a:t>
            </a:r>
          </a:p>
          <a:p>
            <a:r>
              <a:rPr lang="en-US" dirty="0" smtClean="0"/>
              <a:t>Sensor data?</a:t>
            </a:r>
          </a:p>
          <a:p>
            <a:r>
              <a:rPr lang="en-US" dirty="0" smtClean="0"/>
              <a:t>Not based on traditional BIM?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1808" y="3809227"/>
            <a:ext cx="3742644" cy="17543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Instance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Classes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Literal values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Blank nodes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The need for standardization: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existing approaches regarding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data structure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5574889" y="1626084"/>
            <a:ext cx="1452996" cy="92047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2334" y="2546555"/>
            <a:ext cx="204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Ontology</a:t>
            </a:r>
          </a:p>
          <a:p>
            <a:pPr algn="ctr"/>
            <a:r>
              <a:rPr lang="en-US" sz="2000" dirty="0" smtClean="0"/>
              <a:t>(</a:t>
            </a:r>
            <a:r>
              <a:rPr lang="en-US" sz="2000" dirty="0" err="1" smtClean="0"/>
              <a:t>Tbox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619999" y="2546555"/>
            <a:ext cx="178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Actual data (</a:t>
            </a:r>
            <a:r>
              <a:rPr lang="en-US" sz="2000" dirty="0" err="1" smtClean="0"/>
              <a:t>Abox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7027884" y="1637312"/>
            <a:ext cx="1486851" cy="9092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3045" y="1626084"/>
            <a:ext cx="310699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36" y="3846175"/>
            <a:ext cx="506294" cy="16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The need for standardization: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existing approaches regarding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ontology content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43674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Based on IFC: PSET generator (</a:t>
            </a:r>
            <a:r>
              <a:rPr lang="en-US" dirty="0" err="1" smtClean="0"/>
              <a:t>Maxime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Based on Wikipedia (PTO approach – implemented by Mads)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Wikidata</a:t>
            </a:r>
            <a:r>
              <a:rPr lang="en-US" dirty="0" smtClean="0"/>
              <a:t> (Mads)</a:t>
            </a:r>
          </a:p>
          <a:p>
            <a:r>
              <a:rPr lang="en-US" dirty="0" smtClean="0"/>
              <a:t>Custom properties (user defined): what should be provided + how to extend existing PROPS ontology?</a:t>
            </a:r>
          </a:p>
          <a:p>
            <a:endParaRPr lang="en-US" dirty="0"/>
          </a:p>
          <a:p>
            <a:r>
              <a:rPr lang="en-US" dirty="0" smtClean="0"/>
              <a:t>QUDT ontology</a:t>
            </a:r>
          </a:p>
          <a:p>
            <a:pPr lvl="1"/>
            <a:r>
              <a:rPr lang="en-US" dirty="0" smtClean="0"/>
              <a:t>Domains: construction / architecture /</a:t>
            </a:r>
            <a:r>
              <a:rPr lang="en-US" dirty="0"/>
              <a:t> </a:t>
            </a:r>
            <a:r>
              <a:rPr lang="en-US" dirty="0" smtClean="0"/>
              <a:t>civil engineering is absent</a:t>
            </a:r>
          </a:p>
          <a:p>
            <a:pPr lvl="1"/>
            <a:r>
              <a:rPr lang="en-US" dirty="0" smtClean="0"/>
              <a:t>Properties available, but contain no extra information (e.g. </a:t>
            </a:r>
            <a:r>
              <a:rPr lang="en-US" dirty="0" err="1" smtClean="0"/>
              <a:t>qudt:Volume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OM ontology</a:t>
            </a:r>
          </a:p>
          <a:p>
            <a:pPr lvl="1"/>
            <a:r>
              <a:rPr lang="en-US" dirty="0" smtClean="0"/>
              <a:t>Properties available with extra information (</a:t>
            </a:r>
            <a:r>
              <a:rPr lang="en-US" dirty="0" err="1" smtClean="0"/>
              <a:t>om:Volume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Schema.org ontology (e.g. </a:t>
            </a:r>
            <a:r>
              <a:rPr lang="en-US" dirty="0" err="1" smtClean="0"/>
              <a:t>schema:width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Limited to generic properties</a:t>
            </a:r>
          </a:p>
          <a:p>
            <a:pPr lvl="1"/>
            <a:r>
              <a:rPr lang="en-US" dirty="0" smtClean="0"/>
              <a:t>Not OWL but </a:t>
            </a:r>
            <a:r>
              <a:rPr lang="en-US" dirty="0" err="1" smtClean="0"/>
              <a:t>rdf:Property</a:t>
            </a:r>
            <a:r>
              <a:rPr lang="en-US" dirty="0"/>
              <a:t> </a:t>
            </a:r>
            <a:r>
              <a:rPr lang="en-US" dirty="0" smtClean="0"/>
              <a:t>(?)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smtClean="0"/>
              <a:t>Considerations </a:t>
            </a:r>
            <a:r>
              <a:rPr lang="en-US" dirty="0"/>
              <a:t>for ontology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Possibilities:</a:t>
            </a:r>
          </a:p>
          <a:p>
            <a:pPr lvl="1"/>
            <a:r>
              <a:rPr lang="en-US" sz="1800" dirty="0" smtClean="0"/>
              <a:t>Datatype properties?</a:t>
            </a:r>
          </a:p>
          <a:p>
            <a:pPr lvl="1"/>
            <a:r>
              <a:rPr lang="en-US" sz="1800" dirty="0" smtClean="0"/>
              <a:t>Object properties?</a:t>
            </a:r>
          </a:p>
          <a:p>
            <a:pPr lvl="1"/>
            <a:r>
              <a:rPr lang="en-US" sz="1800" dirty="0" smtClean="0"/>
              <a:t>Combination of (one or multiple) object and datatype properties?</a:t>
            </a:r>
          </a:p>
          <a:p>
            <a:pPr lvl="1"/>
            <a:r>
              <a:rPr lang="en-US" sz="1800" dirty="0"/>
              <a:t>Combination of </a:t>
            </a:r>
            <a:r>
              <a:rPr lang="en-US" sz="1800" dirty="0" smtClean="0"/>
              <a:t>(one or multiple) object </a:t>
            </a:r>
            <a:r>
              <a:rPr lang="en-US" sz="1800" dirty="0"/>
              <a:t>and </a:t>
            </a:r>
            <a:r>
              <a:rPr lang="en-US" sz="1800" dirty="0" smtClean="0"/>
              <a:t>datatype properties, together with </a:t>
            </a:r>
            <a:r>
              <a:rPr lang="en-US" sz="1800" dirty="0" err="1" smtClean="0"/>
              <a:t>owl:Classes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smtClean="0"/>
              <a:t>Considerations </a:t>
            </a:r>
            <a:r>
              <a:rPr lang="en-US" dirty="0"/>
              <a:t>for ontology </a:t>
            </a:r>
            <a:r>
              <a:rPr lang="en-US" dirty="0" smtClean="0"/>
              <a:t>structure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Competency questions - functionality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Query execution time</a:t>
            </a:r>
          </a:p>
          <a:p>
            <a:r>
              <a:rPr lang="en-US" dirty="0" smtClean="0"/>
              <a:t>Easy/intuitive to discover properties</a:t>
            </a:r>
          </a:p>
          <a:p>
            <a:r>
              <a:rPr lang="en-US" dirty="0" smtClean="0"/>
              <a:t>Reasoning</a:t>
            </a:r>
          </a:p>
          <a:p>
            <a:r>
              <a:rPr lang="en-US" dirty="0" smtClean="0"/>
              <a:t>Alignment with other existing ontologies (e.g. schema.org)</a:t>
            </a:r>
          </a:p>
          <a:p>
            <a:r>
              <a:rPr lang="en-US" dirty="0" smtClean="0"/>
              <a:t>PROPS ontology should be easy to maintain and extend</a:t>
            </a:r>
          </a:p>
          <a:p>
            <a:r>
              <a:rPr lang="en-US" dirty="0" smtClean="0"/>
              <a:t>Extra information about a property (description, label, validity, etc.)</a:t>
            </a:r>
          </a:p>
          <a:p>
            <a:r>
              <a:rPr lang="en-US" dirty="0" smtClean="0"/>
              <a:t>Grouping props (e.g. IFC </a:t>
            </a:r>
            <a:r>
              <a:rPr lang="en-US" dirty="0" err="1" smtClean="0"/>
              <a:t>psets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Versioning of props</a:t>
            </a:r>
          </a:p>
          <a:p>
            <a:r>
              <a:rPr lang="en-US" dirty="0" smtClean="0"/>
              <a:t>Units for props</a:t>
            </a:r>
          </a:p>
          <a:p>
            <a:r>
              <a:rPr lang="en-US" dirty="0" smtClean="0"/>
              <a:t>literals: data typing (integer, float, </a:t>
            </a:r>
            <a:r>
              <a:rPr lang="en-US" dirty="0" err="1" smtClean="0"/>
              <a:t>boolean</a:t>
            </a:r>
            <a:r>
              <a:rPr lang="en-US" dirty="0" smtClean="0"/>
              <a:t>, strings, etc.) + language tags (strings)</a:t>
            </a:r>
          </a:p>
          <a:p>
            <a:r>
              <a:rPr lang="en-US" dirty="0" smtClean="0"/>
              <a:t>Complex props: depending on other props via a math function + table of values</a:t>
            </a:r>
          </a:p>
          <a:p>
            <a:r>
              <a:rPr lang="en-US" dirty="0" smtClean="0"/>
              <a:t>...?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smtClean="0"/>
              <a:t>Considerations </a:t>
            </a:r>
            <a:r>
              <a:rPr lang="en-US" dirty="0"/>
              <a:t>for ontology </a:t>
            </a:r>
            <a:r>
              <a:rPr lang="en-US" dirty="0" smtClean="0"/>
              <a:t>structure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New proposals (WIP)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35027" cy="42458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IFCtoLBD converter</a:t>
            </a:r>
            <a:r>
              <a:rPr lang="en-US" dirty="0" smtClean="0"/>
              <a:t>: converts IFC files to LBD ontologies (BOT, PRODUCT and PROPS) (Jyrki)</a:t>
            </a:r>
          </a:p>
          <a:p>
            <a:pPr lvl="1"/>
            <a:r>
              <a:rPr lang="en-US" dirty="0" smtClean="0"/>
              <a:t>Different conversion options investigated</a:t>
            </a:r>
          </a:p>
          <a:p>
            <a:pPr lvl="2"/>
            <a:r>
              <a:rPr lang="en-US" dirty="0" smtClean="0"/>
              <a:t>1 step/relation		=&gt; </a:t>
            </a:r>
            <a:r>
              <a:rPr lang="en-US" dirty="0" smtClean="0">
                <a:solidFill>
                  <a:schemeClr val="accent2"/>
                </a:solidFill>
              </a:rPr>
              <a:t>1 object/datatype property</a:t>
            </a:r>
          </a:p>
          <a:p>
            <a:pPr lvl="2"/>
            <a:r>
              <a:rPr lang="en-US" dirty="0" smtClean="0"/>
              <a:t>2 steps/relations	=&gt; </a:t>
            </a:r>
            <a:r>
              <a:rPr lang="en-US" dirty="0" smtClean="0">
                <a:solidFill>
                  <a:schemeClr val="accent2"/>
                </a:solidFill>
              </a:rPr>
              <a:t>1 object property + 1 object/datatype property</a:t>
            </a:r>
          </a:p>
          <a:p>
            <a:pPr lvl="2"/>
            <a:r>
              <a:rPr lang="en-US" dirty="0" smtClean="0"/>
              <a:t>3 steps/relations	=&gt; </a:t>
            </a:r>
            <a:r>
              <a:rPr lang="en-US" dirty="0" smtClean="0">
                <a:solidFill>
                  <a:schemeClr val="accent2"/>
                </a:solidFill>
              </a:rPr>
              <a:t>2 object properties + 1 object/datatype property</a:t>
            </a:r>
          </a:p>
          <a:p>
            <a:pPr lvl="1"/>
            <a:r>
              <a:rPr lang="en-US" dirty="0" smtClean="0"/>
              <a:t>Optionally: grouping of properties (e.g. IFC </a:t>
            </a:r>
            <a:r>
              <a:rPr lang="en-US" dirty="0" err="1" smtClean="0"/>
              <a:t>psets</a:t>
            </a:r>
            <a:r>
              <a:rPr lang="en-US" dirty="0" smtClean="0"/>
              <a:t>) + adding units</a:t>
            </a:r>
          </a:p>
          <a:p>
            <a:pPr lvl="1"/>
            <a:r>
              <a:rPr lang="en-US" dirty="0" smtClean="0"/>
              <a:t>Optionally: versioning of properties of IFC elements</a:t>
            </a:r>
          </a:p>
          <a:p>
            <a:r>
              <a:rPr lang="en-US" dirty="0" smtClean="0">
                <a:hlinkClick r:id="rId3"/>
              </a:rPr>
              <a:t>Building-related requirements </a:t>
            </a:r>
            <a:r>
              <a:rPr lang="en-US" dirty="0" smtClean="0"/>
              <a:t>(Mads)</a:t>
            </a:r>
          </a:p>
          <a:p>
            <a:pPr lvl="1"/>
            <a:r>
              <a:rPr lang="en-US" dirty="0" smtClean="0"/>
              <a:t>Versioning of properties necessary + metadata (when, by who changed)</a:t>
            </a:r>
          </a:p>
          <a:p>
            <a:pPr lvl="1"/>
            <a:r>
              <a:rPr lang="en-US" dirty="0" smtClean="0"/>
              <a:t>Differentiation between properties as required / designed / built / assumption / ...</a:t>
            </a:r>
          </a:p>
          <a:p>
            <a:pPr lvl="1"/>
            <a:r>
              <a:rPr lang="en-US" dirty="0" smtClean="0"/>
              <a:t>Requirements: exact value </a:t>
            </a:r>
            <a:r>
              <a:rPr lang="en-US" dirty="0" smtClean="0">
                <a:sym typeface="Wingdings" panose="05000000000000000000" pitchFamily="2" charset="2"/>
              </a:rPr>
              <a:t> min value  max value</a:t>
            </a:r>
            <a:endParaRPr lang="en-US" dirty="0" smtClean="0"/>
          </a:p>
          <a:p>
            <a:pPr lvl="1"/>
            <a:r>
              <a:rPr lang="en-US" dirty="0" smtClean="0"/>
              <a:t>Units</a:t>
            </a:r>
          </a:p>
          <a:p>
            <a:r>
              <a:rPr lang="en-US" dirty="0" smtClean="0">
                <a:hlinkClick r:id="rId3"/>
              </a:rPr>
              <a:t>Alignment to schema.org </a:t>
            </a:r>
            <a:r>
              <a:rPr lang="en-US" dirty="0" smtClean="0"/>
              <a:t>(swallowed </a:t>
            </a:r>
            <a:r>
              <a:rPr lang="en-US" dirty="0" err="1" smtClean="0"/>
              <a:t>GoodRelations</a:t>
            </a:r>
            <a:r>
              <a:rPr lang="en-US" dirty="0" smtClean="0"/>
              <a:t>) (Mads – Georg)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2" y="340091"/>
            <a:ext cx="7620014" cy="60932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9495" y="5894440"/>
            <a:ext cx="2137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IFCtoLBD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converter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78012" y="3663039"/>
            <a:ext cx="1120878" cy="462116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1097" y="4259985"/>
            <a:ext cx="2674373" cy="373629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23072" y="4660490"/>
            <a:ext cx="5496247" cy="772318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11381" y="348149"/>
            <a:ext cx="322130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 </a:t>
            </a:r>
            <a:r>
              <a:rPr lang="en-US" dirty="0" smtClean="0"/>
              <a:t>step/relation</a:t>
            </a:r>
          </a:p>
          <a:p>
            <a:pPr algn="ctr"/>
            <a:r>
              <a:rPr lang="en-US" dirty="0" smtClean="0"/>
              <a:t>(1 object/datatype property)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2029"/>
            <a:ext cx="8596668" cy="542933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Remarks</a:t>
            </a:r>
          </a:p>
          <a:p>
            <a:r>
              <a:rPr lang="en-US" dirty="0" smtClean="0"/>
              <a:t>Not easy to query for </a:t>
            </a:r>
            <a:r>
              <a:rPr lang="en-US" dirty="0" err="1" smtClean="0"/>
              <a:t>psets</a:t>
            </a:r>
            <a:r>
              <a:rPr lang="en-US" dirty="0" smtClean="0"/>
              <a:t> + hinders readability</a:t>
            </a:r>
            <a:endParaRPr lang="en-US" dirty="0"/>
          </a:p>
          <a:p>
            <a:r>
              <a:rPr lang="en-US" dirty="0" smtClean="0"/>
              <a:t>Not easy to maintain ontology if IFC </a:t>
            </a:r>
            <a:r>
              <a:rPr lang="en-US" dirty="0" err="1" smtClean="0"/>
              <a:t>psets</a:t>
            </a:r>
            <a:r>
              <a:rPr lang="en-US" dirty="0" smtClean="0"/>
              <a:t> are in property name</a:t>
            </a:r>
          </a:p>
          <a:p>
            <a:r>
              <a:rPr lang="en-US" dirty="0" smtClean="0"/>
              <a:t>No formal units</a:t>
            </a:r>
          </a:p>
          <a:p>
            <a:pPr lvl="1"/>
            <a:r>
              <a:rPr lang="en-US" dirty="0" smtClean="0"/>
              <a:t>Workaround: mention units in ontology in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rdfs:description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No extra information about props</a:t>
            </a:r>
          </a:p>
          <a:p>
            <a:endParaRPr lang="en-US" dirty="0"/>
          </a:p>
          <a:p>
            <a:r>
              <a:rPr lang="en-US" u="sng" dirty="0" smtClean="0"/>
              <a:t>But</a:t>
            </a:r>
            <a:r>
              <a:rPr lang="en-US" dirty="0" smtClean="0"/>
              <a:t>: easy to discover + best query </a:t>
            </a:r>
          </a:p>
          <a:p>
            <a:pPr marL="0" indent="0">
              <a:buNone/>
            </a:pPr>
            <a:r>
              <a:rPr lang="en-US" dirty="0" smtClean="0"/>
              <a:t>execution times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9495" y="5894440"/>
            <a:ext cx="2137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IFCtoLBD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converter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11381" y="348149"/>
            <a:ext cx="322130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 </a:t>
            </a:r>
            <a:r>
              <a:rPr lang="en-US" dirty="0" smtClean="0"/>
              <a:t>step/relation</a:t>
            </a:r>
          </a:p>
          <a:p>
            <a:pPr algn="ctr"/>
            <a:r>
              <a:rPr lang="en-US" dirty="0" smtClean="0"/>
              <a:t>(1 object/datatype property)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7"/>
          <a:stretch/>
        </p:blipFill>
        <p:spPr>
          <a:xfrm>
            <a:off x="2820652" y="3529780"/>
            <a:ext cx="6529118" cy="26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2" y="283464"/>
            <a:ext cx="8206246" cy="6255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9495" y="5894440"/>
            <a:ext cx="2137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IFCtoLBD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converter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23723" y="2441448"/>
            <a:ext cx="1851669" cy="489907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0288" y="4346889"/>
            <a:ext cx="1499616" cy="373629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7180" y="5229597"/>
            <a:ext cx="4841936" cy="613406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06348" y="348149"/>
            <a:ext cx="292633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steps/relations</a:t>
            </a:r>
          </a:p>
          <a:p>
            <a:pPr algn="ctr"/>
            <a:r>
              <a:rPr lang="en-US" dirty="0" smtClean="0"/>
              <a:t>(1 object property + 1 object/datatype property)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3494" y="125196"/>
            <a:ext cx="1956616" cy="574745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85232" y="2931355"/>
            <a:ext cx="850673" cy="357079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2" y="258695"/>
            <a:ext cx="8702088" cy="64664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9495" y="5894440"/>
            <a:ext cx="2137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IFCtoLBD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converter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60920" y="117091"/>
            <a:ext cx="1975113" cy="462116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65050" y="4614234"/>
            <a:ext cx="1522179" cy="313061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48477" y="5413769"/>
            <a:ext cx="4788309" cy="512064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54630" y="1656391"/>
            <a:ext cx="1956616" cy="457536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75325" y="542398"/>
            <a:ext cx="2247499" cy="502921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70709" y="978175"/>
            <a:ext cx="850673" cy="357079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06347" y="348149"/>
            <a:ext cx="292633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 steps/relations</a:t>
            </a:r>
          </a:p>
          <a:p>
            <a:pPr algn="ctr"/>
            <a:r>
              <a:rPr lang="en-US" dirty="0" smtClean="0"/>
              <a:t>(2 object properties + 1 object/datatype property)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0221" y="2185415"/>
            <a:ext cx="1748076" cy="404747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0. Introduction: </a:t>
            </a:r>
            <a:r>
              <a:rPr lang="en-US" dirty="0" smtClean="0"/>
              <a:t>scope of PROPS ontology</a:t>
            </a:r>
          </a:p>
          <a:p>
            <a:r>
              <a:rPr lang="en-US" b="1" dirty="0" smtClean="0"/>
              <a:t>1. The need for standardization: existing approaches</a:t>
            </a:r>
          </a:p>
          <a:p>
            <a:pPr lvl="1"/>
            <a:r>
              <a:rPr lang="en-US" dirty="0" smtClean="0"/>
              <a:t>Ontology structure: basic data structure / patterns</a:t>
            </a:r>
          </a:p>
          <a:p>
            <a:pPr lvl="1"/>
            <a:r>
              <a:rPr lang="en-US" dirty="0" smtClean="0"/>
              <a:t>Ontology content</a:t>
            </a:r>
          </a:p>
          <a:p>
            <a:r>
              <a:rPr lang="en-US" b="1" dirty="0" smtClean="0"/>
              <a:t>2. Considerations for ontology structure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ompetency questions / functionality</a:t>
            </a:r>
          </a:p>
          <a:p>
            <a:pPr lvl="1"/>
            <a:r>
              <a:rPr lang="en-US" dirty="0" smtClean="0"/>
              <a:t>New proposals: pros and cons</a:t>
            </a:r>
          </a:p>
          <a:p>
            <a:pPr lvl="1"/>
            <a:r>
              <a:rPr lang="en-US" dirty="0" smtClean="0"/>
              <a:t>A range of solutions with different levels of complexity?</a:t>
            </a:r>
          </a:p>
          <a:p>
            <a:r>
              <a:rPr lang="en-US" b="1" dirty="0" smtClean="0"/>
              <a:t>3. </a:t>
            </a:r>
            <a:r>
              <a:rPr lang="en-US" b="1" dirty="0"/>
              <a:t>Next steps: </a:t>
            </a:r>
            <a:r>
              <a:rPr lang="en-US" dirty="0"/>
              <a:t>standardization of: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ntology </a:t>
            </a:r>
            <a:r>
              <a:rPr lang="en-US" dirty="0"/>
              <a:t>structure</a:t>
            </a:r>
          </a:p>
          <a:p>
            <a:pPr lvl="1"/>
            <a:r>
              <a:rPr lang="en-US" dirty="0"/>
              <a:t>Ontology content</a:t>
            </a:r>
          </a:p>
          <a:p>
            <a:r>
              <a:rPr lang="en-US" b="1" dirty="0" smtClean="0"/>
              <a:t>4. </a:t>
            </a:r>
            <a:r>
              <a:rPr lang="en-US" b="1" dirty="0" err="1" smtClean="0"/>
              <a:t>sparql</a:t>
            </a:r>
            <a:r>
              <a:rPr lang="en-US" b="1" dirty="0" smtClean="0"/>
              <a:t>-visualizer tool: </a:t>
            </a:r>
            <a:r>
              <a:rPr lang="en-US" dirty="0" smtClean="0"/>
              <a:t>functionality</a:t>
            </a:r>
          </a:p>
          <a:p>
            <a:r>
              <a:rPr lang="en-US" b="1" dirty="0" smtClean="0"/>
              <a:t>Sources – further reading - links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66" y="127668"/>
            <a:ext cx="7459236" cy="64449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0363" y="5916506"/>
            <a:ext cx="264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Building-related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requirements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40494" y="6211146"/>
            <a:ext cx="1724360" cy="424606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75946" y="64556"/>
            <a:ext cx="643467" cy="372533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75946" y="5499948"/>
            <a:ext cx="751841" cy="298026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29413" y="3610396"/>
            <a:ext cx="643467" cy="372533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31221" y="744495"/>
            <a:ext cx="1695712" cy="434065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054" y="3935307"/>
            <a:ext cx="945574" cy="243840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25146" y="1078320"/>
            <a:ext cx="945574" cy="243840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51880" y="3495829"/>
            <a:ext cx="1695712" cy="434065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96000" y="1621808"/>
            <a:ext cx="711200" cy="349231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5539" y="2545229"/>
            <a:ext cx="2247499" cy="502921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06049" y="5710754"/>
            <a:ext cx="2247499" cy="502921"/>
          </a:xfrm>
          <a:prstGeom prst="ellipse">
            <a:avLst/>
          </a:prstGeom>
          <a:solidFill>
            <a:schemeClr val="accent4">
              <a:lumMod val="50000"/>
              <a:alpha val="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63" y="5916506"/>
            <a:ext cx="264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Alignment to schema.org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5256" y="180767"/>
            <a:ext cx="7100822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u="sng" dirty="0" smtClean="0"/>
              <a:t>Measures to make the PROPS ontology compatible with schema.org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props:area</a:t>
            </a:r>
            <a:r>
              <a:rPr lang="en-US" sz="1400" dirty="0" smtClean="0"/>
              <a:t> is </a:t>
            </a:r>
            <a:r>
              <a:rPr lang="en-US" sz="1400" dirty="0" err="1" smtClean="0"/>
              <a:t>subproperty</a:t>
            </a:r>
            <a:r>
              <a:rPr lang="en-US" sz="1400" dirty="0" smtClean="0"/>
              <a:t> of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schema:additionalProperty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(which has as range </a:t>
            </a:r>
            <a:r>
              <a:rPr lang="en-US" sz="1400" dirty="0" err="1" smtClean="0">
                <a:solidFill>
                  <a:schemeClr val="tx1"/>
                </a:solidFill>
              </a:rPr>
              <a:t>schema:PropertyValue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schema:additionalType</a:t>
            </a:r>
            <a:r>
              <a:rPr lang="en-US" sz="1400" dirty="0" smtClean="0"/>
              <a:t> (</a:t>
            </a:r>
            <a:r>
              <a:rPr lang="en-US" sz="1400" dirty="0" err="1" smtClean="0"/>
              <a:t>subproperty</a:t>
            </a:r>
            <a:r>
              <a:rPr lang="en-US" sz="1400" dirty="0" smtClean="0"/>
              <a:t> of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rdf:type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schema.org defines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schema:value</a:t>
            </a:r>
            <a:r>
              <a:rPr lang="en-US" sz="1400" dirty="0" smtClean="0"/>
              <a:t>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schema:minValue</a:t>
            </a:r>
            <a:r>
              <a:rPr lang="en-US" sz="1400" dirty="0" smtClean="0"/>
              <a:t> and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schema:maxValue</a:t>
            </a:r>
            <a:r>
              <a:rPr lang="en-US" sz="1400" dirty="0" smtClean="0"/>
              <a:t> =&gt; no need to duplicate this in OPM</a:t>
            </a:r>
          </a:p>
          <a:p>
            <a:r>
              <a:rPr lang="en-US" sz="1400" b="1" u="sng" dirty="0" smtClean="0"/>
              <a:t>Remarks/questions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schema:unitCode</a:t>
            </a:r>
            <a:r>
              <a:rPr lang="en-US" sz="1400" dirty="0" smtClean="0"/>
              <a:t> has text or URL as domain =&gt; not compatible with QUDT / 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Duplication of information: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props:area</a:t>
            </a:r>
            <a:r>
              <a:rPr lang="en-US" sz="1400" dirty="0" smtClean="0"/>
              <a:t> (object property) and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props:Area</a:t>
            </a:r>
            <a:r>
              <a:rPr lang="en-US" sz="1400" dirty="0" smtClean="0"/>
              <a:t> 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schema.org defines also direct object or datatype properties (e.g.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schema:area</a:t>
            </a:r>
            <a:r>
              <a:rPr lang="en-US" sz="1400" dirty="0" smtClean="0"/>
              <a:t>) but they are not always very useful for buildings (e.g.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schema:area</a:t>
            </a:r>
            <a:r>
              <a:rPr lang="en-US" sz="1400" dirty="0" smtClean="0"/>
              <a:t> =&gt; domain is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schema:BroadcastService</a:t>
            </a:r>
            <a:r>
              <a:rPr lang="en-US" sz="1400" dirty="0" smtClean="0"/>
              <a:t> and range is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schema:Place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schema:additionalProperty</a:t>
            </a:r>
            <a:r>
              <a:rPr lang="en-US" sz="1400" dirty="0" smtClean="0"/>
              <a:t> expects a key-value pair 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schema:value</a:t>
            </a:r>
            <a:r>
              <a:rPr lang="en-US" sz="1400" dirty="0" smtClean="0"/>
              <a:t> and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schema:name</a:t>
            </a:r>
            <a:r>
              <a:rPr lang="en-US" sz="1400" dirty="0" smtClean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props:Area</a:t>
            </a:r>
            <a:r>
              <a:rPr lang="en-US" sz="1400" dirty="0" smtClean="0"/>
              <a:t> a subclass of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schema:PropertyValue</a:t>
            </a:r>
            <a:r>
              <a:rPr lang="en-US" sz="1400" dirty="0" smtClean="0"/>
              <a:t>? (can also be inferred as the domain of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schema:additionalProperty</a:t>
            </a:r>
            <a:r>
              <a:rPr lang="en-US" sz="1400" dirty="0" smtClean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" y="1399032"/>
            <a:ext cx="7392867" cy="53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2. Considerations for ontology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A range of solutions with different levels of complexity?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35027" cy="4245898"/>
          </a:xfrm>
        </p:spPr>
        <p:txBody>
          <a:bodyPr>
            <a:normAutofit/>
          </a:bodyPr>
          <a:lstStyle/>
          <a:p>
            <a:r>
              <a:rPr lang="en-US" dirty="0" smtClean="0"/>
              <a:t>Not one ideal solution =&gt; depends on the case</a:t>
            </a:r>
          </a:p>
          <a:p>
            <a:pPr lvl="1"/>
            <a:r>
              <a:rPr lang="en-US" dirty="0" smtClean="0"/>
              <a:t>Different levels of complexity?</a:t>
            </a:r>
          </a:p>
          <a:p>
            <a:pPr lvl="1"/>
            <a:r>
              <a:rPr lang="en-US" dirty="0" smtClean="0"/>
              <a:t>All in one ontology </a:t>
            </a:r>
            <a:r>
              <a:rPr lang="en-US" dirty="0" smtClean="0">
                <a:sym typeface="Wingdings" panose="05000000000000000000" pitchFamily="2" charset="2"/>
              </a:rPr>
              <a:t> different PROPS ontology for each level?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Different levels of complexity in one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 one level of complexity per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E.g. ID property only needs one datatype property (no versioning, units, etc.)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98464" y="4090694"/>
            <a:ext cx="5696319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One property cannot be an </a:t>
            </a:r>
            <a:r>
              <a:rPr lang="en-US" dirty="0" err="1" smtClean="0"/>
              <a:t>owl:DatatypeProperty</a:t>
            </a:r>
            <a:r>
              <a:rPr lang="en-US" dirty="0" smtClean="0"/>
              <a:t> / </a:t>
            </a:r>
            <a:r>
              <a:rPr lang="en-US" dirty="0" err="1" smtClean="0"/>
              <a:t>owl:ObjectProperty</a:t>
            </a:r>
            <a:r>
              <a:rPr lang="en-US" dirty="0" smtClean="0"/>
              <a:t> / </a:t>
            </a:r>
            <a:r>
              <a:rPr lang="en-US" dirty="0" err="1" smtClean="0"/>
              <a:t>owl:Class</a:t>
            </a:r>
            <a:r>
              <a:rPr lang="en-US" dirty="0" smtClean="0"/>
              <a:t> at the same time (?)</a:t>
            </a:r>
            <a:endParaRPr lang="en-US" dirty="0"/>
          </a:p>
        </p:txBody>
      </p:sp>
      <p:cxnSp>
        <p:nvCxnSpPr>
          <p:cNvPr id="9" name="Elbow Connector 8"/>
          <p:cNvCxnSpPr>
            <a:endCxn id="6" idx="0"/>
          </p:cNvCxnSpPr>
          <p:nvPr/>
        </p:nvCxnSpPr>
        <p:spPr>
          <a:xfrm>
            <a:off x="7498080" y="3090672"/>
            <a:ext cx="1348544" cy="1000022"/>
          </a:xfrm>
          <a:prstGeom prst="bentConnector2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2. Considerations for ontology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A range of solutions with different levels of complexity?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3" y="1773936"/>
            <a:ext cx="9735027" cy="4632551"/>
          </a:xfrm>
        </p:spPr>
        <p:txBody>
          <a:bodyPr>
            <a:normAutofit/>
          </a:bodyPr>
          <a:lstStyle/>
          <a:p>
            <a:pPr indent="-285750"/>
            <a:r>
              <a:rPr lang="en-US" u="sng" dirty="0" smtClean="0"/>
              <a:t>Level 1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chemeClr val="accent2"/>
                </a:solidFill>
              </a:rPr>
              <a:t>(1 step	=&gt; 1 object/datatype property) </a:t>
            </a:r>
          </a:p>
          <a:p>
            <a:pPr lvl="1"/>
            <a:r>
              <a:rPr lang="en-US" dirty="0" smtClean="0"/>
              <a:t>searching in large database of e.g. products (public part of e-commerce)</a:t>
            </a:r>
          </a:p>
          <a:p>
            <a:pPr lvl="1"/>
            <a:r>
              <a:rPr lang="en-US" dirty="0" smtClean="0"/>
              <a:t>All props that don’t need versioning, don’t have units, are not part of </a:t>
            </a:r>
            <a:r>
              <a:rPr lang="en-US" dirty="0" err="1" smtClean="0"/>
              <a:t>psets</a:t>
            </a:r>
            <a:r>
              <a:rPr lang="en-US" dirty="0" smtClean="0"/>
              <a:t> (e.g. ID, ...?)</a:t>
            </a:r>
            <a:endParaRPr lang="en-US" dirty="0"/>
          </a:p>
          <a:p>
            <a:r>
              <a:rPr lang="en-US" u="sng" dirty="0" smtClean="0"/>
              <a:t>Level 2</a:t>
            </a:r>
            <a:r>
              <a:rPr lang="en-US" dirty="0" smtClean="0"/>
              <a:t>:			</a:t>
            </a:r>
            <a:r>
              <a:rPr lang="en-US" dirty="0" smtClean="0">
                <a:solidFill>
                  <a:schemeClr val="accent2"/>
                </a:solidFill>
              </a:rPr>
              <a:t>(2 steps 	=&gt; 1 object property + 1 object/datatype property) </a:t>
            </a:r>
          </a:p>
          <a:p>
            <a:pPr lvl="1"/>
            <a:r>
              <a:rPr lang="en-US" dirty="0" smtClean="0"/>
              <a:t>manufacturer / reseller </a:t>
            </a:r>
            <a:r>
              <a:rPr lang="en-US" dirty="0"/>
              <a:t>(private part of e-commerce)</a:t>
            </a:r>
          </a:p>
          <a:p>
            <a:pPr lvl="1"/>
            <a:r>
              <a:rPr lang="en-US" dirty="0" smtClean="0"/>
              <a:t>During construction projects (shared part of project member)</a:t>
            </a:r>
          </a:p>
          <a:p>
            <a:r>
              <a:rPr lang="en-US" u="sng" dirty="0" smtClean="0"/>
              <a:t>Level 3</a:t>
            </a:r>
            <a:r>
              <a:rPr lang="en-US" dirty="0" smtClean="0"/>
              <a:t>:			</a:t>
            </a:r>
            <a:r>
              <a:rPr lang="en-US" dirty="0" smtClean="0">
                <a:solidFill>
                  <a:schemeClr val="accent2"/>
                </a:solidFill>
              </a:rPr>
              <a:t>(3 steps	=&gt; 2 object properties + 1 object/datatype property) </a:t>
            </a:r>
          </a:p>
          <a:p>
            <a:pPr lvl="1"/>
            <a:r>
              <a:rPr lang="en-US" dirty="0" smtClean="0"/>
              <a:t>during construction projects (private part of project member)</a:t>
            </a:r>
          </a:p>
          <a:p>
            <a:pPr lvl="1"/>
            <a:r>
              <a:rPr lang="en-US" dirty="0" smtClean="0"/>
              <a:t>Facility Management, LCA?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358" y="1651045"/>
            <a:ext cx="11580402" cy="445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2. Considerations for ontology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A range of solutions with different levels of complexity?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35027" cy="424589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80371"/>
              </p:ext>
            </p:extLst>
          </p:nvPr>
        </p:nvGraphicFramePr>
        <p:xfrm>
          <a:off x="215358" y="1651045"/>
          <a:ext cx="11580402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16675">
                  <a:extLst>
                    <a:ext uri="{9D8B030D-6E8A-4147-A177-3AD203B41FA5}">
                      <a16:colId xmlns:a16="http://schemas.microsoft.com/office/drawing/2014/main" val="1883105789"/>
                    </a:ext>
                  </a:extLst>
                </a:gridCol>
                <a:gridCol w="2884919">
                  <a:extLst>
                    <a:ext uri="{9D8B030D-6E8A-4147-A177-3AD203B41FA5}">
                      <a16:colId xmlns:a16="http://schemas.microsoft.com/office/drawing/2014/main" val="2852459360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35463667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43020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execution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1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Easy/intuitive</a:t>
                      </a:r>
                      <a:r>
                        <a:rPr lang="en-US" baseline="0" dirty="0" smtClean="0"/>
                        <a:t> to discover props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7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4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 to schema.org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?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Ontology is easy to</a:t>
                      </a:r>
                      <a:r>
                        <a:rPr lang="en-US" baseline="0" dirty="0" smtClean="0"/>
                        <a:t> maintain and extend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7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 information about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4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 of props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4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Versioning of props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0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Units for props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</a:t>
                      </a:r>
                      <a:r>
                        <a:rPr lang="en-US" dirty="0" err="1" smtClean="0"/>
                        <a:t>rdfs:description</a:t>
                      </a:r>
                      <a:r>
                        <a:rPr lang="en-US" baseline="0" dirty="0" smtClean="0"/>
                        <a:t>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QUDT,</a:t>
                      </a:r>
                      <a:r>
                        <a:rPr lang="en-US" baseline="0" dirty="0" smtClean="0"/>
                        <a:t> OM,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QUDT,</a:t>
                      </a:r>
                      <a:r>
                        <a:rPr lang="en-US" baseline="0" dirty="0" smtClean="0"/>
                        <a:t> OM, other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Literals: data typing + language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1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props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 smtClean="0"/>
                        <a:t>(?)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 smtClean="0"/>
                        <a:t>(?)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0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2. Considerations for ontology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A range of solutions with different levels of complexity?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35027" cy="4245898"/>
          </a:xfrm>
        </p:spPr>
        <p:txBody>
          <a:bodyPr>
            <a:normAutofit/>
          </a:bodyPr>
          <a:lstStyle/>
          <a:p>
            <a:r>
              <a:rPr lang="en-US" dirty="0" smtClean="0"/>
              <a:t>Not one ideal solution =&gt; depends on the case</a:t>
            </a:r>
          </a:p>
          <a:p>
            <a:r>
              <a:rPr lang="en-US" dirty="0" smtClean="0"/>
              <a:t>Standardize </a:t>
            </a:r>
            <a:r>
              <a:rPr lang="en-US" b="1" dirty="0" smtClean="0"/>
              <a:t>conversion</a:t>
            </a:r>
            <a:r>
              <a:rPr lang="en-US" dirty="0" smtClean="0"/>
              <a:t> between different complexity levels</a:t>
            </a:r>
          </a:p>
          <a:p>
            <a:pPr lvl="1"/>
            <a:r>
              <a:rPr lang="en-US" dirty="0" smtClean="0"/>
              <a:t>To lower complexity: selection (in the case of versioning)</a:t>
            </a:r>
          </a:p>
          <a:p>
            <a:pPr lvl="1"/>
            <a:r>
              <a:rPr lang="en-US" dirty="0" smtClean="0"/>
              <a:t>To higher complexity: extra information needed</a:t>
            </a:r>
          </a:p>
          <a:p>
            <a:pPr lvl="1"/>
            <a:r>
              <a:rPr lang="en-US" dirty="0" smtClean="0"/>
              <a:t>How? =&gt; conversions </a:t>
            </a:r>
            <a:r>
              <a:rPr lang="en-US" dirty="0" smtClean="0"/>
              <a:t>or reasoning</a:t>
            </a:r>
            <a:endParaRPr lang="en-US" dirty="0" smtClean="0"/>
          </a:p>
          <a:p>
            <a:pPr lvl="2"/>
            <a:r>
              <a:rPr lang="en-US" dirty="0" smtClean="0"/>
              <a:t>SPARQL queries (INSERT / </a:t>
            </a:r>
            <a:r>
              <a:rPr lang="en-US" dirty="0" smtClean="0">
                <a:hlinkClick r:id="rId2"/>
              </a:rPr>
              <a:t>CONSTRUCT</a:t>
            </a:r>
            <a:r>
              <a:rPr lang="en-US" dirty="0" smtClean="0"/>
              <a:t>) =&gt; possibility to place converted part in other DB</a:t>
            </a:r>
          </a:p>
          <a:p>
            <a:pPr lvl="2"/>
            <a:r>
              <a:rPr lang="en-US" dirty="0" smtClean="0"/>
              <a:t>SWRL (rules) or </a:t>
            </a:r>
            <a:r>
              <a:rPr lang="en-US" dirty="0" smtClean="0">
                <a:hlinkClick r:id="rId3"/>
              </a:rPr>
              <a:t>inferencing/reasoning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048500" y="1730377"/>
            <a:ext cx="4962897" cy="13076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959" y="1730377"/>
            <a:ext cx="6680454" cy="47957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2. Considerations for ontology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A range of solutions with different levels of complexity?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98583" y="5943600"/>
            <a:ext cx="301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SPARQL INSERT 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CONSTRUCT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4" y="1834476"/>
            <a:ext cx="6510849" cy="4587536"/>
          </a:xfrm>
        </p:spPr>
      </p:pic>
      <p:cxnSp>
        <p:nvCxnSpPr>
          <p:cNvPr id="15" name="Elbow Connector 14"/>
          <p:cNvCxnSpPr>
            <a:stCxn id="9" idx="3"/>
            <a:endCxn id="13" idx="2"/>
          </p:cNvCxnSpPr>
          <p:nvPr/>
        </p:nvCxnSpPr>
        <p:spPr>
          <a:xfrm flipV="1">
            <a:off x="6892413" y="3038068"/>
            <a:ext cx="2637536" cy="1090177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33" b="-7268"/>
          <a:stretch/>
        </p:blipFill>
        <p:spPr>
          <a:xfrm>
            <a:off x="7099693" y="1898798"/>
            <a:ext cx="4848110" cy="96316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8932332" y="2471822"/>
            <a:ext cx="466251" cy="0"/>
          </a:xfrm>
          <a:prstGeom prst="line">
            <a:avLst/>
          </a:prstGeom>
          <a:ln w="28575">
            <a:solidFill>
              <a:srgbClr val="FF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9377" y="640200"/>
            <a:ext cx="209690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Datatype property 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ym typeface="Wingdings" panose="05000000000000000000" pitchFamily="2" charset="2"/>
              </a:rPr>
              <a:t> </a:t>
            </a:r>
            <a:r>
              <a:rPr lang="en-US" sz="1400" dirty="0" err="1" smtClean="0">
                <a:sym typeface="Wingdings" panose="05000000000000000000" pitchFamily="2" charset="2"/>
              </a:rPr>
              <a:t>props:phaseCreated</a:t>
            </a:r>
            <a:r>
              <a:rPr lang="en-US" sz="1400" dirty="0" smtClean="0">
                <a:sym typeface="Wingdings" panose="05000000000000000000" pitchFamily="2" charset="2"/>
              </a:rPr>
              <a:t> as object property)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 flipV="1">
            <a:off x="8801100" y="1009532"/>
            <a:ext cx="938277" cy="126122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2. Considerations for ontology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A range of solutions with different levels of complexity?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35027" cy="4245898"/>
          </a:xfrm>
        </p:spPr>
        <p:txBody>
          <a:bodyPr>
            <a:normAutofit/>
          </a:bodyPr>
          <a:lstStyle/>
          <a:p>
            <a:r>
              <a:rPr lang="en-US" dirty="0" smtClean="0"/>
              <a:t>Only possible for viewing as Level 1, when in fact Level 2 (SWRL needed for Level 3)</a:t>
            </a:r>
          </a:p>
          <a:p>
            <a:r>
              <a:rPr lang="en-US" dirty="0" smtClean="0"/>
              <a:t>Difficult to update the property (not clear for user if property is inferred or not)</a:t>
            </a:r>
          </a:p>
          <a:p>
            <a:r>
              <a:rPr lang="en-US" dirty="0" smtClean="0"/>
              <a:t>Filter needed for instances of properties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00335" y="5943600"/>
            <a:ext cx="3018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owl DL reasoning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97" y="3477680"/>
            <a:ext cx="6063733" cy="31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Next steps</a:t>
            </a:r>
            <a:br>
              <a:rPr lang="en-US" dirty="0" smtClean="0"/>
            </a:br>
            <a:r>
              <a:rPr lang="en-US" sz="2800" dirty="0" smtClean="0"/>
              <a:t>Open issues in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ontology structure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levels of complexity (interchangeable) </a:t>
            </a:r>
            <a:r>
              <a:rPr lang="en-US" dirty="0" smtClean="0">
                <a:sym typeface="Wingdings" panose="05000000000000000000" pitchFamily="2" charset="2"/>
              </a:rPr>
              <a:t> most complex situation?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the case of different levels of complexity: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How many levels?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Conversion methods?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one ontology for the three levels  one per level?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One level of complexity per DB  multiple levels?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What documented where?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PROPS ontology/ontologies  OPM ontology (not yet documented)?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Materials in separate ontology?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Classes: </a:t>
            </a:r>
            <a:r>
              <a:rPr lang="en-US" dirty="0" err="1" smtClean="0">
                <a:sym typeface="Wingdings" panose="05000000000000000000" pitchFamily="2" charset="2"/>
              </a:rPr>
              <a:t>Pset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(and other grouping of properties)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Relations: </a:t>
            </a:r>
            <a:r>
              <a:rPr lang="en-US" dirty="0" err="1" smtClean="0">
                <a:sym typeface="Wingdings" panose="05000000000000000000" pitchFamily="2" charset="2"/>
              </a:rPr>
              <a:t>partOfPset</a:t>
            </a:r>
            <a:r>
              <a:rPr lang="en-US" dirty="0" smtClean="0">
                <a:sym typeface="Wingdings" panose="05000000000000000000" pitchFamily="2" charset="2"/>
              </a:rPr>
              <a:t> (and other grouping of properties)</a:t>
            </a: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Next steps</a:t>
            </a:r>
            <a:br>
              <a:rPr lang="en-US" dirty="0" smtClean="0"/>
            </a:br>
            <a:r>
              <a:rPr lang="en-US" sz="2800" dirty="0" smtClean="0"/>
              <a:t>Open issues in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ontology structure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>
                <a:sym typeface="Wingdings" panose="05000000000000000000" pitchFamily="2" charset="2"/>
              </a:rPr>
              <a:t>Level 1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Information about units in </a:t>
            </a:r>
            <a:r>
              <a:rPr lang="en-US" dirty="0" err="1" smtClean="0">
                <a:sym typeface="Wingdings" panose="05000000000000000000" pitchFamily="2" charset="2"/>
              </a:rPr>
              <a:t>rdfs:description</a:t>
            </a:r>
            <a:r>
              <a:rPr lang="en-US" dirty="0" smtClean="0">
                <a:sym typeface="Wingdings" panose="05000000000000000000" pitchFamily="2" charset="2"/>
              </a:rPr>
              <a:t> string of the property in the PROPS ontology</a:t>
            </a:r>
          </a:p>
          <a:p>
            <a:r>
              <a:rPr lang="en-US" u="sng" dirty="0" smtClean="0">
                <a:sym typeface="Wingdings" panose="05000000000000000000" pitchFamily="2" charset="2"/>
              </a:rPr>
              <a:t>Level 2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Units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Choose for one units ontology? (QUDT, OM, ...)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Compatibility with schema.org? (</a:t>
            </a:r>
            <a:r>
              <a:rPr lang="en-US" dirty="0" err="1" smtClean="0">
                <a:sym typeface="Wingdings" panose="05000000000000000000" pitchFamily="2" charset="2"/>
              </a:rPr>
              <a:t>schema:unitCode</a:t>
            </a:r>
            <a:r>
              <a:rPr lang="en-US" dirty="0" smtClean="0">
                <a:sym typeface="Wingdings" panose="05000000000000000000" pitchFamily="2" charset="2"/>
              </a:rPr>
              <a:t> =&gt; range: text + URL)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Blank </a:t>
            </a:r>
            <a:r>
              <a:rPr lang="en-US" dirty="0">
                <a:sym typeface="Wingdings" panose="05000000000000000000" pitchFamily="2" charset="2"/>
              </a:rPr>
              <a:t>nodes for: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Instances of properties?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states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Property name info in object property  class?</a:t>
            </a:r>
          </a:p>
          <a:p>
            <a:r>
              <a:rPr lang="en-US" u="sng" dirty="0" smtClean="0">
                <a:sym typeface="Wingdings" panose="05000000000000000000" pitchFamily="2" charset="2"/>
              </a:rPr>
              <a:t>Level 3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Same as level 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Units and </a:t>
            </a:r>
            <a:r>
              <a:rPr lang="en-US" dirty="0" err="1" smtClean="0">
                <a:sym typeface="Wingdings" panose="05000000000000000000" pitchFamily="2" charset="2"/>
              </a:rPr>
              <a:t>opm:Assumption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opm:asDesigned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opm:asBuilt</a:t>
            </a:r>
            <a:r>
              <a:rPr lang="en-US" dirty="0" smtClean="0">
                <a:sym typeface="Wingdings" panose="05000000000000000000" pitchFamily="2" charset="2"/>
              </a:rPr>
              <a:t>/... =&gt; on state or property instance?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5680" y="3901373"/>
            <a:ext cx="460746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N</a:t>
            </a:r>
            <a:r>
              <a:rPr lang="en-US" sz="1600" dirty="0" smtClean="0">
                <a:sym typeface="Wingdings" panose="05000000000000000000" pitchFamily="2" charset="2"/>
              </a:rPr>
              <a:t>ot </a:t>
            </a:r>
            <a:r>
              <a:rPr lang="en-US" sz="1600" dirty="0">
                <a:sym typeface="Wingdings" panose="05000000000000000000" pitchFamily="2" charset="2"/>
              </a:rPr>
              <a:t>possible to refer to it from outside the </a:t>
            </a:r>
            <a:r>
              <a:rPr lang="en-US" sz="1600" dirty="0" smtClean="0">
                <a:sym typeface="Wingdings" panose="05000000000000000000" pitchFamily="2" charset="2"/>
              </a:rPr>
              <a:t>DB </a:t>
            </a:r>
            <a:r>
              <a:rPr lang="en-US" sz="1600" dirty="0">
                <a:sym typeface="Wingdings" panose="05000000000000000000" pitchFamily="2" charset="2"/>
              </a:rPr>
              <a:t>=&gt; are properties/states supposed to be shared?</a:t>
            </a:r>
          </a:p>
        </p:txBody>
      </p:sp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2743200" y="4187952"/>
            <a:ext cx="2862480" cy="580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Introduction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Scope</a:t>
            </a:r>
            <a:r>
              <a:rPr lang="en-US" sz="2800" dirty="0" smtClean="0"/>
              <a:t> of PROPS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Building-related properties of:</a:t>
            </a:r>
          </a:p>
          <a:p>
            <a:pPr lvl="1"/>
            <a:r>
              <a:rPr lang="en-US" dirty="0" smtClean="0"/>
              <a:t>Building elements:</a:t>
            </a:r>
          </a:p>
          <a:p>
            <a:pPr lvl="2"/>
            <a:r>
              <a:rPr lang="en-US" dirty="0" err="1" smtClean="0"/>
              <a:t>bot:Element</a:t>
            </a:r>
            <a:r>
              <a:rPr lang="en-US" dirty="0" smtClean="0"/>
              <a:t>: elements and parts of elements (</a:t>
            </a:r>
            <a:r>
              <a:rPr lang="en-US" dirty="0" err="1" smtClean="0"/>
              <a:t>bot:aggregates</a:t>
            </a:r>
            <a:r>
              <a:rPr lang="en-US" dirty="0" smtClean="0"/>
              <a:t> property)</a:t>
            </a:r>
          </a:p>
          <a:p>
            <a:pPr lvl="2"/>
            <a:r>
              <a:rPr lang="en-US" dirty="0" smtClean="0"/>
              <a:t>PROD ontology classes: products and parts of products</a:t>
            </a:r>
          </a:p>
          <a:p>
            <a:pPr lvl="1"/>
            <a:r>
              <a:rPr lang="en-US" dirty="0" smtClean="0"/>
              <a:t>Others:</a:t>
            </a:r>
          </a:p>
          <a:p>
            <a:pPr lvl="2"/>
            <a:r>
              <a:rPr lang="en-US" dirty="0" err="1" smtClean="0"/>
              <a:t>bot:Zone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bot:Site</a:t>
            </a:r>
            <a:r>
              <a:rPr lang="en-US" dirty="0"/>
              <a:t>, </a:t>
            </a:r>
            <a:r>
              <a:rPr lang="en-US" dirty="0" err="1"/>
              <a:t>bot:Building</a:t>
            </a:r>
            <a:r>
              <a:rPr lang="en-US" dirty="0"/>
              <a:t>, </a:t>
            </a:r>
            <a:r>
              <a:rPr lang="en-US" dirty="0" err="1"/>
              <a:t>bot:BuildingStorey</a:t>
            </a:r>
            <a:r>
              <a:rPr lang="en-US" dirty="0"/>
              <a:t>, </a:t>
            </a:r>
            <a:r>
              <a:rPr lang="en-US" dirty="0" err="1"/>
              <a:t>bot:Space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bot:Interface</a:t>
            </a:r>
            <a:endParaRPr lang="en-US" dirty="0" smtClean="0"/>
          </a:p>
          <a:p>
            <a:pPr lvl="2"/>
            <a:r>
              <a:rPr lang="en-US" dirty="0"/>
              <a:t>Materials? (material-MTL ontology</a:t>
            </a:r>
            <a:r>
              <a:rPr lang="en-US" dirty="0" smtClean="0"/>
              <a:t>?)</a:t>
            </a:r>
          </a:p>
          <a:p>
            <a:r>
              <a:rPr lang="en-US" dirty="0" smtClean="0"/>
              <a:t>Alignment to other domains: e-commerce, mechanical engineering, etc.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Next steps</a:t>
            </a:r>
            <a:br>
              <a:rPr lang="en-US" dirty="0" smtClean="0"/>
            </a:br>
            <a:r>
              <a:rPr lang="en-US" sz="2800" dirty="0" smtClean="0"/>
              <a:t>Open issues in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ontology content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Ontology should restrict the kind of units that can be used?</a:t>
            </a:r>
          </a:p>
          <a:p>
            <a:r>
              <a:rPr lang="en-US" dirty="0" smtClean="0"/>
              <a:t>Methods to extend the ontology with custom properties (will never be complete)</a:t>
            </a:r>
          </a:p>
          <a:p>
            <a:r>
              <a:rPr lang="en-US" dirty="0" smtClean="0"/>
              <a:t>IFC properties (</a:t>
            </a:r>
            <a:r>
              <a:rPr lang="en-US" dirty="0" err="1" smtClean="0"/>
              <a:t>pset</a:t>
            </a:r>
            <a:r>
              <a:rPr lang="en-US" dirty="0" smtClean="0"/>
              <a:t> generator) as </a:t>
            </a:r>
            <a:r>
              <a:rPr lang="en-US" dirty="0" err="1" smtClean="0"/>
              <a:t>subproperties</a:t>
            </a:r>
            <a:r>
              <a:rPr lang="en-US" dirty="0" smtClean="0"/>
              <a:t> of more general properties?</a:t>
            </a:r>
          </a:p>
          <a:p>
            <a:pPr lvl="1"/>
            <a:r>
              <a:rPr lang="en-US" dirty="0" smtClean="0"/>
              <a:t>Wikipedia?</a:t>
            </a:r>
          </a:p>
          <a:p>
            <a:pPr lvl="1"/>
            <a:r>
              <a:rPr lang="en-US" dirty="0" smtClean="0"/>
              <a:t>Standards containing definitions?</a:t>
            </a:r>
          </a:p>
          <a:p>
            <a:pPr lvl="1"/>
            <a:r>
              <a:rPr lang="en-US" dirty="0" err="1" smtClean="0"/>
              <a:t>Wikidata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QUDT?</a:t>
            </a:r>
          </a:p>
          <a:p>
            <a:pPr lvl="1"/>
            <a:r>
              <a:rPr lang="en-US" dirty="0" smtClean="0"/>
              <a:t>OM?</a:t>
            </a:r>
          </a:p>
          <a:p>
            <a:pPr lvl="1"/>
            <a:r>
              <a:rPr lang="en-US" dirty="0" smtClean="0"/>
              <a:t>schema.org?</a:t>
            </a:r>
          </a:p>
          <a:p>
            <a:pPr lvl="1"/>
            <a:r>
              <a:rPr lang="en-US" dirty="0" smtClean="0"/>
              <a:t>Custom made properties?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99737" y="3495168"/>
            <a:ext cx="289706" cy="2422055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97256" y="3791457"/>
            <a:ext cx="374264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Probably combination of these sources</a:t>
            </a:r>
          </a:p>
          <a:p>
            <a:r>
              <a:rPr lang="en-US" sz="1600" dirty="0" smtClean="0"/>
              <a:t>(+ alignments between them)?</a:t>
            </a:r>
            <a:endParaRPr lang="en-US" sz="1600" dirty="0"/>
          </a:p>
        </p:txBody>
      </p:sp>
      <p:cxnSp>
        <p:nvCxnSpPr>
          <p:cNvPr id="8" name="Elbow Connector 7"/>
          <p:cNvCxnSpPr>
            <a:endCxn id="7" idx="2"/>
          </p:cNvCxnSpPr>
          <p:nvPr/>
        </p:nvCxnSpPr>
        <p:spPr>
          <a:xfrm flipV="1">
            <a:off x="7119119" y="4376232"/>
            <a:ext cx="2649459" cy="335597"/>
          </a:xfrm>
          <a:prstGeom prst="bentConnector2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3401961" y="3075987"/>
            <a:ext cx="700202" cy="153389"/>
          </a:xfrm>
          <a:prstGeom prst="bentConnector3">
            <a:avLst>
              <a:gd name="adj1" fmla="val 853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3216" y="2842866"/>
            <a:ext cx="5433739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Results compatible with PROD derived from IFC (domain)</a:t>
            </a:r>
            <a:endParaRPr lang="en-US" sz="1600" dirty="0"/>
          </a:p>
        </p:txBody>
      </p:sp>
      <p:cxnSp>
        <p:nvCxnSpPr>
          <p:cNvPr id="11" name="Elbow Connector 10"/>
          <p:cNvCxnSpPr>
            <a:endCxn id="14" idx="0"/>
          </p:cNvCxnSpPr>
          <p:nvPr/>
        </p:nvCxnSpPr>
        <p:spPr>
          <a:xfrm rot="16200000" flipH="1">
            <a:off x="3624769" y="4538088"/>
            <a:ext cx="2005054" cy="1218424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71154" y="6149827"/>
            <a:ext cx="173070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CEN / TC 442</a:t>
            </a:r>
          </a:p>
          <a:p>
            <a:pPr algn="ctr"/>
            <a:r>
              <a:rPr lang="en-US" sz="1600" dirty="0"/>
              <a:t>o</a:t>
            </a:r>
            <a:r>
              <a:rPr lang="en-US" sz="1600" dirty="0" smtClean="0"/>
              <a:t>r others?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1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35027" cy="42458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What? =&gt; means to communicate during ontology engineering process between:</a:t>
            </a:r>
          </a:p>
          <a:p>
            <a:pPr lvl="1"/>
            <a:r>
              <a:rPr lang="en-US" dirty="0" smtClean="0"/>
              <a:t>Domain expert</a:t>
            </a:r>
          </a:p>
          <a:p>
            <a:pPr lvl="1"/>
            <a:r>
              <a:rPr lang="en-US" dirty="0" smtClean="0"/>
              <a:t>Application engineer</a:t>
            </a:r>
          </a:p>
          <a:p>
            <a:pPr lvl="1"/>
            <a:r>
              <a:rPr lang="en-US" dirty="0" smtClean="0"/>
              <a:t>Ontology engineer</a:t>
            </a:r>
          </a:p>
          <a:p>
            <a:r>
              <a:rPr lang="en-US" dirty="0" smtClean="0"/>
              <a:t>No installment necessary: </a:t>
            </a:r>
          </a:p>
          <a:p>
            <a:pPr lvl="1"/>
            <a:r>
              <a:rPr lang="en-US" dirty="0" smtClean="0">
                <a:hlinkClick r:id="rId2"/>
              </a:rPr>
              <a:t>Online</a:t>
            </a:r>
            <a:endParaRPr lang="en-US" dirty="0" smtClean="0"/>
          </a:p>
          <a:p>
            <a:pPr lvl="1"/>
            <a:r>
              <a:rPr lang="en-US" dirty="0" smtClean="0"/>
              <a:t>Offline: download ready-to-use </a:t>
            </a:r>
            <a:r>
              <a:rPr lang="en-US" dirty="0" smtClean="0">
                <a:hlinkClick r:id="rId3"/>
              </a:rPr>
              <a:t>ZIP version</a:t>
            </a:r>
            <a:endParaRPr lang="en-US" dirty="0"/>
          </a:p>
          <a:p>
            <a:r>
              <a:rPr lang="en-US" dirty="0" smtClean="0"/>
              <a:t>Easy to use + documentation online:</a:t>
            </a:r>
          </a:p>
          <a:p>
            <a:pPr lvl="1"/>
            <a:r>
              <a:rPr lang="en-US" dirty="0" smtClean="0">
                <a:hlinkClick r:id="rId4"/>
              </a:rPr>
              <a:t>Github readme </a:t>
            </a:r>
            <a:r>
              <a:rPr lang="en-US" dirty="0" smtClean="0"/>
              <a:t>(</a:t>
            </a:r>
            <a:r>
              <a:rPr lang="en-US" dirty="0" err="1" smtClean="0"/>
              <a:t>quickstart</a:t>
            </a:r>
            <a:r>
              <a:rPr lang="en-US" dirty="0" smtClean="0"/>
              <a:t> + detailed functionality)</a:t>
            </a:r>
          </a:p>
          <a:p>
            <a:pPr lvl="1"/>
            <a:r>
              <a:rPr lang="en-US" dirty="0" smtClean="0"/>
              <a:t>Tutorial videos: </a:t>
            </a:r>
            <a:r>
              <a:rPr lang="en-US" dirty="0" smtClean="0">
                <a:hlinkClick r:id="rId5"/>
              </a:rPr>
              <a:t>pt1. basics</a:t>
            </a:r>
            <a:r>
              <a:rPr lang="en-US" dirty="0" smtClean="0"/>
              <a:t> + </a:t>
            </a:r>
            <a:r>
              <a:rPr lang="en-US" dirty="0" smtClean="0">
                <a:hlinkClick r:id="rId6"/>
              </a:rPr>
              <a:t>pt2. running locally</a:t>
            </a:r>
            <a:endParaRPr lang="en-US" dirty="0" smtClean="0"/>
          </a:p>
          <a:p>
            <a:r>
              <a:rPr lang="en-US" dirty="0" smtClean="0"/>
              <a:t>Flexible: </a:t>
            </a:r>
          </a:p>
          <a:p>
            <a:pPr lvl="1"/>
            <a:r>
              <a:rPr lang="en-US" dirty="0" smtClean="0"/>
              <a:t>Prepare samples in JSON and share one-click links via Dropbox or Github</a:t>
            </a:r>
          </a:p>
          <a:p>
            <a:pPr lvl="1"/>
            <a:r>
              <a:rPr lang="en-US" dirty="0" smtClean="0"/>
              <a:t>connection with separate triple store possible (</a:t>
            </a:r>
            <a:r>
              <a:rPr lang="en-US" dirty="0" err="1" smtClean="0"/>
              <a:t>atm</a:t>
            </a:r>
            <a:r>
              <a:rPr lang="en-US" dirty="0" smtClean="0"/>
              <a:t> only </a:t>
            </a:r>
            <a:r>
              <a:rPr lang="en-US" dirty="0" err="1" smtClean="0"/>
              <a:t>Stardog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Loading of turtle files</a:t>
            </a:r>
          </a:p>
          <a:p>
            <a:r>
              <a:rPr lang="en-US" dirty="0" smtClean="0"/>
              <a:t>Open source: everyone can contribute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. </a:t>
            </a:r>
            <a:r>
              <a:rPr lang="en-US" sz="4000" dirty="0" err="1" smtClean="0"/>
              <a:t>sparql</a:t>
            </a:r>
            <a:r>
              <a:rPr lang="en-US" sz="4000" dirty="0" smtClean="0"/>
              <a:t>-visualizer tool</a:t>
            </a: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6839" y="4187362"/>
            <a:ext cx="3742644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hlinkClick r:id="rId7"/>
              </a:rPr>
              <a:t>https://madsholten.github.io/sparql-visualizer/?file=https://dl.dropbox.com/s/x7z1aw4hzgtv0c9/ifcOWL-properties.json</a:t>
            </a:r>
            <a:r>
              <a:rPr lang="en-US" sz="1400" dirty="0"/>
              <a:t> </a:t>
            </a:r>
          </a:p>
        </p:txBody>
      </p:sp>
      <p:cxnSp>
        <p:nvCxnSpPr>
          <p:cNvPr id="9" name="Elbow Connector 8"/>
          <p:cNvCxnSpPr>
            <a:endCxn id="7" idx="2"/>
          </p:cNvCxnSpPr>
          <p:nvPr/>
        </p:nvCxnSpPr>
        <p:spPr>
          <a:xfrm flipV="1">
            <a:off x="6558116" y="4926026"/>
            <a:ext cx="1190045" cy="462051"/>
          </a:xfrm>
          <a:prstGeom prst="bentConnector2">
            <a:avLst/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5517" y="2548806"/>
            <a:ext cx="374264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Intuitive graph visualization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Application of ontologies: </a:t>
            </a:r>
            <a:r>
              <a:rPr lang="en-US" sz="1400" dirty="0" err="1" smtClean="0"/>
              <a:t>Tbox</a:t>
            </a:r>
            <a:r>
              <a:rPr lang="en-US" sz="1400" dirty="0" smtClean="0"/>
              <a:t> + </a:t>
            </a:r>
            <a:r>
              <a:rPr lang="en-US" sz="1400" dirty="0" err="1" smtClean="0"/>
              <a:t>Abox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25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– links - 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PROPS discussion: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github.com/w3c-lbd-cg/props/issues/2#issuecomment-371807503</a:t>
            </a:r>
            <a:r>
              <a:rPr lang="en-US" dirty="0" smtClean="0"/>
              <a:t> </a:t>
            </a:r>
          </a:p>
          <a:p>
            <a:r>
              <a:rPr lang="en-US" dirty="0" smtClean="0"/>
              <a:t>PSET Generator (</a:t>
            </a:r>
            <a:r>
              <a:rPr lang="en-US" dirty="0" err="1" smtClean="0"/>
              <a:t>Maxime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github.com/w3c-lbd-cg/props</a:t>
            </a:r>
            <a:endParaRPr lang="en-US" dirty="0" smtClean="0"/>
          </a:p>
          <a:p>
            <a:r>
              <a:rPr lang="en-US" dirty="0" smtClean="0"/>
              <a:t>IFCtoLBD converter (Jyrki):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github.com/jyrkioraskari/IFCtoLBD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 to get PROPS ontology </a:t>
            </a:r>
            <a:r>
              <a:rPr lang="en-US" dirty="0"/>
              <a:t>from Wikipedia: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objprops-gen.herokuapp.com/id/area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Ontologies:</a:t>
            </a:r>
          </a:p>
          <a:p>
            <a:pPr lvl="1"/>
            <a:r>
              <a:rPr lang="en-US" dirty="0" err="1" smtClean="0"/>
              <a:t>ifcOWL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http://ifcowl.openbimstandards.org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BOT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github.com/w3c-lbd-cg/bot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chema.org: </a:t>
            </a:r>
            <a:r>
              <a:rPr lang="en-US" dirty="0">
                <a:hlinkClick r:id="rId8"/>
              </a:rPr>
              <a:t>http://schema.org/version/3.3/schema.ttl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QUDT (2.0)</a:t>
            </a:r>
          </a:p>
          <a:p>
            <a:pPr lvl="2"/>
            <a:r>
              <a:rPr lang="en-US" dirty="0"/>
              <a:t>General: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www.qudt.org/release2/qudt-catalog.html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Disciplines</a:t>
            </a:r>
            <a:r>
              <a:rPr lang="en-US" dirty="0"/>
              <a:t>: </a:t>
            </a:r>
            <a:r>
              <a:rPr lang="en-US" dirty="0">
                <a:hlinkClick r:id="rId10"/>
              </a:rPr>
              <a:t>http</a:t>
            </a:r>
            <a:r>
              <a:rPr lang="en-US" dirty="0" smtClean="0">
                <a:hlinkClick r:id="rId10"/>
              </a:rPr>
              <a:t>://qudt.org/doc/2017/DOC_VOCAB-QUDT-DISCIPLINES-v2.0.html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OM (ontology of units of </a:t>
            </a:r>
            <a:r>
              <a:rPr lang="en-US" dirty="0"/>
              <a:t>measure): </a:t>
            </a:r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github.com/HajoRijgersberg/OM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– links - further reading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Literature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Farias, T. M. De, </a:t>
            </a:r>
            <a:r>
              <a:rPr lang="en-US" dirty="0" err="1"/>
              <a:t>Roxin</a:t>
            </a:r>
            <a:r>
              <a:rPr lang="en-US" dirty="0"/>
              <a:t>, A.-M., &amp; Nicolle, C. (2015). </a:t>
            </a:r>
            <a:r>
              <a:rPr lang="en-US" dirty="0" err="1"/>
              <a:t>IfcWoD,Semantically</a:t>
            </a:r>
            <a:r>
              <a:rPr lang="en-US" dirty="0"/>
              <a:t> Adapting IFC Model Relations into OWL Properties. In </a:t>
            </a:r>
            <a:r>
              <a:rPr lang="en-US" i="1" dirty="0"/>
              <a:t>Proc. of the 32nd CIB W78 Conference 2015, 27th-29th October 2015, Eindhoven, The Netherlands</a:t>
            </a:r>
            <a:r>
              <a:rPr lang="en-US" dirty="0"/>
              <a:t> (pp. 175–185).</a:t>
            </a:r>
          </a:p>
          <a:p>
            <a:r>
              <a:rPr lang="en-US" dirty="0" err="1"/>
              <a:t>Niknam</a:t>
            </a:r>
            <a:r>
              <a:rPr lang="en-US" dirty="0"/>
              <a:t>, M., &amp; </a:t>
            </a:r>
            <a:r>
              <a:rPr lang="en-US" dirty="0" err="1"/>
              <a:t>Karshenas</a:t>
            </a:r>
            <a:r>
              <a:rPr lang="en-US" dirty="0"/>
              <a:t>, S. (2017). A shared ontology approach to semantic representation of BIM data. </a:t>
            </a:r>
            <a:r>
              <a:rPr lang="en-US" i="1" dirty="0"/>
              <a:t>Automation in Construction</a:t>
            </a:r>
            <a:r>
              <a:rPr lang="en-US" dirty="0"/>
              <a:t>, </a:t>
            </a:r>
            <a:r>
              <a:rPr lang="en-US" i="1" dirty="0"/>
              <a:t>80</a:t>
            </a:r>
            <a:r>
              <a:rPr lang="en-US" dirty="0"/>
              <a:t>, 22–36. https://doi.org/10.1016/j.autcon.2017.03.013</a:t>
            </a:r>
          </a:p>
          <a:p>
            <a:r>
              <a:rPr lang="en-US" dirty="0"/>
              <a:t>Pauwels, P., &amp; </a:t>
            </a:r>
            <a:r>
              <a:rPr lang="en-US" dirty="0" err="1"/>
              <a:t>Roxin</a:t>
            </a:r>
            <a:r>
              <a:rPr lang="en-US" dirty="0"/>
              <a:t>, A. (2016). </a:t>
            </a:r>
            <a:r>
              <a:rPr lang="en-US" dirty="0" err="1"/>
              <a:t>SimpleBIM</a:t>
            </a:r>
            <a:r>
              <a:rPr lang="en-US" dirty="0"/>
              <a:t> : From full </a:t>
            </a:r>
            <a:r>
              <a:rPr lang="en-US" dirty="0" err="1"/>
              <a:t>ifcOWL</a:t>
            </a:r>
            <a:r>
              <a:rPr lang="en-US" dirty="0"/>
              <a:t> graphs to simplified building graphs. In S. Christodoulou &amp; R. Scherer (Eds.), </a:t>
            </a:r>
            <a:r>
              <a:rPr lang="en-US" i="1" dirty="0"/>
              <a:t>EWORK AND EBUSINESS IN ARCHITECTURE, ENGINEERING AND CONSTRUCTION</a:t>
            </a:r>
            <a:r>
              <a:rPr lang="en-US" dirty="0"/>
              <a:t> (pp. 11–18). Limassol, Cyprus.</a:t>
            </a:r>
          </a:p>
          <a:p>
            <a:r>
              <a:rPr lang="en-US" dirty="0"/>
              <a:t>Pauwels, P., &amp; </a:t>
            </a:r>
            <a:r>
              <a:rPr lang="en-US" dirty="0" err="1"/>
              <a:t>Terkaj</a:t>
            </a:r>
            <a:r>
              <a:rPr lang="en-US" dirty="0"/>
              <a:t>, W. (2016). EXPRESS to OWL for construction industry: Towards a recommendable and usable </a:t>
            </a:r>
            <a:r>
              <a:rPr lang="en-US" dirty="0" err="1"/>
              <a:t>ifcOWL</a:t>
            </a:r>
            <a:r>
              <a:rPr lang="en-US" dirty="0"/>
              <a:t> ontology. </a:t>
            </a:r>
            <a:r>
              <a:rPr lang="en-US" i="1" dirty="0"/>
              <a:t>Automation in Construction</a:t>
            </a:r>
            <a:r>
              <a:rPr lang="en-US" dirty="0"/>
              <a:t>, </a:t>
            </a:r>
            <a:r>
              <a:rPr lang="en-US" i="1" dirty="0"/>
              <a:t>63</a:t>
            </a:r>
            <a:r>
              <a:rPr lang="en-US" dirty="0"/>
              <a:t>, 100–133. https://doi.org/10.1016/j.autcon.2015.12.003</a:t>
            </a:r>
          </a:p>
          <a:p>
            <a:r>
              <a:rPr lang="en-US" dirty="0"/>
              <a:t>Rasmussen, M. H., Pauwels, P., </a:t>
            </a:r>
            <a:r>
              <a:rPr lang="en-US" dirty="0" err="1"/>
              <a:t>Hvidd</a:t>
            </a:r>
            <a:r>
              <a:rPr lang="en-US" dirty="0"/>
              <a:t>, C. A., &amp; </a:t>
            </a:r>
            <a:r>
              <a:rPr lang="en-US" dirty="0" err="1"/>
              <a:t>Karlshøj</a:t>
            </a:r>
            <a:r>
              <a:rPr lang="en-US" dirty="0"/>
              <a:t>, J. (2017). Proposing a Central AEC Ontology That Allows for Domain Specific Extensions. In </a:t>
            </a:r>
            <a:r>
              <a:rPr lang="en-US" i="1" dirty="0"/>
              <a:t>LC3 2017: Proceedings of the Joint Conference on Computing in Construction</a:t>
            </a:r>
            <a:r>
              <a:rPr lang="en-US" dirty="0"/>
              <a:t> (pp. 237–244). Heraklion, Greece.</a:t>
            </a:r>
          </a:p>
          <a:p>
            <a:r>
              <a:rPr lang="en-US" dirty="0"/>
              <a:t>Rasmussen, M. H., Pauwels, P., </a:t>
            </a:r>
            <a:r>
              <a:rPr lang="en-US" dirty="0" err="1"/>
              <a:t>Lefrançois</a:t>
            </a:r>
            <a:r>
              <a:rPr lang="en-US" dirty="0"/>
              <a:t>, M., Schneider, G. F., </a:t>
            </a:r>
            <a:r>
              <a:rPr lang="en-US" dirty="0" err="1"/>
              <a:t>Hviid</a:t>
            </a:r>
            <a:r>
              <a:rPr lang="en-US" dirty="0"/>
              <a:t>, C. A., &amp; </a:t>
            </a:r>
            <a:r>
              <a:rPr lang="en-US" dirty="0" err="1"/>
              <a:t>Karshøj</a:t>
            </a:r>
            <a:r>
              <a:rPr lang="en-US" dirty="0"/>
              <a:t>, J. (2017). Recent changes in the Building Topology Ontology. In </a:t>
            </a:r>
            <a:r>
              <a:rPr lang="en-US" i="1" dirty="0"/>
              <a:t>5th LDAC workshop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The need for standardization: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existing approaches regarding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data structure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IFC based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ifcOWL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IfcWoD and </a:t>
            </a:r>
            <a:r>
              <a:rPr lang="en-US" dirty="0" err="1" smtClean="0">
                <a:hlinkClick r:id="rId3"/>
              </a:rPr>
              <a:t>simpleBIM</a:t>
            </a:r>
            <a:endParaRPr lang="en-US" dirty="0" smtClean="0"/>
          </a:p>
          <a:p>
            <a:r>
              <a:rPr lang="en-US" dirty="0" smtClean="0"/>
              <a:t>BIM based (general)</a:t>
            </a:r>
          </a:p>
          <a:p>
            <a:pPr lvl="1"/>
            <a:r>
              <a:rPr lang="en-US" dirty="0" smtClean="0">
                <a:hlinkClick r:id="rId4"/>
              </a:rPr>
              <a:t>BIMSO – BIMDO</a:t>
            </a:r>
            <a:endParaRPr lang="en-US" dirty="0" smtClean="0"/>
          </a:p>
          <a:p>
            <a:r>
              <a:rPr lang="en-US" dirty="0" smtClean="0"/>
              <a:t>E-commerce</a:t>
            </a:r>
          </a:p>
          <a:p>
            <a:pPr lvl="1"/>
            <a:r>
              <a:rPr lang="en-US" dirty="0" smtClean="0"/>
              <a:t>Good Relations – schema.org</a:t>
            </a:r>
          </a:p>
          <a:p>
            <a:r>
              <a:rPr lang="en-US" dirty="0" smtClean="0"/>
              <a:t>Sensor data?</a:t>
            </a:r>
          </a:p>
          <a:p>
            <a:r>
              <a:rPr lang="en-US" dirty="0" smtClean="0"/>
              <a:t>Not based on traditional BIM?</a:t>
            </a:r>
          </a:p>
        </p:txBody>
      </p:sp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5574889" y="1626084"/>
            <a:ext cx="1452996" cy="92047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2334" y="2546555"/>
            <a:ext cx="204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Ontology</a:t>
            </a:r>
          </a:p>
          <a:p>
            <a:pPr algn="ctr"/>
            <a:r>
              <a:rPr lang="en-US" sz="2000" dirty="0" smtClean="0"/>
              <a:t>(</a:t>
            </a:r>
            <a:r>
              <a:rPr lang="en-US" sz="2000" dirty="0" err="1" smtClean="0"/>
              <a:t>Tbox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619999" y="2546555"/>
            <a:ext cx="178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Actual data (</a:t>
            </a:r>
            <a:r>
              <a:rPr lang="en-US" sz="2000" dirty="0" err="1" smtClean="0"/>
              <a:t>Abox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7027884" y="1637312"/>
            <a:ext cx="1486851" cy="9092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3045" y="1626084"/>
            <a:ext cx="310699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21808" y="3809227"/>
            <a:ext cx="3742644" cy="17543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Instance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Classes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Literal values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Blank nodes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36" y="3846175"/>
            <a:ext cx="506294" cy="16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7" y="187960"/>
            <a:ext cx="8697562" cy="64271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38080" y="5943600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ifcOWL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26942" y="1396181"/>
            <a:ext cx="1700981" cy="452284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462" y="2757949"/>
            <a:ext cx="1352699" cy="452284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63097" y="6263254"/>
            <a:ext cx="835742" cy="452284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91" y="363935"/>
            <a:ext cx="6860223" cy="62259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38080" y="5943600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ifcWoD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89155" y="4355690"/>
            <a:ext cx="1817317" cy="580104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34779" y="1016091"/>
            <a:ext cx="943897" cy="452284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60094" y="2700528"/>
            <a:ext cx="2846832" cy="345506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90839" y="5718196"/>
            <a:ext cx="23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simpleBIM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15" y="1876425"/>
            <a:ext cx="6515100" cy="31051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776362" y="1678329"/>
            <a:ext cx="2943952" cy="972274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42511" y="4372265"/>
            <a:ext cx="1428274" cy="759469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39327" y="3090439"/>
            <a:ext cx="3012076" cy="573651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82060" y="6223924"/>
            <a:ext cx="301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(~PSET generator)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4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5" y="1000398"/>
            <a:ext cx="7330107" cy="494320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3184" y="5943600"/>
            <a:ext cx="301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BIMSO-BIMDO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54394" y="3915625"/>
            <a:ext cx="2428567" cy="717755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83107" y="5281894"/>
            <a:ext cx="1900222" cy="642892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04155" y="4633380"/>
            <a:ext cx="2507226" cy="573651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9" y="275305"/>
            <a:ext cx="9554567" cy="63291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Mathias Bonduel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3184" y="5943600"/>
            <a:ext cx="301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BIMSO-BIMDO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77962" y="3637935"/>
            <a:ext cx="1337187" cy="432619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46555" y="2711526"/>
            <a:ext cx="1565927" cy="436975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6684" y="838128"/>
            <a:ext cx="1022556" cy="430233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2482" y="4914373"/>
            <a:ext cx="1337187" cy="432619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0001" y="6303264"/>
            <a:ext cx="1051560" cy="365342"/>
          </a:xfrm>
          <a:prstGeom prst="ellipse">
            <a:avLst/>
          </a:prstGeom>
          <a:solidFill>
            <a:srgbClr val="FF1111">
              <a:alpha val="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5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2E83C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1604</TotalTime>
  <Words>1783</Words>
  <Application>Microsoft Office PowerPoint</Application>
  <PresentationFormat>Widescreen</PresentationFormat>
  <Paragraphs>386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Trebuchet MS</vt:lpstr>
      <vt:lpstr>Wingdings</vt:lpstr>
      <vt:lpstr>Wingdings 3</vt:lpstr>
      <vt:lpstr>Facet</vt:lpstr>
      <vt:lpstr>Towards a PROPS ontology</vt:lpstr>
      <vt:lpstr>Content</vt:lpstr>
      <vt:lpstr>0. Introduction Scope of PROPS ontology</vt:lpstr>
      <vt:lpstr>1. The need for standardization:  existing approaches regarding basic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The need for standardization:  existing approaches regarding basic data structure</vt:lpstr>
      <vt:lpstr>1. The need for standardization:  existing approaches regarding ontology content</vt:lpstr>
      <vt:lpstr>2. Considerations for ontology structure</vt:lpstr>
      <vt:lpstr>2. Considerations for ontology structure Competency questions - functionality</vt:lpstr>
      <vt:lpstr>2. Considerations for ontology structure New proposals (WIP)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Considerations for ontology structure A range of solutions with different levels of complexity?</vt:lpstr>
      <vt:lpstr>2. Considerations for ontology structure A range of solutions with different levels of complexity?</vt:lpstr>
      <vt:lpstr>2. Considerations for ontology structure A range of solutions with different levels of complexity?</vt:lpstr>
      <vt:lpstr>2. Considerations for ontology structure A range of solutions with different levels of complexity?</vt:lpstr>
      <vt:lpstr>2. Considerations for ontology structure A range of solutions with different levels of complexity?</vt:lpstr>
      <vt:lpstr>2. Considerations for ontology structure A range of solutions with different levels of complexity?</vt:lpstr>
      <vt:lpstr>3. Next steps Open issues in ontology structure</vt:lpstr>
      <vt:lpstr>3. Next steps Open issues in ontology structure</vt:lpstr>
      <vt:lpstr>3. Next steps Open issues in ontology content</vt:lpstr>
      <vt:lpstr>4. sparql-visualizer tool</vt:lpstr>
      <vt:lpstr>Sources – links - further reading</vt:lpstr>
      <vt:lpstr>Sources – links - further reading Literature</vt:lpstr>
    </vt:vector>
  </TitlesOfParts>
  <Company>Odisee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PROPS ontology</dc:title>
  <dc:creator>Mbo</dc:creator>
  <cp:lastModifiedBy>Mbo</cp:lastModifiedBy>
  <cp:revision>217</cp:revision>
  <dcterms:created xsi:type="dcterms:W3CDTF">2018-03-09T09:19:25Z</dcterms:created>
  <dcterms:modified xsi:type="dcterms:W3CDTF">2018-03-12T14:04:30Z</dcterms:modified>
</cp:coreProperties>
</file>