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72"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3" d="100"/>
          <a:sy n="63" d="100"/>
        </p:scale>
        <p:origin x="-123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0D6FBB-B3E1-42A5-BD9F-D26ACEF5E9AF}" type="datetimeFigureOut">
              <a:rPr lang="en-US" smtClean="0"/>
              <a:t>4/17/2016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Many Slides adopted from 'Git &amp; Github' by Daren Card, Software Carpentry Workshop January 30-31,2016 </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234C82-D4B0-4EE4-B152-60A4D3D08FEA}" type="slidenum">
              <a:rPr lang="en-US" smtClean="0"/>
              <a:t>‹#›</a:t>
            </a:fld>
            <a:endParaRPr lang="en-US"/>
          </a:p>
        </p:txBody>
      </p:sp>
    </p:spTree>
    <p:extLst>
      <p:ext uri="{BB962C8B-B14F-4D97-AF65-F5344CB8AC3E}">
        <p14:creationId xmlns:p14="http://schemas.microsoft.com/office/powerpoint/2010/main" val="129213432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462B6-3845-466F-986E-C396E5FDC461}" type="datetimeFigureOut">
              <a:rPr lang="en-US" smtClean="0"/>
              <a:t>4/17/2016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Many Slides adopted from 'Git &amp; Github' by Daren Card, Software Carpentry Workshop January 30-31,2016 </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96C62-DF96-4372-81B1-72C7463EA111}" type="slidenum">
              <a:rPr lang="en-US" smtClean="0"/>
              <a:t>‹#›</a:t>
            </a:fld>
            <a:endParaRPr lang="en-US"/>
          </a:p>
        </p:txBody>
      </p:sp>
    </p:spTree>
    <p:extLst>
      <p:ext uri="{BB962C8B-B14F-4D97-AF65-F5344CB8AC3E}">
        <p14:creationId xmlns:p14="http://schemas.microsoft.com/office/powerpoint/2010/main" val="211237770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Many Slides adopted from 'Git &amp; Github' by Daren Card, Software Carpentry Workshop January 30-31,2016 </a:t>
            </a:r>
            <a:endParaRPr lang="en-US"/>
          </a:p>
        </p:txBody>
      </p:sp>
    </p:spTree>
    <p:extLst>
      <p:ext uri="{BB962C8B-B14F-4D97-AF65-F5344CB8AC3E}">
        <p14:creationId xmlns:p14="http://schemas.microsoft.com/office/powerpoint/2010/main" val="338392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7FF3A0-6CC3-F445-80EB-7B3DF3C45436}"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303FA-1AC4-0C48-A4A0-4B9E9BDBDA62}" type="slidenum">
              <a:rPr lang="en-US" smtClean="0"/>
              <a:t>‹#›</a:t>
            </a:fld>
            <a:endParaRPr lang="en-US"/>
          </a:p>
        </p:txBody>
      </p:sp>
    </p:spTree>
    <p:extLst>
      <p:ext uri="{BB962C8B-B14F-4D97-AF65-F5344CB8AC3E}">
        <p14:creationId xmlns:p14="http://schemas.microsoft.com/office/powerpoint/2010/main" val="199073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FF3A0-6CC3-F445-80EB-7B3DF3C45436}"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303FA-1AC4-0C48-A4A0-4B9E9BDBDA62}" type="slidenum">
              <a:rPr lang="en-US" smtClean="0"/>
              <a:t>‹#›</a:t>
            </a:fld>
            <a:endParaRPr lang="en-US"/>
          </a:p>
        </p:txBody>
      </p:sp>
    </p:spTree>
    <p:extLst>
      <p:ext uri="{BB962C8B-B14F-4D97-AF65-F5344CB8AC3E}">
        <p14:creationId xmlns:p14="http://schemas.microsoft.com/office/powerpoint/2010/main" val="66046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FF3A0-6CC3-F445-80EB-7B3DF3C45436}"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303FA-1AC4-0C48-A4A0-4B9E9BDBDA62}" type="slidenum">
              <a:rPr lang="en-US" smtClean="0"/>
              <a:t>‹#›</a:t>
            </a:fld>
            <a:endParaRPr lang="en-US"/>
          </a:p>
        </p:txBody>
      </p:sp>
    </p:spTree>
    <p:extLst>
      <p:ext uri="{BB962C8B-B14F-4D97-AF65-F5344CB8AC3E}">
        <p14:creationId xmlns:p14="http://schemas.microsoft.com/office/powerpoint/2010/main" val="292434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FF3A0-6CC3-F445-80EB-7B3DF3C45436}"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303FA-1AC4-0C48-A4A0-4B9E9BDBDA62}" type="slidenum">
              <a:rPr lang="en-US" smtClean="0"/>
              <a:t>‹#›</a:t>
            </a:fld>
            <a:endParaRPr lang="en-US"/>
          </a:p>
        </p:txBody>
      </p:sp>
    </p:spTree>
    <p:extLst>
      <p:ext uri="{BB962C8B-B14F-4D97-AF65-F5344CB8AC3E}">
        <p14:creationId xmlns:p14="http://schemas.microsoft.com/office/powerpoint/2010/main" val="46384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7FF3A0-6CC3-F445-80EB-7B3DF3C45436}" type="datetimeFigureOut">
              <a:rPr lang="en-US" smtClean="0"/>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303FA-1AC4-0C48-A4A0-4B9E9BDBDA62}" type="slidenum">
              <a:rPr lang="en-US" smtClean="0"/>
              <a:t>‹#›</a:t>
            </a:fld>
            <a:endParaRPr lang="en-US"/>
          </a:p>
        </p:txBody>
      </p:sp>
    </p:spTree>
    <p:extLst>
      <p:ext uri="{BB962C8B-B14F-4D97-AF65-F5344CB8AC3E}">
        <p14:creationId xmlns:p14="http://schemas.microsoft.com/office/powerpoint/2010/main" val="612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7FF3A0-6CC3-F445-80EB-7B3DF3C45436}" type="datetimeFigureOut">
              <a:rPr lang="en-US" smtClean="0"/>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303FA-1AC4-0C48-A4A0-4B9E9BDBDA62}" type="slidenum">
              <a:rPr lang="en-US" smtClean="0"/>
              <a:t>‹#›</a:t>
            </a:fld>
            <a:endParaRPr lang="en-US"/>
          </a:p>
        </p:txBody>
      </p:sp>
    </p:spTree>
    <p:extLst>
      <p:ext uri="{BB962C8B-B14F-4D97-AF65-F5344CB8AC3E}">
        <p14:creationId xmlns:p14="http://schemas.microsoft.com/office/powerpoint/2010/main" val="282853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7FF3A0-6CC3-F445-80EB-7B3DF3C45436}" type="datetimeFigureOut">
              <a:rPr lang="en-US" smtClean="0"/>
              <a:t>4/17/2016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303FA-1AC4-0C48-A4A0-4B9E9BDBDA62}" type="slidenum">
              <a:rPr lang="en-US" smtClean="0"/>
              <a:t>‹#›</a:t>
            </a:fld>
            <a:endParaRPr lang="en-US"/>
          </a:p>
        </p:txBody>
      </p:sp>
    </p:spTree>
    <p:extLst>
      <p:ext uri="{BB962C8B-B14F-4D97-AF65-F5344CB8AC3E}">
        <p14:creationId xmlns:p14="http://schemas.microsoft.com/office/powerpoint/2010/main" val="212370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7FF3A0-6CC3-F445-80EB-7B3DF3C45436}" type="datetimeFigureOut">
              <a:rPr lang="en-US" smtClean="0"/>
              <a:t>4/17/2016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303FA-1AC4-0C48-A4A0-4B9E9BDBDA62}" type="slidenum">
              <a:rPr lang="en-US" smtClean="0"/>
              <a:t>‹#›</a:t>
            </a:fld>
            <a:endParaRPr lang="en-US"/>
          </a:p>
        </p:txBody>
      </p:sp>
    </p:spTree>
    <p:extLst>
      <p:ext uri="{BB962C8B-B14F-4D97-AF65-F5344CB8AC3E}">
        <p14:creationId xmlns:p14="http://schemas.microsoft.com/office/powerpoint/2010/main" val="301015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FF3A0-6CC3-F445-80EB-7B3DF3C45436}" type="datetimeFigureOut">
              <a:rPr lang="en-US" smtClean="0"/>
              <a:t>4/17/2016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303FA-1AC4-0C48-A4A0-4B9E9BDBDA62}" type="slidenum">
              <a:rPr lang="en-US" smtClean="0"/>
              <a:t>‹#›</a:t>
            </a:fld>
            <a:endParaRPr lang="en-US"/>
          </a:p>
        </p:txBody>
      </p:sp>
    </p:spTree>
    <p:extLst>
      <p:ext uri="{BB962C8B-B14F-4D97-AF65-F5344CB8AC3E}">
        <p14:creationId xmlns:p14="http://schemas.microsoft.com/office/powerpoint/2010/main" val="87259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FF3A0-6CC3-F445-80EB-7B3DF3C45436}" type="datetimeFigureOut">
              <a:rPr lang="en-US" smtClean="0"/>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303FA-1AC4-0C48-A4A0-4B9E9BDBDA62}" type="slidenum">
              <a:rPr lang="en-US" smtClean="0"/>
              <a:t>‹#›</a:t>
            </a:fld>
            <a:endParaRPr lang="en-US"/>
          </a:p>
        </p:txBody>
      </p:sp>
    </p:spTree>
    <p:extLst>
      <p:ext uri="{BB962C8B-B14F-4D97-AF65-F5344CB8AC3E}">
        <p14:creationId xmlns:p14="http://schemas.microsoft.com/office/powerpoint/2010/main" val="22578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FF3A0-6CC3-F445-80EB-7B3DF3C45436}" type="datetimeFigureOut">
              <a:rPr lang="en-US" smtClean="0"/>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303FA-1AC4-0C48-A4A0-4B9E9BDBDA62}" type="slidenum">
              <a:rPr lang="en-US" smtClean="0"/>
              <a:t>‹#›</a:t>
            </a:fld>
            <a:endParaRPr lang="en-US"/>
          </a:p>
        </p:txBody>
      </p:sp>
    </p:spTree>
    <p:extLst>
      <p:ext uri="{BB962C8B-B14F-4D97-AF65-F5344CB8AC3E}">
        <p14:creationId xmlns:p14="http://schemas.microsoft.com/office/powerpoint/2010/main" val="1254513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FF3A0-6CC3-F445-80EB-7B3DF3C45436}" type="datetimeFigureOut">
              <a:rPr lang="en-US" smtClean="0"/>
              <a:t>4/17/2016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303FA-1AC4-0C48-A4A0-4B9E9BDBDA62}" type="slidenum">
              <a:rPr lang="en-US" smtClean="0"/>
              <a:t>‹#›</a:t>
            </a:fld>
            <a:endParaRPr lang="en-US"/>
          </a:p>
        </p:txBody>
      </p:sp>
    </p:spTree>
    <p:extLst>
      <p:ext uri="{BB962C8B-B14F-4D97-AF65-F5344CB8AC3E}">
        <p14:creationId xmlns:p14="http://schemas.microsoft.com/office/powerpoint/2010/main" val="301988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60495"/>
            <a:ext cx="7772400" cy="1470025"/>
          </a:xfrm>
        </p:spPr>
        <p:txBody>
          <a:bodyPr>
            <a:noAutofit/>
          </a:bodyPr>
          <a:lstStyle/>
          <a:p>
            <a:r>
              <a:rPr lang="en-US" sz="9600" b="1" dirty="0" err="1" smtClean="0"/>
              <a:t>Git</a:t>
            </a:r>
            <a:r>
              <a:rPr lang="en-US" sz="9600" b="1" dirty="0" smtClean="0"/>
              <a:t> &amp; </a:t>
            </a:r>
            <a:r>
              <a:rPr lang="en-US" sz="9600" b="1" dirty="0" err="1" smtClean="0"/>
              <a:t>GitHub</a:t>
            </a:r>
            <a:endParaRPr lang="en-US" sz="9600" b="1" dirty="0"/>
          </a:p>
        </p:txBody>
      </p:sp>
      <p:sp>
        <p:nvSpPr>
          <p:cNvPr id="3" name="Subtitle 2"/>
          <p:cNvSpPr>
            <a:spLocks noGrp="1"/>
          </p:cNvSpPr>
          <p:nvPr>
            <p:ph type="subTitle" idx="1"/>
          </p:nvPr>
        </p:nvSpPr>
        <p:spPr>
          <a:xfrm>
            <a:off x="2399096" y="4728071"/>
            <a:ext cx="6400800" cy="1752600"/>
          </a:xfrm>
        </p:spPr>
        <p:txBody>
          <a:bodyPr>
            <a:noAutofit/>
          </a:bodyPr>
          <a:lstStyle/>
          <a:p>
            <a:pPr algn="r">
              <a:lnSpc>
                <a:spcPct val="90000"/>
              </a:lnSpc>
              <a:spcAft>
                <a:spcPts val="600"/>
              </a:spcAft>
            </a:pPr>
            <a:r>
              <a:rPr lang="en-US" sz="4000" b="1" dirty="0" smtClean="0">
                <a:solidFill>
                  <a:schemeClr val="tx1"/>
                </a:solidFill>
              </a:rPr>
              <a:t>Gaurav Kolekar</a:t>
            </a:r>
          </a:p>
          <a:p>
            <a:pPr algn="r">
              <a:lnSpc>
                <a:spcPct val="80000"/>
              </a:lnSpc>
            </a:pPr>
            <a:r>
              <a:rPr lang="en-US" sz="2400" dirty="0" smtClean="0">
                <a:solidFill>
                  <a:schemeClr val="tx1"/>
                </a:solidFill>
              </a:rPr>
              <a:t>Software Carpentry Workshop</a:t>
            </a:r>
          </a:p>
          <a:p>
            <a:pPr algn="r">
              <a:lnSpc>
                <a:spcPct val="80000"/>
              </a:lnSpc>
            </a:pPr>
            <a:r>
              <a:rPr lang="en-US" sz="2400" dirty="0" smtClean="0">
                <a:solidFill>
                  <a:schemeClr val="tx1"/>
                </a:solidFill>
              </a:rPr>
              <a:t>University of Texas at Arlington</a:t>
            </a:r>
          </a:p>
          <a:p>
            <a:pPr algn="r">
              <a:lnSpc>
                <a:spcPct val="80000"/>
              </a:lnSpc>
            </a:pPr>
            <a:r>
              <a:rPr lang="en-US" sz="2400" dirty="0" smtClean="0">
                <a:solidFill>
                  <a:schemeClr val="tx1"/>
                </a:solidFill>
              </a:rPr>
              <a:t>April 02-03, 2016</a:t>
            </a:r>
            <a:endParaRPr lang="en-US" sz="2400" dirty="0">
              <a:solidFill>
                <a:schemeClr val="tx1"/>
              </a:solidFill>
            </a:endParaRPr>
          </a:p>
        </p:txBody>
      </p:sp>
      <p:pic>
        <p:nvPicPr>
          <p:cNvPr id="5" name="Picture 4"/>
          <p:cNvPicPr>
            <a:picLocks noChangeAspect="1"/>
          </p:cNvPicPr>
          <p:nvPr/>
        </p:nvPicPr>
        <p:blipFill>
          <a:blip r:embed="rId3"/>
          <a:stretch>
            <a:fillRect/>
          </a:stretch>
        </p:blipFill>
        <p:spPr>
          <a:xfrm>
            <a:off x="4873145" y="2330520"/>
            <a:ext cx="2389796" cy="1986517"/>
          </a:xfrm>
          <a:prstGeom prst="rect">
            <a:avLst/>
          </a:prstGeom>
        </p:spPr>
      </p:pic>
      <p:pic>
        <p:nvPicPr>
          <p:cNvPr id="6" name="Picture 5"/>
          <p:cNvPicPr>
            <a:picLocks noChangeAspect="1"/>
          </p:cNvPicPr>
          <p:nvPr/>
        </p:nvPicPr>
        <p:blipFill>
          <a:blip r:embed="rId4"/>
          <a:stretch>
            <a:fillRect/>
          </a:stretch>
        </p:blipFill>
        <p:spPr>
          <a:xfrm>
            <a:off x="1336910" y="2425583"/>
            <a:ext cx="1750463" cy="1750463"/>
          </a:xfrm>
          <a:prstGeom prst="rect">
            <a:avLst/>
          </a:prstGeom>
        </p:spPr>
      </p:pic>
      <p:sp>
        <p:nvSpPr>
          <p:cNvPr id="8" name="TextBox 7"/>
          <p:cNvSpPr txBox="1"/>
          <p:nvPr/>
        </p:nvSpPr>
        <p:spPr>
          <a:xfrm>
            <a:off x="0" y="6583783"/>
            <a:ext cx="3512686" cy="261610"/>
          </a:xfrm>
          <a:prstGeom prst="rect">
            <a:avLst/>
          </a:prstGeom>
          <a:noFill/>
        </p:spPr>
        <p:txBody>
          <a:bodyPr wrap="square" rtlCol="0">
            <a:spAutoFit/>
          </a:bodyPr>
          <a:lstStyle/>
          <a:p>
            <a:r>
              <a:rPr lang="en-US" sz="1100" dirty="0"/>
              <a:t>Many Slides adopted from '</a:t>
            </a:r>
            <a:r>
              <a:rPr lang="en-US" sz="1100" dirty="0" err="1"/>
              <a:t>Git</a:t>
            </a:r>
            <a:r>
              <a:rPr lang="en-US" sz="1100" dirty="0"/>
              <a:t> &amp; </a:t>
            </a:r>
            <a:r>
              <a:rPr lang="en-US" sz="1100" dirty="0" err="1"/>
              <a:t>Github</a:t>
            </a:r>
            <a:r>
              <a:rPr lang="en-US" sz="1100" dirty="0"/>
              <a:t>' by Daren </a:t>
            </a:r>
            <a:r>
              <a:rPr lang="en-US" sz="1100" dirty="0" smtClean="0"/>
              <a:t>Card</a:t>
            </a:r>
            <a:endParaRPr lang="en-US" sz="1100" dirty="0"/>
          </a:p>
        </p:txBody>
      </p:sp>
    </p:spTree>
    <p:extLst>
      <p:ext uri="{BB962C8B-B14F-4D97-AF65-F5344CB8AC3E}">
        <p14:creationId xmlns:p14="http://schemas.microsoft.com/office/powerpoint/2010/main" val="4294432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GitHub</a:t>
            </a:r>
            <a:r>
              <a:rPr lang="en-US" dirty="0" smtClean="0"/>
              <a:t>?</a:t>
            </a:r>
            <a:endParaRPr lang="en-US" dirty="0"/>
          </a:p>
        </p:txBody>
      </p:sp>
      <p:pic>
        <p:nvPicPr>
          <p:cNvPr id="3" name="Picture 2"/>
          <p:cNvPicPr>
            <a:picLocks noChangeAspect="1"/>
          </p:cNvPicPr>
          <p:nvPr/>
        </p:nvPicPr>
        <p:blipFill>
          <a:blip r:embed="rId2"/>
          <a:stretch>
            <a:fillRect/>
          </a:stretch>
        </p:blipFill>
        <p:spPr>
          <a:xfrm>
            <a:off x="835822" y="1417402"/>
            <a:ext cx="7557025" cy="5153265"/>
          </a:xfrm>
          <a:prstGeom prst="rect">
            <a:avLst/>
          </a:prstGeom>
        </p:spPr>
      </p:pic>
      <p:sp>
        <p:nvSpPr>
          <p:cNvPr id="4" name="Left Arrow 3"/>
          <p:cNvSpPr/>
          <p:nvPr/>
        </p:nvSpPr>
        <p:spPr>
          <a:xfrm rot="19251247">
            <a:off x="7543525" y="2054726"/>
            <a:ext cx="813434" cy="402916"/>
          </a:xfrm>
          <a:prstGeom prst="lef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Left Arrow 4"/>
          <p:cNvSpPr/>
          <p:nvPr/>
        </p:nvSpPr>
        <p:spPr>
          <a:xfrm rot="19251247">
            <a:off x="3885629" y="2054728"/>
            <a:ext cx="813434" cy="402916"/>
          </a:xfrm>
          <a:prstGeom prst="lef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888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GitHub</a:t>
            </a:r>
            <a:r>
              <a:rPr lang="en-US" dirty="0" smtClean="0"/>
              <a:t>?</a:t>
            </a:r>
            <a:endParaRPr lang="en-US" dirty="0"/>
          </a:p>
        </p:txBody>
      </p:sp>
      <p:pic>
        <p:nvPicPr>
          <p:cNvPr id="3" name="Picture 2"/>
          <p:cNvPicPr>
            <a:picLocks noChangeAspect="1"/>
          </p:cNvPicPr>
          <p:nvPr/>
        </p:nvPicPr>
        <p:blipFill>
          <a:blip r:embed="rId2"/>
          <a:stretch>
            <a:fillRect/>
          </a:stretch>
        </p:blipFill>
        <p:spPr>
          <a:xfrm>
            <a:off x="835822" y="1417402"/>
            <a:ext cx="7557025" cy="5153265"/>
          </a:xfrm>
          <a:prstGeom prst="rect">
            <a:avLst/>
          </a:prstGeom>
        </p:spPr>
      </p:pic>
      <p:sp>
        <p:nvSpPr>
          <p:cNvPr id="4" name="Left Arrow 3"/>
          <p:cNvSpPr/>
          <p:nvPr/>
        </p:nvSpPr>
        <p:spPr>
          <a:xfrm rot="2722457">
            <a:off x="1949382" y="2140339"/>
            <a:ext cx="813434" cy="402916"/>
          </a:xfrm>
          <a:prstGeom prst="lef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Left Arrow 5"/>
          <p:cNvSpPr/>
          <p:nvPr/>
        </p:nvSpPr>
        <p:spPr>
          <a:xfrm rot="2722457">
            <a:off x="7738738" y="1861754"/>
            <a:ext cx="813434" cy="402916"/>
          </a:xfrm>
          <a:prstGeom prst="lef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eft Arrow 6"/>
          <p:cNvSpPr/>
          <p:nvPr/>
        </p:nvSpPr>
        <p:spPr>
          <a:xfrm rot="2722457">
            <a:off x="2378470" y="3334370"/>
            <a:ext cx="813434" cy="402916"/>
          </a:xfrm>
          <a:prstGeom prst="lef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2722457">
            <a:off x="2807557" y="2140340"/>
            <a:ext cx="813434" cy="402916"/>
          </a:xfrm>
          <a:prstGeom prst="lef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307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GitHub</a:t>
            </a:r>
            <a:r>
              <a:rPr lang="en-US" dirty="0" smtClean="0"/>
              <a:t>?</a:t>
            </a:r>
            <a:endParaRPr lang="en-US" dirty="0"/>
          </a:p>
        </p:txBody>
      </p:sp>
      <p:pic>
        <p:nvPicPr>
          <p:cNvPr id="3" name="Picture 2"/>
          <p:cNvPicPr>
            <a:picLocks noChangeAspect="1"/>
          </p:cNvPicPr>
          <p:nvPr/>
        </p:nvPicPr>
        <p:blipFill>
          <a:blip r:embed="rId2"/>
          <a:stretch>
            <a:fillRect/>
          </a:stretch>
        </p:blipFill>
        <p:spPr>
          <a:xfrm>
            <a:off x="835822" y="1417402"/>
            <a:ext cx="7557025" cy="5153265"/>
          </a:xfrm>
          <a:prstGeom prst="rect">
            <a:avLst/>
          </a:prstGeom>
        </p:spPr>
      </p:pic>
      <p:sp>
        <p:nvSpPr>
          <p:cNvPr id="4" name="Left Arrow 3"/>
          <p:cNvSpPr/>
          <p:nvPr/>
        </p:nvSpPr>
        <p:spPr>
          <a:xfrm rot="2722457">
            <a:off x="3651460" y="2140340"/>
            <a:ext cx="813434" cy="402916"/>
          </a:xfrm>
          <a:prstGeom prst="lef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24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GitHub</a:t>
            </a:r>
            <a:r>
              <a:rPr lang="en-US" dirty="0" smtClean="0"/>
              <a:t>?</a:t>
            </a:r>
            <a:endParaRPr lang="en-US" dirty="0"/>
          </a:p>
        </p:txBody>
      </p:sp>
      <p:pic>
        <p:nvPicPr>
          <p:cNvPr id="3" name="Picture 2"/>
          <p:cNvPicPr>
            <a:picLocks noChangeAspect="1"/>
          </p:cNvPicPr>
          <p:nvPr/>
        </p:nvPicPr>
        <p:blipFill>
          <a:blip r:embed="rId2"/>
          <a:stretch>
            <a:fillRect/>
          </a:stretch>
        </p:blipFill>
        <p:spPr>
          <a:xfrm>
            <a:off x="835822" y="1417402"/>
            <a:ext cx="7557025" cy="5153265"/>
          </a:xfrm>
          <a:prstGeom prst="rect">
            <a:avLst/>
          </a:prstGeom>
        </p:spPr>
      </p:pic>
      <p:sp>
        <p:nvSpPr>
          <p:cNvPr id="6" name="Left Arrow 5"/>
          <p:cNvSpPr/>
          <p:nvPr/>
        </p:nvSpPr>
        <p:spPr>
          <a:xfrm rot="19251247">
            <a:off x="5883539" y="2425718"/>
            <a:ext cx="813434" cy="402916"/>
          </a:xfrm>
          <a:prstGeom prst="lef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eft Arrow 6"/>
          <p:cNvSpPr/>
          <p:nvPr/>
        </p:nvSpPr>
        <p:spPr>
          <a:xfrm rot="19251247">
            <a:off x="7662808" y="2425719"/>
            <a:ext cx="813434" cy="402916"/>
          </a:xfrm>
          <a:prstGeom prst="lef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904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the lesson</a:t>
            </a:r>
            <a:endParaRPr lang="en-US" dirty="0"/>
          </a:p>
        </p:txBody>
      </p:sp>
      <p:sp>
        <p:nvSpPr>
          <p:cNvPr id="4" name="Content Placeholder 3"/>
          <p:cNvSpPr>
            <a:spLocks noGrp="1"/>
          </p:cNvSpPr>
          <p:nvPr>
            <p:ph idx="1"/>
          </p:nvPr>
        </p:nvSpPr>
        <p:spPr/>
        <p:txBody>
          <a:bodyPr>
            <a:normAutofit fontScale="77500" lnSpcReduction="20000"/>
          </a:bodyPr>
          <a:lstStyle/>
          <a:p>
            <a:pPr marL="0" indent="0">
              <a:buNone/>
            </a:pPr>
            <a:r>
              <a:rPr lang="en-US" dirty="0"/>
              <a:t>Learners will complete the following broad tasks</a:t>
            </a:r>
            <a:r>
              <a:rPr lang="en-US" dirty="0" smtClean="0"/>
              <a:t>:</a:t>
            </a:r>
          </a:p>
          <a:p>
            <a:pPr marL="514350" indent="-514350">
              <a:buAutoNum type="arabicPeriod"/>
            </a:pPr>
            <a:r>
              <a:rPr lang="en-US" dirty="0" smtClean="0"/>
              <a:t>Fork </a:t>
            </a:r>
            <a:r>
              <a:rPr lang="en-US" dirty="0"/>
              <a:t>a website template repository on GitHub and use </a:t>
            </a:r>
            <a:r>
              <a:rPr lang="en-US" dirty="0" err="1"/>
              <a:t>Git</a:t>
            </a:r>
            <a:r>
              <a:rPr lang="en-US" dirty="0"/>
              <a:t> locally to pull this repository onto their computer</a:t>
            </a:r>
            <a:r>
              <a:rPr lang="en-US" dirty="0" smtClean="0"/>
              <a:t>.</a:t>
            </a:r>
          </a:p>
          <a:p>
            <a:pPr marL="514350" indent="-514350">
              <a:buAutoNum type="arabicPeriod"/>
            </a:pPr>
            <a:r>
              <a:rPr lang="en-US" dirty="0" smtClean="0"/>
              <a:t>Make </a:t>
            </a:r>
            <a:r>
              <a:rPr lang="en-US" dirty="0"/>
              <a:t>necessary changes to setup the website and then add content, using Markdown, while learning the basics of </a:t>
            </a:r>
            <a:r>
              <a:rPr lang="en-US" dirty="0" err="1"/>
              <a:t>Git</a:t>
            </a:r>
            <a:r>
              <a:rPr lang="en-US" dirty="0" smtClean="0"/>
              <a:t>.</a:t>
            </a:r>
          </a:p>
          <a:p>
            <a:pPr marL="514350" indent="-514350">
              <a:buAutoNum type="arabicPeriod"/>
            </a:pPr>
            <a:r>
              <a:rPr lang="en-US" dirty="0" smtClean="0"/>
              <a:t>Push </a:t>
            </a:r>
            <a:r>
              <a:rPr lang="en-US" dirty="0"/>
              <a:t>local changes back to remote repository at GitHub, which then automatically builds and displays the website</a:t>
            </a:r>
            <a:r>
              <a:rPr lang="en-US" dirty="0" smtClean="0"/>
              <a:t>.</a:t>
            </a:r>
          </a:p>
          <a:p>
            <a:pPr marL="514350" indent="-514350">
              <a:buAutoNum type="arabicPeriod"/>
            </a:pPr>
            <a:r>
              <a:rPr lang="en-US" dirty="0" smtClean="0"/>
              <a:t>Users </a:t>
            </a:r>
            <a:r>
              <a:rPr lang="en-US" dirty="0"/>
              <a:t>will conclude by populating their website with all materials and overviews of the lessons for the Software Carpentry workshop they participated in. This will allow them to reference this information later.</a:t>
            </a:r>
          </a:p>
        </p:txBody>
      </p:sp>
    </p:spTree>
    <p:extLst>
      <p:ext uri="{BB962C8B-B14F-4D97-AF65-F5344CB8AC3E}">
        <p14:creationId xmlns:p14="http://schemas.microsoft.com/office/powerpoint/2010/main" val="3797023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Glance at all the commands</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a:t>
            </a:r>
            <a:r>
              <a:rPr lang="en-US" dirty="0" err="1" smtClean="0"/>
              <a:t>config</a:t>
            </a:r>
            <a:endParaRPr lang="en-US" dirty="0" smtClean="0"/>
          </a:p>
          <a:p>
            <a:r>
              <a:rPr lang="en-US" dirty="0" err="1" smtClean="0"/>
              <a:t>git</a:t>
            </a:r>
            <a:r>
              <a:rPr lang="en-US" dirty="0" smtClean="0"/>
              <a:t> clone</a:t>
            </a:r>
          </a:p>
          <a:p>
            <a:r>
              <a:rPr lang="en-US" dirty="0" err="1" smtClean="0"/>
              <a:t>git</a:t>
            </a:r>
            <a:r>
              <a:rPr lang="en-US" dirty="0" smtClean="0"/>
              <a:t> status</a:t>
            </a:r>
          </a:p>
          <a:p>
            <a:r>
              <a:rPr lang="en-US" dirty="0" err="1"/>
              <a:t>g</a:t>
            </a:r>
            <a:r>
              <a:rPr lang="en-US" dirty="0" err="1" smtClean="0"/>
              <a:t>it</a:t>
            </a:r>
            <a:r>
              <a:rPr lang="en-US" dirty="0" smtClean="0"/>
              <a:t> add</a:t>
            </a:r>
          </a:p>
          <a:p>
            <a:r>
              <a:rPr lang="en-US" dirty="0" err="1" smtClean="0"/>
              <a:t>git</a:t>
            </a:r>
            <a:r>
              <a:rPr lang="en-US" dirty="0" smtClean="0"/>
              <a:t> commit</a:t>
            </a:r>
          </a:p>
          <a:p>
            <a:r>
              <a:rPr lang="en-US" dirty="0" err="1" smtClean="0"/>
              <a:t>git</a:t>
            </a:r>
            <a:r>
              <a:rPr lang="en-US" dirty="0" smtClean="0"/>
              <a:t> push</a:t>
            </a:r>
            <a:endParaRPr lang="en-US" dirty="0"/>
          </a:p>
        </p:txBody>
      </p:sp>
    </p:spTree>
    <p:extLst>
      <p:ext uri="{BB962C8B-B14F-4D97-AF65-F5344CB8AC3E}">
        <p14:creationId xmlns:p14="http://schemas.microsoft.com/office/powerpoint/2010/main" val="2370375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smtClean="0"/>
              <a:t>Git</a:t>
            </a:r>
            <a:r>
              <a:rPr lang="en-US" dirty="0" smtClean="0"/>
              <a:t> is </a:t>
            </a:r>
            <a:r>
              <a:rPr lang="en-US" dirty="0"/>
              <a:t>a widely used source code management </a:t>
            </a:r>
            <a:r>
              <a:rPr lang="en-US" dirty="0" smtClean="0"/>
              <a:t>system… A distributed revision control system with an emphasis on speed, data integrity, and support for distributed, non-linear workflows. - </a:t>
            </a:r>
            <a:r>
              <a:rPr lang="en-US" i="1" dirty="0" smtClean="0"/>
              <a:t>Wikipedia</a:t>
            </a:r>
          </a:p>
        </p:txBody>
      </p:sp>
    </p:spTree>
    <p:extLst>
      <p:ext uri="{BB962C8B-B14F-4D97-AF65-F5344CB8AC3E}">
        <p14:creationId xmlns:p14="http://schemas.microsoft.com/office/powerpoint/2010/main" val="3780669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pic>
        <p:nvPicPr>
          <p:cNvPr id="3" name="Picture 2"/>
          <p:cNvPicPr>
            <a:picLocks noChangeAspect="1"/>
          </p:cNvPicPr>
          <p:nvPr/>
        </p:nvPicPr>
        <p:blipFill>
          <a:blip r:embed="rId2"/>
          <a:stretch>
            <a:fillRect/>
          </a:stretch>
        </p:blipFill>
        <p:spPr>
          <a:xfrm>
            <a:off x="2507656" y="1339387"/>
            <a:ext cx="4085451" cy="5447268"/>
          </a:xfrm>
          <a:prstGeom prst="rect">
            <a:avLst/>
          </a:prstGeom>
        </p:spPr>
      </p:pic>
    </p:spTree>
    <p:extLst>
      <p:ext uri="{BB962C8B-B14F-4D97-AF65-F5344CB8AC3E}">
        <p14:creationId xmlns:p14="http://schemas.microsoft.com/office/powerpoint/2010/main" val="3352077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pic>
        <p:nvPicPr>
          <p:cNvPr id="3" name="Picture 2"/>
          <p:cNvPicPr>
            <a:picLocks noChangeAspect="1"/>
          </p:cNvPicPr>
          <p:nvPr/>
        </p:nvPicPr>
        <p:blipFill>
          <a:blip r:embed="rId2"/>
          <a:stretch>
            <a:fillRect/>
          </a:stretch>
        </p:blipFill>
        <p:spPr>
          <a:xfrm>
            <a:off x="-173973" y="1909001"/>
            <a:ext cx="9450705" cy="3027299"/>
          </a:xfrm>
          <a:prstGeom prst="rect">
            <a:avLst/>
          </a:prstGeom>
        </p:spPr>
      </p:pic>
    </p:spTree>
    <p:extLst>
      <p:ext uri="{BB962C8B-B14F-4D97-AF65-F5344CB8AC3E}">
        <p14:creationId xmlns:p14="http://schemas.microsoft.com/office/powerpoint/2010/main" val="1823382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pic>
        <p:nvPicPr>
          <p:cNvPr id="4" name="Picture 3"/>
          <p:cNvPicPr>
            <a:picLocks noChangeAspect="1"/>
          </p:cNvPicPr>
          <p:nvPr/>
        </p:nvPicPr>
        <p:blipFill>
          <a:blip r:embed="rId2"/>
          <a:stretch>
            <a:fillRect/>
          </a:stretch>
        </p:blipFill>
        <p:spPr>
          <a:xfrm>
            <a:off x="1621536" y="1251263"/>
            <a:ext cx="5900928" cy="5439918"/>
          </a:xfrm>
          <a:prstGeom prst="rect">
            <a:avLst/>
          </a:prstGeom>
        </p:spPr>
      </p:pic>
    </p:spTree>
    <p:extLst>
      <p:ext uri="{BB962C8B-B14F-4D97-AF65-F5344CB8AC3E}">
        <p14:creationId xmlns:p14="http://schemas.microsoft.com/office/powerpoint/2010/main" val="4217406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pic>
        <p:nvPicPr>
          <p:cNvPr id="4" name="Picture 3"/>
          <p:cNvPicPr>
            <a:picLocks noChangeAspect="1"/>
          </p:cNvPicPr>
          <p:nvPr/>
        </p:nvPicPr>
        <p:blipFill>
          <a:blip r:embed="rId2"/>
          <a:stretch>
            <a:fillRect/>
          </a:stretch>
        </p:blipFill>
        <p:spPr>
          <a:xfrm>
            <a:off x="1513967" y="950511"/>
            <a:ext cx="6116066" cy="5870194"/>
          </a:xfrm>
          <a:prstGeom prst="rect">
            <a:avLst/>
          </a:prstGeom>
        </p:spPr>
      </p:pic>
    </p:spTree>
    <p:extLst>
      <p:ext uri="{BB962C8B-B14F-4D97-AF65-F5344CB8AC3E}">
        <p14:creationId xmlns:p14="http://schemas.microsoft.com/office/powerpoint/2010/main" val="1250606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GitHub</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A web-based </a:t>
            </a:r>
            <a:r>
              <a:rPr lang="en-US" dirty="0" err="1" smtClean="0"/>
              <a:t>Git</a:t>
            </a:r>
            <a:r>
              <a:rPr lang="en-US" dirty="0" smtClean="0"/>
              <a:t> repository hosting service, combining the functionality of </a:t>
            </a:r>
            <a:r>
              <a:rPr lang="en-US" dirty="0" err="1" smtClean="0"/>
              <a:t>Git</a:t>
            </a:r>
            <a:r>
              <a:rPr lang="en-US" dirty="0" smtClean="0"/>
              <a:t> with additional features including a graphical interface, access control, bug tracking, feature requests, task management, wikis, and repository sharing. – </a:t>
            </a:r>
            <a:r>
              <a:rPr lang="en-US" i="1" dirty="0" smtClean="0"/>
              <a:t>Wikipedia</a:t>
            </a:r>
            <a:endParaRPr lang="en-US" i="1" dirty="0"/>
          </a:p>
        </p:txBody>
      </p:sp>
    </p:spTree>
    <p:extLst>
      <p:ext uri="{BB962C8B-B14F-4D97-AF65-F5344CB8AC3E}">
        <p14:creationId xmlns:p14="http://schemas.microsoft.com/office/powerpoint/2010/main" val="2145132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GitHub</a:t>
            </a:r>
            <a:r>
              <a:rPr lang="en-US" dirty="0" smtClean="0"/>
              <a:t>?</a:t>
            </a:r>
            <a:endParaRPr lang="en-US" dirty="0"/>
          </a:p>
        </p:txBody>
      </p:sp>
      <p:pic>
        <p:nvPicPr>
          <p:cNvPr id="4" name="Picture 3"/>
          <p:cNvPicPr>
            <a:picLocks noChangeAspect="1"/>
          </p:cNvPicPr>
          <p:nvPr/>
        </p:nvPicPr>
        <p:blipFill>
          <a:blip r:embed="rId2"/>
          <a:stretch>
            <a:fillRect/>
          </a:stretch>
        </p:blipFill>
        <p:spPr>
          <a:xfrm>
            <a:off x="793488" y="1513080"/>
            <a:ext cx="7557025" cy="5016231"/>
          </a:xfrm>
          <a:prstGeom prst="rect">
            <a:avLst/>
          </a:prstGeom>
        </p:spPr>
      </p:pic>
    </p:spTree>
    <p:extLst>
      <p:ext uri="{BB962C8B-B14F-4D97-AF65-F5344CB8AC3E}">
        <p14:creationId xmlns:p14="http://schemas.microsoft.com/office/powerpoint/2010/main" val="2862996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GitHub</a:t>
            </a:r>
            <a:r>
              <a:rPr lang="en-US" dirty="0" smtClean="0"/>
              <a:t>?</a:t>
            </a:r>
            <a:endParaRPr lang="en-US" dirty="0"/>
          </a:p>
        </p:txBody>
      </p:sp>
      <p:pic>
        <p:nvPicPr>
          <p:cNvPr id="3" name="Picture 2"/>
          <p:cNvPicPr>
            <a:picLocks noChangeAspect="1"/>
          </p:cNvPicPr>
          <p:nvPr/>
        </p:nvPicPr>
        <p:blipFill>
          <a:blip r:embed="rId2"/>
          <a:stretch>
            <a:fillRect/>
          </a:stretch>
        </p:blipFill>
        <p:spPr>
          <a:xfrm>
            <a:off x="835822" y="1417402"/>
            <a:ext cx="7557025" cy="5153265"/>
          </a:xfrm>
          <a:prstGeom prst="rect">
            <a:avLst/>
          </a:prstGeom>
        </p:spPr>
      </p:pic>
    </p:spTree>
    <p:extLst>
      <p:ext uri="{BB962C8B-B14F-4D97-AF65-F5344CB8AC3E}">
        <p14:creationId xmlns:p14="http://schemas.microsoft.com/office/powerpoint/2010/main" val="76219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290</Words>
  <Application>Microsoft Office PowerPoint</Application>
  <PresentationFormat>On-screen Show (4:3)</PresentationFormat>
  <Paragraphs>34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Git &amp; GitHub</vt:lpstr>
      <vt:lpstr>What is Git?</vt:lpstr>
      <vt:lpstr>What is Git?</vt:lpstr>
      <vt:lpstr>What is Git?</vt:lpstr>
      <vt:lpstr>What is Git?</vt:lpstr>
      <vt:lpstr>What is Git?</vt:lpstr>
      <vt:lpstr>What is GitHub?</vt:lpstr>
      <vt:lpstr>What is GitHub?</vt:lpstr>
      <vt:lpstr>What is GitHub?</vt:lpstr>
      <vt:lpstr>What is GitHub?</vt:lpstr>
      <vt:lpstr>What is GitHub?</vt:lpstr>
      <vt:lpstr>What is GitHub?</vt:lpstr>
      <vt:lpstr>What is GitHub?</vt:lpstr>
      <vt:lpstr>Overview of the lesson</vt:lpstr>
      <vt:lpstr>Glance at all the commands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Daren Card</dc:creator>
  <cp:lastModifiedBy>reviewer</cp:lastModifiedBy>
  <cp:revision>24</cp:revision>
  <dcterms:created xsi:type="dcterms:W3CDTF">2016-01-26T03:43:17Z</dcterms:created>
  <dcterms:modified xsi:type="dcterms:W3CDTF">2016-04-17T15:22:17Z</dcterms:modified>
</cp:coreProperties>
</file>