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89" r:id="rId5"/>
    <p:sldId id="259" r:id="rId6"/>
    <p:sldId id="279" r:id="rId7"/>
    <p:sldId id="265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embeddedFontLst>
    <p:embeddedFont>
      <p:font typeface="Consolas" pitchFamily="49" charset="0"/>
      <p:regular r:id="rId19"/>
      <p:bold r:id="rId20"/>
      <p:italic r:id="rId21"/>
      <p:boldItalic r:id="rId22"/>
    </p:embeddedFont>
    <p:embeddedFont>
      <p:font typeface="Roboto" charset="0"/>
      <p:regular r:id="rId23"/>
      <p:bold r:id="rId24"/>
      <p:italic r:id="rId25"/>
      <p:boldItalic r:id="rId26"/>
    </p:embeddedFont>
    <p:embeddedFont>
      <p:font typeface="Roboto Mono" charset="0"/>
      <p:regular r:id="rId27"/>
      <p:bold r:id="rId28"/>
      <p:italic r:id="rId29"/>
      <p:boldItalic r:id="rId30"/>
    </p:embeddedFont>
    <p:embeddedFont>
      <p:font typeface="MingLiU_HKSCS-ExtB" pitchFamily="18" charset="-120"/>
      <p:regular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Abril Fatface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754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smtClean="0">
                <a:latin typeface="Consolas" pitchFamily="49" charset="0"/>
              </a:rPr>
              <a:t>кейс </a:t>
            </a:r>
            <a:br>
              <a:rPr lang="ru-RU" sz="5000" dirty="0" smtClean="0">
                <a:latin typeface="Consolas" pitchFamily="49" charset="0"/>
              </a:rPr>
            </a:br>
            <a:r>
              <a:rPr lang="ru-RU" sz="5000" dirty="0" smtClean="0">
                <a:latin typeface="Consolas" pitchFamily="49" charset="0"/>
              </a:rPr>
              <a:t>«</a:t>
            </a:r>
            <a:r>
              <a:rPr lang="ru-RU" dirty="0" smtClean="0">
                <a:solidFill>
                  <a:schemeClr val="accent1"/>
                </a:solidFill>
                <a:latin typeface="Consolas" pitchFamily="49" charset="0"/>
              </a:rPr>
              <a:t>ЛК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br>
              <a:rPr lang="en-US" dirty="0" smtClean="0">
                <a:solidFill>
                  <a:schemeClr val="accent1"/>
                </a:solidFill>
                <a:latin typeface="Consolas" pitchFamily="49" charset="0"/>
              </a:rPr>
            </a:br>
            <a:r>
              <a:rPr lang="ru-RU" dirty="0" smtClean="0">
                <a:solidFill>
                  <a:schemeClr val="accent1"/>
                </a:solidFill>
                <a:latin typeface="Consolas" pitchFamily="49" charset="0"/>
              </a:rPr>
              <a:t>СТУДЕНТА»</a:t>
            </a:r>
            <a:endParaRPr sz="5000" dirty="0">
              <a:latin typeface="Consolas" pitchFamily="49" charset="0"/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 smtClean="0">
                <a:solidFill>
                  <a:schemeClr val="accent1"/>
                </a:solidFill>
                <a:latin typeface="Consolas" pitchFamily="49" charset="0"/>
              </a:rPr>
              <a:t>команда «АННА»</a:t>
            </a:r>
            <a:endParaRPr sz="2400" dirty="0">
              <a:solidFill>
                <a:schemeClr val="accent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099" y="815930"/>
            <a:ext cx="7878763" cy="530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>
                <a:latin typeface="Consolas" pitchFamily="49" charset="0"/>
              </a:rPr>
              <a:t>ОТБОР СТУДЕНТОВ ДЛЯ </a:t>
            </a:r>
            <a:r>
              <a:rPr lang="ru-RU" sz="5400" dirty="0" smtClean="0">
                <a:solidFill>
                  <a:schemeClr val="accent1"/>
                </a:solidFill>
                <a:latin typeface="Consolas" pitchFamily="49" charset="0"/>
                <a:ea typeface="Arial"/>
                <a:cs typeface="Arial"/>
                <a:sym typeface="Arial"/>
              </a:rPr>
              <a:t>ПООЩРЕНИЙ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>
                <a:latin typeface="Consolas" pitchFamily="49" charset="0"/>
              </a:rPr>
              <a:t>Благодаря </a:t>
            </a:r>
            <a:r>
              <a:rPr lang="ru-RU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itchFamily="49" charset="0"/>
              </a:rPr>
              <a:t>рейтингу</a:t>
            </a:r>
            <a:r>
              <a:rPr lang="ru-RU" sz="2000" dirty="0" smtClean="0">
                <a:latin typeface="Consolas" pitchFamily="49" charset="0"/>
              </a:rPr>
              <a:t> студентов теперь сотрудникам</a:t>
            </a:r>
          </a:p>
          <a:p>
            <a:pPr>
              <a:buNone/>
            </a:pPr>
            <a:r>
              <a:rPr lang="ru-RU" sz="2000" dirty="0" smtClean="0">
                <a:latin typeface="Consolas" pitchFamily="49" charset="0"/>
              </a:rPr>
              <a:t>деканата будет проще отслеживать успехи обучающихся. </a:t>
            </a:r>
            <a:endParaRPr lang="ru-RU" sz="2000" dirty="0">
              <a:latin typeface="Consolas" pitchFamily="49" charset="0"/>
            </a:endParaRPr>
          </a:p>
        </p:txBody>
      </p:sp>
      <p:sp>
        <p:nvSpPr>
          <p:cNvPr id="4" name="Google Shape;412;p25"/>
          <p:cNvSpPr/>
          <p:nvPr/>
        </p:nvSpPr>
        <p:spPr>
          <a:xfrm>
            <a:off x="2034486" y="2061566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ru-RU" b="1" i="0" dirty="0" smtClean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65" y="1523807"/>
            <a:ext cx="11170820" cy="364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nsolas" pitchFamily="49" charset="0"/>
              </a:rPr>
              <a:t>ВОЗМОЖНОСТЬ </a:t>
            </a:r>
            <a:r>
              <a:rPr lang="ru-RU" dirty="0" smtClean="0">
                <a:solidFill>
                  <a:schemeClr val="accent6">
                    <a:lumMod val="90000"/>
                  </a:schemeClr>
                </a:solidFill>
                <a:latin typeface="Consolas" pitchFamily="49" charset="0"/>
              </a:rPr>
              <a:t>РАЗВИТИЯ</a:t>
            </a:r>
            <a:endParaRPr lang="ru-RU" dirty="0">
              <a:solidFill>
                <a:schemeClr val="accent6">
                  <a:lumMod val="90000"/>
                </a:schemeClr>
              </a:solidFill>
              <a:latin typeface="Consolas" pitchFamily="49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>
                <a:latin typeface="Consolas" pitchFamily="49" charset="0"/>
              </a:rPr>
              <a:t>Поиск </a:t>
            </a:r>
            <a:r>
              <a:rPr lang="ru-RU" sz="2000" b="1" dirty="0" smtClean="0">
                <a:solidFill>
                  <a:schemeClr val="accent6">
                    <a:lumMod val="90000"/>
                  </a:schemeClr>
                </a:solidFill>
                <a:latin typeface="Consolas" pitchFamily="49" charset="0"/>
              </a:rPr>
              <a:t>новых</a:t>
            </a:r>
            <a:r>
              <a:rPr lang="ru-RU" sz="2000" dirty="0" smtClean="0">
                <a:latin typeface="Consolas" pitchFamily="49" charset="0"/>
              </a:rPr>
              <a:t> видов мотивации студентов.</a:t>
            </a:r>
            <a:endParaRPr lang="ru-RU" sz="2000" dirty="0">
              <a:latin typeface="Consolas" pitchFamily="49" charset="0"/>
            </a:endParaRPr>
          </a:p>
        </p:txBody>
      </p:sp>
      <p:sp>
        <p:nvSpPr>
          <p:cNvPr id="4" name="Google Shape;459;p31"/>
          <p:cNvSpPr/>
          <p:nvPr/>
        </p:nvSpPr>
        <p:spPr>
          <a:xfrm>
            <a:off x="1853332" y="2096072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</a:t>
            </a:r>
            <a:r>
              <a:rPr lang="ru-RU" b="1" i="0" dirty="0" smtClean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90000"/>
                  </a:schemeClr>
                </a:solidFill>
                <a:latin typeface="Consolas" pitchFamily="49" charset="0"/>
              </a:rPr>
              <a:t>ПРИЯТНЫЙ</a:t>
            </a:r>
            <a:r>
              <a:rPr lang="ru-RU" dirty="0" smtClean="0">
                <a:latin typeface="Consolas" pitchFamily="49" charset="0"/>
              </a:rPr>
              <a:t> ДИЗАЙН</a:t>
            </a:r>
            <a:endParaRPr lang="ru-RU" dirty="0">
              <a:latin typeface="Consolas" pitchFamily="49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sz="2000" dirty="0" smtClean="0">
                <a:latin typeface="Consolas" pitchFamily="49" charset="0"/>
              </a:rPr>
              <a:t>Комфортные взгляду </a:t>
            </a:r>
            <a:r>
              <a:rPr lang="ru-RU" sz="2000" b="1" dirty="0" smtClean="0">
                <a:solidFill>
                  <a:schemeClr val="accent1">
                    <a:lumMod val="90000"/>
                  </a:schemeClr>
                </a:solidFill>
                <a:latin typeface="Consolas" pitchFamily="49" charset="0"/>
              </a:rPr>
              <a:t>формы</a:t>
            </a:r>
            <a:r>
              <a:rPr lang="ru-RU" sz="2000" dirty="0" smtClean="0">
                <a:latin typeface="Consolas" pitchFamily="49" charset="0"/>
              </a:rPr>
              <a:t>, к которым мы уже привыкли.</a:t>
            </a:r>
            <a:endParaRPr lang="ru-RU" sz="2000" dirty="0">
              <a:latin typeface="Consolas" pitchFamily="49" charset="0"/>
            </a:endParaRPr>
          </a:p>
        </p:txBody>
      </p:sp>
      <p:sp>
        <p:nvSpPr>
          <p:cNvPr id="5" name="Google Shape;412;p25"/>
          <p:cNvSpPr/>
          <p:nvPr/>
        </p:nvSpPr>
        <p:spPr>
          <a:xfrm>
            <a:off x="1971225" y="2075943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sz="2000" b="1" dirty="0" smtClean="0">
                <a:solidFill>
                  <a:schemeClr val="accent2"/>
                </a:solidFill>
                <a:latin typeface="Consolas" pitchFamily="49" charset="0"/>
                <a:ea typeface="Roboto Mono"/>
                <a:cs typeface="Roboto Mono"/>
                <a:sym typeface="Roboto Mono"/>
              </a:rPr>
              <a:t>0</a:t>
            </a:r>
            <a:r>
              <a:rPr lang="en-US" sz="2000" b="1" dirty="0" smtClean="0">
                <a:solidFill>
                  <a:schemeClr val="accent2"/>
                </a:solidFill>
                <a:latin typeface="Consolas" pitchFamily="49" charset="0"/>
                <a:ea typeface="Roboto Mono"/>
                <a:cs typeface="Roboto Mono"/>
                <a:sym typeface="Roboto Mono"/>
              </a:rPr>
              <a:t>6</a:t>
            </a:r>
            <a:endParaRPr lang="ru-RU" sz="2000" b="1" dirty="0">
              <a:solidFill>
                <a:schemeClr val="accent2"/>
              </a:solidFill>
              <a:latin typeface="Consolas" pitchFamily="49" charset="0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672" y="549735"/>
            <a:ext cx="11647929" cy="5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1629" y="2674188"/>
            <a:ext cx="2834127" cy="2037117"/>
          </a:xfrm>
        </p:spPr>
        <p:txBody>
          <a:bodyPr/>
          <a:lstStyle/>
          <a:p>
            <a:pPr>
              <a:buNone/>
            </a:pPr>
            <a:r>
              <a:rPr lang="ru-RU" sz="2800" dirty="0" smtClean="0">
                <a:latin typeface="Consolas" pitchFamily="49" charset="0"/>
              </a:rPr>
              <a:t>Спасибо за</a:t>
            </a:r>
          </a:p>
          <a:p>
            <a:pPr>
              <a:buNone/>
            </a:pPr>
            <a:r>
              <a:rPr lang="ru-RU" sz="2800" dirty="0" smtClean="0">
                <a:latin typeface="Consolas" pitchFamily="49" charset="0"/>
              </a:rPr>
              <a:t>ваше</a:t>
            </a:r>
          </a:p>
          <a:p>
            <a:pPr>
              <a:buNone/>
            </a:pPr>
            <a:r>
              <a:rPr lang="ru-RU" sz="2800" b="1" dirty="0" smtClean="0">
                <a:solidFill>
                  <a:schemeClr val="accent1">
                    <a:lumMod val="90000"/>
                  </a:schemeClr>
                </a:solidFill>
                <a:latin typeface="Consolas" pitchFamily="49" charset="0"/>
              </a:rPr>
              <a:t>внимание</a:t>
            </a:r>
            <a:r>
              <a:rPr lang="ru-RU" sz="2800" dirty="0" smtClean="0">
                <a:latin typeface="Consolas" pitchFamily="49" charset="0"/>
              </a:rPr>
              <a:t>!</a:t>
            </a:r>
            <a:endParaRPr lang="ru-RU" sz="2800" dirty="0">
              <a:latin typeface="Consolas" pitchFamily="49" charset="0"/>
            </a:endParaRPr>
          </a:p>
        </p:txBody>
      </p:sp>
      <p:pic>
        <p:nvPicPr>
          <p:cNvPr id="5122" name="Picture 2" descr="https://i.pinimg.com/564x/c8/cc/24/c8cc24bba37a25c009647b8875aae0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335" y="1509621"/>
            <a:ext cx="3389827" cy="3852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3"/>
                </a:solidFill>
                <a:latin typeface="Consolas" pitchFamily="49" charset="0"/>
                <a:ea typeface="Roboto" charset="0"/>
              </a:rPr>
              <a:t>ПРОБЛЕМА</a:t>
            </a:r>
            <a:r>
              <a:rPr lang="en" dirty="0" smtClean="0">
                <a:solidFill>
                  <a:schemeClr val="accent3"/>
                </a:solidFill>
                <a:latin typeface="Consolas" pitchFamily="49" charset="0"/>
                <a:ea typeface="Roboto" charset="0"/>
              </a:rPr>
              <a:t>!</a:t>
            </a:r>
            <a:endParaRPr dirty="0">
              <a:latin typeface="Consolas" pitchFamily="49" charset="0"/>
              <a:ea typeface="Roboto" charset="0"/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onsolas" pitchFamily="49" charset="0"/>
                <a:ea typeface="Roboto" charset="0"/>
              </a:rPr>
              <a:t>Не существует удобного решения для сбора достижений студентов и мотивации у обучающихся для заполнения таких кабинетов.</a:t>
            </a:r>
            <a:endParaRPr sz="2400" dirty="0">
              <a:latin typeface="Consolas" pitchFamily="49" charset="0"/>
              <a:ea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Consolas" pitchFamily="49" charset="0"/>
              </a:rPr>
              <a:t>мы подготовили</a:t>
            </a:r>
            <a:r>
              <a:rPr lang="en" dirty="0" smtClean="0">
                <a:latin typeface="Consolas" pitchFamily="49" charset="0"/>
              </a:rPr>
              <a:t> </a:t>
            </a:r>
            <a:r>
              <a:rPr lang="ru-RU" sz="6000" dirty="0" smtClean="0">
                <a:solidFill>
                  <a:schemeClr val="accent2"/>
                </a:solidFill>
                <a:latin typeface="Consolas" pitchFamily="49" charset="0"/>
              </a:rPr>
              <a:t>РЕШЕНИЕ</a:t>
            </a:r>
            <a:br>
              <a:rPr lang="ru-RU" sz="6000" dirty="0" smtClean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" sz="6000" dirty="0" smtClean="0">
                <a:solidFill>
                  <a:schemeClr val="accent2"/>
                </a:solidFill>
                <a:latin typeface="Consolas" pitchFamily="49" charset="0"/>
              </a:rPr>
              <a:t>.</a:t>
            </a:r>
            <a:endParaRPr sz="6000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</a:rPr>
              <a:t>Все достижения студента в одном </a:t>
            </a:r>
            <a:r>
              <a:rPr lang="ru-RU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</a:rPr>
              <a:t>месте</a:t>
            </a:r>
            <a:r>
              <a:rPr lang="ru-RU" sz="2000" dirty="0" smtClean="0">
                <a:latin typeface="Consolas" pitchFamily="49" charset="0"/>
              </a:rPr>
              <a:t>!</a:t>
            </a:r>
            <a:endParaRPr sz="2000" dirty="0">
              <a:latin typeface="Consolas" pitchFamily="49" charset="0"/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</a:rPr>
              <a:t>Рейтинговая система, поднимающая </a:t>
            </a:r>
            <a:r>
              <a:rPr lang="ru-RU" sz="2000" b="1" dirty="0" smtClean="0">
                <a:solidFill>
                  <a:schemeClr val="accent3"/>
                </a:solidFill>
                <a:latin typeface="Consolas" pitchFamily="49" charset="0"/>
                <a:ea typeface="MingLiU_HKSCS-ExtB" pitchFamily="18" charset="-120"/>
              </a:rPr>
              <a:t>соревновательный дух</a:t>
            </a:r>
            <a:r>
              <a:rPr lang="ru-RU" sz="2000" dirty="0" smtClean="0">
                <a:latin typeface="Consolas" pitchFamily="49" charset="0"/>
              </a:rPr>
              <a:t>.</a:t>
            </a:r>
            <a:endParaRPr lang="ru-RU" sz="2000" dirty="0">
              <a:latin typeface="Consolas" pitchFamily="49" charset="0"/>
              <a:ea typeface="MingLiU_HKSCS-ExtB" pitchFamily="18" charset="-120"/>
            </a:endParaRP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</a:rPr>
              <a:t>Упрощение отбора студентов для выдачи </a:t>
            </a:r>
            <a:r>
              <a:rPr lang="ru-RU" sz="2000" b="1" dirty="0" smtClean="0">
                <a:solidFill>
                  <a:schemeClr val="accent1"/>
                </a:solidFill>
                <a:latin typeface="Consolas" pitchFamily="49" charset="0"/>
              </a:rPr>
              <a:t>поощрений</a:t>
            </a:r>
            <a:r>
              <a:rPr lang="ru-RU" sz="2000" dirty="0" smtClean="0">
                <a:latin typeface="Consolas" pitchFamily="49" charset="0"/>
              </a:rPr>
              <a:t>.</a:t>
            </a:r>
            <a:endParaRPr sz="2000" dirty="0">
              <a:latin typeface="Consolas" pitchFamily="49" charset="0"/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</a:rPr>
              <a:t>Возможность дальнейшего развития и </a:t>
            </a:r>
            <a:r>
              <a:rPr lang="ru-RU" sz="2000" b="1" dirty="0" smtClean="0">
                <a:solidFill>
                  <a:schemeClr val="accent3"/>
                </a:solidFill>
                <a:latin typeface="Consolas" pitchFamily="49" charset="0"/>
              </a:rPr>
              <a:t>интеграций</a:t>
            </a:r>
            <a:r>
              <a:rPr lang="ru-RU" sz="2000" dirty="0" smtClean="0">
                <a:latin typeface="Consolas" pitchFamily="49" charset="0"/>
              </a:rPr>
              <a:t>.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  <a:ea typeface="MingLiU_HKSCS-ExtB" pitchFamily="18" charset="-120"/>
              </a:rPr>
              <a:t>Мотивация в виде </a:t>
            </a:r>
            <a:r>
              <a:rPr lang="ru-RU" sz="2000" b="1" dirty="0" smtClean="0">
                <a:solidFill>
                  <a:schemeClr val="accent2"/>
                </a:solidFill>
                <a:latin typeface="Consolas" pitchFamily="49" charset="0"/>
              </a:rPr>
              <a:t>наград</a:t>
            </a:r>
            <a:r>
              <a:rPr lang="ru-RU" sz="2000" dirty="0" smtClean="0">
                <a:solidFill>
                  <a:schemeClr val="accent3"/>
                </a:solidFill>
                <a:latin typeface="Consolas" pitchFamily="49" charset="0"/>
                <a:ea typeface="MingLiU_HKSCS-ExtB" pitchFamily="18" charset="-120"/>
              </a:rPr>
              <a:t> </a:t>
            </a:r>
            <a:r>
              <a:rPr lang="ru-RU" sz="2000" dirty="0" smtClean="0">
                <a:latin typeface="Consolas" pitchFamily="49" charset="0"/>
                <a:ea typeface="MingLiU_HKSCS-ExtB" pitchFamily="18" charset="-120"/>
              </a:rPr>
              <a:t>за активность</a:t>
            </a:r>
            <a:r>
              <a:rPr lang="en" sz="2000" dirty="0" smtClean="0">
                <a:latin typeface="Consolas" pitchFamily="49" charset="0"/>
                <a:ea typeface="MingLiU_HKSCS-ExtB" pitchFamily="18" charset="-120"/>
              </a:rPr>
              <a:t>.</a:t>
            </a:r>
            <a:endParaRPr sz="2000" dirty="0">
              <a:latin typeface="Consolas" pitchFamily="49" charset="0"/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</a:rPr>
              <a:t>Красивый </a:t>
            </a:r>
            <a:r>
              <a:rPr lang="ru-RU" sz="2000" b="1" dirty="0" smtClean="0">
                <a:solidFill>
                  <a:schemeClr val="accent2"/>
                </a:solidFill>
                <a:latin typeface="Consolas" pitchFamily="49" charset="0"/>
              </a:rPr>
              <a:t>дизайн</a:t>
            </a:r>
            <a:r>
              <a:rPr lang="ru-RU" sz="2000" dirty="0" smtClean="0">
                <a:latin typeface="Consolas" pitchFamily="49" charset="0"/>
              </a:rPr>
              <a:t> с:</a:t>
            </a:r>
            <a:endParaRPr sz="2000" dirty="0">
              <a:latin typeface="Consolas" pitchFamily="49" charset="0"/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24"/>
          <p:cNvSpPr>
            <a:spLocks noGrp="1"/>
          </p:cNvSpPr>
          <p:nvPr>
            <p:ph type="title"/>
          </p:nvPr>
        </p:nvSpPr>
        <p:spPr>
          <a:xfrm>
            <a:off x="5299999" y="1512400"/>
            <a:ext cx="4444075" cy="1839000"/>
          </a:xfrm>
        </p:spPr>
        <p:txBody>
          <a:bodyPr/>
          <a:lstStyle/>
          <a:p>
            <a:r>
              <a:rPr lang="ru-RU" sz="6000" dirty="0" smtClean="0">
                <a:latin typeface="Consolas" pitchFamily="49" charset="0"/>
              </a:rPr>
              <a:t>СТЕК </a:t>
            </a:r>
            <a:r>
              <a:rPr lang="ru-RU" sz="6000" dirty="0" smtClean="0">
                <a:solidFill>
                  <a:schemeClr val="accent6">
                    <a:lumMod val="90000"/>
                  </a:schemeClr>
                </a:solidFill>
                <a:latin typeface="Consolas" pitchFamily="49" charset="0"/>
              </a:rPr>
              <a:t>ТЕХНОЛОГИЙ</a:t>
            </a:r>
            <a:endParaRPr lang="ru-RU" sz="6000" dirty="0">
              <a:solidFill>
                <a:schemeClr val="accent6">
                  <a:lumMod val="90000"/>
                </a:schemeClr>
              </a:solidFill>
              <a:latin typeface="Consolas" pitchFamily="49" charset="0"/>
            </a:endParaRPr>
          </a:p>
        </p:txBody>
      </p:sp>
      <p:sp>
        <p:nvSpPr>
          <p:cNvPr id="26" name="Текст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C# &amp; Razor</a:t>
            </a:r>
          </a:p>
          <a:p>
            <a:pPr>
              <a:buNone/>
            </a:pPr>
            <a:r>
              <a:rPr lang="en-US" dirty="0" smtClean="0"/>
              <a:t>HTML &amp; CSS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MSSQL</a:t>
            </a:r>
            <a:endParaRPr lang="ru-R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</a:rPr>
              <a:t>Возможность отслеживания своего </a:t>
            </a:r>
            <a:r>
              <a:rPr lang="ru-RU" sz="2000" b="1" dirty="0" smtClean="0">
                <a:solidFill>
                  <a:schemeClr val="accent1"/>
                </a:solidFill>
                <a:latin typeface="Consolas" pitchFamily="49" charset="0"/>
              </a:rPr>
              <a:t>прогресса</a:t>
            </a:r>
            <a:r>
              <a:rPr lang="ru-RU" sz="2000" dirty="0" smtClean="0">
                <a:latin typeface="Consolas" pitchFamily="49" charset="0"/>
              </a:rPr>
              <a:t> и легкий элемент </a:t>
            </a:r>
            <a:r>
              <a:rPr lang="ru-RU" sz="2000" b="1" dirty="0" smtClean="0">
                <a:solidFill>
                  <a:schemeClr val="accent1"/>
                </a:solidFill>
                <a:latin typeface="Consolas" pitchFamily="49" charset="0"/>
              </a:rPr>
              <a:t>неожиданности</a:t>
            </a:r>
            <a:r>
              <a:rPr lang="ru-RU" sz="2000" dirty="0" smtClean="0">
                <a:latin typeface="Consolas" pitchFamily="49" charset="0"/>
              </a:rPr>
              <a:t> в виде еще не полученных (скрытых) наград.</a:t>
            </a:r>
            <a:endParaRPr sz="2000" dirty="0">
              <a:solidFill>
                <a:schemeClr val="accent1"/>
              </a:solidFill>
              <a:latin typeface="Consolas" pitchFamily="49" charset="0"/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Consolas" pitchFamily="49" charset="0"/>
              </a:rPr>
              <a:t>УДОБНЫЙ И НАГЛЯДНЫЙ ИНТЕРФЕЙС </a:t>
            </a:r>
            <a:r>
              <a:rPr lang="ru-RU" sz="4000" dirty="0" smtClean="0">
                <a:solidFill>
                  <a:schemeClr val="accent1"/>
                </a:solidFill>
                <a:latin typeface="Consolas" pitchFamily="49" charset="0"/>
              </a:rPr>
              <a:t>ДОСТИЖЕНИЙ </a:t>
            </a:r>
            <a:r>
              <a:rPr lang="ru-RU" sz="4000" dirty="0" smtClean="0">
                <a:latin typeface="Consolas" pitchFamily="49" charset="0"/>
              </a:rPr>
              <a:t>СТУДЕНТА</a:t>
            </a:r>
            <a:endParaRPr lang="ru-RU" sz="4000" dirty="0">
              <a:latin typeface="Consolas" pitchFamily="49" charset="0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762" y="1330783"/>
            <a:ext cx="5540135" cy="397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12944" y="2393383"/>
            <a:ext cx="5267545" cy="400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000" dirty="0" smtClean="0">
                <a:latin typeface="Consolas" pitchFamily="49" charset="0"/>
              </a:rPr>
              <a:t>Получение студентом специальных </a:t>
            </a:r>
            <a:r>
              <a:rPr lang="ru-RU" sz="2000" dirty="0" smtClean="0">
                <a:solidFill>
                  <a:schemeClr val="accent3"/>
                </a:solidFill>
                <a:latin typeface="Consolas" pitchFamily="49" charset="0"/>
              </a:rPr>
              <a:t>баллов</a:t>
            </a:r>
            <a:r>
              <a:rPr lang="ru-RU" sz="2000" dirty="0" smtClean="0">
                <a:latin typeface="Consolas" pitchFamily="49" charset="0"/>
              </a:rPr>
              <a:t>, с помощью которых определяется место студента среди учащихся.</a:t>
            </a:r>
            <a:endParaRPr sz="2000" dirty="0">
              <a:solidFill>
                <a:schemeClr val="accent3"/>
              </a:solidFill>
              <a:latin typeface="Consolas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sz="5400" dirty="0" smtClean="0">
                <a:solidFill>
                  <a:schemeClr val="accent3"/>
                </a:solidFill>
                <a:latin typeface="Consolas" pitchFamily="49" charset="0"/>
              </a:rPr>
              <a:t>РЕЙТИНГОВАЯ </a:t>
            </a:r>
            <a:r>
              <a:rPr lang="ru-RU" sz="5800" dirty="0" smtClean="0">
                <a:latin typeface="Consolas" pitchFamily="49" charset="0"/>
              </a:rPr>
              <a:t>СИСТЕМА</a:t>
            </a:r>
            <a:endParaRPr sz="6800" dirty="0">
              <a:solidFill>
                <a:schemeClr val="accent3"/>
              </a:solidFill>
              <a:latin typeface="Consolas" pitchFamily="49" charset="0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100" y="266699"/>
            <a:ext cx="62155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0950" y="1733550"/>
            <a:ext cx="6595763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nsolas" pitchFamily="49" charset="0"/>
              </a:rPr>
              <a:t>НАГРАДЫ ЗА </a:t>
            </a:r>
            <a:r>
              <a:rPr lang="ru-RU" dirty="0" smtClean="0">
                <a:solidFill>
                  <a:schemeClr val="accent2"/>
                </a:solidFill>
                <a:latin typeface="Consolas" pitchFamily="49" charset="0"/>
                <a:ea typeface="Roboto Mono"/>
                <a:cs typeface="Roboto Mono"/>
                <a:sym typeface="Roboto Mono"/>
              </a:rPr>
              <a:t>АКТИВНОСТЬ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34300" y="4052837"/>
            <a:ext cx="8123400" cy="1071253"/>
          </a:xfrm>
        </p:spPr>
        <p:txBody>
          <a:bodyPr/>
          <a:lstStyle/>
          <a:p>
            <a:pPr>
              <a:buNone/>
            </a:pPr>
            <a:r>
              <a:rPr lang="ru-RU" sz="2000" dirty="0" smtClean="0">
                <a:latin typeface="Consolas" pitchFamily="49" charset="0"/>
              </a:rPr>
              <a:t>Возможность выбора </a:t>
            </a:r>
            <a:r>
              <a:rPr lang="ru-RU" sz="2000" b="1" dirty="0" smtClean="0">
                <a:solidFill>
                  <a:schemeClr val="accent1">
                    <a:lumMod val="90000"/>
                  </a:schemeClr>
                </a:solidFill>
                <a:latin typeface="Consolas" pitchFamily="49" charset="0"/>
              </a:rPr>
              <a:t>поощрений</a:t>
            </a:r>
            <a:r>
              <a:rPr lang="ru-RU" sz="2000" dirty="0" smtClean="0">
                <a:latin typeface="Consolas" pitchFamily="49" charset="0"/>
              </a:rPr>
              <a:t> за накопленные баллы. </a:t>
            </a:r>
          </a:p>
          <a:p>
            <a:pPr>
              <a:buNone/>
            </a:pPr>
            <a:r>
              <a:rPr lang="ru-RU" sz="2000" dirty="0" smtClean="0">
                <a:latin typeface="Consolas" pitchFamily="49" charset="0"/>
              </a:rPr>
              <a:t>А также участие в «гонке за стипендией».</a:t>
            </a:r>
            <a:endParaRPr lang="ru-RU" sz="2000" dirty="0">
              <a:latin typeface="Consolas" pitchFamily="49" charset="0"/>
            </a:endParaRPr>
          </a:p>
        </p:txBody>
      </p:sp>
      <p:sp>
        <p:nvSpPr>
          <p:cNvPr id="5" name="Google Shape;412;p25"/>
          <p:cNvSpPr/>
          <p:nvPr/>
        </p:nvSpPr>
        <p:spPr>
          <a:xfrm>
            <a:off x="1971225" y="2075943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sz="2000" b="1" dirty="0" smtClean="0">
                <a:solidFill>
                  <a:schemeClr val="accent2"/>
                </a:solidFill>
                <a:latin typeface="Consolas" pitchFamily="49" charset="0"/>
                <a:ea typeface="Roboto Mono"/>
                <a:cs typeface="Roboto Mono"/>
                <a:sym typeface="Roboto Mono"/>
              </a:rPr>
              <a:t>0</a:t>
            </a:r>
            <a:r>
              <a:rPr lang="en-US" sz="2000" b="1" dirty="0" smtClean="0">
                <a:solidFill>
                  <a:schemeClr val="accent2"/>
                </a:solidFill>
                <a:latin typeface="Consolas" pitchFamily="49" charset="0"/>
                <a:ea typeface="Roboto Mono"/>
                <a:cs typeface="Roboto Mono"/>
                <a:sym typeface="Roboto Mono"/>
              </a:rPr>
              <a:t>3</a:t>
            </a:r>
            <a:endParaRPr lang="ru-RU" sz="2000" b="1" dirty="0">
              <a:solidFill>
                <a:schemeClr val="accent2"/>
              </a:solidFill>
              <a:latin typeface="Consolas" pitchFamily="49" charset="0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Другая 2">
      <a:dk1>
        <a:srgbClr val="FFFFFF"/>
      </a:dk1>
      <a:lt1>
        <a:srgbClr val="202426"/>
      </a:lt1>
      <a:dk2>
        <a:srgbClr val="F3F3F3"/>
      </a:dk2>
      <a:lt2>
        <a:srgbClr val="2B3235"/>
      </a:lt2>
      <a:accent1>
        <a:srgbClr val="E3D4F6"/>
      </a:accent1>
      <a:accent2>
        <a:srgbClr val="BA94E9"/>
      </a:accent2>
      <a:accent3>
        <a:srgbClr val="75F1FF"/>
      </a:accent3>
      <a:accent4>
        <a:srgbClr val="F46659"/>
      </a:accent4>
      <a:accent5>
        <a:srgbClr val="FFBC3E"/>
      </a:accent5>
      <a:accent6>
        <a:srgbClr val="BAF8FF"/>
      </a:accent6>
      <a:hlink>
        <a:srgbClr val="8744D8"/>
      </a:hlink>
      <a:folHlink>
        <a:srgbClr val="D5BEF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191</Words>
  <Application>Microsoft Office PowerPoint</Application>
  <PresentationFormat>Произвольный</PresentationFormat>
  <Paragraphs>44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Consolas</vt:lpstr>
      <vt:lpstr>Roboto</vt:lpstr>
      <vt:lpstr>Roboto Mono</vt:lpstr>
      <vt:lpstr>Aldrich</vt:lpstr>
      <vt:lpstr>MingLiU_HKSCS-ExtB</vt:lpstr>
      <vt:lpstr>Calibri</vt:lpstr>
      <vt:lpstr>Abril Fatface</vt:lpstr>
      <vt:lpstr>SlidesMania</vt:lpstr>
      <vt:lpstr>кейс  «ЛК  СТУДЕНТА»</vt:lpstr>
      <vt:lpstr>ПРОБЛЕМА!</vt:lpstr>
      <vt:lpstr>06</vt:lpstr>
      <vt:lpstr>СТЕК ТЕХНОЛОГИЙ</vt:lpstr>
      <vt:lpstr>УДОБНЫЙ И НАГЛЯДНЫЙ ИНТЕРФЕЙС ДОСТИЖЕНИЙ СТУДЕНТА</vt:lpstr>
      <vt:lpstr>Слайд 6</vt:lpstr>
      <vt:lpstr>РЕЙТИНГОВАЯ СИСТЕМА</vt:lpstr>
      <vt:lpstr>Слайд 8</vt:lpstr>
      <vt:lpstr>НАГРАДЫ ЗА АКТИВНОСТЬ</vt:lpstr>
      <vt:lpstr>Слайд 10</vt:lpstr>
      <vt:lpstr>ОТБОР СТУДЕНТОВ ДЛЯ ПООЩРЕНИЙ</vt:lpstr>
      <vt:lpstr>Слайд 12</vt:lpstr>
      <vt:lpstr>ВОЗМОЖНОСТЬ РАЗВИТИЯ</vt:lpstr>
      <vt:lpstr>ПРИЯТНЫЙ ДИЗАЙН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cp:lastModifiedBy>User</cp:lastModifiedBy>
  <cp:revision>57</cp:revision>
  <dcterms:modified xsi:type="dcterms:W3CDTF">2024-05-14T18:35:43Z</dcterms:modified>
</cp:coreProperties>
</file>