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2811700" cy="30275213"/>
  <p:notesSz cx="9239250" cy="11982450"/>
  <p:custDataLst>
    <p:tags r:id="rId6"/>
  </p:custDataLst>
  <p:defaultTextStyle>
    <a:defPPr>
      <a:defRPr lang="en-US"/>
    </a:defPPr>
    <a:lvl1pPr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35026"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870052"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05077"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740103"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175129"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610155"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045181"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480206"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xmlns="">
        <p15:guide id="1" orient="horz" pos="11088">
          <p15:clr>
            <a:srgbClr val="A4A3A4"/>
          </p15:clr>
        </p15:guide>
        <p15:guide id="2" pos="13440">
          <p15:clr>
            <a:srgbClr val="A4A3A4"/>
          </p15:clr>
        </p15:guide>
        <p15:guide id="3" orient="horz" pos="10198">
          <p15:clr>
            <a:srgbClr val="A4A3A4"/>
          </p15:clr>
        </p15:guide>
        <p15:guide id="4" pos="13109">
          <p15:clr>
            <a:srgbClr val="A4A3A4"/>
          </p15:clr>
        </p15:guide>
      </p15:sldGuideLst>
    </p:ext>
    <p:ext uri="{2D200454-40CA-4A62-9FC3-DE9A4176ACB9}">
      <p15:notesGuideLst xmlns:p15="http://schemas.microsoft.com/office/powerpoint/2012/main" xmlns="">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3" d="100"/>
          <a:sy n="33" d="100"/>
        </p:scale>
        <p:origin x="-560" y="-80"/>
      </p:cViewPr>
      <p:guideLst>
        <p:guide orient="horz" pos="11088"/>
        <p:guide orient="horz" pos="10198"/>
        <p:guide pos="13440"/>
        <p:guide pos="131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400175" y="889000"/>
            <a:ext cx="64246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35026"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70052"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0507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40103"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75129" algn="l" defTabSz="870052" rtl="0" eaLnBrk="1" latinLnBrk="0" hangingPunct="1">
      <a:defRPr sz="1100" kern="1200">
        <a:solidFill>
          <a:schemeClr val="tx1"/>
        </a:solidFill>
        <a:latin typeface="+mn-lt"/>
        <a:ea typeface="+mn-ea"/>
        <a:cs typeface="+mn-cs"/>
      </a:defRPr>
    </a:lvl6pPr>
    <a:lvl7pPr marL="2610155" algn="l" defTabSz="870052" rtl="0" eaLnBrk="1" latinLnBrk="0" hangingPunct="1">
      <a:defRPr sz="1100" kern="1200">
        <a:solidFill>
          <a:schemeClr val="tx1"/>
        </a:solidFill>
        <a:latin typeface="+mn-lt"/>
        <a:ea typeface="+mn-ea"/>
        <a:cs typeface="+mn-cs"/>
      </a:defRPr>
    </a:lvl7pPr>
    <a:lvl8pPr marL="3045181" algn="l" defTabSz="870052" rtl="0" eaLnBrk="1" latinLnBrk="0" hangingPunct="1">
      <a:defRPr sz="1100" kern="1200">
        <a:solidFill>
          <a:schemeClr val="tx1"/>
        </a:solidFill>
        <a:latin typeface="+mn-lt"/>
        <a:ea typeface="+mn-ea"/>
        <a:cs typeface="+mn-cs"/>
      </a:defRPr>
    </a:lvl8pPr>
    <a:lvl9pPr marL="3480206" algn="l" defTabSz="8700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400175" y="889000"/>
            <a:ext cx="64246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extLst>
      <p:ext uri="{BB962C8B-B14F-4D97-AF65-F5344CB8AC3E}">
        <p14:creationId xmlns:p14="http://schemas.microsoft.com/office/powerpoint/2010/main" val="8894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1154" y="9405523"/>
            <a:ext cx="36389396" cy="6488380"/>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422306" y="17155370"/>
            <a:ext cx="29967089" cy="7738167"/>
          </a:xfrm>
          <a:prstGeom prst="rect">
            <a:avLst/>
          </a:prstGeom>
        </p:spPr>
        <p:txBody>
          <a:bodyPr lIns="87005" tIns="43503" rIns="87005" bIns="43503"/>
          <a:lstStyle>
            <a:defPPr>
              <a:defRPr kern="1200" smtId="4294967295"/>
            </a:defPPr>
            <a:lvl1pPr marL="0" indent="0" algn="ctr">
              <a:buNone/>
              <a:defRPr/>
            </a:lvl1pPr>
            <a:lvl2pPr marL="435026" indent="0" algn="ctr">
              <a:buNone/>
              <a:defRPr/>
            </a:lvl2pPr>
            <a:lvl3pPr marL="870052" indent="0" algn="ctr">
              <a:buNone/>
              <a:defRPr/>
            </a:lvl3pPr>
            <a:lvl4pPr marL="1305077" indent="0" algn="ctr">
              <a:buNone/>
              <a:defRPr/>
            </a:lvl4pPr>
            <a:lvl5pPr marL="1740103" indent="0" algn="ctr">
              <a:buNone/>
              <a:defRPr/>
            </a:lvl5pPr>
            <a:lvl6pPr marL="2175129" indent="0" algn="ctr">
              <a:buNone/>
              <a:defRPr/>
            </a:lvl6pPr>
            <a:lvl7pPr marL="2610155" indent="0" algn="ctr">
              <a:buNone/>
              <a:defRPr/>
            </a:lvl7pPr>
            <a:lvl8pPr marL="3045181" indent="0" algn="ctr">
              <a:buNone/>
              <a:defRPr/>
            </a:lvl8pPr>
            <a:lvl9pPr marL="348020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1" y="7063633"/>
            <a:ext cx="38531079" cy="19980531"/>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9310" y="1211826"/>
            <a:ext cx="9632082" cy="25832338"/>
          </a:xfrm>
          <a:prstGeom prst="rect">
            <a:avLst/>
          </a:prstGeom>
        </p:spPr>
        <p:txBody>
          <a:bodyPr vert="eaVert"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0" y="1211826"/>
            <a:ext cx="28766864" cy="25832338"/>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40311" y="7063633"/>
            <a:ext cx="38531079" cy="19980531"/>
          </a:xfrm>
          <a:prstGeom prst="rect">
            <a:avLst/>
          </a:prstGeom>
        </p:spPr>
        <p:txBody>
          <a:bodyPr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8" y="19454921"/>
            <a:ext cx="36389396" cy="6012410"/>
          </a:xfrm>
          <a:prstGeom prst="rect">
            <a:avLst/>
          </a:prstGeom>
        </p:spPr>
        <p:txBody>
          <a:bodyPr lIns="87005" tIns="43503" rIns="87005" bIns="43503" anchor="t"/>
          <a:lstStyle>
            <a:defPPr>
              <a:defRPr kern="1200" smtId="4294967295"/>
            </a:defPPr>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8" y="12832217"/>
            <a:ext cx="36389396" cy="6622703"/>
          </a:xfrm>
          <a:prstGeom prst="rect">
            <a:avLst/>
          </a:prstGeom>
        </p:spPr>
        <p:txBody>
          <a:bodyPr lIns="87005" tIns="43503" rIns="87005" bIns="43503" anchor="b"/>
          <a:lstStyle>
            <a:defPPr>
              <a:defRPr kern="1200" smtId="4294967295"/>
            </a:defPPr>
            <a:lvl1pPr marL="0" indent="0">
              <a:buNone/>
              <a:defRPr sz="1900"/>
            </a:lvl1pPr>
            <a:lvl2pPr marL="435026" indent="0">
              <a:buNone/>
              <a:defRPr sz="1700"/>
            </a:lvl2pPr>
            <a:lvl3pPr marL="870052" indent="0">
              <a:buNone/>
              <a:defRPr sz="1500"/>
            </a:lvl3pPr>
            <a:lvl4pPr marL="1305077" indent="0">
              <a:buNone/>
              <a:defRPr sz="1300"/>
            </a:lvl4pPr>
            <a:lvl5pPr marL="1740103" indent="0">
              <a:buNone/>
              <a:defRPr sz="1300"/>
            </a:lvl5pPr>
            <a:lvl6pPr marL="2175129" indent="0">
              <a:buNone/>
              <a:defRPr sz="1300"/>
            </a:lvl6pPr>
            <a:lvl7pPr marL="2610155" indent="0">
              <a:buNone/>
              <a:defRPr sz="1300"/>
            </a:lvl7pPr>
            <a:lvl8pPr marL="3045181" indent="0">
              <a:buNone/>
              <a:defRPr sz="1300"/>
            </a:lvl8pPr>
            <a:lvl9pPr marL="3480206" indent="0">
              <a:buNone/>
              <a:defRPr sz="13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40311" y="7063633"/>
            <a:ext cx="19199472"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1919" y="7063633"/>
            <a:ext cx="19199473"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310" y="6777468"/>
            <a:ext cx="1891593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40310" y="9601168"/>
            <a:ext cx="1891593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198" y="6777468"/>
            <a:ext cx="1892419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1747198" y="9601168"/>
            <a:ext cx="1892419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310" y="1205986"/>
            <a:ext cx="14084752" cy="5129091"/>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738461" y="1205986"/>
            <a:ext cx="23932930" cy="25838178"/>
          </a:xfrm>
          <a:prstGeom prst="rect">
            <a:avLst/>
          </a:prstGeom>
        </p:spPr>
        <p:txBody>
          <a:bodyPr lIns="87005" tIns="43503" rIns="87005" bIns="43503"/>
          <a:lstStyle>
            <a:defPPr>
              <a:defRPr kern="1200" smtId="4294967295"/>
            </a:defPPr>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310" y="6335077"/>
            <a:ext cx="14084752" cy="20709087"/>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942" y="21192359"/>
            <a:ext cx="25686471" cy="2502494"/>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391942" y="2705440"/>
            <a:ext cx="25686471" cy="18164252"/>
          </a:xfrm>
          <a:prstGeom prst="rect">
            <a:avLst/>
          </a:prstGeom>
        </p:spPr>
        <p:txBody>
          <a:bodyPr lIns="87005" tIns="43503" rIns="87005" bIns="43503"/>
          <a:lstStyle>
            <a:defPPr>
              <a:defRPr kern="1200" smtId="4294967295"/>
            </a:defPPr>
            <a:lvl1pPr marL="0" indent="0">
              <a:buNone/>
              <a:defRPr sz="3000"/>
            </a:lvl1pPr>
            <a:lvl2pPr marL="435026" indent="0">
              <a:buNone/>
              <a:defRPr sz="2700"/>
            </a:lvl2pPr>
            <a:lvl3pPr marL="870052" indent="0">
              <a:buNone/>
              <a:defRPr sz="2300"/>
            </a:lvl3pPr>
            <a:lvl4pPr marL="1305077" indent="0">
              <a:buNone/>
              <a:defRPr sz="1900"/>
            </a:lvl4pPr>
            <a:lvl5pPr marL="1740103" indent="0">
              <a:buNone/>
              <a:defRPr sz="1900"/>
            </a:lvl5pPr>
            <a:lvl6pPr marL="2175129" indent="0">
              <a:buNone/>
              <a:defRPr sz="1900"/>
            </a:lvl6pPr>
            <a:lvl7pPr marL="2610155" indent="0">
              <a:buNone/>
              <a:defRPr sz="1900"/>
            </a:lvl7pPr>
            <a:lvl8pPr marL="3045181" indent="0">
              <a:buNone/>
              <a:defRPr sz="1900"/>
            </a:lvl8pPr>
            <a:lvl9pPr marL="3480206" indent="0">
              <a:buNone/>
              <a:defRPr sz="1900"/>
            </a:lvl9pPr>
          </a:lstStyle>
          <a:p>
            <a:pPr lvl="0"/>
            <a:endParaRPr lang="en-US" noProof="0" smtClean="0"/>
          </a:p>
        </p:txBody>
      </p:sp>
      <p:sp>
        <p:nvSpPr>
          <p:cNvPr id="4" name="Text Placeholder 3"/>
          <p:cNvSpPr>
            <a:spLocks noGrp="1"/>
          </p:cNvSpPr>
          <p:nvPr>
            <p:ph type="body" sz="half" idx="2"/>
          </p:nvPr>
        </p:nvSpPr>
        <p:spPr>
          <a:xfrm>
            <a:off x="8391942" y="23694853"/>
            <a:ext cx="25686471" cy="3552256"/>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8590233" y="15094102"/>
            <a:ext cx="14133105" cy="1523680"/>
          </a:xfrm>
          <a:prstGeom prst="rect">
            <a:avLst/>
          </a:prstGeom>
        </p:spPr>
      </p:pic>
      <p:pic>
        <p:nvPicPr>
          <p:cNvPr id="3" name="New picture"/>
          <p:cNvPicPr/>
          <p:nvPr/>
        </p:nvPicPr>
        <p:blipFill dpi="0">
          <a:blip r:embed="rId13"/>
          <a:stretch>
            <a:fillRect/>
          </a:stretch>
        </p:blipFill>
        <p:spPr>
          <a:xfrm rot="5400000">
            <a:off x="37268828" y="15094102"/>
            <a:ext cx="14133105" cy="1523680"/>
          </a:xfrm>
          <a:prstGeom prst="rect">
            <a:avLst/>
          </a:prstGeom>
        </p:spPr>
      </p:pic>
      <p:pic>
        <p:nvPicPr>
          <p:cNvPr id="4" name="New picture"/>
          <p:cNvPicPr/>
          <p:nvPr/>
        </p:nvPicPr>
        <p:blipFill dpi="0">
          <a:blip r:embed="rId14"/>
          <a:stretch>
            <a:fillRect/>
          </a:stretch>
        </p:blipFill>
        <p:spPr>
          <a:xfrm>
            <a:off x="55745" y="30742423"/>
            <a:ext cx="42700211" cy="1857160"/>
          </a:xfrm>
          <a:prstGeom prst="rect">
            <a:avLst/>
          </a:prstGeom>
        </p:spPr>
      </p:pic>
      <p:sp>
        <p:nvSpPr>
          <p:cNvPr id="5" name="New shape"/>
          <p:cNvSpPr/>
          <p:nvPr/>
        </p:nvSpPr>
        <p:spPr>
          <a:xfrm>
            <a:off x="55744" y="31268035"/>
            <a:ext cx="21405850"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defPPr>
              <a:defRPr kern="1200" smtId="4294967295"/>
            </a:defPPr>
          </a:lstStyle>
          <a:p>
            <a:pPr algn="l"/>
            <a:r>
              <a:rPr sz="610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2925851" rtl="0" eaLnBrk="0" fontAlgn="base" hangingPunct="0">
        <a:spcBef>
          <a:spcPct val="0"/>
        </a:spcBef>
        <a:spcAft>
          <a:spcPct val="0"/>
        </a:spcAft>
        <a:defRPr sz="14100">
          <a:solidFill>
            <a:schemeClr val="tx2"/>
          </a:solidFill>
          <a:latin typeface="+mj-lt"/>
          <a:ea typeface="+mj-ea"/>
          <a:cs typeface="+mj-cs"/>
        </a:defRPr>
      </a:lvl1pPr>
      <a:lvl2pPr algn="ctr" defTabSz="2925851" rtl="0" eaLnBrk="0" fontAlgn="base" hangingPunct="0">
        <a:spcBef>
          <a:spcPct val="0"/>
        </a:spcBef>
        <a:spcAft>
          <a:spcPct val="0"/>
        </a:spcAft>
        <a:defRPr sz="14100">
          <a:solidFill>
            <a:schemeClr val="tx2"/>
          </a:solidFill>
          <a:latin typeface="Times New Roman" pitchFamily="18" charset="0"/>
        </a:defRPr>
      </a:lvl2pPr>
      <a:lvl3pPr algn="ctr" defTabSz="2925851" rtl="0" eaLnBrk="0" fontAlgn="base" hangingPunct="0">
        <a:spcBef>
          <a:spcPct val="0"/>
        </a:spcBef>
        <a:spcAft>
          <a:spcPct val="0"/>
        </a:spcAft>
        <a:defRPr sz="14100">
          <a:solidFill>
            <a:schemeClr val="tx2"/>
          </a:solidFill>
          <a:latin typeface="Times New Roman" pitchFamily="18" charset="0"/>
        </a:defRPr>
      </a:lvl3pPr>
      <a:lvl4pPr algn="ctr" defTabSz="2925851" rtl="0" eaLnBrk="0" fontAlgn="base" hangingPunct="0">
        <a:spcBef>
          <a:spcPct val="0"/>
        </a:spcBef>
        <a:spcAft>
          <a:spcPct val="0"/>
        </a:spcAft>
        <a:defRPr sz="14100">
          <a:solidFill>
            <a:schemeClr val="tx2"/>
          </a:solidFill>
          <a:latin typeface="Times New Roman" pitchFamily="18" charset="0"/>
        </a:defRPr>
      </a:lvl4pPr>
      <a:lvl5pPr algn="ctr" defTabSz="2925851" rtl="0" eaLnBrk="0" fontAlgn="base" hangingPunct="0">
        <a:spcBef>
          <a:spcPct val="0"/>
        </a:spcBef>
        <a:spcAft>
          <a:spcPct val="0"/>
        </a:spcAft>
        <a:defRPr sz="14100">
          <a:solidFill>
            <a:schemeClr val="tx2"/>
          </a:solidFill>
          <a:latin typeface="Times New Roman" pitchFamily="18" charset="0"/>
        </a:defRPr>
      </a:lvl5pPr>
      <a:lvl6pPr marL="435026" algn="ctr" defTabSz="2925851" rtl="0" eaLnBrk="0" fontAlgn="base" hangingPunct="0">
        <a:spcBef>
          <a:spcPct val="0"/>
        </a:spcBef>
        <a:spcAft>
          <a:spcPct val="0"/>
        </a:spcAft>
        <a:defRPr sz="14100">
          <a:solidFill>
            <a:schemeClr val="tx2"/>
          </a:solidFill>
          <a:latin typeface="Times New Roman" pitchFamily="18" charset="0"/>
        </a:defRPr>
      </a:lvl6pPr>
      <a:lvl7pPr marL="870052" algn="ctr" defTabSz="2925851" rtl="0" eaLnBrk="0" fontAlgn="base" hangingPunct="0">
        <a:spcBef>
          <a:spcPct val="0"/>
        </a:spcBef>
        <a:spcAft>
          <a:spcPct val="0"/>
        </a:spcAft>
        <a:defRPr sz="14100">
          <a:solidFill>
            <a:schemeClr val="tx2"/>
          </a:solidFill>
          <a:latin typeface="Times New Roman" pitchFamily="18" charset="0"/>
        </a:defRPr>
      </a:lvl7pPr>
      <a:lvl8pPr marL="1305077" algn="ctr" defTabSz="2925851" rtl="0" eaLnBrk="0" fontAlgn="base" hangingPunct="0">
        <a:spcBef>
          <a:spcPct val="0"/>
        </a:spcBef>
        <a:spcAft>
          <a:spcPct val="0"/>
        </a:spcAft>
        <a:defRPr sz="14100">
          <a:solidFill>
            <a:schemeClr val="tx2"/>
          </a:solidFill>
          <a:latin typeface="Times New Roman" pitchFamily="18" charset="0"/>
        </a:defRPr>
      </a:lvl8pPr>
      <a:lvl9pPr marL="1740103" algn="ctr" defTabSz="2925851" rtl="0" eaLnBrk="0" fontAlgn="base" hangingPunct="0">
        <a:spcBef>
          <a:spcPct val="0"/>
        </a:spcBef>
        <a:spcAft>
          <a:spcPct val="0"/>
        </a:spcAft>
        <a:defRPr sz="14100">
          <a:solidFill>
            <a:schemeClr val="tx2"/>
          </a:solidFill>
          <a:latin typeface="Times New Roman" pitchFamily="18" charset="0"/>
        </a:defRPr>
      </a:lvl9pPr>
    </p:titleStyle>
    <p:bodyStyle>
      <a:defPPr>
        <a:defRPr kern="1200" smtId="4294967295"/>
      </a:defPPr>
      <a:lvl1pPr marL="1095118" indent="-1095118" algn="l" defTabSz="2925851" rtl="0" eaLnBrk="0" fontAlgn="base" hangingPunct="0">
        <a:spcBef>
          <a:spcPct val="20000"/>
        </a:spcBef>
        <a:spcAft>
          <a:spcPct val="0"/>
        </a:spcAft>
        <a:buChar char="•"/>
        <a:defRPr sz="10200">
          <a:solidFill>
            <a:schemeClr val="tx1"/>
          </a:solidFill>
          <a:latin typeface="+mn-lt"/>
          <a:ea typeface="+mn-ea"/>
          <a:cs typeface="+mn-cs"/>
        </a:defRPr>
      </a:lvl1pPr>
      <a:lvl2pPr marL="2376027" indent="-913857" algn="l" defTabSz="2925851" rtl="0" eaLnBrk="0" fontAlgn="base" hangingPunct="0">
        <a:spcBef>
          <a:spcPct val="20000"/>
        </a:spcBef>
        <a:spcAft>
          <a:spcPct val="0"/>
        </a:spcAft>
        <a:buChar char="–"/>
        <a:defRPr sz="9000">
          <a:solidFill>
            <a:schemeClr val="tx1"/>
          </a:solidFill>
          <a:latin typeface="+mn-lt"/>
        </a:defRPr>
      </a:lvl2pPr>
      <a:lvl3pPr marL="3656936" indent="-731085" algn="l" defTabSz="2925851" rtl="0" eaLnBrk="0" fontAlgn="base" hangingPunct="0">
        <a:spcBef>
          <a:spcPct val="20000"/>
        </a:spcBef>
        <a:spcAft>
          <a:spcPct val="0"/>
        </a:spcAft>
        <a:buChar char="•"/>
        <a:defRPr sz="7700">
          <a:solidFill>
            <a:schemeClr val="tx1"/>
          </a:solidFill>
          <a:latin typeface="+mn-lt"/>
        </a:defRPr>
      </a:lvl3pPr>
      <a:lvl4pPr marL="5123637" indent="-735617" algn="l" defTabSz="2925851" rtl="0" eaLnBrk="0" fontAlgn="base" hangingPunct="0">
        <a:spcBef>
          <a:spcPct val="20000"/>
        </a:spcBef>
        <a:spcAft>
          <a:spcPct val="0"/>
        </a:spcAft>
        <a:buChar char="–"/>
        <a:defRPr sz="6200">
          <a:solidFill>
            <a:schemeClr val="tx1"/>
          </a:solidFill>
          <a:latin typeface="+mn-lt"/>
        </a:defRPr>
      </a:lvl4pPr>
      <a:lvl5pPr marL="6585807" indent="-731085" algn="l" defTabSz="2925851" rtl="0" eaLnBrk="0" fontAlgn="base" hangingPunct="0">
        <a:spcBef>
          <a:spcPct val="20000"/>
        </a:spcBef>
        <a:spcAft>
          <a:spcPct val="0"/>
        </a:spcAft>
        <a:buChar char="»"/>
        <a:defRPr sz="6200">
          <a:solidFill>
            <a:schemeClr val="tx1"/>
          </a:solidFill>
          <a:latin typeface="+mn-lt"/>
        </a:defRPr>
      </a:lvl5pPr>
      <a:lvl6pPr marL="7020833" indent="-731085" algn="l" defTabSz="2925851" rtl="0" eaLnBrk="0" fontAlgn="base" hangingPunct="0">
        <a:spcBef>
          <a:spcPct val="20000"/>
        </a:spcBef>
        <a:spcAft>
          <a:spcPct val="0"/>
        </a:spcAft>
        <a:buChar char="»"/>
        <a:defRPr sz="6200">
          <a:solidFill>
            <a:schemeClr val="tx1"/>
          </a:solidFill>
          <a:latin typeface="+mn-lt"/>
        </a:defRPr>
      </a:lvl6pPr>
      <a:lvl7pPr marL="7455859" indent="-731085" algn="l" defTabSz="2925851" rtl="0" eaLnBrk="0" fontAlgn="base" hangingPunct="0">
        <a:spcBef>
          <a:spcPct val="20000"/>
        </a:spcBef>
        <a:spcAft>
          <a:spcPct val="0"/>
        </a:spcAft>
        <a:buChar char="»"/>
        <a:defRPr sz="6200">
          <a:solidFill>
            <a:schemeClr val="tx1"/>
          </a:solidFill>
          <a:latin typeface="+mn-lt"/>
        </a:defRPr>
      </a:lvl7pPr>
      <a:lvl8pPr marL="7890885" indent="-731085" algn="l" defTabSz="2925851" rtl="0" eaLnBrk="0" fontAlgn="base" hangingPunct="0">
        <a:spcBef>
          <a:spcPct val="20000"/>
        </a:spcBef>
        <a:spcAft>
          <a:spcPct val="0"/>
        </a:spcAft>
        <a:buChar char="»"/>
        <a:defRPr sz="6200">
          <a:solidFill>
            <a:schemeClr val="tx1"/>
          </a:solidFill>
          <a:latin typeface="+mn-lt"/>
        </a:defRPr>
      </a:lvl8pPr>
      <a:lvl9pPr marL="8325910" indent="-731085" algn="l" defTabSz="2925851"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870052" rtl="0" eaLnBrk="1" latinLnBrk="0" hangingPunct="1">
        <a:defRPr sz="1700" kern="1200">
          <a:solidFill>
            <a:schemeClr val="tx1"/>
          </a:solidFill>
          <a:latin typeface="+mn-lt"/>
          <a:ea typeface="+mn-ea"/>
          <a:cs typeface="+mn-cs"/>
        </a:defRPr>
      </a:lvl1pPr>
      <a:lvl2pPr marL="435026" algn="l" defTabSz="870052" rtl="0" eaLnBrk="1" latinLnBrk="0" hangingPunct="1">
        <a:defRPr sz="1700" kern="1200">
          <a:solidFill>
            <a:schemeClr val="tx1"/>
          </a:solidFill>
          <a:latin typeface="+mn-lt"/>
          <a:ea typeface="+mn-ea"/>
          <a:cs typeface="+mn-cs"/>
        </a:defRPr>
      </a:lvl2pPr>
      <a:lvl3pPr marL="870052" algn="l" defTabSz="870052" rtl="0" eaLnBrk="1" latinLnBrk="0" hangingPunct="1">
        <a:defRPr sz="1700" kern="1200">
          <a:solidFill>
            <a:schemeClr val="tx1"/>
          </a:solidFill>
          <a:latin typeface="+mn-lt"/>
          <a:ea typeface="+mn-ea"/>
          <a:cs typeface="+mn-cs"/>
        </a:defRPr>
      </a:lvl3pPr>
      <a:lvl4pPr marL="1305077" algn="l" defTabSz="870052" rtl="0" eaLnBrk="1" latinLnBrk="0" hangingPunct="1">
        <a:defRPr sz="1700" kern="1200">
          <a:solidFill>
            <a:schemeClr val="tx1"/>
          </a:solidFill>
          <a:latin typeface="+mn-lt"/>
          <a:ea typeface="+mn-ea"/>
          <a:cs typeface="+mn-cs"/>
        </a:defRPr>
      </a:lvl4pPr>
      <a:lvl5pPr marL="1740103" algn="l" defTabSz="870052" rtl="0" eaLnBrk="1" latinLnBrk="0" hangingPunct="1">
        <a:defRPr sz="1700" kern="1200">
          <a:solidFill>
            <a:schemeClr val="tx1"/>
          </a:solidFill>
          <a:latin typeface="+mn-lt"/>
          <a:ea typeface="+mn-ea"/>
          <a:cs typeface="+mn-cs"/>
        </a:defRPr>
      </a:lvl5pPr>
      <a:lvl6pPr marL="2175129" algn="l" defTabSz="870052" rtl="0" eaLnBrk="1" latinLnBrk="0" hangingPunct="1">
        <a:defRPr sz="1700" kern="1200">
          <a:solidFill>
            <a:schemeClr val="tx1"/>
          </a:solidFill>
          <a:latin typeface="+mn-lt"/>
          <a:ea typeface="+mn-ea"/>
          <a:cs typeface="+mn-cs"/>
        </a:defRPr>
      </a:lvl6pPr>
      <a:lvl7pPr marL="2610155" algn="l" defTabSz="870052" rtl="0" eaLnBrk="1" latinLnBrk="0" hangingPunct="1">
        <a:defRPr sz="1700" kern="1200">
          <a:solidFill>
            <a:schemeClr val="tx1"/>
          </a:solidFill>
          <a:latin typeface="+mn-lt"/>
          <a:ea typeface="+mn-ea"/>
          <a:cs typeface="+mn-cs"/>
        </a:defRPr>
      </a:lvl7pPr>
      <a:lvl8pPr marL="3045181" algn="l" defTabSz="870052" rtl="0" eaLnBrk="1" latinLnBrk="0" hangingPunct="1">
        <a:defRPr sz="1700" kern="1200">
          <a:solidFill>
            <a:schemeClr val="tx1"/>
          </a:solidFill>
          <a:latin typeface="+mn-lt"/>
          <a:ea typeface="+mn-ea"/>
          <a:cs typeface="+mn-cs"/>
        </a:defRPr>
      </a:lvl8pPr>
      <a:lvl9pPr marL="3480206" algn="l" defTabSz="870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github.com/AnnabellKuldmaa/aa16" TargetMode="External"/><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28539" y="455530"/>
            <a:ext cx="40766644" cy="4776076"/>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470650" y="964406"/>
            <a:ext cx="29653596" cy="378876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58203" tIns="29101" rIns="58203" bIns="2910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10000" b="1" dirty="0" smtClean="0">
                <a:solidFill>
                  <a:schemeClr val="bg1"/>
                </a:solidFill>
                <a:latin typeface="Lucida Sans" pitchFamily="34" charset="0"/>
                <a:ea typeface="SimSun" pitchFamily="2" charset="-122"/>
                <a:cs typeface="Lucida Sans" pitchFamily="34" charset="0"/>
              </a:rPr>
              <a:t>Visualization of Dynamic Time Warping</a:t>
            </a:r>
            <a:endParaRPr lang="en-US" altLang="zh-CN" sz="100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7200" b="1" dirty="0" err="1" smtClean="0">
                <a:solidFill>
                  <a:schemeClr val="bg1"/>
                </a:solidFill>
                <a:latin typeface="Lucida Sans" pitchFamily="34" charset="0"/>
                <a:ea typeface="SimSun" pitchFamily="2" charset="-122"/>
                <a:cs typeface="Lucida Sans" pitchFamily="34" charset="0"/>
              </a:rPr>
              <a:t>Annabell</a:t>
            </a:r>
            <a:r>
              <a:rPr lang="en-US" altLang="zh-CN" sz="7200" b="1" dirty="0" smtClean="0">
                <a:solidFill>
                  <a:schemeClr val="bg1"/>
                </a:solidFill>
                <a:latin typeface="Lucida Sans" pitchFamily="34" charset="0"/>
                <a:ea typeface="SimSun" pitchFamily="2" charset="-122"/>
                <a:cs typeface="Lucida Sans" pitchFamily="34" charset="0"/>
              </a:rPr>
              <a:t> </a:t>
            </a:r>
            <a:r>
              <a:rPr lang="en-US" altLang="zh-CN" sz="7200" b="1" dirty="0" err="1" smtClean="0">
                <a:solidFill>
                  <a:schemeClr val="bg1"/>
                </a:solidFill>
                <a:latin typeface="Lucida Sans" pitchFamily="34" charset="0"/>
                <a:ea typeface="SimSun" pitchFamily="2" charset="-122"/>
                <a:cs typeface="Lucida Sans" pitchFamily="34" charset="0"/>
              </a:rPr>
              <a:t>Kuldmaa</a:t>
            </a:r>
            <a:r>
              <a:rPr lang="en-US" altLang="zh-CN" sz="7200" b="1" dirty="0" smtClean="0">
                <a:solidFill>
                  <a:schemeClr val="bg1"/>
                </a:solidFill>
                <a:latin typeface="Lucida Sans" pitchFamily="34" charset="0"/>
                <a:ea typeface="SimSun" pitchFamily="2" charset="-122"/>
                <a:cs typeface="Lucida Sans" pitchFamily="34" charset="0"/>
              </a:rPr>
              <a:t>, Liis </a:t>
            </a:r>
            <a:r>
              <a:rPr lang="en-US" altLang="zh-CN" sz="7200" b="1" dirty="0" err="1" smtClean="0">
                <a:solidFill>
                  <a:schemeClr val="bg1"/>
                </a:solidFill>
                <a:latin typeface="Lucida Sans" pitchFamily="34" charset="0"/>
                <a:ea typeface="SimSun" pitchFamily="2" charset="-122"/>
                <a:cs typeface="Lucida Sans" pitchFamily="34" charset="0"/>
              </a:rPr>
              <a:t>Kolberg</a:t>
            </a:r>
            <a:endParaRPr lang="en-US" altLang="zh-CN" sz="7200" b="1" dirty="0">
              <a:solidFill>
                <a:schemeClr val="bg1"/>
              </a:solidFill>
              <a:latin typeface="Lucida Sans" pitchFamily="34" charset="0"/>
              <a:ea typeface="SimSun" pitchFamily="2" charset="-122"/>
              <a:cs typeface="Lucida Sans" pitchFamily="34" charset="0"/>
            </a:endParaRPr>
          </a:p>
          <a:p>
            <a:pPr algn="ctr"/>
            <a:r>
              <a:rPr lang="en-US" altLang="zh-CN" sz="5400" b="1" dirty="0" smtClean="0">
                <a:solidFill>
                  <a:schemeClr val="bg1"/>
                </a:solidFill>
                <a:latin typeface="Lucida Sans" pitchFamily="34" charset="0"/>
                <a:ea typeface="SimSun" pitchFamily="2" charset="-122"/>
                <a:cs typeface="Lucida Sans" pitchFamily="34" charset="0"/>
              </a:rPr>
              <a:t>Institute of Computer Science</a:t>
            </a:r>
            <a:br>
              <a:rPr lang="en-US" altLang="zh-CN" sz="5400" b="1" dirty="0" smtClean="0">
                <a:solidFill>
                  <a:schemeClr val="bg1"/>
                </a:solidFill>
                <a:latin typeface="Lucida Sans" pitchFamily="34" charset="0"/>
                <a:ea typeface="SimSun" pitchFamily="2" charset="-122"/>
                <a:cs typeface="Lucida Sans" pitchFamily="34" charset="0"/>
              </a:rPr>
            </a:br>
            <a:r>
              <a:rPr lang="en-US" altLang="zh-CN" sz="5400" b="1" dirty="0" smtClean="0">
                <a:solidFill>
                  <a:schemeClr val="bg1"/>
                </a:solidFill>
                <a:latin typeface="Lucida Sans" pitchFamily="34" charset="0"/>
                <a:ea typeface="SimSun" pitchFamily="2" charset="-122"/>
                <a:cs typeface="Lucida Sans" pitchFamily="34" charset="0"/>
              </a:rPr>
              <a:t>University of Tartu</a:t>
            </a:r>
            <a:endParaRPr lang="en-US" altLang="zh-CN" sz="54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908050" y="6755606"/>
            <a:ext cx="10992688" cy="6473633"/>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ja-JP" sz="3600" dirty="0" smtClean="0">
                <a:ea typeface="ＭＳ Ｐゴシック" charset="-128"/>
              </a:rPr>
              <a:t>The goal of this project is a web tool for vizualizing the </a:t>
            </a:r>
            <a:r>
              <a:rPr lang="et-EE" altLang="ja-JP" sz="3600" b="1" dirty="0" smtClean="0">
                <a:ea typeface="ＭＳ Ｐゴシック" charset="-128"/>
              </a:rPr>
              <a:t>Dynamic Time Warping </a:t>
            </a:r>
            <a:r>
              <a:rPr lang="et-EE" altLang="ja-JP" sz="3600" dirty="0" smtClean="0">
                <a:ea typeface="ＭＳ Ｐゴシック" charset="-128"/>
              </a:rPr>
              <a:t>(DTW) for educational </a:t>
            </a:r>
            <a:r>
              <a:rPr lang="et-EE" altLang="ja-JP" sz="3600" dirty="0" smtClean="0">
                <a:ea typeface="ＭＳ Ｐゴシック" charset="-128"/>
              </a:rPr>
              <a:t>purposes</a:t>
            </a:r>
            <a:r>
              <a:rPr lang="et-EE" altLang="ja-JP" sz="3600" dirty="0">
                <a:ea typeface="ＭＳ Ｐゴシック" charset="-128"/>
              </a:rPr>
              <a:t>.</a:t>
            </a:r>
            <a:r>
              <a:rPr lang="et-EE" altLang="ja-JP" sz="3600" dirty="0" smtClean="0">
                <a:ea typeface="ＭＳ Ｐゴシック" charset="-128"/>
              </a:rPr>
              <a:t> </a:t>
            </a:r>
            <a:r>
              <a:rPr lang="en-US" altLang="ja-JP" sz="3600" dirty="0" smtClean="0">
                <a:ea typeface="ＭＳ Ｐゴシック" charset="-128"/>
              </a:rPr>
              <a:t>The </a:t>
            </a:r>
            <a:r>
              <a:rPr lang="en-US" altLang="ja-JP" sz="3600" dirty="0">
                <a:ea typeface="ＭＳ Ｐゴシック" charset="-128"/>
              </a:rPr>
              <a:t>task of </a:t>
            </a:r>
            <a:r>
              <a:rPr lang="en-US" altLang="ja-JP" sz="3600" dirty="0" smtClean="0">
                <a:ea typeface="ＭＳ Ｐゴシック" charset="-128"/>
              </a:rPr>
              <a:t>(</a:t>
            </a:r>
            <a:r>
              <a:rPr lang="en-US" altLang="ja-JP" sz="3600" dirty="0">
                <a:ea typeface="ＭＳ Ｐゴシック" charset="-128"/>
              </a:rPr>
              <a:t>DTW) algorithm is to measure the similarity between two sequences. DTW algorithm was introduced in </a:t>
            </a:r>
            <a:r>
              <a:rPr lang="et-EE" altLang="ja-JP" sz="3600" dirty="0" smtClean="0">
                <a:ea typeface="ＭＳ Ｐゴシック" charset="-128"/>
              </a:rPr>
              <a:t>[SC78] </a:t>
            </a:r>
            <a:r>
              <a:rPr lang="en-US" altLang="ja-JP" sz="3600" dirty="0">
                <a:ea typeface="ＭＳ Ｐゴシック" charset="-128"/>
              </a:rPr>
              <a:t>for speech recognition and since then has been applied to different problems in various fields. The algorithm is </a:t>
            </a:r>
            <a:r>
              <a:rPr lang="en-US" altLang="ja-JP" sz="3600" dirty="0" smtClean="0">
                <a:ea typeface="ＭＳ Ｐゴシック" charset="-128"/>
              </a:rPr>
              <a:t>one </a:t>
            </a:r>
            <a:r>
              <a:rPr lang="en-US" altLang="ja-JP" sz="3600" dirty="0">
                <a:ea typeface="ＭＳ Ｐゴシック" charset="-128"/>
              </a:rPr>
              <a:t>of the most important dynamic programming algorithms and it is crucial to understand its steps</a:t>
            </a:r>
            <a:r>
              <a:rPr lang="en-US" altLang="ja-JP" sz="3600" dirty="0" smtClean="0">
                <a:ea typeface="ＭＳ Ｐゴシック" charset="-128"/>
              </a:rPr>
              <a:t>.</a:t>
            </a:r>
            <a:r>
              <a:rPr lang="et-EE" altLang="ja-JP" sz="3600" dirty="0" smtClean="0">
                <a:ea typeface="ＭＳ Ｐゴシック" charset="-128"/>
              </a:rPr>
              <a:t> </a:t>
            </a:r>
            <a:endParaRPr lang="en-US" altLang="ja-JP" sz="3600" dirty="0">
              <a:ea typeface="ＭＳ Ｐゴシック" charset="-128"/>
            </a:endParaRPr>
          </a:p>
        </p:txBody>
      </p:sp>
      <mc:AlternateContent xmlns:mc="http://schemas.openxmlformats.org/markup-compatibility/2006">
        <mc:Choice xmlns:a14="http://schemas.microsoft.com/office/drawing/2010/main" Requires="a14">
          <p:sp>
            <p:nvSpPr>
              <p:cNvPr id="38" name="Text Box 247"/>
              <p:cNvSpPr txBox="1">
                <a:spLocks noChangeArrowheads="1"/>
              </p:cNvSpPr>
              <p:nvPr/>
            </p:nvSpPr>
            <p:spPr bwMode="auto">
              <a:xfrm>
                <a:off x="908050" y="23378413"/>
                <a:ext cx="11004710" cy="6530159"/>
              </a:xfrm>
              <a:prstGeom prst="rect">
                <a:avLst/>
              </a:prstGeom>
              <a:solidFill>
                <a:schemeClr val="bg1"/>
              </a:solidFill>
              <a:ln w="57150" cmpd="thinThick">
                <a:noFill/>
                <a:miter lim="800000"/>
              </a:ln>
              <a:extLst/>
            </p:spPr>
            <p:txBody>
              <a:bodyPr wrap="square" lIns="252000" tIns="252000" rIns="252000" bIns="25200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lvl="1" indent="0" algn="just">
                  <a:lnSpc>
                    <a:spcPct val="120000"/>
                  </a:lnSpc>
                </a:pP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DTW </a:t>
                </a:r>
                <a:r>
                  <a:rPr lang="en-US" altLang="zh-CN" sz="3600" dirty="0">
                    <a:solidFill>
                      <a:schemeClr val="tx1"/>
                    </a:solidFill>
                    <a:ea typeface="ＭＳ Ｐゴシック" charset="-128"/>
                  </a:rPr>
                  <a:t>algorithm calculates an optimal match between two </a:t>
                </a:r>
                <a:r>
                  <a:rPr lang="en-US" altLang="zh-CN" sz="3600" dirty="0" smtClean="0">
                    <a:solidFill>
                      <a:schemeClr val="tx1"/>
                    </a:solidFill>
                    <a:ea typeface="ＭＳ Ｐゴシック" charset="-128"/>
                  </a:rPr>
                  <a:t>sequences</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The </a:t>
                </a:r>
                <a:r>
                  <a:rPr lang="en-US" altLang="zh-CN" sz="3600" dirty="0">
                    <a:solidFill>
                      <a:schemeClr val="tx1"/>
                    </a:solidFill>
                    <a:ea typeface="ＭＳ Ｐゴシック" charset="-128"/>
                  </a:rPr>
                  <a:t>original version of the algorithm uses Euclidean distance, but other </a:t>
                </a:r>
                <a:r>
                  <a:rPr lang="en-US" altLang="zh-CN" sz="3600" dirty="0" err="1" smtClean="0">
                    <a:solidFill>
                      <a:schemeClr val="tx1"/>
                    </a:solidFill>
                    <a:ea typeface="ＭＳ Ｐゴシック" charset="-128"/>
                  </a:rPr>
                  <a:t>metr</a:t>
                </a:r>
                <a:r>
                  <a:rPr lang="et-EE" altLang="zh-CN" sz="3600" dirty="0" smtClean="0">
                    <a:solidFill>
                      <a:schemeClr val="tx1"/>
                    </a:solidFill>
                    <a:ea typeface="ＭＳ Ｐゴシック" charset="-128"/>
                  </a:rPr>
                  <a:t>i</a:t>
                </a:r>
                <a:r>
                  <a:rPr lang="en-US" altLang="zh-CN" sz="3600" dirty="0" err="1" smtClean="0">
                    <a:solidFill>
                      <a:schemeClr val="tx1"/>
                    </a:solidFill>
                    <a:ea typeface="ＭＳ Ｐゴシック" charset="-128"/>
                  </a:rPr>
                  <a:t>cs</a:t>
                </a:r>
                <a:r>
                  <a:rPr lang="en-US" altLang="zh-CN" sz="3600" dirty="0" smtClean="0">
                    <a:solidFill>
                      <a:schemeClr val="tx1"/>
                    </a:solidFill>
                    <a:ea typeface="ＭＳ Ｐゴシック" charset="-128"/>
                  </a:rPr>
                  <a:t> </a:t>
                </a:r>
                <a:r>
                  <a:rPr lang="en-US" altLang="zh-CN" sz="3600" dirty="0">
                    <a:solidFill>
                      <a:schemeClr val="tx1"/>
                    </a:solidFill>
                    <a:ea typeface="ＭＳ Ｐゴシック" charset="-128"/>
                  </a:rPr>
                  <a:t>can be applied. In particular, most important of other metrics are </a:t>
                </a:r>
                <a:r>
                  <a:rPr lang="en-US" altLang="zh-CN" sz="3600" dirty="0" smtClean="0">
                    <a:solidFill>
                      <a:schemeClr val="tx1"/>
                    </a:solidFill>
                    <a:ea typeface="ＭＳ Ｐゴシック" charset="-128"/>
                  </a:rPr>
                  <a:t>Canberra </a:t>
                </a:r>
                <a:r>
                  <a:rPr lang="en-US" altLang="zh-CN" sz="3600" dirty="0">
                    <a:solidFill>
                      <a:schemeClr val="tx1"/>
                    </a:solidFill>
                    <a:ea typeface="ＭＳ Ｐゴシック" charset="-128"/>
                  </a:rPr>
                  <a:t>and </a:t>
                </a:r>
                <a:r>
                  <a:rPr lang="en-US" altLang="zh-CN" sz="3600" dirty="0" err="1">
                    <a:solidFill>
                      <a:schemeClr val="tx1"/>
                    </a:solidFill>
                    <a:ea typeface="ＭＳ Ｐゴシック" charset="-128"/>
                  </a:rPr>
                  <a:t>Minkowski</a:t>
                </a:r>
                <a:r>
                  <a:rPr lang="en-US" altLang="zh-CN" sz="3600" dirty="0">
                    <a:solidFill>
                      <a:schemeClr val="tx1"/>
                    </a:solidFill>
                    <a:ea typeface="ＭＳ Ｐゴシック" charset="-128"/>
                  </a:rPr>
                  <a:t> </a:t>
                </a:r>
                <a:r>
                  <a:rPr lang="en-US" altLang="zh-CN" sz="3600" dirty="0" smtClean="0">
                    <a:solidFill>
                      <a:schemeClr val="tx1"/>
                    </a:solidFill>
                    <a:ea typeface="ＭＳ Ｐゴシック" charset="-128"/>
                  </a:rPr>
                  <a:t>distances</a:t>
                </a:r>
                <a:r>
                  <a:rPr lang="et-EE" altLang="zh-CN" sz="3600" dirty="0" smtClean="0">
                    <a:solidFill>
                      <a:schemeClr val="tx1"/>
                    </a:solidFill>
                    <a:ea typeface="ＭＳ Ｐゴシック" charset="-128"/>
                  </a:rPr>
                  <a:t>, and of </a:t>
                </a:r>
                <a:r>
                  <a:rPr lang="et-EE" altLang="zh-CN" sz="3600" dirty="0" err="1" smtClean="0">
                    <a:solidFill>
                      <a:schemeClr val="tx1"/>
                    </a:solidFill>
                    <a:ea typeface="ＭＳ Ｐゴシック" charset="-128"/>
                  </a:rPr>
                  <a:t>course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absolute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difference</a:t>
                </a:r>
                <a:r>
                  <a:rPr lang="et-EE" altLang="zh-CN" sz="3600" dirty="0">
                    <a:ea typeface="ＭＳ Ｐゴシック" charset="-128"/>
                  </a:rPr>
                  <a:t>.</a:t>
                </a:r>
                <a:r>
                  <a:rPr lang="et-EE" altLang="zh-CN" sz="3600" dirty="0" smtClean="0">
                    <a:solidFill>
                      <a:schemeClr val="tx1"/>
                    </a:solidFill>
                    <a:ea typeface="ＭＳ Ｐゴシック" charset="-128"/>
                  </a:rPr>
                  <a:t> We have that </a:t>
                </a:r>
                <a:r>
                  <a:rPr lang="et-EE" altLang="zh-CN" sz="3600" dirty="0" smtClean="0">
                    <a:solidFill>
                      <a:schemeClr val="tx1"/>
                    </a:solidFill>
                    <a:ea typeface="ＭＳ Ｐゴシック" charset="-128"/>
                  </a:rPr>
                  <a:t>the entry d(i,j) in the cost matrix of given </a:t>
                </a:r>
                <a:r>
                  <a:rPr lang="et-EE" altLang="zh-CN" sz="3600" dirty="0" smtClean="0">
                    <a:solidFill>
                      <a:schemeClr val="tx1"/>
                    </a:solidFill>
                    <a:ea typeface="ＭＳ Ｐゴシック" charset="-128"/>
                  </a:rPr>
                  <a:t>series A and </a:t>
                </a:r>
                <a:r>
                  <a:rPr lang="et-EE" altLang="zh-CN" sz="3600" dirty="0" smtClean="0">
                    <a:solidFill>
                      <a:schemeClr val="tx1"/>
                    </a:solidFill>
                    <a:ea typeface="ＭＳ Ｐゴシック" charset="-128"/>
                  </a:rPr>
                  <a:t>B is</a:t>
                </a:r>
                <a:endParaRPr lang="et-EE" altLang="zh-CN" sz="3600" dirty="0" smtClean="0">
                  <a:solidFill>
                    <a:schemeClr val="tx1"/>
                  </a:solidFill>
                  <a:ea typeface="ＭＳ Ｐゴシック" charset="-128"/>
                </a:endParaRPr>
              </a:p>
              <a:p>
                <a:pPr marL="0" lvl="1" indent="0" algn="just">
                  <a:lnSpc>
                    <a:spcPct val="120000"/>
                  </a:lnSpc>
                </a:pPr>
                <a14:m/>
                <a:r>
                  <a:rPr lang="et-EE" altLang="zh-CN" sz="3600" dirty="0" smtClean="0">
                    <a:solidFill>
                      <a:schemeClr val="tx1"/>
                    </a:solidFill>
                    <a:ea typeface="ＭＳ Ｐゴシック" charset="-128"/>
                  </a:rPr>
                  <a:t> = </a:t>
                </a:r>
                <a14:m/>
                <a:r>
                  <a:rPr lang="et-EE" altLang="zh-CN" sz="3600" dirty="0" smtClean="0">
                    <a:solidFill>
                      <a:schemeClr val="tx1"/>
                    </a:solidFill>
                    <a:ea typeface="ＭＳ Ｐゴシック" charset="-128"/>
                  </a:rPr>
                  <a:t>min </a:t>
                </a:r>
                <a14:m/>
                <a:endParaRPr lang="en-US" altLang="zh-CN" sz="3600" dirty="0">
                  <a:solidFill>
                    <a:schemeClr val="tx1"/>
                  </a:solidFill>
                  <a:ea typeface="ＭＳ Ｐゴシック" charset="-128"/>
                </a:endParaRPr>
              </a:p>
              <a:p>
                <a:pPr marL="0" lvl="1" algn="just">
                  <a:lnSpc>
                    <a:spcPct val="120000"/>
                  </a:lnSpc>
                  <a:buFontTx/>
                  <a:buChar char="•"/>
                </a:pPr>
                <a:endParaRPr lang="en-US" altLang="zh-CN" sz="2700" dirty="0">
                  <a:solidFill>
                    <a:schemeClr val="tx1"/>
                  </a:solidFill>
                  <a:ea typeface="SimSun" pitchFamily="2" charset="-122"/>
                </a:endParaRPr>
              </a:p>
            </p:txBody>
          </p:sp>
        </mc:Choice>
        <mc:Fallback>
          <p:sp>
            <p:nvSpPr>
              <p:cNvPr id="38" name="Text Box 247"/>
              <p:cNvSpPr txBox="1">
                <a:spLocks noRot="1" noChangeAspect="1" noMove="1" noResize="1" noEditPoints="1" noAdjustHandles="1" noChangeArrowheads="1" noChangeShapeType="1" noTextEdit="1"/>
              </p:cNvSpPr>
              <p:nvPr/>
            </p:nvSpPr>
            <p:spPr bwMode="auto">
              <a:xfrm>
                <a:off x="908050" y="23378413"/>
                <a:ext cx="11004710" cy="6530159"/>
              </a:xfrm>
              <a:prstGeom prst="rect">
                <a:avLst/>
              </a:prstGeom>
              <a:blipFill rotWithShape="1">
                <a:blip r:embed="rId3"/>
                <a:stretch>
                  <a:fillRect/>
                </a:stretch>
              </a:blipFill>
              <a:ln w="57150" cmpd="thinThick">
                <a:noFill/>
                <a:miter lim="800000"/>
              </a:ln>
              <a:extLst/>
            </p:spPr>
            <p:txBody>
              <a:bodyPr/>
              <a:lstStyle/>
              <a:p>
                <a:r>
                  <a:rPr lang="en-US">
                    <a:noFill/>
                  </a:rPr>
                  <a:t> </a:t>
                </a:r>
              </a:p>
            </p:txBody>
          </p:sp>
        </mc:Fallback>
      </mc:AlternateContent>
      <p:grpSp>
        <p:nvGrpSpPr>
          <p:cNvPr id="42" name="Group 41"/>
          <p:cNvGrpSpPr/>
          <p:nvPr/>
        </p:nvGrpSpPr>
        <p:grpSpPr>
          <a:xfrm>
            <a:off x="831850" y="22224206"/>
            <a:ext cx="10992689" cy="819989"/>
            <a:chOff x="1066799" y="5958162"/>
            <a:chExt cx="11007725" cy="891580"/>
          </a:xfrm>
        </p:grpSpPr>
        <p:sp>
          <p:nvSpPr>
            <p:cNvPr id="4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DYNAM</a:t>
              </a:r>
              <a:r>
                <a:rPr lang="et-EE" altLang="zh-CN" sz="4200" b="1" dirty="0">
                  <a:solidFill>
                    <a:schemeClr val="bg1"/>
                  </a:solidFill>
                  <a:latin typeface="Lucida Sans" pitchFamily="34" charset="0"/>
                  <a:ea typeface="SimSun" pitchFamily="2" charset="-122"/>
                  <a:cs typeface="Lucida Sans" pitchFamily="34" charset="0"/>
                </a:rPr>
                <a:t>I</a:t>
              </a:r>
              <a:r>
                <a:rPr lang="en-US" altLang="zh-CN" sz="4200" b="1" dirty="0" smtClean="0">
                  <a:solidFill>
                    <a:schemeClr val="bg1"/>
                  </a:solidFill>
                  <a:latin typeface="Lucida Sans" pitchFamily="34" charset="0"/>
                  <a:ea typeface="SimSun" pitchFamily="2" charset="-122"/>
                  <a:cs typeface="Lucida Sans" pitchFamily="34" charset="0"/>
                </a:rPr>
                <a:t>C TIME WARPING</a:t>
              </a:r>
              <a:endParaRPr lang="en-US" altLang="zh-CN" sz="3000" b="1" dirty="0">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2566650" y="6755606"/>
            <a:ext cx="18059400" cy="6025817"/>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25000"/>
              </a:lnSpc>
            </a:pPr>
            <a:r>
              <a:rPr lang="et-EE" altLang="ja-JP" sz="3600" dirty="0" smtClean="0">
                <a:ea typeface="ＭＳ Ｐゴシック" charset="-128"/>
              </a:rPr>
              <a:t>The construction of the warping matrix and search for the optimal warping path is animated, the resulting alignment is dynamically shown. User can insert their own series or use random data. Different parameters, including global contraints can be selected. </a:t>
            </a:r>
          </a:p>
          <a:p>
            <a:pPr algn="just">
              <a:lnSpc>
                <a:spcPct val="125000"/>
              </a:lnSpc>
            </a:pPr>
            <a:endParaRPr lang="et-EE" altLang="ja-JP" sz="3600" dirty="0" smtClean="0">
              <a:ea typeface="ＭＳ Ｐゴシック" charset="-128"/>
            </a:endParaRPr>
          </a:p>
          <a:p>
            <a:pPr algn="just">
              <a:lnSpc>
                <a:spcPct val="125000"/>
              </a:lnSpc>
            </a:pPr>
            <a:r>
              <a:rPr lang="et-EE" altLang="ja-JP" sz="3600" dirty="0" smtClean="0">
                <a:ea typeface="ＭＳ Ｐゴシック" charset="-128"/>
              </a:rPr>
              <a:t>To </a:t>
            </a:r>
            <a:r>
              <a:rPr lang="en-US" altLang="ja-JP" sz="3600" dirty="0" smtClean="0">
                <a:ea typeface="ＭＳ Ｐゴシック" charset="-128"/>
              </a:rPr>
              <a:t>speed </a:t>
            </a:r>
            <a:r>
              <a:rPr lang="en-US" altLang="ja-JP" sz="3600" dirty="0">
                <a:ea typeface="ＭＳ Ｐゴシック" charset="-128"/>
              </a:rPr>
              <a:t>up the DTW calculation and prevent pathological </a:t>
            </a:r>
            <a:r>
              <a:rPr lang="en-US" altLang="ja-JP" sz="3600" dirty="0" err="1">
                <a:ea typeface="ＭＳ Ｐゴシック" charset="-128"/>
              </a:rPr>
              <a:t>warpings</a:t>
            </a:r>
            <a:r>
              <a:rPr lang="en-US" altLang="ja-JP" sz="3600" dirty="0">
                <a:ea typeface="ＭＳ Ｐゴシック" charset="-128"/>
              </a:rPr>
              <a:t>, different constraints for warping window have been introduced. </a:t>
            </a:r>
            <a:r>
              <a:rPr lang="et-EE" altLang="ja-JP" sz="3600" dirty="0" smtClean="0">
                <a:ea typeface="ＭＳ Ｐゴシック" charset="-128"/>
              </a:rPr>
              <a:t>A</a:t>
            </a:r>
            <a:r>
              <a:rPr lang="en-US" altLang="ja-JP" sz="3600" dirty="0" smtClean="0">
                <a:ea typeface="ＭＳ Ｐゴシック" charset="-128"/>
              </a:rPr>
              <a:t> </a:t>
            </a:r>
            <a:r>
              <a:rPr lang="en-US" altLang="ja-JP" sz="3600" dirty="0">
                <a:ea typeface="ＭＳ Ｐゴシック" charset="-128"/>
              </a:rPr>
              <a:t>global constraint constraints the indices of the warping </a:t>
            </a:r>
            <a:r>
              <a:rPr lang="en-US" altLang="ja-JP" sz="3600" dirty="0" smtClean="0">
                <a:ea typeface="ＭＳ Ｐゴシック" charset="-128"/>
              </a:rPr>
              <a:t>path</a:t>
            </a:r>
            <a:r>
              <a:rPr lang="et-EE" altLang="ja-JP" sz="3600" dirty="0" smtClean="0">
                <a:ea typeface="ＭＳ Ｐゴシック" charset="-128"/>
              </a:rPr>
              <a:t>. Most important window </a:t>
            </a:r>
            <a:r>
              <a:rPr lang="et-EE" altLang="ja-JP" sz="3600" dirty="0" smtClean="0">
                <a:ea typeface="ＭＳ Ｐゴシック" charset="-128"/>
              </a:rPr>
              <a:t>constraints are</a:t>
            </a:r>
            <a:r>
              <a:rPr lang="et-EE" altLang="ja-JP" sz="3600" dirty="0" smtClean="0">
                <a:ea typeface="ＭＳ Ｐゴシック" charset="-128"/>
              </a:rPr>
              <a:t> </a:t>
            </a:r>
            <a:r>
              <a:rPr lang="et-EE" altLang="ja-JP" sz="3600" b="1" dirty="0" smtClean="0">
                <a:ea typeface="ＭＳ Ｐゴシック" charset="-128"/>
              </a:rPr>
              <a:t>Sakoe</a:t>
            </a:r>
            <a:r>
              <a:rPr lang="et-EE" altLang="ja-JP" sz="3600" b="1" dirty="0">
                <a:ea typeface="ＭＳ Ｐゴシック" charset="-128"/>
              </a:rPr>
              <a:t>-</a:t>
            </a:r>
            <a:r>
              <a:rPr lang="et-EE" altLang="ja-JP" sz="3600" b="1" dirty="0" smtClean="0">
                <a:ea typeface="ＭＳ Ｐゴシック" charset="-128"/>
              </a:rPr>
              <a:t>Chiba </a:t>
            </a:r>
            <a:r>
              <a:rPr lang="et-EE" altLang="ja-JP" sz="3600" b="1" dirty="0" smtClean="0">
                <a:ea typeface="ＭＳ Ｐゴシック" charset="-128"/>
              </a:rPr>
              <a:t>Band </a:t>
            </a:r>
            <a:r>
              <a:rPr lang="et-EE" altLang="ja-JP" sz="3600" dirty="0">
                <a:ea typeface="ＭＳ Ｐゴシック" charset="-128"/>
              </a:rPr>
              <a:t>[SC78</a:t>
            </a:r>
            <a:r>
              <a:rPr lang="et-EE" altLang="ja-JP" sz="3600" dirty="0" smtClean="0">
                <a:ea typeface="ＭＳ Ｐゴシック" charset="-128"/>
              </a:rPr>
              <a:t>], </a:t>
            </a:r>
            <a:r>
              <a:rPr lang="et-EE" altLang="ja-JP" sz="3600" b="1" dirty="0" smtClean="0">
                <a:ea typeface="ＭＳ Ｐゴシック" charset="-128"/>
              </a:rPr>
              <a:t>Itakura Parallelogram </a:t>
            </a:r>
            <a:r>
              <a:rPr lang="et-EE" altLang="ja-JP" sz="3600" dirty="0">
                <a:ea typeface="ＭＳ Ｐゴシック" charset="-128"/>
              </a:rPr>
              <a:t>[Ita75</a:t>
            </a:r>
            <a:r>
              <a:rPr lang="et-EE" altLang="ja-JP" sz="3600" dirty="0" smtClean="0">
                <a:ea typeface="ＭＳ Ｐゴシック" charset="-128"/>
              </a:rPr>
              <a:t>], </a:t>
            </a:r>
            <a:r>
              <a:rPr lang="et-EE" altLang="ja-JP" sz="3600" b="1" dirty="0">
                <a:ea typeface="ＭＳ Ｐゴシック" charset="-128"/>
              </a:rPr>
              <a:t> </a:t>
            </a:r>
            <a:r>
              <a:rPr lang="et-EE" altLang="ja-JP" sz="3600" b="1" dirty="0" smtClean="0">
                <a:ea typeface="ＭＳ Ｐゴシック" charset="-128"/>
              </a:rPr>
              <a:t>Slanted Band. </a:t>
            </a:r>
            <a:endParaRPr lang="et-EE" altLang="ja-JP" sz="3600" b="1" dirty="0" smtClean="0">
              <a:ea typeface="ＭＳ Ｐゴシック" charset="-128"/>
            </a:endParaRPr>
          </a:p>
        </p:txBody>
      </p:sp>
      <p:sp>
        <p:nvSpPr>
          <p:cNvPr id="46" name="Text Box 258"/>
          <p:cNvSpPr txBox="1">
            <a:spLocks noChangeArrowheads="1"/>
          </p:cNvSpPr>
          <p:nvPr/>
        </p:nvSpPr>
        <p:spPr bwMode="auto">
          <a:xfrm>
            <a:off x="12566650" y="282440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Itakura </a:t>
            </a:r>
            <a:r>
              <a:rPr lang="et-EE" i="1" dirty="0">
                <a:solidFill>
                  <a:schemeClr val="accent2">
                    <a:lumMod val="50000"/>
                  </a:schemeClr>
                </a:solidFill>
                <a:latin typeface="Arial"/>
              </a:rPr>
              <a:t>Parallelogram, absolute difference</a:t>
            </a:r>
            <a:endParaRPr lang="en-AU" i="1" dirty="0">
              <a:solidFill>
                <a:schemeClr val="accent2">
                  <a:lumMod val="50000"/>
                </a:schemeClr>
              </a:solidFill>
              <a:latin typeface="Arial"/>
            </a:endParaRPr>
          </a:p>
        </p:txBody>
      </p:sp>
      <p:sp>
        <p:nvSpPr>
          <p:cNvPr id="47" name="Text Box 260"/>
          <p:cNvSpPr txBox="1">
            <a:spLocks noChangeArrowheads="1"/>
          </p:cNvSpPr>
          <p:nvPr/>
        </p:nvSpPr>
        <p:spPr bwMode="auto">
          <a:xfrm>
            <a:off x="21642293" y="205478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Sakoe-Chiba Band</a:t>
            </a:r>
            <a:r>
              <a:rPr lang="et-EE" i="1" dirty="0">
                <a:solidFill>
                  <a:schemeClr val="accent2">
                    <a:lumMod val="50000"/>
                  </a:schemeClr>
                </a:solidFill>
                <a:latin typeface="Arial"/>
              </a:rPr>
              <a:t>, absolute </a:t>
            </a:r>
            <a:r>
              <a:rPr lang="et-EE" i="1" dirty="0" smtClean="0">
                <a:solidFill>
                  <a:schemeClr val="accent2">
                    <a:lumMod val="50000"/>
                  </a:schemeClr>
                </a:solidFill>
                <a:latin typeface="Arial"/>
              </a:rPr>
              <a:t>difference, 5</a:t>
            </a:r>
            <a:r>
              <a:rPr lang="et-EE" i="1" dirty="0" smtClean="0">
                <a:solidFill>
                  <a:schemeClr val="accent2">
                    <a:lumMod val="50000"/>
                  </a:schemeClr>
                </a:solidFill>
                <a:latin typeface="Arial"/>
              </a:rPr>
              <a:t>%</a:t>
            </a:r>
            <a:endParaRPr lang="en-AU" i="1" dirty="0">
              <a:solidFill>
                <a:schemeClr val="accent2">
                  <a:lumMod val="50000"/>
                </a:schemeClr>
              </a:solidFill>
              <a:latin typeface="Arial"/>
            </a:endParaRPr>
          </a:p>
        </p:txBody>
      </p:sp>
      <p:sp>
        <p:nvSpPr>
          <p:cNvPr id="54" name="Text Box 245"/>
          <p:cNvSpPr txBox="1">
            <a:spLocks noChangeArrowheads="1"/>
          </p:cNvSpPr>
          <p:nvPr/>
        </p:nvSpPr>
        <p:spPr bwMode="auto">
          <a:xfrm>
            <a:off x="31250830" y="22751675"/>
            <a:ext cx="10623135" cy="7156897"/>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t-EE" altLang="zh-CN" sz="3600" dirty="0" smtClean="0">
                <a:ea typeface="SimSun" pitchFamily="2" charset="-122"/>
              </a:rPr>
              <a:t>[Ita75</a:t>
            </a:r>
            <a:r>
              <a:rPr lang="et-EE" altLang="zh-CN" sz="3600" dirty="0" smtClean="0">
                <a:ea typeface="SimSun" pitchFamily="2" charset="-122"/>
              </a:rPr>
              <a:t>]  </a:t>
            </a:r>
            <a:r>
              <a:rPr lang="en-US" sz="3600" dirty="0" smtClean="0"/>
              <a:t>F</a:t>
            </a:r>
            <a:r>
              <a:rPr lang="en-US" sz="3600" dirty="0" smtClean="0"/>
              <a:t>. </a:t>
            </a:r>
            <a:r>
              <a:rPr lang="en-US" sz="3600" dirty="0" err="1" smtClean="0"/>
              <a:t>Itakura</a:t>
            </a:r>
            <a:r>
              <a:rPr lang="en-US" sz="3600" dirty="0" smtClean="0"/>
              <a:t>. Minimum prediction </a:t>
            </a:r>
            <a:r>
              <a:rPr lang="en-US" sz="3600" dirty="0" smtClean="0"/>
              <a:t>residual    				principle </a:t>
            </a:r>
            <a:r>
              <a:rPr lang="en-US" sz="3600" dirty="0" smtClean="0"/>
              <a:t>applied to speech</a:t>
            </a:r>
            <a:r>
              <a:rPr lang="et-EE" sz="3600" dirty="0" smtClean="0"/>
              <a:t> </a:t>
            </a:r>
            <a:r>
              <a:rPr lang="en-US" sz="3600" dirty="0" smtClean="0"/>
              <a:t>recognition. IEEE </a:t>
            </a:r>
            <a:r>
              <a:rPr lang="et-EE" sz="3600" dirty="0" smtClean="0"/>
              <a:t>		</a:t>
            </a:r>
            <a:r>
              <a:rPr lang="en-US" sz="3600" dirty="0" smtClean="0"/>
              <a:t>Transactions on Acoustics, Speech, </a:t>
            </a:r>
            <a:r>
              <a:rPr lang="en-US" sz="3600" dirty="0" smtClean="0"/>
              <a:t>and</a:t>
            </a:r>
            <a:r>
              <a:rPr lang="et-EE" sz="3600" dirty="0"/>
              <a:t> </a:t>
            </a:r>
            <a:r>
              <a:rPr lang="en-US" sz="3600" dirty="0" smtClean="0"/>
              <a:t>Signal</a:t>
            </a:r>
            <a:r>
              <a:rPr lang="et-EE" sz="3600" dirty="0" smtClean="0"/>
              <a:t> </a:t>
            </a:r>
            <a:r>
              <a:rPr lang="et-EE" sz="3600" dirty="0" smtClean="0"/>
              <a:t>Processing, 23(1):67-72, Feb 1975.</a:t>
            </a:r>
            <a:endParaRPr lang="et-EE" altLang="zh-CN" sz="3600" dirty="0" smtClean="0">
              <a:ea typeface="SimSun" pitchFamily="2" charset="-122"/>
            </a:endParaRPr>
          </a:p>
          <a:p>
            <a:pPr algn="just"/>
            <a:r>
              <a:rPr lang="et-EE" altLang="zh-CN" sz="3600" dirty="0" smtClean="0">
                <a:ea typeface="SimSun" pitchFamily="2" charset="-122"/>
              </a:rPr>
              <a:t>[SC78]	</a:t>
            </a:r>
            <a:r>
              <a:rPr lang="et-EE" sz="3600" dirty="0" err="1" smtClean="0"/>
              <a:t>Hiroaki</a:t>
            </a:r>
            <a:r>
              <a:rPr lang="et-EE" sz="3600" dirty="0" smtClean="0"/>
              <a:t> </a:t>
            </a:r>
            <a:r>
              <a:rPr lang="et-EE" sz="3600" dirty="0" err="1" smtClean="0"/>
              <a:t>Sakoe</a:t>
            </a:r>
            <a:r>
              <a:rPr lang="et-EE" sz="3600" dirty="0" smtClean="0"/>
              <a:t> and Seibi </a:t>
            </a:r>
            <a:r>
              <a:rPr lang="et-EE" sz="3600" dirty="0" err="1" smtClean="0"/>
              <a:t>Chiba</a:t>
            </a:r>
            <a:r>
              <a:rPr lang="et-EE" sz="3600" dirty="0" smtClean="0"/>
              <a:t>. </a:t>
            </a:r>
            <a:r>
              <a:rPr lang="et-EE" sz="3600" dirty="0" err="1" smtClean="0"/>
              <a:t>Dynamic</a:t>
            </a:r>
            <a:r>
              <a:rPr lang="et-EE" sz="3600" dirty="0" smtClean="0"/>
              <a:t>   			</a:t>
            </a:r>
            <a:r>
              <a:rPr lang="et-EE" sz="3600" dirty="0" err="1" smtClean="0"/>
              <a:t>programming</a:t>
            </a:r>
            <a:r>
              <a:rPr lang="et-EE" sz="3600" dirty="0" smtClean="0"/>
              <a:t> </a:t>
            </a:r>
            <a:r>
              <a:rPr lang="et-EE" sz="3600" dirty="0" err="1" smtClean="0"/>
              <a:t>algorithm</a:t>
            </a:r>
            <a:r>
              <a:rPr lang="et-EE" sz="3600" dirty="0" smtClean="0"/>
              <a:t> </a:t>
            </a:r>
            <a:r>
              <a:rPr lang="en-US" sz="3600" dirty="0" smtClean="0"/>
              <a:t>optimization for </a:t>
            </a:r>
            <a:r>
              <a:rPr lang="et-EE" sz="3600" dirty="0" smtClean="0"/>
              <a:t>			</a:t>
            </a:r>
            <a:r>
              <a:rPr lang="en-US" sz="3600" dirty="0" smtClean="0"/>
              <a:t>spoken word recognition, 1978.</a:t>
            </a:r>
            <a:endParaRPr lang="et-EE" sz="3600" dirty="0" smtClean="0"/>
          </a:p>
          <a:p>
            <a:pPr algn="just"/>
            <a:r>
              <a:rPr lang="et-EE" sz="3600" dirty="0" smtClean="0"/>
              <a:t>[SC71]	</a:t>
            </a:r>
            <a:r>
              <a:rPr lang="en-US" sz="3600" dirty="0" smtClean="0"/>
              <a:t>Hiroaki </a:t>
            </a:r>
            <a:r>
              <a:rPr lang="en-US" sz="3600" dirty="0" err="1" smtClean="0"/>
              <a:t>Sakoe</a:t>
            </a:r>
            <a:r>
              <a:rPr lang="en-US" sz="3600" dirty="0" smtClean="0"/>
              <a:t> and </a:t>
            </a:r>
            <a:r>
              <a:rPr lang="en-US" sz="3600" dirty="0" err="1" smtClean="0"/>
              <a:t>Seibi</a:t>
            </a:r>
            <a:r>
              <a:rPr lang="en-US" sz="3600" dirty="0" smtClean="0"/>
              <a:t> Chiba. </a:t>
            </a:r>
            <a:r>
              <a:rPr lang="et-EE" sz="3600" dirty="0" smtClean="0"/>
              <a:t> </a:t>
            </a:r>
            <a:r>
              <a:rPr lang="en-US" sz="3600" dirty="0" smtClean="0"/>
              <a:t>A dynamic</a:t>
            </a:r>
            <a:r>
              <a:rPr lang="et-EE" sz="3600" dirty="0" smtClean="0"/>
              <a:t> 			</a:t>
            </a:r>
            <a:r>
              <a:rPr lang="en-US" sz="3600" dirty="0" smtClean="0"/>
              <a:t>programming approach</a:t>
            </a:r>
            <a:r>
              <a:rPr lang="et-EE" sz="3600" dirty="0" smtClean="0"/>
              <a:t> t</a:t>
            </a:r>
            <a:r>
              <a:rPr lang="en-US" sz="3600" dirty="0" smtClean="0"/>
              <a:t>o continuous speech </a:t>
            </a:r>
            <a:r>
              <a:rPr lang="et-EE" sz="3600" dirty="0" smtClean="0"/>
              <a:t>		</a:t>
            </a:r>
            <a:r>
              <a:rPr lang="en-US" sz="3600" dirty="0" smtClean="0"/>
              <a:t>recognition. In Proceedings of the Seventh In-</a:t>
            </a:r>
          </a:p>
          <a:p>
            <a:pPr algn="just"/>
            <a:r>
              <a:rPr lang="et-EE" sz="3600" dirty="0" smtClean="0"/>
              <a:t>			</a:t>
            </a:r>
            <a:r>
              <a:rPr lang="et-EE" sz="3600" dirty="0" err="1" smtClean="0"/>
              <a:t>ternational</a:t>
            </a:r>
            <a:r>
              <a:rPr lang="et-EE" sz="3600" dirty="0" smtClean="0"/>
              <a:t> </a:t>
            </a:r>
            <a:r>
              <a:rPr lang="et-EE" sz="3600" dirty="0" err="1" smtClean="0"/>
              <a:t>Congress</a:t>
            </a:r>
            <a:r>
              <a:rPr lang="et-EE" sz="3600" dirty="0" smtClean="0"/>
              <a:t> on </a:t>
            </a:r>
            <a:r>
              <a:rPr lang="et-EE" sz="3600" dirty="0" err="1" smtClean="0"/>
              <a:t>Acoustics</a:t>
            </a:r>
            <a:r>
              <a:rPr lang="et-EE" sz="3600" dirty="0" smtClean="0"/>
              <a:t>, Budapest, 		</a:t>
            </a:r>
            <a:r>
              <a:rPr lang="et-EE" sz="3600" dirty="0" err="1" smtClean="0"/>
              <a:t>volume</a:t>
            </a:r>
            <a:r>
              <a:rPr lang="et-EE" sz="3600" dirty="0" smtClean="0"/>
              <a:t> 3, pages 65-69, Budapest, 1971.</a:t>
            </a:r>
          </a:p>
        </p:txBody>
      </p:sp>
      <p:sp>
        <p:nvSpPr>
          <p:cNvPr id="55" name="Text Box 246"/>
          <p:cNvSpPr txBox="1">
            <a:spLocks noChangeArrowheads="1"/>
          </p:cNvSpPr>
          <p:nvPr/>
        </p:nvSpPr>
        <p:spPr bwMode="auto">
          <a:xfrm>
            <a:off x="31250829" y="17171291"/>
            <a:ext cx="10623136" cy="4479240"/>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source</a:t>
            </a:r>
            <a:r>
              <a:rPr lang="et-EE" altLang="zh-CN" sz="3600" dirty="0" smtClean="0">
                <a:ea typeface="SimSun" pitchFamily="2" charset="-122"/>
              </a:rPr>
              <a:t> </a:t>
            </a:r>
            <a:r>
              <a:rPr lang="et-EE" altLang="zh-CN" sz="3600" dirty="0" err="1" smtClean="0">
                <a:ea typeface="SimSun" pitchFamily="2" charset="-122"/>
              </a:rPr>
              <a:t>code</a:t>
            </a:r>
            <a:r>
              <a:rPr lang="et-EE" altLang="zh-CN" sz="3600" dirty="0" smtClean="0">
                <a:ea typeface="SimSun" pitchFamily="2" charset="-122"/>
              </a:rPr>
              <a:t> of </a:t>
            </a: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implementation</a:t>
            </a:r>
            <a:r>
              <a:rPr lang="et-EE" altLang="zh-CN" sz="3600" dirty="0" smtClean="0">
                <a:ea typeface="SimSun" pitchFamily="2" charset="-122"/>
              </a:rPr>
              <a:t> </a:t>
            </a:r>
            <a:r>
              <a:rPr lang="et-EE" altLang="zh-CN" sz="3600" dirty="0" err="1" smtClean="0">
                <a:ea typeface="SimSun" pitchFamily="2" charset="-122"/>
              </a:rPr>
              <a:t>is</a:t>
            </a:r>
            <a:r>
              <a:rPr lang="et-EE" altLang="zh-CN" sz="3600" dirty="0" smtClean="0">
                <a:ea typeface="SimSun" pitchFamily="2" charset="-122"/>
              </a:rPr>
              <a:t> </a:t>
            </a:r>
            <a:r>
              <a:rPr lang="et-EE" altLang="zh-CN" sz="3600" dirty="0" err="1" smtClean="0">
                <a:ea typeface="SimSun" pitchFamily="2" charset="-122"/>
              </a:rPr>
              <a:t>available</a:t>
            </a:r>
            <a:r>
              <a:rPr lang="et-EE" altLang="zh-CN" sz="3600" dirty="0" smtClean="0">
                <a:ea typeface="SimSun" pitchFamily="2" charset="-122"/>
              </a:rPr>
              <a:t> at: </a:t>
            </a:r>
            <a:r>
              <a:rPr lang="et-EE" altLang="zh-CN" sz="3600" dirty="0">
                <a:ea typeface="SimSun" pitchFamily="2" charset="-122"/>
                <a:hlinkClick r:id="rId4"/>
              </a:rPr>
              <a:t>https://</a:t>
            </a:r>
            <a:r>
              <a:rPr lang="et-EE" altLang="zh-CN" sz="3600" dirty="0" smtClean="0">
                <a:ea typeface="SimSun" pitchFamily="2" charset="-122"/>
                <a:hlinkClick r:id="rId4"/>
              </a:rPr>
              <a:t>github.com/AnnabellKuldmaa/aa16</a:t>
            </a:r>
            <a:r>
              <a:rPr lang="et-EE" altLang="zh-CN" sz="3600" dirty="0" smtClean="0">
                <a:ea typeface="SimSun" pitchFamily="2" charset="-122"/>
              </a:rPr>
              <a:t>.</a:t>
            </a:r>
          </a:p>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tool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be</a:t>
            </a:r>
            <a:r>
              <a:rPr lang="et-EE" altLang="zh-CN" sz="3600" dirty="0" smtClean="0">
                <a:ea typeface="SimSun" pitchFamily="2" charset="-122"/>
              </a:rPr>
              <a:t> </a:t>
            </a:r>
            <a:r>
              <a:rPr lang="et-EE" altLang="zh-CN" sz="3600" dirty="0" err="1" smtClean="0">
                <a:ea typeface="SimSun" pitchFamily="2" charset="-122"/>
              </a:rPr>
              <a:t>used</a:t>
            </a:r>
            <a:r>
              <a:rPr lang="et-EE" altLang="zh-CN" sz="3600" dirty="0" smtClean="0">
                <a:ea typeface="SimSun" pitchFamily="2" charset="-122"/>
              </a:rPr>
              <a:t> in </a:t>
            </a:r>
            <a:r>
              <a:rPr lang="en-US" altLang="zh-CN" sz="3600" dirty="0" smtClean="0">
                <a:ea typeface="SimSun" pitchFamily="2" charset="-122"/>
              </a:rPr>
              <a:t>various</a:t>
            </a:r>
            <a:r>
              <a:rPr lang="et-EE" altLang="zh-CN" sz="3600" dirty="0" smtClean="0">
                <a:ea typeface="SimSun" pitchFamily="2" charset="-122"/>
              </a:rPr>
              <a:t> </a:t>
            </a:r>
            <a:r>
              <a:rPr lang="et-EE" altLang="zh-CN" sz="3600" dirty="0" err="1" smtClean="0">
                <a:ea typeface="SimSun" pitchFamily="2" charset="-122"/>
              </a:rPr>
              <a:t>algorithmics</a:t>
            </a:r>
            <a:r>
              <a:rPr lang="et-EE" altLang="zh-CN" sz="3600" dirty="0" smtClean="0">
                <a:ea typeface="SimSun" pitchFamily="2" charset="-122"/>
              </a:rPr>
              <a:t> </a:t>
            </a:r>
            <a:r>
              <a:rPr lang="et-EE" altLang="zh-CN" sz="3600" dirty="0" err="1" smtClean="0">
                <a:ea typeface="SimSun" pitchFamily="2" charset="-122"/>
              </a:rPr>
              <a:t>courses</a:t>
            </a:r>
            <a:r>
              <a:rPr lang="et-EE" altLang="zh-CN" sz="3600" dirty="0" smtClean="0">
                <a:ea typeface="SimSun" pitchFamily="2" charset="-122"/>
              </a:rPr>
              <a:t>  </a:t>
            </a:r>
            <a:r>
              <a:rPr lang="et-EE" altLang="zh-CN" sz="3600" dirty="0" err="1" smtClean="0">
                <a:ea typeface="SimSun" pitchFamily="2" charset="-122"/>
              </a:rPr>
              <a:t>that</a:t>
            </a:r>
            <a:r>
              <a:rPr lang="et-EE" altLang="zh-CN" sz="3600" dirty="0" smtClean="0">
                <a:ea typeface="SimSun" pitchFamily="2" charset="-122"/>
              </a:rPr>
              <a:t> </a:t>
            </a:r>
            <a:r>
              <a:rPr lang="et-EE" altLang="zh-CN" sz="3600" dirty="0" err="1" smtClean="0">
                <a:ea typeface="SimSun" pitchFamily="2" charset="-122"/>
              </a:rPr>
              <a:t>consider</a:t>
            </a:r>
            <a:r>
              <a:rPr lang="et-EE" altLang="zh-CN" sz="3600" dirty="0" smtClean="0">
                <a:ea typeface="SimSun" pitchFamily="2" charset="-122"/>
              </a:rPr>
              <a:t> </a:t>
            </a:r>
            <a:r>
              <a:rPr lang="et-EE" altLang="zh-CN" sz="3600" dirty="0" err="1" smtClean="0">
                <a:ea typeface="SimSun" pitchFamily="2" charset="-122"/>
              </a:rPr>
              <a:t>dynamic</a:t>
            </a:r>
            <a:r>
              <a:rPr lang="et-EE" altLang="zh-CN" sz="3600" dirty="0" smtClean="0">
                <a:ea typeface="SimSun" pitchFamily="2" charset="-122"/>
              </a:rPr>
              <a:t> </a:t>
            </a:r>
            <a:r>
              <a:rPr lang="et-EE" altLang="zh-CN" sz="3600" dirty="0" err="1" smtClean="0">
                <a:ea typeface="SimSun" pitchFamily="2" charset="-122"/>
              </a:rPr>
              <a:t>programming</a:t>
            </a:r>
            <a:r>
              <a:rPr lang="et-EE" altLang="zh-CN" sz="3600" dirty="0" smtClean="0">
                <a:ea typeface="SimSun" pitchFamily="2" charset="-122"/>
              </a:rPr>
              <a:t>. </a:t>
            </a:r>
            <a:r>
              <a:rPr lang="et-EE" altLang="zh-CN" sz="3600" dirty="0" err="1" smtClean="0">
                <a:ea typeface="SimSun" pitchFamily="2" charset="-122"/>
              </a:rPr>
              <a:t>Students</a:t>
            </a:r>
            <a:r>
              <a:rPr lang="et-EE" altLang="zh-CN" sz="3600" dirty="0" smtClean="0">
                <a:ea typeface="SimSun" pitchFamily="2" charset="-122"/>
              </a:rPr>
              <a:t>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play</a:t>
            </a:r>
            <a:r>
              <a:rPr lang="et-EE" altLang="zh-CN" sz="3600" dirty="0" smtClean="0">
                <a:ea typeface="SimSun" pitchFamily="2" charset="-122"/>
              </a:rPr>
              <a:t> </a:t>
            </a:r>
            <a:r>
              <a:rPr lang="et-EE" altLang="zh-CN" sz="3600" dirty="0" err="1" smtClean="0">
                <a:ea typeface="SimSun" pitchFamily="2" charset="-122"/>
              </a:rPr>
              <a:t>with</a:t>
            </a:r>
            <a:r>
              <a:rPr lang="et-EE" altLang="zh-CN" sz="3600" dirty="0" smtClean="0">
                <a:ea typeface="SimSun" pitchFamily="2" charset="-122"/>
              </a:rPr>
              <a:t> </a:t>
            </a:r>
            <a:r>
              <a:rPr lang="et-EE" altLang="zh-CN" sz="3600" dirty="0" err="1" smtClean="0">
                <a:ea typeface="SimSun" pitchFamily="2" charset="-122"/>
              </a:rPr>
              <a:t>different</a:t>
            </a:r>
            <a:r>
              <a:rPr lang="et-EE" altLang="zh-CN" sz="3600" dirty="0" smtClean="0">
                <a:ea typeface="SimSun" pitchFamily="2" charset="-122"/>
              </a:rPr>
              <a:t> </a:t>
            </a:r>
            <a:r>
              <a:rPr lang="et-EE" altLang="zh-CN" sz="3600" dirty="0" err="1" smtClean="0">
                <a:ea typeface="SimSun" pitchFamily="2" charset="-122"/>
              </a:rPr>
              <a:t>parameters</a:t>
            </a:r>
            <a:r>
              <a:rPr lang="et-EE" altLang="zh-CN" sz="3600" dirty="0" smtClean="0">
                <a:ea typeface="SimSun" pitchFamily="2" charset="-122"/>
              </a:rPr>
              <a:t> and </a:t>
            </a:r>
            <a:r>
              <a:rPr lang="et-EE" altLang="zh-CN" sz="3600" dirty="0" err="1" smtClean="0">
                <a:ea typeface="SimSun" pitchFamily="2" charset="-122"/>
              </a:rPr>
              <a:t>learn</a:t>
            </a:r>
            <a:r>
              <a:rPr lang="et-EE" altLang="zh-CN" sz="3600" dirty="0" smtClean="0">
                <a:ea typeface="SimSun" pitchFamily="2" charset="-122"/>
              </a:rPr>
              <a:t> </a:t>
            </a:r>
            <a:r>
              <a:rPr lang="et-EE" altLang="zh-CN" sz="3600" dirty="0" err="1" smtClean="0">
                <a:ea typeface="SimSun" pitchFamily="2" charset="-122"/>
              </a:rPr>
              <a:t>important</a:t>
            </a:r>
            <a:r>
              <a:rPr lang="et-EE" altLang="zh-CN" sz="3600" dirty="0" smtClean="0">
                <a:ea typeface="SimSun" pitchFamily="2" charset="-122"/>
              </a:rPr>
              <a:t> </a:t>
            </a:r>
            <a:r>
              <a:rPr lang="et-EE" altLang="zh-CN" sz="3600" dirty="0" err="1" smtClean="0">
                <a:ea typeface="SimSun" pitchFamily="2" charset="-122"/>
              </a:rPr>
              <a:t>aspects</a:t>
            </a:r>
            <a:r>
              <a:rPr lang="et-EE" altLang="zh-CN" sz="3600" dirty="0" smtClean="0">
                <a:ea typeface="SimSun" pitchFamily="2" charset="-122"/>
              </a:rPr>
              <a:t> of DTW </a:t>
            </a:r>
            <a:r>
              <a:rPr lang="et-EE" altLang="zh-CN" sz="3600" dirty="0" err="1" smtClean="0">
                <a:ea typeface="SimSun" pitchFamily="2" charset="-122"/>
              </a:rPr>
              <a:t>while</a:t>
            </a:r>
            <a:r>
              <a:rPr lang="et-EE" altLang="zh-CN" sz="3600" dirty="0" smtClean="0">
                <a:ea typeface="SimSun" pitchFamily="2" charset="-122"/>
              </a:rPr>
              <a:t> </a:t>
            </a:r>
            <a:r>
              <a:rPr lang="et-EE" altLang="zh-CN" sz="3600" dirty="0" err="1" smtClean="0">
                <a:ea typeface="SimSun" pitchFamily="2" charset="-122"/>
              </a:rPr>
              <a:t>having</a:t>
            </a:r>
            <a:r>
              <a:rPr lang="et-EE" altLang="zh-CN" sz="3600" dirty="0" smtClean="0">
                <a:ea typeface="SimSun" pitchFamily="2" charset="-122"/>
              </a:rPr>
              <a:t> </a:t>
            </a:r>
            <a:r>
              <a:rPr lang="et-EE" altLang="zh-CN" sz="3600" dirty="0" err="1" smtClean="0">
                <a:ea typeface="SimSun" pitchFamily="2" charset="-122"/>
              </a:rPr>
              <a:t>fun</a:t>
            </a:r>
            <a:r>
              <a:rPr lang="et-EE" altLang="zh-CN" sz="3600" dirty="0" smtClean="0">
                <a:ea typeface="SimSun" pitchFamily="2" charset="-122"/>
              </a:rPr>
              <a:t>.</a:t>
            </a:r>
            <a:endParaRPr lang="en-US" altLang="zh-CN" sz="3600" dirty="0">
              <a:ea typeface="SimSun" pitchFamily="2" charset="-122"/>
            </a:endParaRPr>
          </a:p>
        </p:txBody>
      </p:sp>
      <p:grpSp>
        <p:nvGrpSpPr>
          <p:cNvPr id="62" name="Group 61"/>
          <p:cNvGrpSpPr/>
          <p:nvPr/>
        </p:nvGrpSpPr>
        <p:grpSpPr>
          <a:xfrm>
            <a:off x="31136974" y="16072237"/>
            <a:ext cx="10736991" cy="819990"/>
            <a:chOff x="1066799" y="5958162"/>
            <a:chExt cx="11007725" cy="891580"/>
          </a:xfrm>
        </p:grpSpPr>
        <p:sp>
          <p:nvSpPr>
            <p:cNvPr id="6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CONCLUSIONS</a:t>
              </a:r>
              <a:endParaRPr lang="en-US" altLang="zh-CN" sz="3000" b="1" dirty="0">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159450" y="21843206"/>
            <a:ext cx="10736991" cy="819990"/>
            <a:chOff x="1066799" y="5958162"/>
            <a:chExt cx="11007725" cy="891580"/>
          </a:xfrm>
        </p:grpSpPr>
        <p:sp>
          <p:nvSpPr>
            <p:cNvPr id="66"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REFERENCES</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8" name="Pil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250" y="1747636"/>
            <a:ext cx="6313104" cy="2761474"/>
          </a:xfrm>
          <a:prstGeom prst="rect">
            <a:avLst/>
          </a:prstGeom>
        </p:spPr>
      </p:pic>
      <p:pic>
        <p:nvPicPr>
          <p:cNvPr id="10" name="Pilt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23311" y="1132030"/>
            <a:ext cx="3178547" cy="3215650"/>
          </a:xfrm>
          <a:prstGeom prst="rect">
            <a:avLst/>
          </a:prstGeom>
        </p:spPr>
      </p:pic>
      <p:pic>
        <p:nvPicPr>
          <p:cNvPr id="5" name="Picture 4" descr="Screen Shot 2017-01-11 at 19.03.14.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6650" y="14756606"/>
            <a:ext cx="8915400" cy="5429079"/>
          </a:xfrm>
          <a:prstGeom prst="rect">
            <a:avLst/>
          </a:prstGeom>
        </p:spPr>
      </p:pic>
      <p:sp>
        <p:nvSpPr>
          <p:cNvPr id="33" name="Text Box 260"/>
          <p:cNvSpPr txBox="1">
            <a:spLocks noChangeArrowheads="1"/>
          </p:cNvSpPr>
          <p:nvPr/>
        </p:nvSpPr>
        <p:spPr bwMode="auto">
          <a:xfrm>
            <a:off x="12566650" y="205478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No constraints, absolute difference</a:t>
            </a:r>
            <a:endParaRPr lang="en-AU" i="1" dirty="0">
              <a:solidFill>
                <a:schemeClr val="accent2">
                  <a:lumMod val="50000"/>
                </a:schemeClr>
              </a:solidFill>
              <a:latin typeface="Arial"/>
            </a:endParaRPr>
          </a:p>
        </p:txBody>
      </p:sp>
      <p:pic>
        <p:nvPicPr>
          <p:cNvPr id="7" name="Picture 6" descr="Screen Shot 2017-01-11 at 19.16.0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66650" y="22452806"/>
            <a:ext cx="8828775" cy="5273651"/>
          </a:xfrm>
          <a:prstGeom prst="rect">
            <a:avLst/>
          </a:prstGeom>
        </p:spPr>
      </p:pic>
      <p:pic>
        <p:nvPicPr>
          <p:cNvPr id="9" name="Picture 8" descr="Screen Shot 2017-01-11 at 19.18.1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42293" y="14756606"/>
            <a:ext cx="8983757" cy="5334000"/>
          </a:xfrm>
          <a:prstGeom prst="rect">
            <a:avLst/>
          </a:prstGeom>
        </p:spPr>
      </p:pic>
      <p:pic>
        <p:nvPicPr>
          <p:cNvPr id="11" name="Picture 10" descr="Screen Shot 2017-01-11 at 19.24.55.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850" y="22452806"/>
            <a:ext cx="8839200" cy="5214405"/>
          </a:xfrm>
          <a:prstGeom prst="rect">
            <a:avLst/>
          </a:prstGeom>
        </p:spPr>
      </p:pic>
      <p:sp>
        <p:nvSpPr>
          <p:cNvPr id="48" name="Text Box 260"/>
          <p:cNvSpPr txBox="1">
            <a:spLocks noChangeArrowheads="1"/>
          </p:cNvSpPr>
          <p:nvPr/>
        </p:nvSpPr>
        <p:spPr bwMode="auto">
          <a:xfrm>
            <a:off x="21726808" y="28244006"/>
            <a:ext cx="9220200"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wrap="square"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Slanted </a:t>
            </a:r>
            <a:r>
              <a:rPr lang="et-EE" i="1" dirty="0">
                <a:solidFill>
                  <a:schemeClr val="accent2">
                    <a:lumMod val="50000"/>
                  </a:schemeClr>
                </a:solidFill>
                <a:latin typeface="Arial"/>
              </a:rPr>
              <a:t>Band, absolute </a:t>
            </a:r>
            <a:r>
              <a:rPr lang="et-EE" i="1" dirty="0" smtClean="0">
                <a:solidFill>
                  <a:schemeClr val="accent2">
                    <a:lumMod val="50000"/>
                  </a:schemeClr>
                </a:solidFill>
                <a:latin typeface="Arial"/>
              </a:rPr>
              <a:t>difference, 10</a:t>
            </a:r>
            <a:r>
              <a:rPr lang="et-EE" i="1" dirty="0" smtClean="0">
                <a:solidFill>
                  <a:schemeClr val="accent2">
                    <a:lumMod val="50000"/>
                  </a:schemeClr>
                </a:solidFill>
                <a:latin typeface="Arial"/>
              </a:rPr>
              <a:t>%, different length seq-s</a:t>
            </a:r>
            <a:endParaRPr lang="en-AU" i="1" dirty="0">
              <a:solidFill>
                <a:schemeClr val="accent2">
                  <a:lumMod val="50000"/>
                </a:schemeClr>
              </a:solidFill>
              <a:latin typeface="Arial"/>
            </a:endParaRPr>
          </a:p>
        </p:txBody>
      </p:sp>
      <p:pic>
        <p:nvPicPr>
          <p:cNvPr id="12" name="Picture 11" descr="Screen Shot 2017-01-11 at 19.36.19.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59450" y="6755606"/>
            <a:ext cx="10714515" cy="9192619"/>
          </a:xfrm>
          <a:prstGeom prst="rect">
            <a:avLst/>
          </a:prstGeom>
        </p:spPr>
      </p:pic>
      <p:grpSp>
        <p:nvGrpSpPr>
          <p:cNvPr id="52" name="Group 51"/>
          <p:cNvGrpSpPr/>
          <p:nvPr/>
        </p:nvGrpSpPr>
        <p:grpSpPr>
          <a:xfrm>
            <a:off x="908050" y="5612603"/>
            <a:ext cx="10992689" cy="819990"/>
            <a:chOff x="1066799" y="5958162"/>
            <a:chExt cx="11007725" cy="891581"/>
          </a:xfrm>
        </p:grpSpPr>
        <p:sp>
          <p:nvSpPr>
            <p:cNvPr id="5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6" name="Text Box 248"/>
            <p:cNvSpPr txBox="1">
              <a:spLocks noChangeArrowheads="1"/>
            </p:cNvSpPr>
            <p:nvPr/>
          </p:nvSpPr>
          <p:spPr bwMode="auto">
            <a:xfrm>
              <a:off x="1157514" y="6046588"/>
              <a:ext cx="10805886" cy="803155"/>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INTRODUCTION</a:t>
              </a:r>
            </a:p>
          </p:txBody>
        </p:sp>
      </p:grpSp>
      <p:grpSp>
        <p:nvGrpSpPr>
          <p:cNvPr id="57" name="Group 56"/>
          <p:cNvGrpSpPr/>
          <p:nvPr/>
        </p:nvGrpSpPr>
        <p:grpSpPr>
          <a:xfrm>
            <a:off x="12566650" y="5612603"/>
            <a:ext cx="29184600" cy="831268"/>
            <a:chOff x="1066799" y="5958162"/>
            <a:chExt cx="11007725" cy="884207"/>
          </a:xfrm>
        </p:grpSpPr>
        <p:sp>
          <p:nvSpPr>
            <p:cNvPr id="58"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9" name="Text Box 248"/>
            <p:cNvSpPr txBox="1">
              <a:spLocks noChangeArrowheads="1"/>
            </p:cNvSpPr>
            <p:nvPr/>
          </p:nvSpPr>
          <p:spPr bwMode="auto">
            <a:xfrm>
              <a:off x="1095540" y="6039215"/>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VISUALIZATION</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13" name="Picture 12" descr="Screen Shot 2017-01-11 at 22.42.39.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8050" y="13422222"/>
            <a:ext cx="11049000" cy="835084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2151</TotalTime>
  <Words>422</Words>
  <Application>Microsoft Macintosh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Liis</cp:lastModifiedBy>
  <cp:revision>130</cp:revision>
  <cp:lastPrinted>2000-08-03T00:31:24Z</cp:lastPrinted>
  <dcterms:modified xsi:type="dcterms:W3CDTF">2017-01-11T20:45:07Z</dcterms:modified>
  <cp:category>research posters template</cp:category>
</cp:coreProperties>
</file>