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2811700" cy="30275213"/>
  <p:notesSz cx="9239250" cy="119824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35026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870052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05077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740103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175129" algn="l" defTabSz="870052" rtl="0" eaLnBrk="1" latinLnBrk="0" hangingPunct="1"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610155" algn="l" defTabSz="870052" rtl="0" eaLnBrk="1" latinLnBrk="0" hangingPunct="1"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045181" algn="l" defTabSz="870052" rtl="0" eaLnBrk="1" latinLnBrk="0" hangingPunct="1"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480206" algn="l" defTabSz="870052" rtl="0" eaLnBrk="1" latinLnBrk="0" hangingPunct="1">
      <a:defRPr sz="23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  <p15:guide id="3" orient="horz" pos="10198">
          <p15:clr>
            <a:srgbClr val="A4A3A4"/>
          </p15:clr>
        </p15:guide>
        <p15:guide id="4" pos="131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75"/>
    <a:srgbClr val="EAEAEA"/>
    <a:srgbClr val="3399FF"/>
    <a:srgbClr val="A9A9BB"/>
    <a:srgbClr val="ABABB9"/>
    <a:srgbClr val="9E9EC6"/>
    <a:srgbClr val="9696D0"/>
    <a:srgbClr val="B5B5EF"/>
    <a:srgbClr val="ACA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>
        <p:scale>
          <a:sx n="21" d="100"/>
          <a:sy n="21" d="100"/>
        </p:scale>
        <p:origin x="1608" y="18"/>
      </p:cViewPr>
      <p:guideLst>
        <p:guide orient="horz" pos="11088"/>
        <p:guide pos="13440"/>
        <p:guide orient="horz" pos="10198"/>
        <p:guide pos="131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0175" y="889000"/>
            <a:ext cx="6424613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35026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70052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05077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4010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175129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10155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5181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80206" algn="l" defTabSz="8700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 smtId="4294967295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00175" y="889000"/>
            <a:ext cx="6424613" cy="4545013"/>
          </a:xfrm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 smtId="4294967295"/>
            </a:defPPr>
          </a:lstStyle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894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1154" y="9405523"/>
            <a:ext cx="36389396" cy="6488380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2306" y="17155370"/>
            <a:ext cx="29967089" cy="7738167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35026" indent="0" algn="ctr">
              <a:buNone/>
              <a:defRPr/>
            </a:lvl2pPr>
            <a:lvl3pPr marL="870052" indent="0" algn="ctr">
              <a:buNone/>
              <a:defRPr/>
            </a:lvl3pPr>
            <a:lvl4pPr marL="1305077" indent="0" algn="ctr">
              <a:buNone/>
              <a:defRPr/>
            </a:lvl4pPr>
            <a:lvl5pPr marL="1740103" indent="0" algn="ctr">
              <a:buNone/>
              <a:defRPr/>
            </a:lvl5pPr>
            <a:lvl6pPr marL="2175129" indent="0" algn="ctr">
              <a:buNone/>
              <a:defRPr/>
            </a:lvl6pPr>
            <a:lvl7pPr marL="2610155" indent="0" algn="ctr">
              <a:buNone/>
              <a:defRPr/>
            </a:lvl7pPr>
            <a:lvl8pPr marL="3045181" indent="0" algn="ctr">
              <a:buNone/>
              <a:defRPr/>
            </a:lvl8pPr>
            <a:lvl9pPr marL="34802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1" y="1211826"/>
            <a:ext cx="38531079" cy="5045869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311" y="7063633"/>
            <a:ext cx="38531079" cy="19980531"/>
          </a:xfrm>
          <a:prstGeom prst="rect">
            <a:avLst/>
          </a:prstGeom>
        </p:spPr>
        <p:txBody>
          <a:bodyPr vert="eaVert" lIns="87005" tIns="43503" rIns="87005" bIns="43503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9310" y="1211826"/>
            <a:ext cx="9632082" cy="25832338"/>
          </a:xfrm>
          <a:prstGeom prst="rect">
            <a:avLst/>
          </a:prstGeom>
        </p:spPr>
        <p:txBody>
          <a:bodyPr vert="eaVert"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310" y="1211826"/>
            <a:ext cx="28766864" cy="25832338"/>
          </a:xfrm>
          <a:prstGeom prst="rect">
            <a:avLst/>
          </a:prstGeom>
        </p:spPr>
        <p:txBody>
          <a:bodyPr vert="eaVert" lIns="87005" tIns="43503" rIns="87005" bIns="43503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1" y="1211826"/>
            <a:ext cx="38531079" cy="5045869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311" y="7063633"/>
            <a:ext cx="38531079" cy="19980531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828" y="19454921"/>
            <a:ext cx="36389396" cy="6012410"/>
          </a:xfrm>
          <a:prstGeom prst="rect">
            <a:avLst/>
          </a:prstGeom>
        </p:spPr>
        <p:txBody>
          <a:bodyPr lIns="87005" tIns="43503" rIns="87005" bIns="43503" anchor="t"/>
          <a:lstStyle>
            <a:defPPr>
              <a:defRPr kern="1200" smtId="4294967295"/>
            </a:defPPr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828" y="12832217"/>
            <a:ext cx="36389396" cy="6622703"/>
          </a:xfrm>
          <a:prstGeom prst="rect">
            <a:avLst/>
          </a:prstGeom>
        </p:spPr>
        <p:txBody>
          <a:bodyPr lIns="87005" tIns="43503" rIns="87005" bIns="43503" anchor="b"/>
          <a:lstStyle>
            <a:defPPr>
              <a:defRPr kern="1200" smtId="4294967295"/>
            </a:defPPr>
            <a:lvl1pPr marL="0" indent="0">
              <a:buNone/>
              <a:defRPr sz="1900"/>
            </a:lvl1pPr>
            <a:lvl2pPr marL="435026" indent="0">
              <a:buNone/>
              <a:defRPr sz="1700"/>
            </a:lvl2pPr>
            <a:lvl3pPr marL="870052" indent="0">
              <a:buNone/>
              <a:defRPr sz="1500"/>
            </a:lvl3pPr>
            <a:lvl4pPr marL="1305077" indent="0">
              <a:buNone/>
              <a:defRPr sz="1300"/>
            </a:lvl4pPr>
            <a:lvl5pPr marL="1740103" indent="0">
              <a:buNone/>
              <a:defRPr sz="1300"/>
            </a:lvl5pPr>
            <a:lvl6pPr marL="2175129" indent="0">
              <a:buNone/>
              <a:defRPr sz="1300"/>
            </a:lvl6pPr>
            <a:lvl7pPr marL="2610155" indent="0">
              <a:buNone/>
              <a:defRPr sz="1300"/>
            </a:lvl7pPr>
            <a:lvl8pPr marL="3045181" indent="0">
              <a:buNone/>
              <a:defRPr sz="1300"/>
            </a:lvl8pPr>
            <a:lvl9pPr marL="348020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1" y="1211826"/>
            <a:ext cx="38531079" cy="5045869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311" y="7063633"/>
            <a:ext cx="19199472" cy="19980531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71919" y="7063633"/>
            <a:ext cx="19199473" cy="19980531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1" y="1211826"/>
            <a:ext cx="38531079" cy="5045869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310" y="6777468"/>
            <a:ext cx="18915933" cy="2823701"/>
          </a:xfrm>
          <a:prstGeom prst="rect">
            <a:avLst/>
          </a:prstGeom>
        </p:spPr>
        <p:txBody>
          <a:bodyPr lIns="87005" tIns="43503" rIns="87005" bIns="43503" anchor="b"/>
          <a:lstStyle>
            <a:defPPr>
              <a:defRPr kern="1200" smtId="4294967295"/>
            </a:defPPr>
            <a:lvl1pPr marL="0" indent="0">
              <a:buNone/>
              <a:defRPr sz="2300" b="1"/>
            </a:lvl1pPr>
            <a:lvl2pPr marL="435026" indent="0">
              <a:buNone/>
              <a:defRPr sz="1900" b="1"/>
            </a:lvl2pPr>
            <a:lvl3pPr marL="870052" indent="0">
              <a:buNone/>
              <a:defRPr sz="1700" b="1"/>
            </a:lvl3pPr>
            <a:lvl4pPr marL="1305077" indent="0">
              <a:buNone/>
              <a:defRPr sz="1500" b="1"/>
            </a:lvl4pPr>
            <a:lvl5pPr marL="1740103" indent="0">
              <a:buNone/>
              <a:defRPr sz="1500" b="1"/>
            </a:lvl5pPr>
            <a:lvl6pPr marL="2175129" indent="0">
              <a:buNone/>
              <a:defRPr sz="1500" b="1"/>
            </a:lvl6pPr>
            <a:lvl7pPr marL="2610155" indent="0">
              <a:buNone/>
              <a:defRPr sz="1500" b="1"/>
            </a:lvl7pPr>
            <a:lvl8pPr marL="3045181" indent="0">
              <a:buNone/>
              <a:defRPr sz="1500" b="1"/>
            </a:lvl8pPr>
            <a:lvl9pPr marL="348020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310" y="9601168"/>
            <a:ext cx="18915933" cy="17442996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7198" y="6777468"/>
            <a:ext cx="18924193" cy="2823701"/>
          </a:xfrm>
          <a:prstGeom prst="rect">
            <a:avLst/>
          </a:prstGeom>
        </p:spPr>
        <p:txBody>
          <a:bodyPr lIns="87005" tIns="43503" rIns="87005" bIns="43503" anchor="b"/>
          <a:lstStyle>
            <a:defPPr>
              <a:defRPr kern="1200" smtId="4294967295"/>
            </a:defPPr>
            <a:lvl1pPr marL="0" indent="0">
              <a:buNone/>
              <a:defRPr sz="2300" b="1"/>
            </a:lvl1pPr>
            <a:lvl2pPr marL="435026" indent="0">
              <a:buNone/>
              <a:defRPr sz="1900" b="1"/>
            </a:lvl2pPr>
            <a:lvl3pPr marL="870052" indent="0">
              <a:buNone/>
              <a:defRPr sz="1700" b="1"/>
            </a:lvl3pPr>
            <a:lvl4pPr marL="1305077" indent="0">
              <a:buNone/>
              <a:defRPr sz="1500" b="1"/>
            </a:lvl4pPr>
            <a:lvl5pPr marL="1740103" indent="0">
              <a:buNone/>
              <a:defRPr sz="1500" b="1"/>
            </a:lvl5pPr>
            <a:lvl6pPr marL="2175129" indent="0">
              <a:buNone/>
              <a:defRPr sz="1500" b="1"/>
            </a:lvl6pPr>
            <a:lvl7pPr marL="2610155" indent="0">
              <a:buNone/>
              <a:defRPr sz="1500" b="1"/>
            </a:lvl7pPr>
            <a:lvl8pPr marL="3045181" indent="0">
              <a:buNone/>
              <a:defRPr sz="1500" b="1"/>
            </a:lvl8pPr>
            <a:lvl9pPr marL="348020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7198" y="9601168"/>
            <a:ext cx="18924193" cy="17442996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1" y="1211826"/>
            <a:ext cx="38531079" cy="5045869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310" y="1205986"/>
            <a:ext cx="14084752" cy="5129091"/>
          </a:xfrm>
          <a:prstGeom prst="rect">
            <a:avLst/>
          </a:prstGeom>
        </p:spPr>
        <p:txBody>
          <a:bodyPr lIns="87005" tIns="43503" rIns="87005" bIns="43503" anchor="b"/>
          <a:lstStyle>
            <a:defPPr>
              <a:defRPr kern="1200" smtId="4294967295"/>
            </a:defPPr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8461" y="1205986"/>
            <a:ext cx="23932930" cy="25838178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310" y="6335077"/>
            <a:ext cx="14084752" cy="20709087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 marL="0" indent="0">
              <a:buNone/>
              <a:defRPr sz="1300"/>
            </a:lvl1pPr>
            <a:lvl2pPr marL="435026" indent="0">
              <a:buNone/>
              <a:defRPr sz="1100"/>
            </a:lvl2pPr>
            <a:lvl3pPr marL="870052" indent="0">
              <a:buNone/>
              <a:defRPr sz="1000"/>
            </a:lvl3pPr>
            <a:lvl4pPr marL="1305077" indent="0">
              <a:buNone/>
              <a:defRPr sz="900"/>
            </a:lvl4pPr>
            <a:lvl5pPr marL="1740103" indent="0">
              <a:buNone/>
              <a:defRPr sz="900"/>
            </a:lvl5pPr>
            <a:lvl6pPr marL="2175129" indent="0">
              <a:buNone/>
              <a:defRPr sz="900"/>
            </a:lvl6pPr>
            <a:lvl7pPr marL="2610155" indent="0">
              <a:buNone/>
              <a:defRPr sz="900"/>
            </a:lvl7pPr>
            <a:lvl8pPr marL="3045181" indent="0">
              <a:buNone/>
              <a:defRPr sz="900"/>
            </a:lvl8pPr>
            <a:lvl9pPr marL="348020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1942" y="21192359"/>
            <a:ext cx="25686471" cy="2502494"/>
          </a:xfrm>
          <a:prstGeom prst="rect">
            <a:avLst/>
          </a:prstGeom>
        </p:spPr>
        <p:txBody>
          <a:bodyPr lIns="87005" tIns="43503" rIns="87005" bIns="43503" anchor="b"/>
          <a:lstStyle>
            <a:defPPr>
              <a:defRPr kern="1200" smtId="4294967295"/>
            </a:defPPr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1942" y="2705440"/>
            <a:ext cx="25686471" cy="18164252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 marL="0" indent="0">
              <a:buNone/>
              <a:defRPr sz="3000"/>
            </a:lvl1pPr>
            <a:lvl2pPr marL="435026" indent="0">
              <a:buNone/>
              <a:defRPr sz="2700"/>
            </a:lvl2pPr>
            <a:lvl3pPr marL="870052" indent="0">
              <a:buNone/>
              <a:defRPr sz="2300"/>
            </a:lvl3pPr>
            <a:lvl4pPr marL="1305077" indent="0">
              <a:buNone/>
              <a:defRPr sz="1900"/>
            </a:lvl4pPr>
            <a:lvl5pPr marL="1740103" indent="0">
              <a:buNone/>
              <a:defRPr sz="1900"/>
            </a:lvl5pPr>
            <a:lvl6pPr marL="2175129" indent="0">
              <a:buNone/>
              <a:defRPr sz="1900"/>
            </a:lvl6pPr>
            <a:lvl7pPr marL="2610155" indent="0">
              <a:buNone/>
              <a:defRPr sz="1900"/>
            </a:lvl7pPr>
            <a:lvl8pPr marL="3045181" indent="0">
              <a:buNone/>
              <a:defRPr sz="1900"/>
            </a:lvl8pPr>
            <a:lvl9pPr marL="3480206" indent="0">
              <a:buNone/>
              <a:defRPr sz="1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1942" y="23694853"/>
            <a:ext cx="25686471" cy="3552256"/>
          </a:xfrm>
          <a:prstGeom prst="rect">
            <a:avLst/>
          </a:prstGeom>
        </p:spPr>
        <p:txBody>
          <a:bodyPr lIns="87005" tIns="43503" rIns="87005" bIns="43503"/>
          <a:lstStyle>
            <a:defPPr>
              <a:defRPr kern="1200" smtId="4294967295"/>
            </a:defPPr>
            <a:lvl1pPr marL="0" indent="0">
              <a:buNone/>
              <a:defRPr sz="1300"/>
            </a:lvl1pPr>
            <a:lvl2pPr marL="435026" indent="0">
              <a:buNone/>
              <a:defRPr sz="1100"/>
            </a:lvl2pPr>
            <a:lvl3pPr marL="870052" indent="0">
              <a:buNone/>
              <a:defRPr sz="1000"/>
            </a:lvl3pPr>
            <a:lvl4pPr marL="1305077" indent="0">
              <a:buNone/>
              <a:defRPr sz="900"/>
            </a:lvl4pPr>
            <a:lvl5pPr marL="1740103" indent="0">
              <a:buNone/>
              <a:defRPr sz="900"/>
            </a:lvl5pPr>
            <a:lvl6pPr marL="2175129" indent="0">
              <a:buNone/>
              <a:defRPr sz="900"/>
            </a:lvl6pPr>
            <a:lvl7pPr marL="2610155" indent="0">
              <a:buNone/>
              <a:defRPr sz="900"/>
            </a:lvl7pPr>
            <a:lvl8pPr marL="3045181" indent="0">
              <a:buNone/>
              <a:defRPr sz="900"/>
            </a:lvl8pPr>
            <a:lvl9pPr marL="348020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16200000">
            <a:off x="-8590233" y="15094102"/>
            <a:ext cx="14133105" cy="152368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 dpi="0">
          <a:blip r:embed="rId13"/>
          <a:stretch>
            <a:fillRect/>
          </a:stretch>
        </p:blipFill>
        <p:spPr>
          <a:xfrm rot="5400000">
            <a:off x="37268828" y="15094102"/>
            <a:ext cx="14133105" cy="152368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 dpi="0">
          <a:blip r:embed="rId14"/>
          <a:stretch>
            <a:fillRect/>
          </a:stretch>
        </p:blipFill>
        <p:spPr>
          <a:xfrm>
            <a:off x="55745" y="30742423"/>
            <a:ext cx="42700211" cy="185716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55744" y="31268035"/>
            <a:ext cx="21405850" cy="1168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005" tIns="43503" rIns="87005" bIns="43503" rtlCol="0" anchor="ctr"/>
          <a:lstStyle>
            <a:defPPr>
              <a:defRPr kern="1200" smtId="4294967295"/>
            </a:defPPr>
          </a:lstStyle>
          <a:p>
            <a:pPr algn="l"/>
            <a:r>
              <a:rPr sz="6100" smtId="4294967295">
                <a:solidFill>
                  <a:srgbClr val="808080"/>
                </a:solidFill>
              </a:rPr>
              <a:t>Template ID: multicolorgradients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 smtId="4294967295"/>
      </a:defPPr>
      <a:lvl1pPr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2pPr>
      <a:lvl3pPr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3pPr>
      <a:lvl4pPr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4pPr>
      <a:lvl5pPr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5pPr>
      <a:lvl6pPr marL="435026"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6pPr>
      <a:lvl7pPr marL="870052"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7pPr>
      <a:lvl8pPr marL="1305077"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8pPr>
      <a:lvl9pPr marL="1740103" algn="ctr" defTabSz="2925851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 smtId="4294967295"/>
      </a:defPPr>
      <a:lvl1pPr marL="1095118" indent="-1095118" algn="l" defTabSz="2925851" rtl="0" eaLnBrk="0" fontAlgn="base" hangingPunct="0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376027" indent="-913857" algn="l" defTabSz="2925851" rtl="0" eaLnBrk="0" fontAlgn="base" hangingPunct="0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56936" indent="-731085" algn="l" defTabSz="2925851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</a:defRPr>
      </a:lvl3pPr>
      <a:lvl4pPr marL="5123637" indent="-735617" algn="l" defTabSz="2925851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</a:defRPr>
      </a:lvl4pPr>
      <a:lvl5pPr marL="6585807" indent="-731085" algn="l" defTabSz="2925851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5pPr>
      <a:lvl6pPr marL="7020833" indent="-731085" algn="l" defTabSz="2925851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6pPr>
      <a:lvl7pPr marL="7455859" indent="-731085" algn="l" defTabSz="2925851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7pPr>
      <a:lvl8pPr marL="7890885" indent="-731085" algn="l" defTabSz="2925851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8pPr>
      <a:lvl9pPr marL="8325910" indent="-731085" algn="l" defTabSz="2925851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5026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0052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5077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0103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5129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0155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5181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80206" algn="l" defTabSz="8700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AnnabellKuldmaa/aa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28539" y="455530"/>
            <a:ext cx="40766644" cy="4776076"/>
            <a:chOff x="1054474" y="495300"/>
            <a:chExt cx="41794578" cy="4610100"/>
          </a:xfrm>
        </p:grpSpPr>
        <p:sp>
          <p:nvSpPr>
            <p:cNvPr id="28" name="Text Box 241"/>
            <p:cNvSpPr txBox="1">
              <a:spLocks noChangeArrowheads="1"/>
            </p:cNvSpPr>
            <p:nvPr/>
          </p:nvSpPr>
          <p:spPr bwMode="auto">
            <a:xfrm>
              <a:off x="1054474" y="495301"/>
              <a:ext cx="41782253" cy="46100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5400">
              <a:noFill/>
              <a:miter lim="800000"/>
            </a:ln>
          </p:spPr>
          <p:txBody>
            <a:bodyPr lIns="61170" tIns="30584" rIns="61170" bIns="30584" anchor="ctr"/>
            <a:lstStyle>
              <a:defPPr>
                <a:defRPr kern="1200" smtId="4294967295"/>
              </a:defPPr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000" b="1" i="1" u="sng">
                <a:solidFill>
                  <a:schemeClr val="bg1"/>
                </a:solidFill>
                <a:latin typeface="Arial"/>
                <a:ea typeface="SimSun" pitchFamily="2" charset="-122"/>
              </a:endParaRPr>
            </a:p>
          </p:txBody>
        </p:sp>
        <p:sp>
          <p:nvSpPr>
            <p:cNvPr id="35" name="Text Box 241"/>
            <p:cNvSpPr txBox="1">
              <a:spLocks noChangeArrowheads="1"/>
            </p:cNvSpPr>
            <p:nvPr/>
          </p:nvSpPr>
          <p:spPr bwMode="auto">
            <a:xfrm>
              <a:off x="1066800" y="495300"/>
              <a:ext cx="41782253" cy="4610099"/>
            </a:xfrm>
            <a:prstGeom prst="rect">
              <a:avLst/>
            </a:prstGeom>
            <a:solidFill>
              <a:srgbClr val="0082A5">
                <a:alpha val="20000"/>
              </a:srgbClr>
            </a:solidFill>
            <a:ln w="25400">
              <a:noFill/>
              <a:miter lim="800000"/>
            </a:ln>
          </p:spPr>
          <p:txBody>
            <a:bodyPr lIns="61170" tIns="30584" rIns="61170" bIns="30584" anchor="ctr"/>
            <a:lstStyle>
              <a:defPPr>
                <a:defRPr kern="1200" smtId="4294967295"/>
              </a:defPPr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000" b="1" i="1" u="sng">
                <a:solidFill>
                  <a:schemeClr val="bg1"/>
                </a:solidFill>
                <a:latin typeface="Arial"/>
                <a:ea typeface="SimSun" pitchFamily="2" charset="-122"/>
              </a:endParaRPr>
            </a:p>
          </p:txBody>
        </p:sp>
      </p:grpSp>
      <p:sp>
        <p:nvSpPr>
          <p:cNvPr id="36" name="Text Box 262"/>
          <p:cNvSpPr txBox="1">
            <a:spLocks noChangeArrowheads="1"/>
          </p:cNvSpPr>
          <p:nvPr/>
        </p:nvSpPr>
        <p:spPr bwMode="auto">
          <a:xfrm>
            <a:off x="6470650" y="964406"/>
            <a:ext cx="29653596" cy="378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FFBF0B"/>
                  </a:outerShdw>
                </a:effectLst>
              </a14:hiddenEffects>
            </a:ext>
          </a:extLst>
        </p:spPr>
        <p:txBody>
          <a:bodyPr lIns="58203" tIns="29101" rIns="58203" bIns="29101" anchor="ctr"/>
          <a:lstStyle>
            <a:defPPr>
              <a:defRPr kern="1200" smtId="4294967295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100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Visualization of Dynamic Time Warping</a:t>
            </a:r>
            <a:endParaRPr lang="en-US" altLang="zh-CN" sz="10000" b="1" dirty="0">
              <a:solidFill>
                <a:schemeClr val="bg1"/>
              </a:solidFill>
              <a:latin typeface="Lucida Sans" pitchFamily="34" charset="0"/>
              <a:ea typeface="SimSun" pitchFamily="2" charset="-122"/>
              <a:cs typeface="Lucida Sans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7200" b="1" dirty="0" err="1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Annabell</a:t>
            </a:r>
            <a:r>
              <a:rPr lang="en-US" altLang="zh-CN" sz="72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 </a:t>
            </a:r>
            <a:r>
              <a:rPr lang="en-US" altLang="zh-CN" sz="7200" b="1" dirty="0" err="1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Kuldmaa</a:t>
            </a:r>
            <a:r>
              <a:rPr lang="en-US" altLang="zh-CN" sz="72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, Liis </a:t>
            </a:r>
            <a:r>
              <a:rPr lang="en-US" altLang="zh-CN" sz="7200" b="1" dirty="0" err="1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Kolberg</a:t>
            </a:r>
            <a:endParaRPr lang="en-US" altLang="zh-CN" sz="7200" b="1" dirty="0">
              <a:solidFill>
                <a:schemeClr val="bg1"/>
              </a:solidFill>
              <a:latin typeface="Lucida Sans" pitchFamily="34" charset="0"/>
              <a:ea typeface="SimSun" pitchFamily="2" charset="-122"/>
              <a:cs typeface="Lucida Sans" pitchFamily="34" charset="0"/>
            </a:endParaRPr>
          </a:p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Institute of Computer Science</a:t>
            </a:r>
            <a:br>
              <a:rPr lang="en-US" altLang="zh-CN" sz="54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</a:br>
            <a:r>
              <a:rPr lang="en-US" altLang="zh-CN" sz="5400" b="1" dirty="0" smtClean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rPr>
              <a:t>University of Tartu</a:t>
            </a:r>
            <a:endParaRPr lang="en-US" altLang="zh-CN" sz="5400" b="1" dirty="0">
              <a:solidFill>
                <a:schemeClr val="bg1"/>
              </a:solidFill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37" name="Text Box 242"/>
          <p:cNvSpPr txBox="1">
            <a:spLocks noChangeArrowheads="1"/>
          </p:cNvSpPr>
          <p:nvPr/>
        </p:nvSpPr>
        <p:spPr bwMode="auto">
          <a:xfrm>
            <a:off x="1040562" y="6539517"/>
            <a:ext cx="10992688" cy="6188712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4010" tIns="87005" rIns="174010" bIns="174010">
            <a:spAutoFit/>
          </a:bodyPr>
          <a:lstStyle>
            <a:defPPr>
              <a:defRPr kern="1200" smtId="4294967295"/>
            </a:defPPr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20000"/>
              </a:lnSpc>
            </a:pPr>
            <a:r>
              <a:rPr lang="et-EE" altLang="ja-JP" sz="3600" dirty="0" err="1" smtClean="0">
                <a:ea typeface="ＭＳ Ｐゴシック" charset="-128"/>
              </a:rPr>
              <a:t>The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goal</a:t>
            </a:r>
            <a:r>
              <a:rPr lang="et-EE" altLang="ja-JP" sz="3600" dirty="0" smtClean="0">
                <a:ea typeface="ＭＳ Ｐゴシック" charset="-128"/>
              </a:rPr>
              <a:t> of </a:t>
            </a:r>
            <a:r>
              <a:rPr lang="et-EE" altLang="ja-JP" sz="3600" dirty="0" err="1" smtClean="0">
                <a:ea typeface="ＭＳ Ｐゴシック" charset="-128"/>
              </a:rPr>
              <a:t>this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project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is</a:t>
            </a:r>
            <a:r>
              <a:rPr lang="et-EE" altLang="ja-JP" sz="3600" dirty="0" smtClean="0">
                <a:ea typeface="ＭＳ Ｐゴシック" charset="-128"/>
              </a:rPr>
              <a:t> a </a:t>
            </a:r>
            <a:r>
              <a:rPr lang="et-EE" altLang="ja-JP" sz="3600" dirty="0" err="1" smtClean="0">
                <a:ea typeface="ＭＳ Ｐゴシック" charset="-128"/>
              </a:rPr>
              <a:t>web</a:t>
            </a:r>
            <a:r>
              <a:rPr lang="et-EE" altLang="ja-JP" sz="3600" dirty="0" smtClean="0">
                <a:ea typeface="ＭＳ Ｐゴシック" charset="-128"/>
              </a:rPr>
              <a:t> tool </a:t>
            </a:r>
            <a:r>
              <a:rPr lang="et-EE" altLang="ja-JP" sz="3600" dirty="0" err="1" smtClean="0">
                <a:ea typeface="ＭＳ Ｐゴシック" charset="-128"/>
              </a:rPr>
              <a:t>for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vizualizing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the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b="1" dirty="0" err="1" smtClean="0">
                <a:ea typeface="ＭＳ Ｐゴシック" charset="-128"/>
              </a:rPr>
              <a:t>Dynamic</a:t>
            </a:r>
            <a:r>
              <a:rPr lang="et-EE" altLang="ja-JP" sz="3600" b="1" dirty="0" smtClean="0">
                <a:ea typeface="ＭＳ Ｐゴシック" charset="-128"/>
              </a:rPr>
              <a:t> Time </a:t>
            </a:r>
            <a:r>
              <a:rPr lang="et-EE" altLang="ja-JP" sz="3600" b="1" dirty="0" err="1" smtClean="0">
                <a:ea typeface="ＭＳ Ｐゴシック" charset="-128"/>
              </a:rPr>
              <a:t>Warping</a:t>
            </a:r>
            <a:r>
              <a:rPr lang="et-EE" altLang="ja-JP" sz="3600" b="1" dirty="0" smtClean="0">
                <a:ea typeface="ＭＳ Ｐゴシック" charset="-128"/>
              </a:rPr>
              <a:t> </a:t>
            </a:r>
            <a:r>
              <a:rPr lang="et-EE" altLang="ja-JP" sz="3600" dirty="0" smtClean="0">
                <a:ea typeface="ＭＳ Ｐゴシック" charset="-128"/>
              </a:rPr>
              <a:t>(DTW) </a:t>
            </a:r>
            <a:r>
              <a:rPr lang="et-EE" altLang="ja-JP" sz="3600" dirty="0" err="1" smtClean="0">
                <a:ea typeface="ＭＳ Ｐゴシック" charset="-128"/>
              </a:rPr>
              <a:t>for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educational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purposes</a:t>
            </a:r>
            <a:r>
              <a:rPr lang="et-EE" altLang="ja-JP" sz="3600" dirty="0" smtClean="0">
                <a:ea typeface="ＭＳ Ｐゴシック" charset="-128"/>
              </a:rPr>
              <a:t>- </a:t>
            </a:r>
            <a:r>
              <a:rPr lang="en-US" altLang="ja-JP" sz="3600" dirty="0" smtClean="0">
                <a:ea typeface="ＭＳ Ｐゴシック" charset="-128"/>
              </a:rPr>
              <a:t>The </a:t>
            </a:r>
            <a:r>
              <a:rPr lang="en-US" altLang="ja-JP" sz="3600" dirty="0">
                <a:ea typeface="ＭＳ Ｐゴシック" charset="-128"/>
              </a:rPr>
              <a:t>task of </a:t>
            </a:r>
            <a:r>
              <a:rPr lang="en-US" altLang="ja-JP" sz="3600" dirty="0" smtClean="0">
                <a:ea typeface="ＭＳ Ｐゴシック" charset="-128"/>
              </a:rPr>
              <a:t>(</a:t>
            </a:r>
            <a:r>
              <a:rPr lang="en-US" altLang="ja-JP" sz="3600" dirty="0">
                <a:ea typeface="ＭＳ Ｐゴシック" charset="-128"/>
              </a:rPr>
              <a:t>DTW) algorithm is to measure the similarity between two sequences. DTW algorithm was introduced in </a:t>
            </a:r>
            <a:r>
              <a:rPr lang="et-EE" altLang="ja-JP" sz="3600" dirty="0" smtClean="0">
                <a:ea typeface="ＭＳ Ｐゴシック" charset="-128"/>
              </a:rPr>
              <a:t>[SC78] </a:t>
            </a:r>
            <a:r>
              <a:rPr lang="en-US" altLang="ja-JP" sz="3600" dirty="0">
                <a:ea typeface="ＭＳ Ｐゴシック" charset="-128"/>
              </a:rPr>
              <a:t>for speech recognition and since then has been applied to different problems in various fields. The algorithm is </a:t>
            </a:r>
            <a:r>
              <a:rPr lang="en-US" altLang="ja-JP" sz="3600" dirty="0" smtClean="0">
                <a:ea typeface="ＭＳ Ｐゴシック" charset="-128"/>
              </a:rPr>
              <a:t>one </a:t>
            </a:r>
            <a:r>
              <a:rPr lang="en-US" altLang="ja-JP" sz="3600" dirty="0">
                <a:ea typeface="ＭＳ Ｐゴシック" charset="-128"/>
              </a:rPr>
              <a:t>of the most important dynamic programming algorithms and it is crucial to understand its steps</a:t>
            </a:r>
            <a:r>
              <a:rPr lang="en-US" altLang="ja-JP" sz="3600" dirty="0" smtClean="0">
                <a:ea typeface="ＭＳ Ｐゴシック" charset="-128"/>
              </a:rPr>
              <a:t>.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endParaRPr lang="en-US" altLang="ja-JP" sz="3600" dirty="0">
              <a:ea typeface="ＭＳ Ｐゴシック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 Box 247"/>
              <p:cNvSpPr txBox="1">
                <a:spLocks noChangeArrowheads="1"/>
              </p:cNvSpPr>
              <p:nvPr/>
            </p:nvSpPr>
            <p:spPr bwMode="auto">
              <a:xfrm>
                <a:off x="1028540" y="21301654"/>
                <a:ext cx="11004710" cy="7877443"/>
              </a:xfrm>
              <a:prstGeom prst="rect">
                <a:avLst/>
              </a:prstGeom>
              <a:solidFill>
                <a:schemeClr val="bg1"/>
              </a:solidFill>
              <a:ln w="57150" cmpd="thinThick">
                <a:noFill/>
                <a:miter lim="800000"/>
              </a:ln>
              <a:extLst/>
            </p:spPr>
            <p:txBody>
              <a:bodyPr wrap="square" lIns="174010" tIns="87005" rIns="174010" bIns="174010">
                <a:spAutoFit/>
              </a:bodyPr>
              <a:lstStyle>
                <a:defPPr>
                  <a:defRPr kern="1200" smtId="4294967295"/>
                </a:defPPr>
                <a:lvl1pPr defTabSz="61277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685800" indent="-227013" defTabSz="61277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defTabSz="61277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defTabSz="61277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defTabSz="612775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defTabSz="6127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defTabSz="6127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defTabSz="6127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defTabSz="6127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458787" lvl="1" indent="0" algn="just">
                  <a:lnSpc>
                    <a:spcPct val="120000"/>
                  </a:lnSpc>
                </a:pP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The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DTW </a:t>
                </a:r>
                <a:r>
                  <a:rPr lang="en-US" altLang="zh-CN" sz="3600" dirty="0">
                    <a:solidFill>
                      <a:schemeClr val="tx1"/>
                    </a:solidFill>
                    <a:ea typeface="ＭＳ Ｐゴシック" charset="-128"/>
                  </a:rPr>
                  <a:t>algorithm calculates an optimal match between two </a:t>
                </a: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sequences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. </a:t>
                </a: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The </a:t>
                </a:r>
                <a:r>
                  <a:rPr lang="en-US" altLang="zh-CN" sz="3600" dirty="0">
                    <a:solidFill>
                      <a:schemeClr val="tx1"/>
                    </a:solidFill>
                    <a:ea typeface="ＭＳ Ｐゴシック" charset="-128"/>
                  </a:rPr>
                  <a:t>original version of the algorithm uses Euclidean distance, but other </a:t>
                </a:r>
                <a:r>
                  <a:rPr lang="en-US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metr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i</a:t>
                </a:r>
                <a:r>
                  <a:rPr lang="en-US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cs</a:t>
                </a: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n-US" altLang="zh-CN" sz="3600" dirty="0">
                    <a:solidFill>
                      <a:schemeClr val="tx1"/>
                    </a:solidFill>
                    <a:ea typeface="ＭＳ Ｐゴシック" charset="-128"/>
                  </a:rPr>
                  <a:t>can be applied. In particular, most important of other metrics are </a:t>
                </a: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Canberra </a:t>
                </a:r>
                <a:r>
                  <a:rPr lang="en-US" altLang="zh-CN" sz="3600" dirty="0">
                    <a:solidFill>
                      <a:schemeClr val="tx1"/>
                    </a:solidFill>
                    <a:ea typeface="ＭＳ Ｐゴシック" charset="-128"/>
                  </a:rPr>
                  <a:t>and </a:t>
                </a:r>
                <a:r>
                  <a:rPr lang="en-US" altLang="zh-CN" sz="3600" dirty="0" err="1">
                    <a:solidFill>
                      <a:schemeClr val="tx1"/>
                    </a:solidFill>
                    <a:ea typeface="ＭＳ Ｐゴシック" charset="-128"/>
                  </a:rPr>
                  <a:t>Minkowski</a:t>
                </a:r>
                <a:r>
                  <a:rPr lang="en-US" altLang="zh-CN" sz="3600" dirty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n-US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distances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, and of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course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the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absolute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difference</a:t>
                </a:r>
                <a:r>
                  <a:rPr lang="et-EE" altLang="zh-CN" sz="3600" dirty="0">
                    <a:ea typeface="ＭＳ Ｐゴシック" charset="-128"/>
                  </a:rPr>
                  <a:t>.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We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have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that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given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err="1" smtClean="0">
                    <a:solidFill>
                      <a:schemeClr val="tx1"/>
                    </a:solidFill>
                    <a:ea typeface="ＭＳ Ｐゴシック" charset="-128"/>
                  </a:rPr>
                  <a:t>series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</a:t>
                </a:r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A and B,</a:t>
                </a:r>
                <a:endParaRPr lang="et-EE" altLang="zh-CN" sz="3600" dirty="0" smtClean="0">
                  <a:solidFill>
                    <a:schemeClr val="tx1"/>
                  </a:solidFill>
                  <a:ea typeface="ＭＳ Ｐゴシック" charset="-128"/>
                </a:endParaRPr>
              </a:p>
              <a:p>
                <a:pPr marL="458787" lvl="1" indent="0"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t-EE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𝑑</m:t>
                    </m:r>
                    <m:r>
                      <a:rPr lang="et-EE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(</m:t>
                    </m:r>
                    <m:r>
                      <a:rPr lang="et-EE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𝑖</m:t>
                    </m:r>
                    <m:r>
                      <a:rPr lang="et-EE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,</m:t>
                    </m:r>
                    <m:r>
                      <a:rPr lang="et-EE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𝑗</m:t>
                    </m:r>
                    <m:r>
                      <a:rPr lang="et-EE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)</m:t>
                    </m:r>
                  </m:oMath>
                </a14:m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 = </a:t>
                </a:r>
                <a14:m>
                  <m:oMath xmlns:m="http://schemas.openxmlformats.org/officeDocument/2006/math">
                    <m:r>
                      <a:rPr lang="et-EE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𝑑𝑖𝑠𝑡𝑎𝑛𝑐𝑒</m:t>
                    </m:r>
                    <m:d>
                      <m:dPr>
                        <m:ctrlPr>
                          <a:rPr lang="et-EE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r>
                          <a:rPr lang="et-EE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</a:rPr>
                          <m:t>𝐴</m:t>
                        </m:r>
                        <m:d>
                          <m:dPr>
                            <m:ctrlP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</m:ctrlPr>
                          </m:dPr>
                          <m:e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𝑖</m:t>
                            </m:r>
                          </m:e>
                        </m:d>
                        <m:r>
                          <a:rPr lang="et-EE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</a:rPr>
                          <m:t>, </m:t>
                        </m:r>
                        <m:r>
                          <a:rPr lang="et-EE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</a:rPr>
                          <m:t>𝐵</m:t>
                        </m:r>
                        <m:d>
                          <m:dPr>
                            <m:ctrlP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</m:ctrlPr>
                          </m:dPr>
                          <m:e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t-EE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+ </m:t>
                    </m:r>
                  </m:oMath>
                </a14:m>
                <a:r>
                  <a:rPr lang="et-EE" altLang="zh-CN" sz="3600" dirty="0" smtClean="0">
                    <a:solidFill>
                      <a:schemeClr val="tx1"/>
                    </a:solidFill>
                    <a:ea typeface="ＭＳ Ｐゴシック" charset="-128"/>
                  </a:rPr>
                  <a:t>min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t-EE" altLang="zh-CN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t-EE" altLang="zh-CN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</m:ctrlPr>
                          </m:eqArrPr>
                          <m:e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</m:ctrlPr>
                              </m:dPr>
                              <m:e>
                                <m: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𝑖</m:t>
                                </m:r>
                                <m: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−</m:t>
                                </m:r>
                                <m: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𝑖</m:t>
                                </m:r>
                                <m: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, </m:t>
                                </m:r>
                                <m: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𝑗</m:t>
                                </m:r>
                                <m: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,</m:t>
                            </m:r>
                          </m:e>
                          <m:e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</m:ctrlPr>
                              </m:dPr>
                              <m:e>
                                <m: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𝑖</m:t>
                                </m:r>
                                <m: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−</m:t>
                                </m:r>
                                <m: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𝑖</m:t>
                                </m:r>
                                <m: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, </m:t>
                                </m:r>
                                <m: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,</m:t>
                            </m:r>
                          </m:e>
                          <m:e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</m:ctrlPr>
                              </m:dPr>
                              <m:e>
                                <m: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𝑗</m:t>
                                </m:r>
                                <m: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, </m:t>
                                </m:r>
                                <m: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𝑖</m:t>
                                </m:r>
                                <m:r>
                                  <a:rPr lang="et-EE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t-EE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3600" dirty="0">
                  <a:solidFill>
                    <a:schemeClr val="tx1"/>
                  </a:solidFill>
                  <a:ea typeface="ＭＳ Ｐゴシック" charset="-128"/>
                </a:endParaRPr>
              </a:p>
              <a:p>
                <a:pPr lvl="1" algn="just">
                  <a:lnSpc>
                    <a:spcPct val="120000"/>
                  </a:lnSpc>
                  <a:buFontTx/>
                  <a:buChar char="•"/>
                </a:pPr>
                <a:endParaRPr lang="en-US" altLang="zh-CN" sz="2700" dirty="0">
                  <a:solidFill>
                    <a:schemeClr val="tx1"/>
                  </a:solidFill>
                  <a:ea typeface="SimSun" pitchFamily="2" charset="-122"/>
                </a:endParaRPr>
              </a:p>
            </p:txBody>
          </p:sp>
        </mc:Choice>
        <mc:Fallback>
          <p:sp>
            <p:nvSpPr>
              <p:cNvPr id="38" name="Text 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8540" y="21301654"/>
                <a:ext cx="11004710" cy="7877443"/>
              </a:xfrm>
              <a:prstGeom prst="rect">
                <a:avLst/>
              </a:prstGeom>
              <a:blipFill rotWithShape="0">
                <a:blip r:embed="rId3"/>
                <a:stretch>
                  <a:fillRect t="-155" r="-1274"/>
                </a:stretch>
              </a:blipFill>
              <a:ln w="57150" cmpd="thinThick">
                <a:noFill/>
                <a:miter lim="800000"/>
              </a:ln>
              <a:extLst/>
            </p:spPr>
            <p:txBody>
              <a:bodyPr/>
              <a:lstStyle/>
              <a:p>
                <a:r>
                  <a:rPr lang="et-E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040562" y="5475097"/>
            <a:ext cx="10992688" cy="819989"/>
            <a:chOff x="1066799" y="5958162"/>
            <a:chExt cx="11007725" cy="891580"/>
          </a:xfrm>
        </p:grpSpPr>
        <p:sp>
          <p:nvSpPr>
            <p:cNvPr id="4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66929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4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1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803154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2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INTRODUCTION</a:t>
              </a:r>
              <a:endParaRPr lang="en-US" altLang="zh-CN" sz="30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40561" y="20238174"/>
            <a:ext cx="10992689" cy="819989"/>
            <a:chOff x="1066799" y="5958162"/>
            <a:chExt cx="11007725" cy="891580"/>
          </a:xfrm>
        </p:grpSpPr>
        <p:sp>
          <p:nvSpPr>
            <p:cNvPr id="4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66929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4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44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803154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2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DYNAM</a:t>
              </a:r>
              <a:r>
                <a:rPr lang="et-EE" altLang="zh-CN" sz="4200" b="1" dirty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I</a:t>
              </a:r>
              <a:r>
                <a:rPr lang="en-US" altLang="zh-CN" sz="42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C </a:t>
              </a:r>
              <a:r>
                <a:rPr lang="en-US" altLang="zh-CN" sz="42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TIME WARPING</a:t>
              </a:r>
              <a:endParaRPr lang="en-US" altLang="zh-CN" sz="30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45" name="Text Box 244"/>
          <p:cNvSpPr txBox="1">
            <a:spLocks noChangeArrowheads="1"/>
          </p:cNvSpPr>
          <p:nvPr/>
        </p:nvSpPr>
        <p:spPr bwMode="auto">
          <a:xfrm>
            <a:off x="12795250" y="6679406"/>
            <a:ext cx="17906999" cy="9958526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4010" tIns="87005" rIns="174010" bIns="174010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et-EE" altLang="ja-JP" sz="3600" dirty="0" err="1" smtClean="0">
                <a:ea typeface="ＭＳ Ｐゴシック" charset="-128"/>
              </a:rPr>
              <a:t>To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n-US" altLang="ja-JP" sz="3600" dirty="0" smtClean="0">
                <a:ea typeface="ＭＳ Ｐゴシック" charset="-128"/>
              </a:rPr>
              <a:t>speed </a:t>
            </a:r>
            <a:r>
              <a:rPr lang="en-US" altLang="ja-JP" sz="3600" dirty="0">
                <a:ea typeface="ＭＳ Ｐゴシック" charset="-128"/>
              </a:rPr>
              <a:t>up the DTW calculation and prevent pathological </a:t>
            </a:r>
            <a:r>
              <a:rPr lang="en-US" altLang="ja-JP" sz="3600" dirty="0" err="1">
                <a:ea typeface="ＭＳ Ｐゴシック" charset="-128"/>
              </a:rPr>
              <a:t>warpings</a:t>
            </a:r>
            <a:r>
              <a:rPr lang="en-US" altLang="ja-JP" sz="3600" dirty="0">
                <a:ea typeface="ＭＳ Ｐゴシック" charset="-128"/>
              </a:rPr>
              <a:t>, different constraints for warping window have been introduced. </a:t>
            </a:r>
            <a:r>
              <a:rPr lang="et-EE" altLang="ja-JP" sz="3600" dirty="0" smtClean="0">
                <a:ea typeface="ＭＳ Ｐゴシック" charset="-128"/>
              </a:rPr>
              <a:t>A</a:t>
            </a:r>
            <a:r>
              <a:rPr lang="en-US" altLang="ja-JP" sz="3600" dirty="0" smtClean="0">
                <a:ea typeface="ＭＳ Ｐゴシック" charset="-128"/>
              </a:rPr>
              <a:t> </a:t>
            </a:r>
            <a:r>
              <a:rPr lang="en-US" altLang="ja-JP" sz="3600" dirty="0">
                <a:ea typeface="ＭＳ Ｐゴシック" charset="-128"/>
              </a:rPr>
              <a:t>global constraint constraints the indices of the warping </a:t>
            </a:r>
            <a:r>
              <a:rPr lang="en-US" altLang="ja-JP" sz="3600" dirty="0" smtClean="0">
                <a:ea typeface="ＭＳ Ｐゴシック" charset="-128"/>
              </a:rPr>
              <a:t>path</a:t>
            </a:r>
            <a:r>
              <a:rPr lang="et-EE" altLang="ja-JP" sz="3600" dirty="0" smtClean="0">
                <a:ea typeface="ＭＳ Ｐゴシック" charset="-128"/>
              </a:rPr>
              <a:t>. </a:t>
            </a:r>
            <a:r>
              <a:rPr lang="et-EE" altLang="ja-JP" sz="3600" dirty="0" err="1" smtClean="0">
                <a:ea typeface="ＭＳ Ｐゴシック" charset="-128"/>
              </a:rPr>
              <a:t>Most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important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window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constraints</a:t>
            </a:r>
            <a:r>
              <a:rPr lang="et-EE" altLang="ja-JP" sz="3600" dirty="0" smtClean="0">
                <a:ea typeface="ＭＳ Ｐゴシック" charset="-128"/>
              </a:rPr>
              <a:t> are </a:t>
            </a:r>
            <a:r>
              <a:rPr lang="et-EE" altLang="ja-JP" sz="3600" dirty="0" err="1" smtClean="0">
                <a:ea typeface="ＭＳ Ｐゴシック" charset="-128"/>
              </a:rPr>
              <a:t>briefly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described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below</a:t>
            </a:r>
            <a:r>
              <a:rPr lang="et-EE" altLang="ja-JP" sz="3600" dirty="0" smtClean="0">
                <a:ea typeface="ＭＳ Ｐゴシック" charset="-128"/>
              </a:rPr>
              <a:t>. </a:t>
            </a:r>
            <a:r>
              <a:rPr lang="et-EE" altLang="ja-JP" sz="3600" dirty="0" err="1" smtClean="0">
                <a:ea typeface="ＭＳ Ｐゴシック" charset="-128"/>
              </a:rPr>
              <a:t>For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Sakoe</a:t>
            </a:r>
            <a:r>
              <a:rPr lang="et-EE" altLang="ja-JP" sz="3600" dirty="0" err="1">
                <a:ea typeface="ＭＳ Ｐゴシック" charset="-128"/>
              </a:rPr>
              <a:t>-</a:t>
            </a:r>
            <a:r>
              <a:rPr lang="et-EE" altLang="ja-JP" sz="3600" dirty="0" err="1" smtClean="0">
                <a:ea typeface="ＭＳ Ｐゴシック" charset="-128"/>
              </a:rPr>
              <a:t>Chiba</a:t>
            </a:r>
            <a:r>
              <a:rPr lang="et-EE" altLang="ja-JP" sz="3600" dirty="0" smtClean="0">
                <a:ea typeface="ＭＳ Ｐゴシック" charset="-128"/>
              </a:rPr>
              <a:t> and Itakura </a:t>
            </a:r>
            <a:r>
              <a:rPr lang="et-EE" altLang="ja-JP" sz="3600" dirty="0" err="1" smtClean="0">
                <a:ea typeface="ＭＳ Ｐゴシック" charset="-128"/>
              </a:rPr>
              <a:t>sequenced</a:t>
            </a:r>
            <a:r>
              <a:rPr lang="et-EE" altLang="ja-JP" sz="3600" dirty="0" smtClean="0">
                <a:ea typeface="ＭＳ Ｐゴシック" charset="-128"/>
              </a:rPr>
              <a:t> of </a:t>
            </a:r>
            <a:r>
              <a:rPr lang="et-EE" altLang="ja-JP" sz="3600" dirty="0" err="1" smtClean="0">
                <a:ea typeface="ＭＳ Ｐゴシック" charset="-128"/>
              </a:rPr>
              <a:t>equal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t-EE" altLang="ja-JP" sz="3600" dirty="0" err="1" smtClean="0">
                <a:ea typeface="ＭＳ Ｐゴシック" charset="-128"/>
              </a:rPr>
              <a:t>length</a:t>
            </a:r>
            <a:r>
              <a:rPr lang="et-EE" altLang="ja-JP" sz="3600" dirty="0" smtClean="0">
                <a:ea typeface="ＭＳ Ｐゴシック" charset="-128"/>
              </a:rPr>
              <a:t> are </a:t>
            </a:r>
            <a:r>
              <a:rPr lang="et-EE" altLang="ja-JP" sz="3600" dirty="0" err="1" smtClean="0">
                <a:ea typeface="ＭＳ Ｐゴシック" charset="-128"/>
              </a:rPr>
              <a:t>required</a:t>
            </a:r>
            <a:r>
              <a:rPr lang="et-EE" altLang="ja-JP" sz="3600" dirty="0" smtClean="0">
                <a:ea typeface="ＭＳ Ｐゴシック" charset="-128"/>
              </a:rPr>
              <a:t>.</a:t>
            </a:r>
            <a:endParaRPr lang="et-EE" altLang="ja-JP" sz="3600" dirty="0" smtClean="0">
              <a:ea typeface="ＭＳ Ｐゴシック" charset="-128"/>
            </a:endParaRPr>
          </a:p>
          <a:p>
            <a:pPr algn="just">
              <a:lnSpc>
                <a:spcPct val="125000"/>
              </a:lnSpc>
            </a:pPr>
            <a:r>
              <a:rPr lang="et-EE" altLang="ja-JP" sz="3600" b="1" dirty="0" err="1" smtClean="0">
                <a:ea typeface="ＭＳ Ｐゴシック" charset="-128"/>
              </a:rPr>
              <a:t>Sakoe</a:t>
            </a:r>
            <a:r>
              <a:rPr lang="et-EE" altLang="ja-JP" sz="3600" b="1" dirty="0" err="1">
                <a:ea typeface="ＭＳ Ｐゴシック" charset="-128"/>
              </a:rPr>
              <a:t>-</a:t>
            </a:r>
            <a:r>
              <a:rPr lang="et-EE" altLang="ja-JP" sz="3600" b="1" dirty="0" err="1" smtClean="0">
                <a:ea typeface="ＭＳ Ｐゴシック" charset="-128"/>
              </a:rPr>
              <a:t>Chiba</a:t>
            </a:r>
            <a:r>
              <a:rPr lang="et-EE" altLang="ja-JP" sz="3600" b="1" dirty="0" smtClean="0">
                <a:ea typeface="ＭＳ Ｐゴシック" charset="-128"/>
              </a:rPr>
              <a:t> </a:t>
            </a:r>
            <a:r>
              <a:rPr lang="et-EE" altLang="ja-JP" sz="3600" b="1" dirty="0" err="1" smtClean="0">
                <a:ea typeface="ＭＳ Ｐゴシック" charset="-128"/>
              </a:rPr>
              <a:t>Band</a:t>
            </a:r>
            <a:endParaRPr lang="et-EE" altLang="ja-JP" sz="3600" b="1" dirty="0" smtClean="0">
              <a:ea typeface="ＭＳ Ｐゴシック" charset="-128"/>
            </a:endParaRPr>
          </a:p>
          <a:p>
            <a:pPr algn="just">
              <a:lnSpc>
                <a:spcPct val="125000"/>
              </a:lnSpc>
            </a:pPr>
            <a:r>
              <a:rPr lang="en-US" altLang="ja-JP" sz="3600" dirty="0" err="1">
                <a:ea typeface="ＭＳ Ｐゴシック" charset="-128"/>
              </a:rPr>
              <a:t>Sakoe</a:t>
            </a:r>
            <a:r>
              <a:rPr lang="en-US" altLang="ja-JP" sz="3600" dirty="0">
                <a:ea typeface="ＭＳ Ｐゴシック" charset="-128"/>
              </a:rPr>
              <a:t>-Chiba band was introduced by </a:t>
            </a:r>
            <a:r>
              <a:rPr lang="en-US" altLang="ja-JP" sz="3600" dirty="0" err="1">
                <a:ea typeface="ＭＳ Ｐゴシック" charset="-128"/>
              </a:rPr>
              <a:t>Sakoe</a:t>
            </a:r>
            <a:r>
              <a:rPr lang="en-US" altLang="ja-JP" sz="3600" dirty="0">
                <a:ea typeface="ＭＳ Ｐゴシック" charset="-128"/>
              </a:rPr>
              <a:t> and Chiba </a:t>
            </a:r>
            <a:r>
              <a:rPr lang="en-US" altLang="ja-JP" sz="3600" dirty="0" smtClean="0">
                <a:ea typeface="ＭＳ Ｐゴシック" charset="-128"/>
              </a:rPr>
              <a:t>in </a:t>
            </a:r>
            <a:r>
              <a:rPr lang="et-EE" altLang="ja-JP" sz="3600" dirty="0" smtClean="0">
                <a:ea typeface="ＭＳ Ｐゴシック" charset="-128"/>
              </a:rPr>
              <a:t>[SC78] </a:t>
            </a:r>
            <a:r>
              <a:rPr lang="en-US" altLang="ja-JP" sz="3600" dirty="0" smtClean="0">
                <a:ea typeface="ＭＳ Ｐゴシック" charset="-128"/>
              </a:rPr>
              <a:t>for </a:t>
            </a:r>
            <a:r>
              <a:rPr lang="en-US" altLang="ja-JP" sz="3600" dirty="0">
                <a:ea typeface="ＭＳ Ｐゴシック" charset="-128"/>
              </a:rPr>
              <a:t>speech </a:t>
            </a:r>
            <a:r>
              <a:rPr lang="en-US" altLang="ja-JP" sz="3600" dirty="0" smtClean="0">
                <a:ea typeface="ＭＳ Ｐゴシック" charset="-128"/>
              </a:rPr>
              <a:t>community.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n-US" altLang="ja-JP" sz="3600" dirty="0" smtClean="0">
                <a:ea typeface="ＭＳ Ｐゴシック" charset="-128"/>
              </a:rPr>
              <a:t>It </a:t>
            </a:r>
            <a:r>
              <a:rPr lang="en-US" altLang="ja-JP" sz="3600" dirty="0">
                <a:ea typeface="ＭＳ Ｐゴシック" charset="-128"/>
              </a:rPr>
              <a:t>runs </a:t>
            </a:r>
            <a:r>
              <a:rPr lang="et-EE" altLang="ja-JP" sz="3600" dirty="0" err="1" smtClean="0">
                <a:ea typeface="ＭＳ Ｐゴシック" charset="-128"/>
              </a:rPr>
              <a:t>along</a:t>
            </a:r>
            <a:r>
              <a:rPr lang="en-US" altLang="ja-JP" sz="3600" dirty="0" smtClean="0">
                <a:ea typeface="ＭＳ Ｐゴシック" charset="-128"/>
              </a:rPr>
              <a:t> </a:t>
            </a:r>
            <a:r>
              <a:rPr lang="en-US" altLang="ja-JP" sz="3600" dirty="0">
                <a:ea typeface="ＭＳ Ｐゴシック" charset="-128"/>
              </a:rPr>
              <a:t>the main diagonal having fixed window width.</a:t>
            </a:r>
          </a:p>
          <a:p>
            <a:pPr algn="just">
              <a:lnSpc>
                <a:spcPct val="125000"/>
              </a:lnSpc>
            </a:pPr>
            <a:r>
              <a:rPr lang="et-EE" altLang="ja-JP" sz="3600" b="1" dirty="0" smtClean="0">
                <a:ea typeface="ＭＳ Ｐゴシック" charset="-128"/>
              </a:rPr>
              <a:t>Itakura </a:t>
            </a:r>
            <a:r>
              <a:rPr lang="et-EE" altLang="ja-JP" sz="3600" b="1" dirty="0" err="1" smtClean="0">
                <a:ea typeface="ＭＳ Ｐゴシック" charset="-128"/>
              </a:rPr>
              <a:t>Parallelogram</a:t>
            </a:r>
            <a:endParaRPr lang="et-EE" altLang="ja-JP" sz="3600" b="1" dirty="0" smtClean="0">
              <a:ea typeface="ＭＳ Ｐゴシック" charset="-128"/>
            </a:endParaRPr>
          </a:p>
          <a:p>
            <a:pPr algn="just">
              <a:lnSpc>
                <a:spcPct val="125000"/>
              </a:lnSpc>
            </a:pPr>
            <a:r>
              <a:rPr lang="en-US" altLang="ja-JP" sz="3600" dirty="0" err="1" smtClean="0">
                <a:ea typeface="ＭＳ Ｐゴシック" charset="-128"/>
              </a:rPr>
              <a:t>Itakura</a:t>
            </a:r>
            <a:r>
              <a:rPr lang="en-US" altLang="ja-JP" sz="3600" dirty="0" smtClean="0">
                <a:ea typeface="ＭＳ Ｐゴシック" charset="-128"/>
              </a:rPr>
              <a:t> parallelogram was introduced by </a:t>
            </a:r>
            <a:r>
              <a:rPr lang="en-US" altLang="ja-JP" sz="3600" dirty="0" err="1" smtClean="0">
                <a:ea typeface="ＭＳ Ｐゴシック" charset="-128"/>
              </a:rPr>
              <a:t>Itakura</a:t>
            </a:r>
            <a:r>
              <a:rPr lang="en-US" altLang="ja-JP" sz="3600" dirty="0" smtClean="0">
                <a:ea typeface="ＭＳ Ｐゴシック" charset="-128"/>
              </a:rPr>
              <a:t> in</a:t>
            </a:r>
            <a:r>
              <a:rPr lang="et-EE" altLang="ja-JP" sz="3600" dirty="0" smtClean="0">
                <a:ea typeface="ＭＳ Ｐゴシック" charset="-128"/>
              </a:rPr>
              <a:t> [Ita75].</a:t>
            </a:r>
            <a:r>
              <a:rPr lang="et-EE" altLang="ja-JP" sz="3600" dirty="0">
                <a:ea typeface="ＭＳ Ｐゴシック" charset="-128"/>
              </a:rPr>
              <a:t> </a:t>
            </a:r>
            <a:r>
              <a:rPr lang="en-US" altLang="ja-JP" sz="3600" dirty="0" smtClean="0">
                <a:ea typeface="ＭＳ Ｐゴシック" charset="-128"/>
              </a:rPr>
              <a:t>The warping window constrains the slope of a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n-US" altLang="ja-JP" sz="3600" dirty="0" smtClean="0">
                <a:ea typeface="ＭＳ Ｐゴシック" charset="-128"/>
              </a:rPr>
              <a:t>warping path, i.e., the </a:t>
            </a:r>
            <a:r>
              <a:rPr lang="en-US" altLang="ja-JP" sz="3600" dirty="0" err="1" smtClean="0">
                <a:ea typeface="ＭＳ Ｐゴシック" charset="-128"/>
              </a:rPr>
              <a:t>Itakura</a:t>
            </a:r>
            <a:r>
              <a:rPr lang="en-US" altLang="ja-JP" sz="3600" dirty="0" smtClean="0">
                <a:ea typeface="ＭＳ Ｐゴシック" charset="-128"/>
              </a:rPr>
              <a:t> </a:t>
            </a:r>
            <a:r>
              <a:rPr lang="en-US" altLang="ja-JP" sz="3600" dirty="0" smtClean="0">
                <a:ea typeface="ＭＳ Ｐゴシック" charset="-128"/>
              </a:rPr>
              <a:t>parallelogram</a:t>
            </a:r>
            <a:r>
              <a:rPr lang="et-EE" altLang="ja-JP" sz="3600" dirty="0" smtClean="0">
                <a:ea typeface="ＭＳ Ｐゴシック" charset="-128"/>
              </a:rPr>
              <a:t> </a:t>
            </a:r>
            <a:r>
              <a:rPr lang="en-US" altLang="ja-JP" sz="3600" dirty="0" smtClean="0">
                <a:ea typeface="ＭＳ Ｐゴシック" charset="-128"/>
              </a:rPr>
              <a:t>consists of all cells that are traversed by some warping path having a </a:t>
            </a:r>
            <a:r>
              <a:rPr lang="en-US" altLang="ja-JP" sz="3600" dirty="0" smtClean="0">
                <a:ea typeface="ＭＳ Ｐゴシック" charset="-128"/>
              </a:rPr>
              <a:t>slope</a:t>
            </a:r>
            <a:r>
              <a:rPr lang="et-EE" altLang="ja-JP" sz="3600" dirty="0" smtClean="0">
                <a:ea typeface="ＭＳ Ｐゴシック" charset="-128"/>
              </a:rPr>
              <a:t> (S = 2)</a:t>
            </a:r>
            <a:r>
              <a:rPr lang="en-US" altLang="ja-JP" sz="3600" dirty="0" smtClean="0">
                <a:ea typeface="ＭＳ Ｐゴシック" charset="-128"/>
              </a:rPr>
              <a:t>. </a:t>
            </a:r>
            <a:endParaRPr lang="en-US" altLang="ja-JP" sz="3600" dirty="0" smtClean="0">
              <a:ea typeface="ＭＳ Ｐゴシック" charset="-128"/>
            </a:endParaRPr>
          </a:p>
          <a:p>
            <a:pPr algn="just">
              <a:lnSpc>
                <a:spcPct val="125000"/>
              </a:lnSpc>
            </a:pPr>
            <a:r>
              <a:rPr lang="et-EE" altLang="ja-JP" sz="3600" b="1" dirty="0" err="1" smtClean="0">
                <a:ea typeface="ＭＳ Ｐゴシック" charset="-128"/>
              </a:rPr>
              <a:t>Slanted</a:t>
            </a:r>
            <a:r>
              <a:rPr lang="et-EE" altLang="ja-JP" sz="3600" b="1" dirty="0" smtClean="0">
                <a:ea typeface="ＭＳ Ｐゴシック" charset="-128"/>
              </a:rPr>
              <a:t> </a:t>
            </a:r>
            <a:r>
              <a:rPr lang="et-EE" altLang="ja-JP" sz="3600" b="1" dirty="0" err="1" smtClean="0">
                <a:ea typeface="ＭＳ Ｐゴシック" charset="-128"/>
              </a:rPr>
              <a:t>Band</a:t>
            </a:r>
            <a:endParaRPr lang="et-EE" altLang="ja-JP" sz="3600" b="1" dirty="0" smtClean="0">
              <a:ea typeface="ＭＳ Ｐゴシック" charset="-128"/>
            </a:endParaRPr>
          </a:p>
          <a:p>
            <a:pPr algn="just">
              <a:lnSpc>
                <a:spcPct val="125000"/>
              </a:lnSpc>
            </a:pPr>
            <a:r>
              <a:rPr lang="en-US" altLang="ja-JP" sz="3600" dirty="0" smtClean="0">
                <a:ea typeface="ＭＳ Ｐゴシック" charset="-128"/>
              </a:rPr>
              <a:t>Slanted </a:t>
            </a:r>
            <a:r>
              <a:rPr lang="en-US" altLang="ja-JP" sz="3600" dirty="0">
                <a:ea typeface="ＭＳ Ｐゴシック" charset="-128"/>
              </a:rPr>
              <a:t>band is a modification of </a:t>
            </a:r>
            <a:r>
              <a:rPr lang="en-US" altLang="ja-JP" sz="3600" dirty="0" err="1" smtClean="0">
                <a:ea typeface="ＭＳ Ｐゴシック" charset="-128"/>
              </a:rPr>
              <a:t>Sakoe</a:t>
            </a:r>
            <a:r>
              <a:rPr lang="et-EE" altLang="ja-JP" sz="3600" dirty="0">
                <a:ea typeface="ＭＳ Ｐゴシック" charset="-128"/>
              </a:rPr>
              <a:t>-</a:t>
            </a:r>
            <a:r>
              <a:rPr lang="en-US" altLang="ja-JP" sz="3600" smtClean="0">
                <a:ea typeface="ＭＳ Ｐゴシック" charset="-128"/>
              </a:rPr>
              <a:t>Chiba </a:t>
            </a:r>
            <a:r>
              <a:rPr lang="en-US" altLang="ja-JP" sz="3600" dirty="0">
                <a:ea typeface="ＭＳ Ｐゴシック" charset="-128"/>
              </a:rPr>
              <a:t>band for the case where input sequences are of different length. Instead of main diagonal here slanted diagonal is used</a:t>
            </a:r>
          </a:p>
        </p:txBody>
      </p:sp>
      <p:sp>
        <p:nvSpPr>
          <p:cNvPr id="46" name="Text Box 258"/>
          <p:cNvSpPr txBox="1">
            <a:spLocks noChangeArrowheads="1"/>
          </p:cNvSpPr>
          <p:nvPr/>
        </p:nvSpPr>
        <p:spPr bwMode="auto">
          <a:xfrm>
            <a:off x="14326311" y="24420552"/>
            <a:ext cx="6319248" cy="4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0" tIns="43503" rIns="0" bIns="43503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t-EE" i="1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Itakura </a:t>
            </a:r>
            <a:r>
              <a:rPr lang="et-EE" i="1" dirty="0" err="1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Parallelogram</a:t>
            </a:r>
            <a:endParaRPr lang="en-AU" i="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7" name="Text Box 260"/>
          <p:cNvSpPr txBox="1">
            <a:spLocks noChangeArrowheads="1"/>
          </p:cNvSpPr>
          <p:nvPr/>
        </p:nvSpPr>
        <p:spPr bwMode="auto">
          <a:xfrm>
            <a:off x="21263392" y="24432232"/>
            <a:ext cx="6319248" cy="4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0" tIns="43503" rIns="0" bIns="43503">
            <a:spAutoFit/>
          </a:bodyPr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t-EE" i="1" dirty="0" err="1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Sakoe</a:t>
            </a:r>
            <a:r>
              <a:rPr lang="et-EE" i="1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 </a:t>
            </a:r>
            <a:r>
              <a:rPr lang="et-EE" i="1" dirty="0" err="1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Chiba</a:t>
            </a:r>
            <a:r>
              <a:rPr lang="et-EE" i="1" dirty="0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 </a:t>
            </a:r>
            <a:r>
              <a:rPr lang="et-EE" i="1" dirty="0" err="1" smtClean="0">
                <a:solidFill>
                  <a:schemeClr val="accent2">
                    <a:lumMod val="50000"/>
                  </a:schemeClr>
                </a:solidFill>
                <a:latin typeface="Arial"/>
              </a:rPr>
              <a:t>Band</a:t>
            </a:r>
            <a:endParaRPr lang="en-AU" i="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2898414" y="5425277"/>
            <a:ext cx="28663605" cy="799973"/>
            <a:chOff x="1066799" y="5958162"/>
            <a:chExt cx="11007725" cy="869816"/>
          </a:xfrm>
        </p:grpSpPr>
        <p:sp>
          <p:nvSpPr>
            <p:cNvPr id="50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66929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4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51" name="Text Box 248"/>
            <p:cNvSpPr txBox="1">
              <a:spLocks noChangeArrowheads="1"/>
            </p:cNvSpPr>
            <p:nvPr/>
          </p:nvSpPr>
          <p:spPr bwMode="auto">
            <a:xfrm>
              <a:off x="1100826" y="6024824"/>
              <a:ext cx="10805886" cy="803154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200" b="1" dirty="0" smtClean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VISUALIZATION</a:t>
              </a:r>
              <a:endParaRPr lang="en-US" altLang="zh-CN" sz="30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sp>
        <p:nvSpPr>
          <p:cNvPr id="54" name="Text Box 245"/>
          <p:cNvSpPr txBox="1">
            <a:spLocks noChangeArrowheads="1"/>
          </p:cNvSpPr>
          <p:nvPr/>
        </p:nvSpPr>
        <p:spPr bwMode="auto">
          <a:xfrm>
            <a:off x="31233334" y="22362523"/>
            <a:ext cx="10623135" cy="691153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4010" tIns="87005" rIns="174010" bIns="174010">
            <a:spAutoFit/>
          </a:bodyPr>
          <a:lstStyle>
            <a:defPPr>
              <a:defRPr kern="1200" smtId="4294967295"/>
            </a:defPPr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t-EE" altLang="zh-CN" sz="3600" dirty="0" smtClean="0">
                <a:ea typeface="SimSun" pitchFamily="2" charset="-122"/>
              </a:rPr>
              <a:t>[Ita75]	</a:t>
            </a:r>
            <a:r>
              <a:rPr lang="en-US" sz="3600" dirty="0" smtClean="0"/>
              <a:t>F. </a:t>
            </a:r>
            <a:r>
              <a:rPr lang="en-US" sz="3600" dirty="0" err="1" smtClean="0"/>
              <a:t>Itakura</a:t>
            </a:r>
            <a:r>
              <a:rPr lang="en-US" sz="3600" dirty="0" smtClean="0"/>
              <a:t>. Minimum prediction residual </a:t>
            </a:r>
            <a:r>
              <a:rPr lang="et-EE" sz="3600" dirty="0" smtClean="0"/>
              <a:t>			</a:t>
            </a:r>
            <a:r>
              <a:rPr lang="en-US" sz="3600" dirty="0" smtClean="0"/>
              <a:t>principle applied to speech</a:t>
            </a:r>
            <a:r>
              <a:rPr lang="et-EE" sz="3600" dirty="0" smtClean="0"/>
              <a:t> </a:t>
            </a:r>
            <a:r>
              <a:rPr lang="en-US" sz="3600" dirty="0" smtClean="0"/>
              <a:t>recognition. IEEE </a:t>
            </a:r>
            <a:r>
              <a:rPr lang="et-EE" sz="3600" dirty="0" smtClean="0"/>
              <a:t>		</a:t>
            </a:r>
            <a:r>
              <a:rPr lang="en-US" sz="3600" dirty="0" smtClean="0"/>
              <a:t>Transactions on Acoustics, Speech, and</a:t>
            </a:r>
            <a:r>
              <a:rPr lang="et-EE" sz="3600" dirty="0" smtClean="0"/>
              <a:t> 			</a:t>
            </a:r>
            <a:r>
              <a:rPr lang="en-US" sz="3600" dirty="0" smtClean="0"/>
              <a:t>Signal</a:t>
            </a:r>
            <a:r>
              <a:rPr lang="et-EE" sz="3600" dirty="0" smtClean="0"/>
              <a:t> </a:t>
            </a:r>
            <a:r>
              <a:rPr lang="et-EE" sz="3600" dirty="0" err="1" smtClean="0"/>
              <a:t>Processing</a:t>
            </a:r>
            <a:r>
              <a:rPr lang="et-EE" sz="3600" dirty="0" smtClean="0"/>
              <a:t>, 23(1):67-72, </a:t>
            </a:r>
            <a:r>
              <a:rPr lang="et-EE" sz="3600" dirty="0" err="1" smtClean="0"/>
              <a:t>Feb</a:t>
            </a:r>
            <a:r>
              <a:rPr lang="et-EE" sz="3600" dirty="0" smtClean="0"/>
              <a:t> 1975.</a:t>
            </a:r>
            <a:endParaRPr lang="et-EE" altLang="zh-CN" sz="3600" dirty="0" smtClean="0">
              <a:ea typeface="SimSun" pitchFamily="2" charset="-122"/>
            </a:endParaRPr>
          </a:p>
          <a:p>
            <a:pPr algn="just"/>
            <a:r>
              <a:rPr lang="et-EE" altLang="zh-CN" sz="3600" dirty="0" smtClean="0">
                <a:ea typeface="SimSun" pitchFamily="2" charset="-122"/>
              </a:rPr>
              <a:t>[SC78]	</a:t>
            </a:r>
            <a:r>
              <a:rPr lang="et-EE" sz="3600" dirty="0" err="1" smtClean="0"/>
              <a:t>Hiroaki</a:t>
            </a:r>
            <a:r>
              <a:rPr lang="et-EE" sz="3600" dirty="0" smtClean="0"/>
              <a:t> </a:t>
            </a:r>
            <a:r>
              <a:rPr lang="et-EE" sz="3600" dirty="0" err="1" smtClean="0"/>
              <a:t>Sakoe</a:t>
            </a:r>
            <a:r>
              <a:rPr lang="et-EE" sz="3600" dirty="0" smtClean="0"/>
              <a:t> and Seibi </a:t>
            </a:r>
            <a:r>
              <a:rPr lang="et-EE" sz="3600" dirty="0" err="1" smtClean="0"/>
              <a:t>Chiba</a:t>
            </a:r>
            <a:r>
              <a:rPr lang="et-EE" sz="3600" dirty="0" smtClean="0"/>
              <a:t>. </a:t>
            </a:r>
            <a:r>
              <a:rPr lang="et-EE" sz="3600" dirty="0" err="1" smtClean="0"/>
              <a:t>Dynamic</a:t>
            </a:r>
            <a:r>
              <a:rPr lang="et-EE" sz="3600" dirty="0" smtClean="0"/>
              <a:t>   			</a:t>
            </a:r>
            <a:r>
              <a:rPr lang="et-EE" sz="3600" dirty="0" err="1" smtClean="0"/>
              <a:t>programming</a:t>
            </a:r>
            <a:r>
              <a:rPr lang="et-EE" sz="3600" dirty="0" smtClean="0"/>
              <a:t> </a:t>
            </a:r>
            <a:r>
              <a:rPr lang="et-EE" sz="3600" dirty="0" err="1" smtClean="0"/>
              <a:t>algorithm</a:t>
            </a:r>
            <a:r>
              <a:rPr lang="et-EE" sz="3600" dirty="0" smtClean="0"/>
              <a:t> </a:t>
            </a:r>
            <a:r>
              <a:rPr lang="en-US" sz="3600" dirty="0" smtClean="0"/>
              <a:t>optimization for </a:t>
            </a:r>
            <a:r>
              <a:rPr lang="et-EE" sz="3600" dirty="0" smtClean="0"/>
              <a:t>			</a:t>
            </a:r>
            <a:r>
              <a:rPr lang="en-US" sz="3600" dirty="0" smtClean="0"/>
              <a:t>spoken word recognition, 1978.</a:t>
            </a:r>
            <a:endParaRPr lang="et-EE" sz="3600" dirty="0" smtClean="0"/>
          </a:p>
          <a:p>
            <a:pPr algn="just"/>
            <a:r>
              <a:rPr lang="et-EE" sz="3600" dirty="0" smtClean="0"/>
              <a:t>[SC71]	</a:t>
            </a:r>
            <a:r>
              <a:rPr lang="en-US" sz="3600" dirty="0" smtClean="0"/>
              <a:t>Hiroaki </a:t>
            </a:r>
            <a:r>
              <a:rPr lang="en-US" sz="3600" dirty="0" err="1" smtClean="0"/>
              <a:t>Sakoe</a:t>
            </a:r>
            <a:r>
              <a:rPr lang="en-US" sz="3600" dirty="0" smtClean="0"/>
              <a:t> and </a:t>
            </a:r>
            <a:r>
              <a:rPr lang="en-US" sz="3600" dirty="0" err="1" smtClean="0"/>
              <a:t>Seibi</a:t>
            </a:r>
            <a:r>
              <a:rPr lang="en-US" sz="3600" dirty="0" smtClean="0"/>
              <a:t> Chiba. </a:t>
            </a:r>
            <a:r>
              <a:rPr lang="et-EE" sz="3600" dirty="0" smtClean="0"/>
              <a:t> </a:t>
            </a:r>
            <a:r>
              <a:rPr lang="en-US" sz="3600" dirty="0" smtClean="0"/>
              <a:t>A dynamic</a:t>
            </a:r>
            <a:r>
              <a:rPr lang="et-EE" sz="3600" dirty="0" smtClean="0"/>
              <a:t> 			</a:t>
            </a:r>
            <a:r>
              <a:rPr lang="en-US" sz="3600" dirty="0" smtClean="0"/>
              <a:t>programming approach</a:t>
            </a:r>
            <a:r>
              <a:rPr lang="et-EE" sz="3600" dirty="0" smtClean="0"/>
              <a:t> t</a:t>
            </a:r>
            <a:r>
              <a:rPr lang="en-US" sz="3600" dirty="0" smtClean="0"/>
              <a:t>o continuous speech </a:t>
            </a:r>
            <a:r>
              <a:rPr lang="et-EE" sz="3600" dirty="0" smtClean="0"/>
              <a:t>		</a:t>
            </a:r>
            <a:r>
              <a:rPr lang="en-US" sz="3600" dirty="0" smtClean="0"/>
              <a:t>recognition. In Proceedings of the Seventh In-</a:t>
            </a:r>
          </a:p>
          <a:p>
            <a:pPr algn="just"/>
            <a:r>
              <a:rPr lang="et-EE" sz="3600" dirty="0" smtClean="0"/>
              <a:t>			</a:t>
            </a:r>
            <a:r>
              <a:rPr lang="et-EE" sz="3600" dirty="0" err="1" smtClean="0"/>
              <a:t>ternational</a:t>
            </a:r>
            <a:r>
              <a:rPr lang="et-EE" sz="3600" dirty="0" smtClean="0"/>
              <a:t> </a:t>
            </a:r>
            <a:r>
              <a:rPr lang="et-EE" sz="3600" dirty="0" err="1" smtClean="0"/>
              <a:t>Congress</a:t>
            </a:r>
            <a:r>
              <a:rPr lang="et-EE" sz="3600" dirty="0" smtClean="0"/>
              <a:t> on </a:t>
            </a:r>
            <a:r>
              <a:rPr lang="et-EE" sz="3600" dirty="0" err="1" smtClean="0"/>
              <a:t>Acoustics</a:t>
            </a:r>
            <a:r>
              <a:rPr lang="et-EE" sz="3600" dirty="0" smtClean="0"/>
              <a:t>, Budapest, 		</a:t>
            </a:r>
            <a:r>
              <a:rPr lang="et-EE" sz="3600" dirty="0" err="1" smtClean="0"/>
              <a:t>volume</a:t>
            </a:r>
            <a:r>
              <a:rPr lang="et-EE" sz="3600" dirty="0" smtClean="0"/>
              <a:t> 3, pages 65-69, Budapest, 1971.</a:t>
            </a:r>
          </a:p>
        </p:txBody>
      </p:sp>
      <p:sp>
        <p:nvSpPr>
          <p:cNvPr id="55" name="Text Box 246"/>
          <p:cNvSpPr txBox="1">
            <a:spLocks noChangeArrowheads="1"/>
          </p:cNvSpPr>
          <p:nvPr/>
        </p:nvSpPr>
        <p:spPr bwMode="auto">
          <a:xfrm>
            <a:off x="31271818" y="16782139"/>
            <a:ext cx="10623136" cy="425234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4010" tIns="87005" rIns="174010" bIns="174010">
            <a:spAutoFit/>
          </a:bodyPr>
          <a:lstStyle>
            <a:defPPr>
              <a:defRPr kern="1200" smtId="4294967295"/>
            </a:defPPr>
            <a:lvl1pPr marL="457200" indent="-45720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21542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21542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20000"/>
              </a:lnSpc>
            </a:pPr>
            <a:r>
              <a:rPr lang="et-EE" altLang="zh-CN" sz="3600" dirty="0" err="1" smtClean="0">
                <a:ea typeface="SimSun" pitchFamily="2" charset="-122"/>
              </a:rPr>
              <a:t>The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source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code</a:t>
            </a:r>
            <a:r>
              <a:rPr lang="et-EE" altLang="zh-CN" sz="3600" dirty="0" smtClean="0">
                <a:ea typeface="SimSun" pitchFamily="2" charset="-122"/>
              </a:rPr>
              <a:t> of </a:t>
            </a:r>
            <a:r>
              <a:rPr lang="et-EE" altLang="zh-CN" sz="3600" dirty="0" err="1" smtClean="0">
                <a:ea typeface="SimSun" pitchFamily="2" charset="-122"/>
              </a:rPr>
              <a:t>the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implementation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is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available</a:t>
            </a:r>
            <a:r>
              <a:rPr lang="et-EE" altLang="zh-CN" sz="3600" dirty="0" smtClean="0">
                <a:ea typeface="SimSun" pitchFamily="2" charset="-122"/>
              </a:rPr>
              <a:t> at: </a:t>
            </a:r>
            <a:r>
              <a:rPr lang="et-EE" altLang="zh-CN" sz="3600" dirty="0">
                <a:ea typeface="SimSun" pitchFamily="2" charset="-122"/>
                <a:hlinkClick r:id="rId4"/>
              </a:rPr>
              <a:t>https://</a:t>
            </a:r>
            <a:r>
              <a:rPr lang="et-EE" altLang="zh-CN" sz="3600" dirty="0" smtClean="0">
                <a:ea typeface="SimSun" pitchFamily="2" charset="-122"/>
                <a:hlinkClick r:id="rId4"/>
              </a:rPr>
              <a:t>github.com/AnnabellKuldmaa/aa16</a:t>
            </a:r>
            <a:r>
              <a:rPr lang="et-EE" altLang="zh-CN" sz="3600" dirty="0" smtClean="0">
                <a:ea typeface="SimSun" pitchFamily="2" charset="-122"/>
              </a:rPr>
              <a:t>.</a:t>
            </a:r>
          </a:p>
          <a:p>
            <a:pPr marL="0" indent="0" algn="just">
              <a:lnSpc>
                <a:spcPct val="120000"/>
              </a:lnSpc>
            </a:pPr>
            <a:r>
              <a:rPr lang="et-EE" altLang="zh-CN" sz="3600" dirty="0" err="1" smtClean="0">
                <a:ea typeface="SimSun" pitchFamily="2" charset="-122"/>
              </a:rPr>
              <a:t>The</a:t>
            </a:r>
            <a:r>
              <a:rPr lang="et-EE" altLang="zh-CN" sz="3600" dirty="0" smtClean="0">
                <a:ea typeface="SimSun" pitchFamily="2" charset="-122"/>
              </a:rPr>
              <a:t> tool </a:t>
            </a:r>
            <a:r>
              <a:rPr lang="et-EE" altLang="zh-CN" sz="3600" dirty="0" err="1" smtClean="0">
                <a:ea typeface="SimSun" pitchFamily="2" charset="-122"/>
              </a:rPr>
              <a:t>can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be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used</a:t>
            </a:r>
            <a:r>
              <a:rPr lang="et-EE" altLang="zh-CN" sz="3600" dirty="0" smtClean="0">
                <a:ea typeface="SimSun" pitchFamily="2" charset="-122"/>
              </a:rPr>
              <a:t> in </a:t>
            </a:r>
            <a:r>
              <a:rPr lang="en-US" altLang="zh-CN" sz="3600" dirty="0" smtClean="0">
                <a:ea typeface="SimSun" pitchFamily="2" charset="-122"/>
              </a:rPr>
              <a:t>various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algorithmics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courses</a:t>
            </a:r>
            <a:r>
              <a:rPr lang="et-EE" altLang="zh-CN" sz="3600" dirty="0" smtClean="0">
                <a:ea typeface="SimSun" pitchFamily="2" charset="-122"/>
              </a:rPr>
              <a:t>  </a:t>
            </a:r>
            <a:r>
              <a:rPr lang="et-EE" altLang="zh-CN" sz="3600" dirty="0" err="1" smtClean="0">
                <a:ea typeface="SimSun" pitchFamily="2" charset="-122"/>
              </a:rPr>
              <a:t>that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consider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dynamic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programming</a:t>
            </a:r>
            <a:r>
              <a:rPr lang="et-EE" altLang="zh-CN" sz="3600" dirty="0" smtClean="0">
                <a:ea typeface="SimSun" pitchFamily="2" charset="-122"/>
              </a:rPr>
              <a:t>. </a:t>
            </a:r>
            <a:r>
              <a:rPr lang="et-EE" altLang="zh-CN" sz="3600" dirty="0" err="1" smtClean="0">
                <a:ea typeface="SimSun" pitchFamily="2" charset="-122"/>
              </a:rPr>
              <a:t>Students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can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play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with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different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parameters</a:t>
            </a:r>
            <a:r>
              <a:rPr lang="et-EE" altLang="zh-CN" sz="3600" dirty="0" smtClean="0">
                <a:ea typeface="SimSun" pitchFamily="2" charset="-122"/>
              </a:rPr>
              <a:t> and </a:t>
            </a:r>
            <a:r>
              <a:rPr lang="et-EE" altLang="zh-CN" sz="3600" dirty="0" err="1" smtClean="0">
                <a:ea typeface="SimSun" pitchFamily="2" charset="-122"/>
              </a:rPr>
              <a:t>learn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important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aspects</a:t>
            </a:r>
            <a:r>
              <a:rPr lang="et-EE" altLang="zh-CN" sz="3600" dirty="0" smtClean="0">
                <a:ea typeface="SimSun" pitchFamily="2" charset="-122"/>
              </a:rPr>
              <a:t> of DTW </a:t>
            </a:r>
            <a:r>
              <a:rPr lang="et-EE" altLang="zh-CN" sz="3600" dirty="0" err="1" smtClean="0">
                <a:ea typeface="SimSun" pitchFamily="2" charset="-122"/>
              </a:rPr>
              <a:t>while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having</a:t>
            </a:r>
            <a:r>
              <a:rPr lang="et-EE" altLang="zh-CN" sz="3600" dirty="0" smtClean="0">
                <a:ea typeface="SimSun" pitchFamily="2" charset="-122"/>
              </a:rPr>
              <a:t> </a:t>
            </a:r>
            <a:r>
              <a:rPr lang="et-EE" altLang="zh-CN" sz="3600" dirty="0" err="1" smtClean="0">
                <a:ea typeface="SimSun" pitchFamily="2" charset="-122"/>
              </a:rPr>
              <a:t>fun</a:t>
            </a:r>
            <a:r>
              <a:rPr lang="et-EE" altLang="zh-CN" sz="3600" dirty="0" smtClean="0">
                <a:ea typeface="SimSun" pitchFamily="2" charset="-122"/>
              </a:rPr>
              <a:t>.</a:t>
            </a:r>
            <a:endParaRPr lang="en-US" altLang="zh-CN" sz="3600" dirty="0">
              <a:ea typeface="SimSun" pitchFamily="2" charset="-122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1257464" y="15683085"/>
            <a:ext cx="10736991" cy="819990"/>
            <a:chOff x="1066799" y="5958162"/>
            <a:chExt cx="11007725" cy="891580"/>
          </a:xfrm>
        </p:grpSpPr>
        <p:sp>
          <p:nvSpPr>
            <p:cNvPr id="63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66929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4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4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803154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200" b="1" dirty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CONCLUSIONS</a:t>
              </a:r>
              <a:endParaRPr lang="en-US" altLang="zh-CN" sz="30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1257464" y="21288510"/>
            <a:ext cx="10736991" cy="819990"/>
            <a:chOff x="1066799" y="5958162"/>
            <a:chExt cx="11007725" cy="891580"/>
          </a:xfrm>
        </p:grpSpPr>
        <p:sp>
          <p:nvSpPr>
            <p:cNvPr id="66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669294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400" b="1"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67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803154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9050">
              <a:noFill/>
              <a:miter lim="800000"/>
            </a:ln>
          </p:spPr>
          <p:txBody>
            <a:bodyPr wrap="square">
              <a:spAutoFit/>
            </a:bodyPr>
            <a:lstStyle>
              <a:defPPr>
                <a:defRPr kern="1200" smtId="4294967295"/>
              </a:defPPr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200" b="1" dirty="0">
                  <a:solidFill>
                    <a:schemeClr val="bg1"/>
                  </a:solidFill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REFERENCES</a:t>
              </a:r>
              <a:endParaRPr lang="en-US" altLang="zh-CN" sz="3000" b="1" dirty="0">
                <a:solidFill>
                  <a:schemeClr val="bg1"/>
                </a:solidFill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</p:grpSp>
      <p:pic>
        <p:nvPicPr>
          <p:cNvPr id="3" name="Picture 2" descr="Screen Shot 2017-01-11 at 14.19.3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642" y="6683692"/>
            <a:ext cx="9920377" cy="8540951"/>
          </a:xfrm>
          <a:prstGeom prst="rect">
            <a:avLst/>
          </a:prstGeom>
        </p:spPr>
      </p:pic>
      <p:pic>
        <p:nvPicPr>
          <p:cNvPr id="4" name="Picture 3" descr="Screen Shot 2017-01-11 at 14.21.34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6" y="13177097"/>
            <a:ext cx="10941893" cy="6543675"/>
          </a:xfrm>
          <a:prstGeom prst="rect">
            <a:avLst/>
          </a:prstGeom>
        </p:spPr>
      </p:pic>
      <p:pic>
        <p:nvPicPr>
          <p:cNvPr id="8" name="Pilt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1747636"/>
            <a:ext cx="6313104" cy="2761474"/>
          </a:xfrm>
          <a:prstGeom prst="rect">
            <a:avLst/>
          </a:prstGeom>
        </p:spPr>
      </p:pic>
      <p:pic>
        <p:nvPicPr>
          <p:cNvPr id="10" name="Pilt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311" y="1132030"/>
            <a:ext cx="3178547" cy="3215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1898</TotalTime>
  <Words>385</Words>
  <Application>Microsoft Office PowerPoint</Application>
  <PresentationFormat>Kohandatud</PresentationFormat>
  <Paragraphs>27</Paragraphs>
  <Slides>1</Slides>
  <Notes>1</Notes>
  <HiddenSlides>0</HiddenSlides>
  <MMClips>0</MMClips>
  <ScaleCrop>false</ScaleCrop>
  <HeadingPairs>
    <vt:vector size="6" baseType="variant">
      <vt:variant>
        <vt:lpstr>Kasutatud fondid</vt:lpstr>
      </vt:variant>
      <vt:variant>
        <vt:i4>7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1</vt:i4>
      </vt:variant>
    </vt:vector>
  </HeadingPairs>
  <TitlesOfParts>
    <vt:vector size="9" baseType="lpstr">
      <vt:lpstr>ＭＳ Ｐゴシック</vt:lpstr>
      <vt:lpstr>宋体</vt:lpstr>
      <vt:lpstr>宋体</vt:lpstr>
      <vt:lpstr>Arial</vt:lpstr>
      <vt:lpstr>Cambria Math</vt:lpstr>
      <vt:lpstr>Lucida Sans</vt:lpstr>
      <vt:lpstr>Times New Roman</vt:lpstr>
      <vt:lpstr>Default Design</vt:lpstr>
      <vt:lpstr>PowerPointi esitlus</vt:lpstr>
    </vt:vector>
  </TitlesOfParts>
  <Manager/>
  <Company>Graphicsland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AnnabellK</cp:lastModifiedBy>
  <cp:revision>114</cp:revision>
  <cp:lastPrinted>2000-08-03T00:31:24Z</cp:lastPrinted>
  <dcterms:modified xsi:type="dcterms:W3CDTF">2017-01-11T16:13:05Z</dcterms:modified>
  <cp:category>research posters template</cp:category>
</cp:coreProperties>
</file>