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11700" cy="30275213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610155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045181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480206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  <p15:guide id="3" orient="horz" pos="10198">
          <p15:clr>
            <a:srgbClr val="A4A3A4"/>
          </p15:clr>
        </p15:guide>
        <p15:guide id="4" pos="131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 varScale="1">
        <p:scale>
          <a:sx n="21" d="100"/>
          <a:sy n="21" d="100"/>
        </p:scale>
        <p:origin x="1608" y="18"/>
      </p:cViewPr>
      <p:guideLst>
        <p:guide orient="horz" pos="11088"/>
        <p:guide pos="13440"/>
        <p:guide orient="horz" pos="10198"/>
        <p:guide pos="13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889000"/>
            <a:ext cx="642461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0155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5181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0206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89000"/>
            <a:ext cx="642461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9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154" y="9405523"/>
            <a:ext cx="36389396" cy="6488380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2306" y="17155370"/>
            <a:ext cx="29967089" cy="773816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35026" indent="0" algn="ctr">
              <a:buNone/>
              <a:defRPr/>
            </a:lvl2pPr>
            <a:lvl3pPr marL="870052" indent="0" algn="ctr">
              <a:buNone/>
              <a:defRPr/>
            </a:lvl3pPr>
            <a:lvl4pPr marL="1305077" indent="0" algn="ctr">
              <a:buNone/>
              <a:defRPr/>
            </a:lvl4pPr>
            <a:lvl5pPr marL="1740103" indent="0" algn="ctr">
              <a:buNone/>
              <a:defRPr/>
            </a:lvl5pPr>
            <a:lvl6pPr marL="2175129" indent="0" algn="ctr">
              <a:buNone/>
              <a:defRPr/>
            </a:lvl6pPr>
            <a:lvl7pPr marL="2610155" indent="0" algn="ctr">
              <a:buNone/>
              <a:defRPr/>
            </a:lvl7pPr>
            <a:lvl8pPr marL="3045181" indent="0" algn="ctr">
              <a:buNone/>
              <a:defRPr/>
            </a:lvl8pPr>
            <a:lvl9pPr marL="34802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9310" y="1211826"/>
            <a:ext cx="9632082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0" y="1211826"/>
            <a:ext cx="28766864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8" y="19454921"/>
            <a:ext cx="36389396" cy="6012410"/>
          </a:xfrm>
          <a:prstGeom prst="rect">
            <a:avLst/>
          </a:prstGeom>
        </p:spPr>
        <p:txBody>
          <a:bodyPr lIns="87005" tIns="43503" rIns="87005" bIns="43503" anchor="t"/>
          <a:lstStyle>
            <a:defPPr>
              <a:defRPr kern="1200" smtId="4294967295"/>
            </a:defPPr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8" y="12832217"/>
            <a:ext cx="36389396" cy="6622703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1900"/>
            </a:lvl1pPr>
            <a:lvl2pPr marL="435026" indent="0">
              <a:buNone/>
              <a:defRPr sz="1700"/>
            </a:lvl2pPr>
            <a:lvl3pPr marL="870052" indent="0">
              <a:buNone/>
              <a:defRPr sz="1500"/>
            </a:lvl3pPr>
            <a:lvl4pPr marL="1305077" indent="0">
              <a:buNone/>
              <a:defRPr sz="1300"/>
            </a:lvl4pPr>
            <a:lvl5pPr marL="1740103" indent="0">
              <a:buNone/>
              <a:defRPr sz="1300"/>
            </a:lvl5pPr>
            <a:lvl6pPr marL="2175129" indent="0">
              <a:buNone/>
              <a:defRPr sz="1300"/>
            </a:lvl6pPr>
            <a:lvl7pPr marL="2610155" indent="0">
              <a:buNone/>
              <a:defRPr sz="1300"/>
            </a:lvl7pPr>
            <a:lvl8pPr marL="3045181" indent="0">
              <a:buNone/>
              <a:defRPr sz="1300"/>
            </a:lvl8pPr>
            <a:lvl9pPr marL="348020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311" y="7063633"/>
            <a:ext cx="19199472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71919" y="7063633"/>
            <a:ext cx="19199473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310" y="6777468"/>
            <a:ext cx="1891593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310" y="9601168"/>
            <a:ext cx="1891593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198" y="6777468"/>
            <a:ext cx="1892419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198" y="9601168"/>
            <a:ext cx="1892419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0" y="1205986"/>
            <a:ext cx="14084752" cy="512909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461" y="1205986"/>
            <a:ext cx="23932930" cy="25838178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310" y="6335077"/>
            <a:ext cx="14084752" cy="2070908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942" y="21192359"/>
            <a:ext cx="25686471" cy="2502494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942" y="2705440"/>
            <a:ext cx="25686471" cy="18164252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3000"/>
            </a:lvl1pPr>
            <a:lvl2pPr marL="435026" indent="0">
              <a:buNone/>
              <a:defRPr sz="2700"/>
            </a:lvl2pPr>
            <a:lvl3pPr marL="870052" indent="0">
              <a:buNone/>
              <a:defRPr sz="2300"/>
            </a:lvl3pPr>
            <a:lvl4pPr marL="1305077" indent="0">
              <a:buNone/>
              <a:defRPr sz="1900"/>
            </a:lvl4pPr>
            <a:lvl5pPr marL="1740103" indent="0">
              <a:buNone/>
              <a:defRPr sz="1900"/>
            </a:lvl5pPr>
            <a:lvl6pPr marL="2175129" indent="0">
              <a:buNone/>
              <a:defRPr sz="1900"/>
            </a:lvl6pPr>
            <a:lvl7pPr marL="2610155" indent="0">
              <a:buNone/>
              <a:defRPr sz="1900"/>
            </a:lvl7pPr>
            <a:lvl8pPr marL="3045181" indent="0">
              <a:buNone/>
              <a:defRPr sz="1900"/>
            </a:lvl8pPr>
            <a:lvl9pPr marL="3480206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942" y="23694853"/>
            <a:ext cx="25686471" cy="355225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8590233" y="15094102"/>
            <a:ext cx="14133105" cy="152368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268828" y="15094102"/>
            <a:ext cx="14133105" cy="152368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5745" y="30742423"/>
            <a:ext cx="42700211" cy="185716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55744" y="31268035"/>
            <a:ext cx="21405850" cy="116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05" tIns="43503" rIns="87005" bIns="43503" rtlCol="0" anchor="ctr"/>
          <a:lstStyle>
            <a:defPPr>
              <a:defRPr kern="1200" smtId="4294967295"/>
            </a:defPPr>
          </a:lstStyle>
          <a:p>
            <a:pPr algn="l"/>
            <a:r>
              <a:rPr sz="6100" smtId="4294967295">
                <a:solidFill>
                  <a:srgbClr val="808080"/>
                </a:solidFill>
              </a:rPr>
              <a:t>Template ID: multicolorgradients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2pPr>
      <a:lvl3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3pPr>
      <a:lvl4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4pPr>
      <a:lvl5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5pPr>
      <a:lvl6pPr marL="435026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6pPr>
      <a:lvl7pPr marL="870052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7pPr>
      <a:lvl8pPr marL="1305077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8pPr>
      <a:lvl9pPr marL="1740103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095118" indent="-1095118" algn="l" defTabSz="2925851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76027" indent="-91385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6936" indent="-731085" algn="l" defTabSz="2925851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23637" indent="-73561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585807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020833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455859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890885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8325910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02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052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077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103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5129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0155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5181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020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AnnabellKuldmaa/aa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8539" y="455530"/>
            <a:ext cx="40766644" cy="4776076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470650" y="964406"/>
            <a:ext cx="29653596" cy="37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58203" tIns="29101" rIns="58203" bIns="29101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Visualization of Dynamic Time Warping</a:t>
            </a:r>
            <a:endParaRPr lang="en-US" altLang="zh-CN" sz="100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Annabell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Kuldmaa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Liis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Kolberg</a:t>
            </a:r>
            <a:endParaRPr lang="en-US" altLang="zh-CN" sz="72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Institute of Computer Science</a:t>
            </a:r>
            <a:b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</a:br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University of Tartu</a:t>
            </a:r>
            <a:endParaRPr lang="en-US" altLang="zh-CN" sz="54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7" name="Text Box 242"/>
          <p:cNvSpPr txBox="1">
            <a:spLocks noChangeArrowheads="1"/>
          </p:cNvSpPr>
          <p:nvPr/>
        </p:nvSpPr>
        <p:spPr bwMode="auto">
          <a:xfrm>
            <a:off x="1040562" y="6539517"/>
            <a:ext cx="10736991" cy="618871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ja-JP" sz="3600" dirty="0" err="1" smtClean="0">
                <a:ea typeface="ＭＳ Ｐゴシック" charset="-128"/>
              </a:rPr>
              <a:t>The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goal</a:t>
            </a:r>
            <a:r>
              <a:rPr lang="et-EE" altLang="ja-JP" sz="3600" dirty="0" smtClean="0">
                <a:ea typeface="ＭＳ Ｐゴシック" charset="-128"/>
              </a:rPr>
              <a:t> of </a:t>
            </a:r>
            <a:r>
              <a:rPr lang="et-EE" altLang="ja-JP" sz="3600" dirty="0" err="1" smtClean="0">
                <a:ea typeface="ＭＳ Ｐゴシック" charset="-128"/>
              </a:rPr>
              <a:t>this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project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is</a:t>
            </a:r>
            <a:r>
              <a:rPr lang="et-EE" altLang="ja-JP" sz="3600" dirty="0" smtClean="0">
                <a:ea typeface="ＭＳ Ｐゴシック" charset="-128"/>
              </a:rPr>
              <a:t> a </a:t>
            </a:r>
            <a:r>
              <a:rPr lang="et-EE" altLang="ja-JP" sz="3600" dirty="0" err="1" smtClean="0">
                <a:ea typeface="ＭＳ Ｐゴシック" charset="-128"/>
              </a:rPr>
              <a:t>web</a:t>
            </a:r>
            <a:r>
              <a:rPr lang="et-EE" altLang="ja-JP" sz="3600" dirty="0" smtClean="0">
                <a:ea typeface="ＭＳ Ｐゴシック" charset="-128"/>
              </a:rPr>
              <a:t> tool </a:t>
            </a:r>
            <a:r>
              <a:rPr lang="et-EE" altLang="ja-JP" sz="3600" dirty="0" err="1" smtClean="0">
                <a:ea typeface="ＭＳ Ｐゴシック" charset="-128"/>
              </a:rPr>
              <a:t>for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vizualizing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the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Dynamic</a:t>
            </a:r>
            <a:r>
              <a:rPr lang="et-EE" altLang="ja-JP" sz="3600" b="1" dirty="0" smtClean="0">
                <a:ea typeface="ＭＳ Ｐゴシック" charset="-128"/>
              </a:rPr>
              <a:t> Time </a:t>
            </a:r>
            <a:r>
              <a:rPr lang="et-EE" altLang="ja-JP" sz="3600" b="1" dirty="0" err="1" smtClean="0">
                <a:ea typeface="ＭＳ Ｐゴシック" charset="-128"/>
              </a:rPr>
              <a:t>Warping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dirty="0" smtClean="0">
                <a:ea typeface="ＭＳ Ｐゴシック" charset="-128"/>
              </a:rPr>
              <a:t>(DTW) </a:t>
            </a:r>
            <a:r>
              <a:rPr lang="et-EE" altLang="ja-JP" sz="3600" dirty="0" err="1" smtClean="0">
                <a:ea typeface="ＭＳ Ｐゴシック" charset="-128"/>
              </a:rPr>
              <a:t>for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educational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purposes</a:t>
            </a:r>
            <a:r>
              <a:rPr lang="et-EE" altLang="ja-JP" sz="3600" dirty="0" smtClean="0">
                <a:ea typeface="ＭＳ Ｐゴシック" charset="-128"/>
              </a:rPr>
              <a:t>- </a:t>
            </a:r>
            <a:r>
              <a:rPr lang="en-US" altLang="ja-JP" sz="3600" dirty="0" smtClean="0">
                <a:ea typeface="ＭＳ Ｐゴシック" charset="-128"/>
              </a:rPr>
              <a:t>The </a:t>
            </a:r>
            <a:r>
              <a:rPr lang="en-US" altLang="ja-JP" sz="3600" dirty="0">
                <a:ea typeface="ＭＳ Ｐゴシック" charset="-128"/>
              </a:rPr>
              <a:t>task of </a:t>
            </a:r>
            <a:r>
              <a:rPr lang="en-US" altLang="ja-JP" sz="3600" dirty="0" smtClean="0">
                <a:ea typeface="ＭＳ Ｐゴシック" charset="-128"/>
              </a:rPr>
              <a:t>(</a:t>
            </a:r>
            <a:r>
              <a:rPr lang="en-US" altLang="ja-JP" sz="3600" dirty="0">
                <a:ea typeface="ＭＳ Ｐゴシック" charset="-128"/>
              </a:rPr>
              <a:t>DTW) algorithm is to measure the similarity between two sequences. DTW algorithm was introduced in </a:t>
            </a:r>
            <a:r>
              <a:rPr lang="et-EE" altLang="ja-JP" sz="3600" dirty="0" smtClean="0">
                <a:ea typeface="ＭＳ Ｐゴシック" charset="-128"/>
              </a:rPr>
              <a:t>[SC78] </a:t>
            </a:r>
            <a:r>
              <a:rPr lang="en-US" altLang="ja-JP" sz="3600" dirty="0">
                <a:ea typeface="ＭＳ Ｐゴシック" charset="-128"/>
              </a:rPr>
              <a:t>for speech recognition and since then has been applied to different problems in various fields. The algorithm is </a:t>
            </a:r>
            <a:r>
              <a:rPr lang="en-US" altLang="ja-JP" sz="3600" dirty="0" smtClean="0">
                <a:ea typeface="ＭＳ Ｐゴシック" charset="-128"/>
              </a:rPr>
              <a:t>one </a:t>
            </a:r>
            <a:r>
              <a:rPr lang="en-US" altLang="ja-JP" sz="3600" dirty="0">
                <a:ea typeface="ＭＳ Ｐゴシック" charset="-128"/>
              </a:rPr>
              <a:t>of the most important dynamic programming algorithms and it is crucial to understand its steps</a:t>
            </a:r>
            <a:r>
              <a:rPr lang="en-US" altLang="ja-JP" sz="3600" dirty="0" smtClean="0">
                <a:ea typeface="ＭＳ Ｐゴシック" charset="-128"/>
              </a:rPr>
              <a:t>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endParaRPr lang="en-US" altLang="ja-JP" sz="3600" dirty="0">
              <a:ea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247"/>
              <p:cNvSpPr txBox="1">
                <a:spLocks noChangeArrowheads="1"/>
              </p:cNvSpPr>
              <p:nvPr/>
            </p:nvSpPr>
            <p:spPr bwMode="auto">
              <a:xfrm>
                <a:off x="1028540" y="21301654"/>
                <a:ext cx="10887078" cy="7877443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noFill/>
                <a:miter lim="800000"/>
              </a:ln>
              <a:extLst/>
            </p:spPr>
            <p:txBody>
              <a:bodyPr wrap="square" lIns="174010" tIns="87005" rIns="174010" bIns="174010">
                <a:spAutoFit/>
              </a:bodyPr>
              <a:lstStyle>
                <a:defPPr>
                  <a:defRPr kern="1200" smtId="4294967295"/>
                </a:defPPr>
                <a:lvl1pPr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685800" indent="-227013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458787" lvl="1" indent="0" algn="just">
                  <a:lnSpc>
                    <a:spcPct val="120000"/>
                  </a:lnSpc>
                </a:pP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DTW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algorithm calculates an optimal match between two sequences having time complexity 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O(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mn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).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The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original version of the algorithm uses Euclidean distance, but other </a:t>
                </a:r>
                <a:r>
                  <a:rPr lang="en-US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metrcs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can be applied. In particular, most important of other metrics are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Canberra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and </a:t>
                </a:r>
                <a:r>
                  <a:rPr lang="en-US" altLang="zh-CN" sz="3600" dirty="0" err="1">
                    <a:solidFill>
                      <a:schemeClr val="tx1"/>
                    </a:solidFill>
                    <a:ea typeface="ＭＳ Ｐゴシック" charset="-128"/>
                  </a:rPr>
                  <a:t>Minkowski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distances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, and of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course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absolute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difference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.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We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have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that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given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A and B, </a:t>
                </a:r>
                <a:endParaRPr lang="et-EE" altLang="zh-CN" sz="3600" dirty="0">
                  <a:solidFill>
                    <a:schemeClr val="tx1"/>
                  </a:solidFill>
                  <a:ea typeface="ＭＳ Ｐゴシック" charset="-128"/>
                </a:endParaRPr>
              </a:p>
              <a:p>
                <a:pPr marL="458787" lvl="1" indent="0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𝑑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𝑖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,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𝑗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𝑑𝑖𝑠𝑡𝑎𝑛𝑐𝑒</m:t>
                    </m:r>
                    <m:d>
                      <m:dPr>
                        <m:ctrlP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𝐴</m:t>
                        </m:r>
                        <m:d>
                          <m:dPr>
                            <m:ctrlP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d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</m:e>
                        </m:d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, </m:t>
                        </m:r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𝐵</m:t>
                        </m:r>
                        <m:d>
                          <m:dPr>
                            <m:ctrlP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d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+ </m:t>
                    </m:r>
                  </m:oMath>
                </a14:m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min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t-EE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t-EE" altLang="zh-C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eqArr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(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−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 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𝑗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−1)</m:t>
                            </m:r>
                          </m:e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(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−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 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𝑗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)</m:t>
                            </m:r>
                          </m:e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(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𝑗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 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−1)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600" dirty="0">
                  <a:solidFill>
                    <a:schemeClr val="tx1"/>
                  </a:solidFill>
                  <a:ea typeface="ＭＳ Ｐゴシック" charset="-128"/>
                </a:endParaRPr>
              </a:p>
              <a:p>
                <a:pPr lvl="1" algn="just">
                  <a:lnSpc>
                    <a:spcPct val="120000"/>
                  </a:lnSpc>
                  <a:buFontTx/>
                  <a:buChar char="•"/>
                </a:pPr>
                <a:endParaRPr lang="en-US" altLang="zh-CN" sz="2700" dirty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</mc:Choice>
        <mc:Fallback>
          <p:sp>
            <p:nvSpPr>
              <p:cNvPr id="38" name="Text 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540" y="21301654"/>
                <a:ext cx="10887078" cy="7877443"/>
              </a:xfrm>
              <a:prstGeom prst="rect">
                <a:avLst/>
              </a:prstGeom>
              <a:blipFill rotWithShape="0">
                <a:blip r:embed="rId3"/>
                <a:stretch>
                  <a:fillRect t="-155" r="-1288"/>
                </a:stretch>
              </a:blipFill>
              <a:ln w="57150" cmpd="thinThick">
                <a:noFill/>
                <a:miter lim="800000"/>
              </a:ln>
              <a:extLst/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040562" y="5475097"/>
            <a:ext cx="10736991" cy="819989"/>
            <a:chOff x="1066799" y="5958162"/>
            <a:chExt cx="11007725" cy="891580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INTRODUCTION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40561" y="20238174"/>
            <a:ext cx="10736991" cy="819989"/>
            <a:chOff x="1066799" y="5958162"/>
            <a:chExt cx="11007725" cy="891580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DYNAMIC TIME WARPING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45" name="Text Box 244"/>
          <p:cNvSpPr txBox="1">
            <a:spLocks noChangeArrowheads="1"/>
          </p:cNvSpPr>
          <p:nvPr/>
        </p:nvSpPr>
        <p:spPr bwMode="auto">
          <a:xfrm>
            <a:off x="12795250" y="6679406"/>
            <a:ext cx="17906999" cy="1134352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t-EE" altLang="ja-JP" sz="3600" dirty="0" err="1" smtClean="0">
                <a:ea typeface="ＭＳ Ｐゴシック" charset="-128"/>
              </a:rPr>
              <a:t>To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speed </a:t>
            </a:r>
            <a:r>
              <a:rPr lang="en-US" altLang="ja-JP" sz="3600" dirty="0">
                <a:ea typeface="ＭＳ Ｐゴシック" charset="-128"/>
              </a:rPr>
              <a:t>up the DTW calculation and prevent pathological </a:t>
            </a:r>
            <a:r>
              <a:rPr lang="en-US" altLang="ja-JP" sz="3600" dirty="0" err="1">
                <a:ea typeface="ＭＳ Ｐゴシック" charset="-128"/>
              </a:rPr>
              <a:t>warpings</a:t>
            </a:r>
            <a:r>
              <a:rPr lang="en-US" altLang="ja-JP" sz="3600" dirty="0">
                <a:ea typeface="ＭＳ Ｐゴシック" charset="-128"/>
              </a:rPr>
              <a:t>, different constraints for warping window have been introduced. </a:t>
            </a:r>
            <a:r>
              <a:rPr lang="et-EE" altLang="ja-JP" sz="3600" dirty="0" smtClean="0">
                <a:ea typeface="ＭＳ Ｐゴシック" charset="-128"/>
              </a:rPr>
              <a:t>A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>
                <a:ea typeface="ＭＳ Ｐゴシック" charset="-128"/>
              </a:rPr>
              <a:t>global constraint constraints the indices of the warping </a:t>
            </a:r>
            <a:r>
              <a:rPr lang="en-US" altLang="ja-JP" sz="3600" dirty="0" smtClean="0">
                <a:ea typeface="ＭＳ Ｐゴシック" charset="-128"/>
              </a:rPr>
              <a:t>path</a:t>
            </a:r>
            <a:r>
              <a:rPr lang="et-EE" altLang="ja-JP" sz="3600" dirty="0" smtClean="0">
                <a:ea typeface="ＭＳ Ｐゴシック" charset="-128"/>
              </a:rPr>
              <a:t>. </a:t>
            </a:r>
            <a:r>
              <a:rPr lang="et-EE" altLang="ja-JP" sz="3600" dirty="0" err="1" smtClean="0">
                <a:ea typeface="ＭＳ Ｐゴシック" charset="-128"/>
              </a:rPr>
              <a:t>Most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important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constraints</a:t>
            </a:r>
            <a:r>
              <a:rPr lang="et-EE" altLang="ja-JP" sz="3600" dirty="0" smtClean="0">
                <a:ea typeface="ＭＳ Ｐゴシック" charset="-128"/>
              </a:rPr>
              <a:t> are </a:t>
            </a:r>
            <a:r>
              <a:rPr lang="et-EE" altLang="ja-JP" sz="3600" dirty="0" err="1" smtClean="0">
                <a:ea typeface="ＭＳ Ｐゴシック" charset="-128"/>
              </a:rPr>
              <a:t>described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below</a:t>
            </a:r>
            <a:r>
              <a:rPr lang="et-EE" altLang="ja-JP" sz="3600" dirty="0" smtClean="0">
                <a:ea typeface="ＭＳ Ｐゴシック" charset="-128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et-EE" altLang="ja-JP" sz="3600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b="1" dirty="0" err="1" smtClean="0">
                <a:ea typeface="ＭＳ Ｐゴシック" charset="-128"/>
              </a:rPr>
              <a:t>Sakoe</a:t>
            </a:r>
            <a:r>
              <a:rPr lang="et-EE" altLang="ja-JP" sz="3600" b="1" dirty="0" smtClean="0">
                <a:ea typeface="ＭＳ Ｐゴシック" charset="-128"/>
              </a:rPr>
              <a:t> -</a:t>
            </a:r>
            <a:r>
              <a:rPr lang="et-EE" altLang="ja-JP" sz="3600" b="1" dirty="0" err="1" smtClean="0">
                <a:ea typeface="ＭＳ Ｐゴシック" charset="-128"/>
              </a:rPr>
              <a:t>Chiba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Band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err="1">
                <a:ea typeface="ＭＳ Ｐゴシック" charset="-128"/>
              </a:rPr>
              <a:t>Sakoe</a:t>
            </a:r>
            <a:r>
              <a:rPr lang="en-US" altLang="ja-JP" sz="3600" dirty="0">
                <a:ea typeface="ＭＳ Ｐゴシック" charset="-128"/>
              </a:rPr>
              <a:t>-Chiba band was introduced by </a:t>
            </a:r>
            <a:r>
              <a:rPr lang="en-US" altLang="ja-JP" sz="3600" dirty="0" err="1">
                <a:ea typeface="ＭＳ Ｐゴシック" charset="-128"/>
              </a:rPr>
              <a:t>Sakoe</a:t>
            </a:r>
            <a:r>
              <a:rPr lang="en-US" altLang="ja-JP" sz="3600" dirty="0">
                <a:ea typeface="ＭＳ Ｐゴシック" charset="-128"/>
              </a:rPr>
              <a:t> and Chiba </a:t>
            </a:r>
            <a:r>
              <a:rPr lang="en-US" altLang="ja-JP" sz="3600" dirty="0" smtClean="0">
                <a:ea typeface="ＭＳ Ｐゴシック" charset="-128"/>
              </a:rPr>
              <a:t>in </a:t>
            </a:r>
            <a:r>
              <a:rPr lang="et-EE" altLang="ja-JP" sz="3600" dirty="0" smtClean="0">
                <a:ea typeface="ＭＳ Ｐゴシック" charset="-128"/>
              </a:rPr>
              <a:t>[SC78] </a:t>
            </a:r>
            <a:r>
              <a:rPr lang="en-US" altLang="ja-JP" sz="3600" dirty="0" smtClean="0">
                <a:ea typeface="ＭＳ Ｐゴシック" charset="-128"/>
              </a:rPr>
              <a:t>for </a:t>
            </a:r>
            <a:r>
              <a:rPr lang="en-US" altLang="ja-JP" sz="3600" dirty="0">
                <a:ea typeface="ＭＳ Ｐゴシック" charset="-128"/>
              </a:rPr>
              <a:t>speech </a:t>
            </a:r>
            <a:r>
              <a:rPr lang="en-US" altLang="ja-JP" sz="3600" dirty="0" smtClean="0">
                <a:ea typeface="ＭＳ Ｐゴシック" charset="-128"/>
              </a:rPr>
              <a:t>community.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It </a:t>
            </a:r>
            <a:r>
              <a:rPr lang="en-US" altLang="ja-JP" sz="3600" dirty="0">
                <a:ea typeface="ＭＳ Ｐゴシック" charset="-128"/>
              </a:rPr>
              <a:t>runs by the main diagonal having fixed window width.</a:t>
            </a:r>
            <a:endParaRPr lang="en-US" altLang="ja-JP" sz="3600" dirty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endParaRPr lang="en-AU" altLang="zh-CN" sz="3600" dirty="0">
              <a:ea typeface="SimSun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b="1" dirty="0" smtClean="0">
                <a:ea typeface="ＭＳ Ｐゴシック" charset="-128"/>
              </a:rPr>
              <a:t>Itakura </a:t>
            </a:r>
            <a:r>
              <a:rPr lang="et-EE" altLang="ja-JP" sz="3600" b="1" dirty="0" err="1" smtClean="0">
                <a:ea typeface="ＭＳ Ｐゴシック" charset="-128"/>
              </a:rPr>
              <a:t>Band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parallelogram was introduced by </a:t>
            </a: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in</a:t>
            </a:r>
            <a:r>
              <a:rPr lang="et-EE" altLang="ja-JP" sz="3600" dirty="0" smtClean="0">
                <a:ea typeface="ＭＳ Ｐゴシック" charset="-128"/>
              </a:rPr>
              <a:t> [Ita75].</a:t>
            </a:r>
            <a:r>
              <a:rPr lang="et-EE" altLang="ja-JP" sz="3600" dirty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The warping window constrains the slope of a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warping path, i.e., the </a:t>
            </a: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err="1" smtClean="0">
                <a:ea typeface="ＭＳ Ｐゴシック" charset="-128"/>
              </a:rPr>
              <a:t>parallelogramm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consists of all cells that are traversed by some warping path having a slope. </a:t>
            </a:r>
          </a:p>
          <a:p>
            <a:pPr algn="just">
              <a:lnSpc>
                <a:spcPct val="125000"/>
              </a:lnSpc>
            </a:pPr>
            <a:r>
              <a:rPr lang="en-US" altLang="ja-JP" sz="3600" b="1" dirty="0">
                <a:ea typeface="ＭＳ Ｐゴシック" charset="-128"/>
              </a:rPr>
              <a:t>	</a:t>
            </a:r>
            <a:endParaRPr lang="en-AU" altLang="zh-CN" sz="3600" dirty="0">
              <a:ea typeface="SimSun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b="1" dirty="0" err="1" smtClean="0">
                <a:ea typeface="ＭＳ Ｐゴシック" charset="-128"/>
              </a:rPr>
              <a:t>Slanted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Band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smtClean="0">
                <a:ea typeface="ＭＳ Ｐゴシック" charset="-128"/>
              </a:rPr>
              <a:t>Slanted </a:t>
            </a:r>
            <a:r>
              <a:rPr lang="en-US" altLang="ja-JP" sz="3600" dirty="0">
                <a:ea typeface="ＭＳ Ｐゴシック" charset="-128"/>
              </a:rPr>
              <a:t>band is a modification of </a:t>
            </a:r>
            <a:r>
              <a:rPr lang="en-US" altLang="ja-JP" sz="3600" dirty="0" err="1">
                <a:ea typeface="ＭＳ Ｐゴシック" charset="-128"/>
              </a:rPr>
              <a:t>Sakoe</a:t>
            </a:r>
            <a:r>
              <a:rPr lang="en-US" altLang="ja-JP" sz="3600" dirty="0">
                <a:ea typeface="ＭＳ Ｐゴシック" charset="-128"/>
              </a:rPr>
              <a:t>-Chiba band for the case where input sequences are of different length. Instead of main diagonal here slanted diagonal is used</a:t>
            </a:r>
            <a:endParaRPr lang="en-US" altLang="ja-JP" sz="3600" dirty="0">
              <a:ea typeface="ＭＳ Ｐゴシック" charset="-128"/>
            </a:endParaRPr>
          </a:p>
        </p:txBody>
      </p:sp>
      <p:sp>
        <p:nvSpPr>
          <p:cNvPr id="46" name="Text Box 258"/>
          <p:cNvSpPr txBox="1">
            <a:spLocks noChangeArrowheads="1"/>
          </p:cNvSpPr>
          <p:nvPr/>
        </p:nvSpPr>
        <p:spPr bwMode="auto">
          <a:xfrm>
            <a:off x="14326311" y="24420552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Itakura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Band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7" name="Text Box 260"/>
          <p:cNvSpPr txBox="1">
            <a:spLocks noChangeArrowheads="1"/>
          </p:cNvSpPr>
          <p:nvPr/>
        </p:nvSpPr>
        <p:spPr bwMode="auto">
          <a:xfrm>
            <a:off x="21263392" y="24432232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i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Your caption can go here.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2898414" y="5425277"/>
            <a:ext cx="28663605" cy="799973"/>
            <a:chOff x="1066799" y="5958162"/>
            <a:chExt cx="11007725" cy="869816"/>
          </a:xfrm>
        </p:grpSpPr>
        <p:sp>
          <p:nvSpPr>
            <p:cNvPr id="5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1" name="Text Box 248"/>
            <p:cNvSpPr txBox="1">
              <a:spLocks noChangeArrowheads="1"/>
            </p:cNvSpPr>
            <p:nvPr/>
          </p:nvSpPr>
          <p:spPr bwMode="auto">
            <a:xfrm>
              <a:off x="1100826" y="6024824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VISUALIZATION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4" name="Text Box 245"/>
          <p:cNvSpPr txBox="1">
            <a:spLocks noChangeArrowheads="1"/>
          </p:cNvSpPr>
          <p:nvPr/>
        </p:nvSpPr>
        <p:spPr bwMode="auto">
          <a:xfrm>
            <a:off x="31233334" y="22362523"/>
            <a:ext cx="10623135" cy="691153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t-EE" altLang="zh-CN" sz="3600" dirty="0" smtClean="0">
                <a:ea typeface="SimSun" pitchFamily="2" charset="-122"/>
              </a:rPr>
              <a:t>[Ita75]	</a:t>
            </a:r>
            <a:r>
              <a:rPr lang="en-US" sz="3600" dirty="0" smtClean="0"/>
              <a:t>F. </a:t>
            </a:r>
            <a:r>
              <a:rPr lang="en-US" sz="3600" dirty="0" err="1" smtClean="0"/>
              <a:t>Itakura</a:t>
            </a:r>
            <a:r>
              <a:rPr lang="en-US" sz="3600" dirty="0" smtClean="0"/>
              <a:t>. Minimum prediction residual </a:t>
            </a:r>
            <a:r>
              <a:rPr lang="et-EE" sz="3600" dirty="0" smtClean="0"/>
              <a:t>			</a:t>
            </a:r>
            <a:r>
              <a:rPr lang="en-US" sz="3600" dirty="0" smtClean="0"/>
              <a:t>principle applied to speech</a:t>
            </a:r>
            <a:r>
              <a:rPr lang="et-EE" sz="3600" dirty="0" smtClean="0"/>
              <a:t> </a:t>
            </a:r>
            <a:r>
              <a:rPr lang="en-US" sz="3600" dirty="0" smtClean="0"/>
              <a:t>recognition. IEEE </a:t>
            </a:r>
            <a:r>
              <a:rPr lang="et-EE" sz="3600" dirty="0" smtClean="0"/>
              <a:t>		</a:t>
            </a:r>
            <a:r>
              <a:rPr lang="en-US" sz="3600" dirty="0" smtClean="0"/>
              <a:t>Transactions on Acoustics, Speech, and</a:t>
            </a:r>
            <a:r>
              <a:rPr lang="et-EE" sz="3600" dirty="0" smtClean="0"/>
              <a:t> 			</a:t>
            </a:r>
            <a:r>
              <a:rPr lang="en-US" sz="3600" dirty="0" smtClean="0"/>
              <a:t>Signal</a:t>
            </a:r>
            <a:r>
              <a:rPr lang="et-EE" sz="3600" dirty="0" smtClean="0"/>
              <a:t> </a:t>
            </a:r>
            <a:r>
              <a:rPr lang="et-EE" sz="3600" dirty="0" err="1" smtClean="0"/>
              <a:t>Processing</a:t>
            </a:r>
            <a:r>
              <a:rPr lang="et-EE" sz="3600" dirty="0" smtClean="0"/>
              <a:t>, 23(1):67-72, </a:t>
            </a:r>
            <a:r>
              <a:rPr lang="et-EE" sz="3600" dirty="0" err="1" smtClean="0"/>
              <a:t>Feb</a:t>
            </a:r>
            <a:r>
              <a:rPr lang="et-EE" sz="3600" dirty="0" smtClean="0"/>
              <a:t> 1975.</a:t>
            </a:r>
            <a:endParaRPr lang="et-EE" altLang="zh-CN" sz="3600" dirty="0" smtClean="0">
              <a:ea typeface="SimSun" pitchFamily="2" charset="-122"/>
            </a:endParaRPr>
          </a:p>
          <a:p>
            <a:pPr algn="just"/>
            <a:r>
              <a:rPr lang="et-EE" altLang="zh-CN" sz="3600" dirty="0" smtClean="0">
                <a:ea typeface="SimSun" pitchFamily="2" charset="-122"/>
              </a:rPr>
              <a:t>[SC78]	</a:t>
            </a:r>
            <a:r>
              <a:rPr lang="et-EE" sz="3600" dirty="0" err="1" smtClean="0"/>
              <a:t>Hiroaki</a:t>
            </a:r>
            <a:r>
              <a:rPr lang="et-EE" sz="3600" dirty="0" smtClean="0"/>
              <a:t> </a:t>
            </a:r>
            <a:r>
              <a:rPr lang="et-EE" sz="3600" dirty="0" err="1" smtClean="0"/>
              <a:t>Sakoe</a:t>
            </a:r>
            <a:r>
              <a:rPr lang="et-EE" sz="3600" dirty="0" smtClean="0"/>
              <a:t> and Seibi </a:t>
            </a:r>
            <a:r>
              <a:rPr lang="et-EE" sz="3600" dirty="0" err="1" smtClean="0"/>
              <a:t>Chiba</a:t>
            </a:r>
            <a:r>
              <a:rPr lang="et-EE" sz="3600" dirty="0" smtClean="0"/>
              <a:t>. </a:t>
            </a:r>
            <a:r>
              <a:rPr lang="et-EE" sz="3600" dirty="0" err="1" smtClean="0"/>
              <a:t>Dynamic</a:t>
            </a:r>
            <a:r>
              <a:rPr lang="et-EE" sz="3600" dirty="0" smtClean="0"/>
              <a:t>   			</a:t>
            </a:r>
            <a:r>
              <a:rPr lang="et-EE" sz="3600" dirty="0" err="1" smtClean="0"/>
              <a:t>programming</a:t>
            </a:r>
            <a:r>
              <a:rPr lang="et-EE" sz="3600" dirty="0" smtClean="0"/>
              <a:t> </a:t>
            </a:r>
            <a:r>
              <a:rPr lang="et-EE" sz="3600" dirty="0" err="1" smtClean="0"/>
              <a:t>algorithm</a:t>
            </a:r>
            <a:r>
              <a:rPr lang="et-EE" sz="3600" dirty="0" smtClean="0"/>
              <a:t> </a:t>
            </a:r>
            <a:r>
              <a:rPr lang="en-US" sz="3600" dirty="0" smtClean="0"/>
              <a:t>optimization for </a:t>
            </a:r>
            <a:r>
              <a:rPr lang="et-EE" sz="3600" dirty="0" smtClean="0"/>
              <a:t>			</a:t>
            </a:r>
            <a:r>
              <a:rPr lang="en-US" sz="3600" dirty="0" smtClean="0"/>
              <a:t>spoken word recognition, 1978.</a:t>
            </a:r>
            <a:endParaRPr lang="et-EE" sz="3600" dirty="0" smtClean="0"/>
          </a:p>
          <a:p>
            <a:pPr algn="just"/>
            <a:r>
              <a:rPr lang="et-EE" sz="3600" dirty="0" smtClean="0"/>
              <a:t>[SC71]	</a:t>
            </a:r>
            <a:r>
              <a:rPr lang="en-US" sz="3600" dirty="0" smtClean="0"/>
              <a:t>Hiroaki </a:t>
            </a:r>
            <a:r>
              <a:rPr lang="en-US" sz="3600" dirty="0" err="1" smtClean="0"/>
              <a:t>Sakoe</a:t>
            </a:r>
            <a:r>
              <a:rPr lang="en-US" sz="3600" dirty="0" smtClean="0"/>
              <a:t> and </a:t>
            </a:r>
            <a:r>
              <a:rPr lang="en-US" sz="3600" dirty="0" err="1" smtClean="0"/>
              <a:t>Seibi</a:t>
            </a:r>
            <a:r>
              <a:rPr lang="en-US" sz="3600" dirty="0" smtClean="0"/>
              <a:t> Chiba. </a:t>
            </a:r>
            <a:r>
              <a:rPr lang="et-EE" sz="3600" dirty="0" smtClean="0"/>
              <a:t> </a:t>
            </a:r>
            <a:r>
              <a:rPr lang="en-US" sz="3600" dirty="0" smtClean="0"/>
              <a:t>A dynamic</a:t>
            </a:r>
            <a:r>
              <a:rPr lang="et-EE" sz="3600" dirty="0" smtClean="0"/>
              <a:t> 			</a:t>
            </a:r>
            <a:r>
              <a:rPr lang="en-US" sz="3600" dirty="0" smtClean="0"/>
              <a:t>programming approach</a:t>
            </a:r>
            <a:r>
              <a:rPr lang="et-EE" sz="3600" dirty="0" smtClean="0"/>
              <a:t> t</a:t>
            </a:r>
            <a:r>
              <a:rPr lang="en-US" sz="3600" dirty="0" smtClean="0"/>
              <a:t>o continuous speech </a:t>
            </a:r>
            <a:r>
              <a:rPr lang="et-EE" sz="3600" dirty="0" smtClean="0"/>
              <a:t>		</a:t>
            </a:r>
            <a:r>
              <a:rPr lang="en-US" sz="3600" dirty="0" smtClean="0"/>
              <a:t>recognition. In Proceedings of the Seventh In-</a:t>
            </a:r>
          </a:p>
          <a:p>
            <a:pPr algn="just"/>
            <a:r>
              <a:rPr lang="et-EE" sz="3600" dirty="0" smtClean="0"/>
              <a:t>			</a:t>
            </a:r>
            <a:r>
              <a:rPr lang="et-EE" sz="3600" dirty="0" err="1" smtClean="0"/>
              <a:t>ternational</a:t>
            </a:r>
            <a:r>
              <a:rPr lang="et-EE" sz="3600" dirty="0" smtClean="0"/>
              <a:t> </a:t>
            </a:r>
            <a:r>
              <a:rPr lang="et-EE" sz="3600" dirty="0" err="1" smtClean="0"/>
              <a:t>Congress</a:t>
            </a:r>
            <a:r>
              <a:rPr lang="et-EE" sz="3600" dirty="0" smtClean="0"/>
              <a:t> on </a:t>
            </a:r>
            <a:r>
              <a:rPr lang="et-EE" sz="3600" dirty="0" err="1" smtClean="0"/>
              <a:t>Acoustics</a:t>
            </a:r>
            <a:r>
              <a:rPr lang="et-EE" sz="3600" dirty="0" smtClean="0"/>
              <a:t>, Budapest, 		</a:t>
            </a:r>
            <a:r>
              <a:rPr lang="et-EE" sz="3600" dirty="0" err="1" smtClean="0"/>
              <a:t>volume</a:t>
            </a:r>
            <a:r>
              <a:rPr lang="et-EE" sz="3600" dirty="0" smtClean="0"/>
              <a:t> 3, pages 65-69, Budapest, 1971.</a:t>
            </a:r>
          </a:p>
        </p:txBody>
      </p:sp>
      <p:sp>
        <p:nvSpPr>
          <p:cNvPr id="55" name="Text Box 246"/>
          <p:cNvSpPr txBox="1">
            <a:spLocks noChangeArrowheads="1"/>
          </p:cNvSpPr>
          <p:nvPr/>
        </p:nvSpPr>
        <p:spPr bwMode="auto">
          <a:xfrm>
            <a:off x="31271818" y="16782139"/>
            <a:ext cx="10623136" cy="425234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457200" indent="-4572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source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code</a:t>
            </a:r>
            <a:r>
              <a:rPr lang="et-EE" altLang="zh-CN" sz="3600" dirty="0" smtClean="0">
                <a:ea typeface="SimSun" pitchFamily="2" charset="-122"/>
              </a:rPr>
              <a:t> of </a:t>
            </a: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implementation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available</a:t>
            </a:r>
            <a:r>
              <a:rPr lang="et-EE" altLang="zh-CN" sz="3600" dirty="0" smtClean="0">
                <a:ea typeface="SimSun" pitchFamily="2" charset="-122"/>
              </a:rPr>
              <a:t> at</a:t>
            </a:r>
            <a:r>
              <a:rPr lang="et-EE" altLang="zh-CN" sz="3600" dirty="0" smtClean="0">
                <a:ea typeface="SimSun" pitchFamily="2" charset="-122"/>
              </a:rPr>
              <a:t>: </a:t>
            </a:r>
            <a:r>
              <a:rPr lang="et-EE" altLang="zh-CN" sz="3600" dirty="0">
                <a:ea typeface="SimSun" pitchFamily="2" charset="-122"/>
                <a:hlinkClick r:id="rId4"/>
              </a:rPr>
              <a:t>https://</a:t>
            </a:r>
            <a:r>
              <a:rPr lang="et-EE" altLang="zh-CN" sz="3600" dirty="0" smtClean="0">
                <a:ea typeface="SimSun" pitchFamily="2" charset="-122"/>
                <a:hlinkClick r:id="rId4"/>
              </a:rPr>
              <a:t>github.com/AnnabellKuldmaa/aa16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</a:p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tool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be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used</a:t>
            </a:r>
            <a:r>
              <a:rPr lang="et-EE" altLang="zh-CN" sz="3600" dirty="0" smtClean="0">
                <a:ea typeface="SimSun" pitchFamily="2" charset="-122"/>
              </a:rPr>
              <a:t> in </a:t>
            </a:r>
            <a:r>
              <a:rPr lang="en-US" altLang="zh-CN" sz="3600" dirty="0" smtClean="0">
                <a:ea typeface="SimSun" pitchFamily="2" charset="-122"/>
              </a:rPr>
              <a:t>various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algorithmics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courses</a:t>
            </a:r>
            <a:r>
              <a:rPr lang="et-EE" altLang="zh-CN" sz="3600" dirty="0" smtClean="0">
                <a:ea typeface="SimSun" pitchFamily="2" charset="-122"/>
              </a:rPr>
              <a:t>  </a:t>
            </a:r>
            <a:r>
              <a:rPr lang="et-EE" altLang="zh-CN" sz="3600" dirty="0" err="1" smtClean="0">
                <a:ea typeface="SimSun" pitchFamily="2" charset="-122"/>
              </a:rPr>
              <a:t>that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consider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dynamic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programming</a:t>
            </a:r>
            <a:r>
              <a:rPr lang="et-EE" altLang="zh-CN" sz="3600" dirty="0" smtClean="0">
                <a:ea typeface="SimSun" pitchFamily="2" charset="-122"/>
              </a:rPr>
              <a:t>. </a:t>
            </a:r>
            <a:r>
              <a:rPr lang="et-EE" altLang="zh-CN" sz="3600" dirty="0" err="1" smtClean="0">
                <a:ea typeface="SimSun" pitchFamily="2" charset="-122"/>
              </a:rPr>
              <a:t>Students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play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with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different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parameters</a:t>
            </a:r>
            <a:r>
              <a:rPr lang="et-EE" altLang="zh-CN" sz="3600" dirty="0" smtClean="0">
                <a:ea typeface="SimSun" pitchFamily="2" charset="-122"/>
              </a:rPr>
              <a:t> and </a:t>
            </a:r>
            <a:r>
              <a:rPr lang="et-EE" altLang="zh-CN" sz="3600" dirty="0" err="1" smtClean="0">
                <a:ea typeface="SimSun" pitchFamily="2" charset="-122"/>
              </a:rPr>
              <a:t>learn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important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aspects</a:t>
            </a:r>
            <a:r>
              <a:rPr lang="et-EE" altLang="zh-CN" sz="3600" dirty="0" smtClean="0">
                <a:ea typeface="SimSun" pitchFamily="2" charset="-122"/>
              </a:rPr>
              <a:t> of DTW </a:t>
            </a:r>
            <a:r>
              <a:rPr lang="et-EE" altLang="zh-CN" sz="3600" dirty="0" err="1" smtClean="0">
                <a:ea typeface="SimSun" pitchFamily="2" charset="-122"/>
              </a:rPr>
              <a:t>while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having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fun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  <a:endParaRPr lang="en-US" altLang="zh-CN" sz="3600" dirty="0">
              <a:ea typeface="SimSun" pitchFamily="2" charset="-12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1257464" y="15683085"/>
            <a:ext cx="10736991" cy="819990"/>
            <a:chOff x="1066799" y="5958162"/>
            <a:chExt cx="11007725" cy="891580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CONCLUSIONS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57464" y="21288510"/>
            <a:ext cx="10736991" cy="819990"/>
            <a:chOff x="1066799" y="5958162"/>
            <a:chExt cx="11007725" cy="891580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REFERENCES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3" name="Picture 2" descr="Screen Shot 2017-01-11 at 14.19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642" y="6683692"/>
            <a:ext cx="9920377" cy="8540951"/>
          </a:xfrm>
          <a:prstGeom prst="rect">
            <a:avLst/>
          </a:prstGeom>
        </p:spPr>
      </p:pic>
      <p:pic>
        <p:nvPicPr>
          <p:cNvPr id="4" name="Picture 3" descr="Screen Shot 2017-01-11 at 14.21.3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7" y="13177097"/>
            <a:ext cx="10774680" cy="6543675"/>
          </a:xfrm>
          <a:prstGeom prst="rect">
            <a:avLst/>
          </a:prstGeom>
        </p:spPr>
      </p:pic>
      <p:pic>
        <p:nvPicPr>
          <p:cNvPr id="8" name="Pilt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747636"/>
            <a:ext cx="6313104" cy="2761474"/>
          </a:xfrm>
          <a:prstGeom prst="rect">
            <a:avLst/>
          </a:prstGeom>
        </p:spPr>
      </p:pic>
      <p:pic>
        <p:nvPicPr>
          <p:cNvPr id="10" name="Pilt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311" y="1132030"/>
            <a:ext cx="3178547" cy="3215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338</Words>
  <Application>Microsoft Office PowerPoint</Application>
  <PresentationFormat>Kohandatud</PresentationFormat>
  <Paragraphs>30</Paragraphs>
  <Slides>1</Slides>
  <Notes>1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9" baseType="lpstr">
      <vt:lpstr>ＭＳ Ｐゴシック</vt:lpstr>
      <vt:lpstr>宋体</vt:lpstr>
      <vt:lpstr>宋体</vt:lpstr>
      <vt:lpstr>Arial</vt:lpstr>
      <vt:lpstr>Cambria Math</vt:lpstr>
      <vt:lpstr>Lucida Sans</vt:lpstr>
      <vt:lpstr>Times New Roman</vt:lpstr>
      <vt:lpstr>Default Design</vt:lpstr>
      <vt:lpstr>PowerPointi esitlus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AnnabellK</cp:lastModifiedBy>
  <cp:revision>107</cp:revision>
  <cp:lastPrinted>2000-08-03T00:31:24Z</cp:lastPrinted>
  <dcterms:modified xsi:type="dcterms:W3CDTF">2017-01-11T15:39:10Z</dcterms:modified>
  <cp:category>research posters template</cp:category>
</cp:coreProperties>
</file>