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11700" cy="30275213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610155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045181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480206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  <p15:guide id="3" orient="horz" pos="10198">
          <p15:clr>
            <a:srgbClr val="A4A3A4"/>
          </p15:clr>
        </p15:guide>
        <p15:guide id="4" pos="131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 varScale="1">
        <p:scale>
          <a:sx n="21" d="100"/>
          <a:sy n="21" d="100"/>
        </p:scale>
        <p:origin x="1608" y="18"/>
      </p:cViewPr>
      <p:guideLst>
        <p:guide orient="horz" pos="11088"/>
        <p:guide pos="13440"/>
        <p:guide orient="horz" pos="10198"/>
        <p:guide pos="13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889000"/>
            <a:ext cx="642461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0155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5181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0206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89000"/>
            <a:ext cx="642461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9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154" y="9405523"/>
            <a:ext cx="36389396" cy="6488380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2306" y="17155370"/>
            <a:ext cx="29967089" cy="773816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35026" indent="0" algn="ctr">
              <a:buNone/>
              <a:defRPr/>
            </a:lvl2pPr>
            <a:lvl3pPr marL="870052" indent="0" algn="ctr">
              <a:buNone/>
              <a:defRPr/>
            </a:lvl3pPr>
            <a:lvl4pPr marL="1305077" indent="0" algn="ctr">
              <a:buNone/>
              <a:defRPr/>
            </a:lvl4pPr>
            <a:lvl5pPr marL="1740103" indent="0" algn="ctr">
              <a:buNone/>
              <a:defRPr/>
            </a:lvl5pPr>
            <a:lvl6pPr marL="2175129" indent="0" algn="ctr">
              <a:buNone/>
              <a:defRPr/>
            </a:lvl6pPr>
            <a:lvl7pPr marL="2610155" indent="0" algn="ctr">
              <a:buNone/>
              <a:defRPr/>
            </a:lvl7pPr>
            <a:lvl8pPr marL="3045181" indent="0" algn="ctr">
              <a:buNone/>
              <a:defRPr/>
            </a:lvl8pPr>
            <a:lvl9pPr marL="34802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9310" y="1211826"/>
            <a:ext cx="9632082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0" y="1211826"/>
            <a:ext cx="28766864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8" y="19454921"/>
            <a:ext cx="36389396" cy="6012410"/>
          </a:xfrm>
          <a:prstGeom prst="rect">
            <a:avLst/>
          </a:prstGeom>
        </p:spPr>
        <p:txBody>
          <a:bodyPr lIns="87005" tIns="43503" rIns="87005" bIns="43503" anchor="t"/>
          <a:lstStyle>
            <a:defPPr>
              <a:defRPr kern="1200" smtId="4294967295"/>
            </a:defPPr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8" y="12832217"/>
            <a:ext cx="36389396" cy="6622703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1900"/>
            </a:lvl1pPr>
            <a:lvl2pPr marL="435026" indent="0">
              <a:buNone/>
              <a:defRPr sz="1700"/>
            </a:lvl2pPr>
            <a:lvl3pPr marL="870052" indent="0">
              <a:buNone/>
              <a:defRPr sz="1500"/>
            </a:lvl3pPr>
            <a:lvl4pPr marL="1305077" indent="0">
              <a:buNone/>
              <a:defRPr sz="1300"/>
            </a:lvl4pPr>
            <a:lvl5pPr marL="1740103" indent="0">
              <a:buNone/>
              <a:defRPr sz="1300"/>
            </a:lvl5pPr>
            <a:lvl6pPr marL="2175129" indent="0">
              <a:buNone/>
              <a:defRPr sz="1300"/>
            </a:lvl6pPr>
            <a:lvl7pPr marL="2610155" indent="0">
              <a:buNone/>
              <a:defRPr sz="1300"/>
            </a:lvl7pPr>
            <a:lvl8pPr marL="3045181" indent="0">
              <a:buNone/>
              <a:defRPr sz="1300"/>
            </a:lvl8pPr>
            <a:lvl9pPr marL="348020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311" y="7063633"/>
            <a:ext cx="19199472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71919" y="7063633"/>
            <a:ext cx="19199473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310" y="6777468"/>
            <a:ext cx="1891593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310" y="9601168"/>
            <a:ext cx="1891593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198" y="6777468"/>
            <a:ext cx="1892419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198" y="9601168"/>
            <a:ext cx="1892419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0" y="1205986"/>
            <a:ext cx="14084752" cy="512909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461" y="1205986"/>
            <a:ext cx="23932930" cy="25838178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310" y="6335077"/>
            <a:ext cx="14084752" cy="2070908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942" y="21192359"/>
            <a:ext cx="25686471" cy="2502494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942" y="2705440"/>
            <a:ext cx="25686471" cy="18164252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3000"/>
            </a:lvl1pPr>
            <a:lvl2pPr marL="435026" indent="0">
              <a:buNone/>
              <a:defRPr sz="2700"/>
            </a:lvl2pPr>
            <a:lvl3pPr marL="870052" indent="0">
              <a:buNone/>
              <a:defRPr sz="2300"/>
            </a:lvl3pPr>
            <a:lvl4pPr marL="1305077" indent="0">
              <a:buNone/>
              <a:defRPr sz="1900"/>
            </a:lvl4pPr>
            <a:lvl5pPr marL="1740103" indent="0">
              <a:buNone/>
              <a:defRPr sz="1900"/>
            </a:lvl5pPr>
            <a:lvl6pPr marL="2175129" indent="0">
              <a:buNone/>
              <a:defRPr sz="1900"/>
            </a:lvl6pPr>
            <a:lvl7pPr marL="2610155" indent="0">
              <a:buNone/>
              <a:defRPr sz="1900"/>
            </a:lvl7pPr>
            <a:lvl8pPr marL="3045181" indent="0">
              <a:buNone/>
              <a:defRPr sz="1900"/>
            </a:lvl8pPr>
            <a:lvl9pPr marL="3480206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942" y="23694853"/>
            <a:ext cx="25686471" cy="355225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8590233" y="15094102"/>
            <a:ext cx="14133105" cy="152368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268828" y="15094102"/>
            <a:ext cx="14133105" cy="152368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5745" y="30742423"/>
            <a:ext cx="42700211" cy="185716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55744" y="31268035"/>
            <a:ext cx="21405850" cy="116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05" tIns="43503" rIns="87005" bIns="43503" rtlCol="0" anchor="ctr"/>
          <a:lstStyle>
            <a:defPPr>
              <a:defRPr kern="1200" smtId="4294967295"/>
            </a:defPPr>
          </a:lstStyle>
          <a:p>
            <a:pPr algn="l"/>
            <a:r>
              <a:rPr sz="6100" smtId="4294967295">
                <a:solidFill>
                  <a:srgbClr val="808080"/>
                </a:solidFill>
              </a:rPr>
              <a:t>Template ID: multicolorgradients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2pPr>
      <a:lvl3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3pPr>
      <a:lvl4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4pPr>
      <a:lvl5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5pPr>
      <a:lvl6pPr marL="435026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6pPr>
      <a:lvl7pPr marL="870052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7pPr>
      <a:lvl8pPr marL="1305077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8pPr>
      <a:lvl9pPr marL="1740103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095118" indent="-1095118" algn="l" defTabSz="2925851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76027" indent="-91385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6936" indent="-731085" algn="l" defTabSz="2925851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23637" indent="-73561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585807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020833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455859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890885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8325910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02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052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077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103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5129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0155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5181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020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hyperlink" Target="https://github.com/AnnabellKuldmaa/aa16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8539" y="455530"/>
            <a:ext cx="40766644" cy="4776076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470650" y="964406"/>
            <a:ext cx="29653596" cy="37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58203" tIns="29101" rIns="58203" bIns="29101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Visualization of Dynamic Time Warping</a:t>
            </a:r>
            <a:endParaRPr lang="en-US" altLang="zh-CN" sz="100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Annabell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Kuldmaa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Liis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Kolberg</a:t>
            </a:r>
            <a:endParaRPr lang="en-US" altLang="zh-CN" sz="72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Institute of Computer Science</a:t>
            </a:r>
            <a:b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</a:br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University of Tartu</a:t>
            </a:r>
            <a:endParaRPr lang="en-US" altLang="zh-CN" sz="54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7" name="Text Box 242"/>
          <p:cNvSpPr txBox="1">
            <a:spLocks noChangeArrowheads="1"/>
          </p:cNvSpPr>
          <p:nvPr/>
        </p:nvSpPr>
        <p:spPr bwMode="auto">
          <a:xfrm>
            <a:off x="908050" y="6755606"/>
            <a:ext cx="10992688" cy="6473633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252000" rIns="252000" bIns="25200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ja-JP" sz="3600" dirty="0" smtClean="0">
                <a:ea typeface="ＭＳ Ｐゴシック" charset="-128"/>
              </a:rPr>
              <a:t>The goal of this project is a web tool for vizualizing the </a:t>
            </a:r>
            <a:r>
              <a:rPr lang="et-EE" altLang="ja-JP" sz="3600" b="1" dirty="0" smtClean="0">
                <a:ea typeface="ＭＳ Ｐゴシック" charset="-128"/>
              </a:rPr>
              <a:t>Dynamic Time Warping </a:t>
            </a:r>
            <a:r>
              <a:rPr lang="et-EE" altLang="ja-JP" sz="3600" dirty="0" smtClean="0">
                <a:ea typeface="ＭＳ Ｐゴシック" charset="-128"/>
              </a:rPr>
              <a:t>(DTW) for educational purposes</a:t>
            </a:r>
            <a:r>
              <a:rPr lang="et-EE" altLang="ja-JP" sz="3600" dirty="0">
                <a:ea typeface="ＭＳ Ｐゴシック" charset="-128"/>
              </a:rPr>
              <a:t>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The </a:t>
            </a:r>
            <a:r>
              <a:rPr lang="en-US" altLang="ja-JP" sz="3600" dirty="0">
                <a:ea typeface="ＭＳ Ｐゴシック" charset="-128"/>
              </a:rPr>
              <a:t>task </a:t>
            </a:r>
            <a:r>
              <a:rPr lang="en-US" altLang="ja-JP" sz="3600">
                <a:ea typeface="ＭＳ Ｐゴシック" charset="-128"/>
              </a:rPr>
              <a:t>of </a:t>
            </a:r>
            <a:r>
              <a:rPr lang="en-US" altLang="ja-JP" sz="3600" smtClean="0">
                <a:ea typeface="ＭＳ Ｐゴシック" charset="-128"/>
              </a:rPr>
              <a:t>DTW</a:t>
            </a:r>
            <a:r>
              <a:rPr lang="et-EE" altLang="ja-JP" sz="360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algorithm </a:t>
            </a:r>
            <a:r>
              <a:rPr lang="en-US" altLang="ja-JP" sz="3600" dirty="0">
                <a:ea typeface="ＭＳ Ｐゴシック" charset="-128"/>
              </a:rPr>
              <a:t>is to measure the similarity between two sequences. DTW algorithm was introduced in </a:t>
            </a:r>
            <a:r>
              <a:rPr lang="et-EE" altLang="ja-JP" sz="3600" dirty="0" smtClean="0">
                <a:ea typeface="ＭＳ Ｐゴシック" charset="-128"/>
              </a:rPr>
              <a:t>[SC71] </a:t>
            </a:r>
            <a:r>
              <a:rPr lang="en-US" altLang="ja-JP" sz="3600" dirty="0">
                <a:ea typeface="ＭＳ Ｐゴシック" charset="-128"/>
              </a:rPr>
              <a:t>for speech recognition and since then has been applied to different problems in various fields. The algorithm is </a:t>
            </a:r>
            <a:r>
              <a:rPr lang="en-US" altLang="ja-JP" sz="3600" dirty="0" smtClean="0">
                <a:ea typeface="ＭＳ Ｐゴシック" charset="-128"/>
              </a:rPr>
              <a:t>one </a:t>
            </a:r>
            <a:r>
              <a:rPr lang="en-US" altLang="ja-JP" sz="3600" dirty="0">
                <a:ea typeface="ＭＳ Ｐゴシック" charset="-128"/>
              </a:rPr>
              <a:t>of the most important dynamic programming algorithms and it is crucial to understand its steps</a:t>
            </a:r>
            <a:r>
              <a:rPr lang="en-US" altLang="ja-JP" sz="3600" dirty="0" smtClean="0">
                <a:ea typeface="ＭＳ Ｐゴシック" charset="-128"/>
              </a:rPr>
              <a:t>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endParaRPr lang="en-US" altLang="ja-JP" sz="3600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247"/>
              <p:cNvSpPr txBox="1">
                <a:spLocks noChangeArrowheads="1"/>
              </p:cNvSpPr>
              <p:nvPr/>
            </p:nvSpPr>
            <p:spPr bwMode="auto">
              <a:xfrm>
                <a:off x="908050" y="22751675"/>
                <a:ext cx="11033820" cy="7350667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noFill/>
                <a:miter lim="800000"/>
              </a:ln>
              <a:extLst/>
            </p:spPr>
            <p:txBody>
              <a:bodyPr wrap="square" lIns="252000" tIns="252000" rIns="252000" bIns="252000">
                <a:spAutoFit/>
              </a:bodyPr>
              <a:lstStyle>
                <a:defPPr>
                  <a:defRPr kern="1200" smtId="4294967295"/>
                </a:defPPr>
                <a:lvl1pPr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685800" indent="-227013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lvl="1" indent="0" algn="just">
                  <a:lnSpc>
                    <a:spcPct val="120000"/>
                  </a:lnSpc>
                </a:pP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The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DTW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algorithm calculates an optimal match between two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sequences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.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The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original version of the algorithm uses Euclidean distance, but other </a:t>
                </a:r>
                <a:r>
                  <a:rPr lang="en-US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metr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i</a:t>
                </a:r>
                <a:r>
                  <a:rPr lang="en-US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cs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can be applied. In particular, most important of other metrics are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Canberra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and </a:t>
                </a:r>
                <a:r>
                  <a:rPr lang="en-US" altLang="zh-CN" sz="3600" dirty="0" err="1">
                    <a:solidFill>
                      <a:schemeClr val="tx1"/>
                    </a:solidFill>
                    <a:ea typeface="ＭＳ Ｐゴシック" charset="-128"/>
                  </a:rPr>
                  <a:t>Minkowski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distances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, and of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course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absolute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difference</a:t>
                </a:r>
                <a:r>
                  <a:rPr lang="et-EE" altLang="zh-CN" sz="3600" dirty="0">
                    <a:ea typeface="ＭＳ Ｐゴシック" charset="-128"/>
                  </a:rPr>
                  <a:t>.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We have that the entry </a:t>
                </a:r>
                <a14:m>
                  <m:oMath xmlns:m="http://schemas.openxmlformats.org/officeDocument/2006/math"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𝑑</m:t>
                    </m:r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𝑖</m:t>
                    </m:r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,</m:t>
                    </m:r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𝑗</m:t>
                    </m:r>
                    <m:r>
                      <a:rPr lang="et-EE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in the cost matrix of given series A and B is</a:t>
                </a:r>
              </a:p>
              <a:p>
                <a:pPr marL="0" lvl="1" indent="0" algn="ctr">
                  <a:lnSpc>
                    <a:spcPct val="120000"/>
                  </a:lnSpc>
                </a:pPr>
                <a:r>
                  <a:rPr lang="et-EE" altLang="zh-CN" sz="32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t-EE" altLang="zh-CN" sz="3200" i="1" dirty="0" err="1" smtClean="0">
                        <a:latin typeface="Cambria Math" panose="02040503050406030204" pitchFamily="18" charset="0"/>
                        <a:ea typeface="ＭＳ Ｐゴシック" charset="-128"/>
                      </a:rPr>
                      <m:t>𝑑𝑖𝑠𝑡𝑎𝑛𝑐𝑒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𝐴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𝑖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), 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𝐵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𝑗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)) +</m:t>
                    </m:r>
                    <m:r>
                      <a:rPr lang="et-EE" altLang="zh-CN" sz="3200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𝑚𝑖𝑛</m:t>
                    </m:r>
                    <m:r>
                      <a:rPr lang="et-EE" altLang="zh-CN" sz="32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t-EE" altLang="zh-CN" sz="320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t-EE" altLang="zh-CN" sz="320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eqArrPr>
                          <m:e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−1, 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</m:t>
                            </m:r>
                          </m:e>
                          <m:e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−1, 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</m:t>
                            </m:r>
                          </m:e>
                          <m:e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, 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  <m:r>
                                  <a:rPr lang="et-EE" altLang="zh-CN" sz="3200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t-EE" altLang="zh-CN" sz="3200" b="0" i="1" dirty="0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200" dirty="0">
                  <a:solidFill>
                    <a:schemeClr val="tx1"/>
                  </a:solidFill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8" name="Text 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050" y="22751675"/>
                <a:ext cx="11033820" cy="7350667"/>
              </a:xfrm>
              <a:prstGeom prst="rect">
                <a:avLst/>
              </a:prstGeom>
              <a:blipFill rotWithShape="0">
                <a:blip r:embed="rId3"/>
                <a:stretch>
                  <a:fillRect l="-276" r="-552"/>
                </a:stretch>
              </a:blipFill>
              <a:ln w="57150" cmpd="thinThick">
                <a:noFill/>
                <a:miter lim="800000"/>
              </a:ln>
              <a:extLst/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08050" y="21802816"/>
            <a:ext cx="10992689" cy="819989"/>
            <a:chOff x="1066799" y="5958162"/>
            <a:chExt cx="11007725" cy="891580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DYNAM</a:t>
              </a:r>
              <a:r>
                <a:rPr lang="et-EE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</a:t>
              </a:r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 TIME WARPING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45" name="Text Box 244"/>
          <p:cNvSpPr txBox="1">
            <a:spLocks noChangeArrowheads="1"/>
          </p:cNvSpPr>
          <p:nvPr/>
        </p:nvSpPr>
        <p:spPr bwMode="auto">
          <a:xfrm>
            <a:off x="12566650" y="6755606"/>
            <a:ext cx="18059400" cy="602581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252000" rIns="252000" bIns="25200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t-EE" altLang="ja-JP" sz="3600" dirty="0" smtClean="0">
                <a:ea typeface="ＭＳ Ｐゴシック" charset="-128"/>
              </a:rPr>
              <a:t>The construction of the warping matrix and search for the optimal warping path is animated, the resulting alignment is dynamically shown. </a:t>
            </a:r>
            <a:r>
              <a:rPr lang="et-EE" altLang="ja-JP" sz="3600" dirty="0" err="1" smtClean="0">
                <a:ea typeface="ＭＳ Ｐゴシック" charset="-128"/>
              </a:rPr>
              <a:t>Users</a:t>
            </a:r>
            <a:r>
              <a:rPr lang="et-EE" altLang="ja-JP" sz="3600" dirty="0" smtClean="0">
                <a:ea typeface="ＭＳ Ｐゴシック" charset="-128"/>
              </a:rPr>
              <a:t> can insert their own series or use random data. Different parameters, including global contraints can be selected. </a:t>
            </a:r>
          </a:p>
          <a:p>
            <a:pPr algn="just">
              <a:lnSpc>
                <a:spcPct val="125000"/>
              </a:lnSpc>
            </a:pPr>
            <a:endParaRPr lang="et-EE" altLang="ja-JP" sz="3600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dirty="0" smtClean="0">
                <a:ea typeface="ＭＳ Ｐゴシック" charset="-128"/>
              </a:rPr>
              <a:t>To </a:t>
            </a:r>
            <a:r>
              <a:rPr lang="en-US" altLang="ja-JP" sz="3600" dirty="0" smtClean="0">
                <a:ea typeface="ＭＳ Ｐゴシック" charset="-128"/>
              </a:rPr>
              <a:t>speed </a:t>
            </a:r>
            <a:r>
              <a:rPr lang="en-US" altLang="ja-JP" sz="3600" dirty="0">
                <a:ea typeface="ＭＳ Ｐゴシック" charset="-128"/>
              </a:rPr>
              <a:t>up the DTW calculation and prevent pathological </a:t>
            </a:r>
            <a:r>
              <a:rPr lang="en-US" altLang="ja-JP" sz="3600" dirty="0" err="1">
                <a:ea typeface="ＭＳ Ｐゴシック" charset="-128"/>
              </a:rPr>
              <a:t>warpings</a:t>
            </a:r>
            <a:r>
              <a:rPr lang="en-US" altLang="ja-JP" sz="3600" dirty="0">
                <a:ea typeface="ＭＳ Ｐゴシック" charset="-128"/>
              </a:rPr>
              <a:t>, different constraints for warping window have been introduced. </a:t>
            </a:r>
            <a:r>
              <a:rPr lang="et-EE" altLang="ja-JP" sz="3600" dirty="0" smtClean="0">
                <a:ea typeface="ＭＳ Ｐゴシック" charset="-128"/>
              </a:rPr>
              <a:t>A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>
                <a:ea typeface="ＭＳ Ｐゴシック" charset="-128"/>
              </a:rPr>
              <a:t>global constraint constraints the indices of the warping </a:t>
            </a:r>
            <a:r>
              <a:rPr lang="en-US" altLang="ja-JP" sz="3600" dirty="0" smtClean="0">
                <a:ea typeface="ＭＳ Ｐゴシック" charset="-128"/>
              </a:rPr>
              <a:t>path</a:t>
            </a:r>
            <a:r>
              <a:rPr lang="et-EE" altLang="ja-JP" sz="3600" dirty="0" smtClean="0">
                <a:ea typeface="ＭＳ Ｐゴシック" charset="-128"/>
              </a:rPr>
              <a:t>. Most important window constraints are </a:t>
            </a:r>
            <a:r>
              <a:rPr lang="et-EE" altLang="ja-JP" sz="3600" b="1" dirty="0" smtClean="0">
                <a:ea typeface="ＭＳ Ｐゴシック" charset="-128"/>
              </a:rPr>
              <a:t>Sakoe</a:t>
            </a:r>
            <a:r>
              <a:rPr lang="et-EE" altLang="ja-JP" sz="3600" b="1" dirty="0">
                <a:ea typeface="ＭＳ Ｐゴシック" charset="-128"/>
              </a:rPr>
              <a:t>-</a:t>
            </a:r>
            <a:r>
              <a:rPr lang="et-EE" altLang="ja-JP" sz="3600" b="1" dirty="0" smtClean="0">
                <a:ea typeface="ＭＳ Ｐゴシック" charset="-128"/>
              </a:rPr>
              <a:t>Chiba Band </a:t>
            </a:r>
            <a:r>
              <a:rPr lang="et-EE" altLang="ja-JP" sz="3600" dirty="0">
                <a:ea typeface="ＭＳ Ｐゴシック" charset="-128"/>
              </a:rPr>
              <a:t>[SC78</a:t>
            </a:r>
            <a:r>
              <a:rPr lang="et-EE" altLang="ja-JP" sz="3600" dirty="0" smtClean="0">
                <a:ea typeface="ＭＳ Ｐゴシック" charset="-128"/>
              </a:rPr>
              <a:t>], </a:t>
            </a:r>
            <a:r>
              <a:rPr lang="et-EE" altLang="ja-JP" sz="3600" b="1" dirty="0" smtClean="0">
                <a:ea typeface="ＭＳ Ｐゴシック" charset="-128"/>
              </a:rPr>
              <a:t>Itakura Parallelogram </a:t>
            </a:r>
            <a:r>
              <a:rPr lang="et-EE" altLang="ja-JP" sz="3600" dirty="0">
                <a:ea typeface="ＭＳ Ｐゴシック" charset="-128"/>
              </a:rPr>
              <a:t>[Ita75</a:t>
            </a:r>
            <a:r>
              <a:rPr lang="et-EE" altLang="ja-JP" sz="3600" dirty="0" smtClean="0">
                <a:ea typeface="ＭＳ Ｐゴシック" charset="-128"/>
              </a:rPr>
              <a:t>], </a:t>
            </a:r>
            <a:r>
              <a:rPr lang="et-EE" altLang="ja-JP" sz="3600" b="1" dirty="0">
                <a:ea typeface="ＭＳ Ｐゴシック" charset="-128"/>
              </a:rPr>
              <a:t> </a:t>
            </a:r>
            <a:r>
              <a:rPr lang="et-EE" altLang="ja-JP" sz="3600" b="1" dirty="0" smtClean="0">
                <a:ea typeface="ＭＳ Ｐゴシック" charset="-128"/>
              </a:rPr>
              <a:t>Slanted Band. </a:t>
            </a:r>
          </a:p>
        </p:txBody>
      </p:sp>
      <p:sp>
        <p:nvSpPr>
          <p:cNvPr id="46" name="Text Box 258"/>
          <p:cNvSpPr txBox="1">
            <a:spLocks noChangeArrowheads="1"/>
          </p:cNvSpPr>
          <p:nvPr/>
        </p:nvSpPr>
        <p:spPr bwMode="auto">
          <a:xfrm>
            <a:off x="12566650" y="28244006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Itakura </a:t>
            </a:r>
            <a:r>
              <a:rPr lang="et-EE" i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Parallelogram, absolute difference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7" name="Text Box 260"/>
          <p:cNvSpPr txBox="1">
            <a:spLocks noChangeArrowheads="1"/>
          </p:cNvSpPr>
          <p:nvPr/>
        </p:nvSpPr>
        <p:spPr bwMode="auto">
          <a:xfrm>
            <a:off x="21642293" y="20547806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Sakoe-Chiba Band</a:t>
            </a:r>
            <a:r>
              <a:rPr lang="et-EE" i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, absolute </a:t>
            </a: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difference, 5%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4" name="Text Box 245"/>
          <p:cNvSpPr txBox="1">
            <a:spLocks noChangeArrowheads="1"/>
          </p:cNvSpPr>
          <p:nvPr/>
        </p:nvSpPr>
        <p:spPr bwMode="auto">
          <a:xfrm>
            <a:off x="31250830" y="22945446"/>
            <a:ext cx="10623135" cy="715689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252000" rIns="252000" bIns="252000">
            <a:spAutoFit/>
          </a:bodyPr>
          <a:lstStyle>
            <a:defPPr>
              <a:defRPr kern="1200" smtId="4294967295"/>
            </a:defPPr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t-EE" altLang="zh-CN" sz="3600" dirty="0" smtClean="0">
                <a:ea typeface="SimSun" pitchFamily="2" charset="-122"/>
              </a:rPr>
              <a:t>[Ita75] 	</a:t>
            </a:r>
            <a:r>
              <a:rPr lang="en-US" sz="3600" dirty="0" smtClean="0"/>
              <a:t>F. </a:t>
            </a:r>
            <a:r>
              <a:rPr lang="en-US" sz="3600" dirty="0" err="1" smtClean="0"/>
              <a:t>Itakura</a:t>
            </a:r>
            <a:r>
              <a:rPr lang="en-US" sz="3600" dirty="0" smtClean="0"/>
              <a:t>. Minimum prediction residual   </a:t>
            </a:r>
            <a:r>
              <a:rPr lang="et-EE" sz="3600" dirty="0" smtClean="0"/>
              <a:t>			</a:t>
            </a:r>
            <a:r>
              <a:rPr lang="en-US" sz="3600" dirty="0" smtClean="0"/>
              <a:t>principle applied to speech</a:t>
            </a:r>
            <a:r>
              <a:rPr lang="et-EE" sz="3600" dirty="0" smtClean="0"/>
              <a:t> </a:t>
            </a:r>
            <a:r>
              <a:rPr lang="en-US" sz="3600" dirty="0" smtClean="0"/>
              <a:t>recognition.</a:t>
            </a:r>
            <a:r>
              <a:rPr lang="et-EE" sz="3600" dirty="0" smtClean="0"/>
              <a:t> 			</a:t>
            </a:r>
            <a:r>
              <a:rPr lang="en-US" sz="3600" dirty="0" smtClean="0"/>
              <a:t>IEEE</a:t>
            </a:r>
            <a:r>
              <a:rPr lang="et-EE" sz="3600" dirty="0" smtClean="0"/>
              <a:t> </a:t>
            </a:r>
            <a:r>
              <a:rPr lang="en-US" sz="3600" dirty="0" smtClean="0"/>
              <a:t>Transactions on Acoustics, Speech, </a:t>
            </a:r>
            <a:r>
              <a:rPr lang="et-EE" sz="3600" dirty="0" smtClean="0"/>
              <a:t>			</a:t>
            </a:r>
            <a:r>
              <a:rPr lang="en-US" sz="3600" dirty="0" smtClean="0"/>
              <a:t>and</a:t>
            </a:r>
            <a:r>
              <a:rPr lang="et-EE" sz="3600" dirty="0" smtClean="0"/>
              <a:t> </a:t>
            </a:r>
            <a:r>
              <a:rPr lang="en-US" sz="3600" dirty="0" smtClean="0"/>
              <a:t>Signal</a:t>
            </a:r>
            <a:r>
              <a:rPr lang="et-EE" sz="3600" dirty="0" smtClean="0"/>
              <a:t> </a:t>
            </a:r>
            <a:r>
              <a:rPr lang="et-EE" sz="3600" dirty="0" err="1" smtClean="0"/>
              <a:t>Processing</a:t>
            </a:r>
            <a:r>
              <a:rPr lang="et-EE" sz="3600" dirty="0" smtClean="0"/>
              <a:t>, 23(1):67-72, 1975.</a:t>
            </a:r>
            <a:endParaRPr lang="et-EE" altLang="zh-CN" sz="3600" dirty="0" smtClean="0">
              <a:ea typeface="SimSun" pitchFamily="2" charset="-122"/>
            </a:endParaRPr>
          </a:p>
          <a:p>
            <a:pPr algn="just"/>
            <a:r>
              <a:rPr lang="et-EE" sz="3600" dirty="0" smtClean="0"/>
              <a:t>[SC71]	</a:t>
            </a:r>
            <a:r>
              <a:rPr lang="en-US" sz="3600" dirty="0" smtClean="0"/>
              <a:t>Hiroaki </a:t>
            </a:r>
            <a:r>
              <a:rPr lang="en-US" sz="3600" dirty="0" err="1" smtClean="0"/>
              <a:t>Sakoe</a:t>
            </a:r>
            <a:r>
              <a:rPr lang="en-US" sz="3600" dirty="0" smtClean="0"/>
              <a:t> and </a:t>
            </a:r>
            <a:r>
              <a:rPr lang="en-US" sz="3600" dirty="0" err="1" smtClean="0"/>
              <a:t>Seibi</a:t>
            </a:r>
            <a:r>
              <a:rPr lang="en-US" sz="3600" dirty="0" smtClean="0"/>
              <a:t> Chiba. </a:t>
            </a:r>
            <a:r>
              <a:rPr lang="et-EE" sz="3600" dirty="0" smtClean="0"/>
              <a:t> </a:t>
            </a:r>
            <a:r>
              <a:rPr lang="en-US" sz="3600" dirty="0" smtClean="0"/>
              <a:t>A dynamic</a:t>
            </a:r>
            <a:r>
              <a:rPr lang="et-EE" sz="3600" dirty="0" smtClean="0"/>
              <a:t> 			</a:t>
            </a:r>
            <a:r>
              <a:rPr lang="en-US" sz="3600" dirty="0" smtClean="0"/>
              <a:t>programming approach</a:t>
            </a:r>
            <a:r>
              <a:rPr lang="et-EE" sz="3600" dirty="0" smtClean="0"/>
              <a:t> t</a:t>
            </a:r>
            <a:r>
              <a:rPr lang="en-US" sz="3600" dirty="0" smtClean="0"/>
              <a:t>o continuous speech </a:t>
            </a:r>
            <a:r>
              <a:rPr lang="et-EE" sz="3600" dirty="0" smtClean="0"/>
              <a:t>		</a:t>
            </a:r>
            <a:r>
              <a:rPr lang="en-US" sz="3600" dirty="0" smtClean="0"/>
              <a:t>recognition. In Proceedings of the Seventh</a:t>
            </a:r>
            <a:r>
              <a:rPr lang="et-EE" sz="3600" dirty="0" smtClean="0"/>
              <a:t> 			</a:t>
            </a:r>
            <a:r>
              <a:rPr lang="en-US" sz="3600" dirty="0" smtClean="0"/>
              <a:t>In</a:t>
            </a:r>
            <a:r>
              <a:rPr lang="et-EE" sz="3600" dirty="0" err="1" smtClean="0"/>
              <a:t>ternational</a:t>
            </a:r>
            <a:r>
              <a:rPr lang="et-EE" sz="3600" dirty="0" smtClean="0"/>
              <a:t> </a:t>
            </a:r>
            <a:r>
              <a:rPr lang="et-EE" sz="3600" dirty="0" err="1" smtClean="0"/>
              <a:t>Congress</a:t>
            </a:r>
            <a:r>
              <a:rPr lang="et-EE" sz="3600" dirty="0" smtClean="0"/>
              <a:t> on </a:t>
            </a:r>
            <a:r>
              <a:rPr lang="et-EE" sz="3600" dirty="0" err="1" smtClean="0"/>
              <a:t>Acoustics</a:t>
            </a:r>
            <a:r>
              <a:rPr lang="et-EE" sz="3600" dirty="0" smtClean="0"/>
              <a:t>, Buda- 			</a:t>
            </a:r>
            <a:r>
              <a:rPr lang="et-EE" sz="3600" dirty="0" err="1" smtClean="0"/>
              <a:t>pest,volume</a:t>
            </a:r>
            <a:r>
              <a:rPr lang="et-EE" sz="3600" dirty="0" smtClean="0"/>
              <a:t> 3, pages 65-69, Budapest, 1971.</a:t>
            </a:r>
          </a:p>
          <a:p>
            <a:pPr algn="just"/>
            <a:r>
              <a:rPr lang="et-EE" altLang="zh-CN" sz="3600" dirty="0">
                <a:ea typeface="SimSun" pitchFamily="2" charset="-122"/>
              </a:rPr>
              <a:t>[SC78]	</a:t>
            </a:r>
            <a:r>
              <a:rPr lang="et-EE" sz="3600" dirty="0" err="1"/>
              <a:t>Hiroaki</a:t>
            </a:r>
            <a:r>
              <a:rPr lang="et-EE" sz="3600" dirty="0"/>
              <a:t> </a:t>
            </a:r>
            <a:r>
              <a:rPr lang="et-EE" sz="3600" dirty="0" err="1"/>
              <a:t>Sakoe</a:t>
            </a:r>
            <a:r>
              <a:rPr lang="et-EE" sz="3600" dirty="0"/>
              <a:t> and Seibi </a:t>
            </a:r>
            <a:r>
              <a:rPr lang="et-EE" sz="3600" dirty="0" err="1"/>
              <a:t>Chiba</a:t>
            </a:r>
            <a:r>
              <a:rPr lang="et-EE" sz="3600" dirty="0"/>
              <a:t>. </a:t>
            </a:r>
            <a:r>
              <a:rPr lang="et-EE" sz="3600" dirty="0" err="1"/>
              <a:t>Dynamic</a:t>
            </a:r>
            <a:r>
              <a:rPr lang="et-EE" sz="3600" dirty="0"/>
              <a:t>   			</a:t>
            </a:r>
            <a:r>
              <a:rPr lang="et-EE" sz="3600" dirty="0" err="1"/>
              <a:t>programming</a:t>
            </a:r>
            <a:r>
              <a:rPr lang="et-EE" sz="3600" dirty="0"/>
              <a:t> </a:t>
            </a:r>
            <a:r>
              <a:rPr lang="et-EE" sz="3600" dirty="0" err="1"/>
              <a:t>algorithm</a:t>
            </a:r>
            <a:r>
              <a:rPr lang="et-EE" sz="3600" dirty="0"/>
              <a:t> </a:t>
            </a:r>
            <a:r>
              <a:rPr lang="en-US" sz="3600" dirty="0"/>
              <a:t>optimization for </a:t>
            </a:r>
            <a:r>
              <a:rPr lang="et-EE" sz="3600" dirty="0"/>
              <a:t>			</a:t>
            </a:r>
            <a:r>
              <a:rPr lang="en-US" sz="3600" dirty="0"/>
              <a:t>spoken word recognition, 1978</a:t>
            </a:r>
            <a:r>
              <a:rPr lang="en-US" sz="3600" dirty="0" smtClean="0"/>
              <a:t>.</a:t>
            </a:r>
            <a:endParaRPr lang="et-EE" sz="3600" dirty="0"/>
          </a:p>
        </p:txBody>
      </p:sp>
      <p:sp>
        <p:nvSpPr>
          <p:cNvPr id="55" name="Text Box 246"/>
          <p:cNvSpPr txBox="1">
            <a:spLocks noChangeArrowheads="1"/>
          </p:cNvSpPr>
          <p:nvPr/>
        </p:nvSpPr>
        <p:spPr bwMode="auto">
          <a:xfrm>
            <a:off x="31250829" y="17171291"/>
            <a:ext cx="10623136" cy="447924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252000" rIns="252000" bIns="252000">
            <a:spAutoFit/>
          </a:bodyPr>
          <a:lstStyle>
            <a:defPPr>
              <a:defRPr kern="1200" smtId="4294967295"/>
            </a:defPPr>
            <a:lvl1pPr marL="457200" indent="-4572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source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code</a:t>
            </a:r>
            <a:r>
              <a:rPr lang="et-EE" altLang="zh-CN" sz="3600" dirty="0" smtClean="0">
                <a:ea typeface="SimSun" pitchFamily="2" charset="-122"/>
              </a:rPr>
              <a:t> of </a:t>
            </a: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implementation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available</a:t>
            </a:r>
            <a:r>
              <a:rPr lang="et-EE" altLang="zh-CN" sz="3600" dirty="0" smtClean="0">
                <a:ea typeface="SimSun" pitchFamily="2" charset="-122"/>
              </a:rPr>
              <a:t> at: </a:t>
            </a:r>
            <a:r>
              <a:rPr lang="et-EE" altLang="zh-CN" sz="3600" dirty="0">
                <a:ea typeface="SimSun" pitchFamily="2" charset="-122"/>
                <a:hlinkClick r:id="rId4"/>
              </a:rPr>
              <a:t>https://</a:t>
            </a:r>
            <a:r>
              <a:rPr lang="et-EE" altLang="zh-CN" sz="3600" dirty="0" smtClean="0">
                <a:ea typeface="SimSun" pitchFamily="2" charset="-122"/>
                <a:hlinkClick r:id="rId4"/>
              </a:rPr>
              <a:t>github.com/AnnabellKuldmaa/aa16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</a:p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tool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be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used</a:t>
            </a:r>
            <a:r>
              <a:rPr lang="et-EE" altLang="zh-CN" sz="3600" dirty="0" smtClean="0">
                <a:ea typeface="SimSun" pitchFamily="2" charset="-122"/>
              </a:rPr>
              <a:t> in </a:t>
            </a:r>
            <a:r>
              <a:rPr lang="en-US" altLang="zh-CN" sz="3600" dirty="0" smtClean="0">
                <a:ea typeface="SimSun" pitchFamily="2" charset="-122"/>
              </a:rPr>
              <a:t>various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algorithmics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courses</a:t>
            </a:r>
            <a:r>
              <a:rPr lang="et-EE" altLang="zh-CN" sz="3600" dirty="0" smtClean="0">
                <a:ea typeface="SimSun" pitchFamily="2" charset="-122"/>
              </a:rPr>
              <a:t>  </a:t>
            </a:r>
            <a:r>
              <a:rPr lang="et-EE" altLang="zh-CN" sz="3600" dirty="0" err="1" smtClean="0">
                <a:ea typeface="SimSun" pitchFamily="2" charset="-122"/>
              </a:rPr>
              <a:t>that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consider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dynamic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programming</a:t>
            </a:r>
            <a:r>
              <a:rPr lang="et-EE" altLang="zh-CN" sz="3600" dirty="0" smtClean="0">
                <a:ea typeface="SimSun" pitchFamily="2" charset="-122"/>
              </a:rPr>
              <a:t>. </a:t>
            </a:r>
            <a:r>
              <a:rPr lang="et-EE" altLang="zh-CN" sz="3600" dirty="0" err="1" smtClean="0">
                <a:ea typeface="SimSun" pitchFamily="2" charset="-122"/>
              </a:rPr>
              <a:t>Students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play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with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different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parameters</a:t>
            </a:r>
            <a:r>
              <a:rPr lang="et-EE" altLang="zh-CN" sz="3600" dirty="0" smtClean="0">
                <a:ea typeface="SimSun" pitchFamily="2" charset="-122"/>
              </a:rPr>
              <a:t> and </a:t>
            </a:r>
            <a:r>
              <a:rPr lang="et-EE" altLang="zh-CN" sz="3600" dirty="0" err="1" smtClean="0">
                <a:ea typeface="SimSun" pitchFamily="2" charset="-122"/>
              </a:rPr>
              <a:t>learn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important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aspects</a:t>
            </a:r>
            <a:r>
              <a:rPr lang="et-EE" altLang="zh-CN" sz="3600" dirty="0" smtClean="0">
                <a:ea typeface="SimSun" pitchFamily="2" charset="-122"/>
              </a:rPr>
              <a:t> of DTW </a:t>
            </a:r>
            <a:r>
              <a:rPr lang="et-EE" altLang="zh-CN" sz="3600" dirty="0" err="1" smtClean="0">
                <a:ea typeface="SimSun" pitchFamily="2" charset="-122"/>
              </a:rPr>
              <a:t>while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having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fun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  <a:endParaRPr lang="en-US" altLang="zh-CN" sz="3600" dirty="0">
              <a:ea typeface="SimSun" pitchFamily="2" charset="-12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1136974" y="16072237"/>
            <a:ext cx="10736991" cy="819990"/>
            <a:chOff x="1066799" y="5958162"/>
            <a:chExt cx="11007725" cy="891580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CONCLUSIONS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59450" y="21884142"/>
            <a:ext cx="10736991" cy="819990"/>
            <a:chOff x="1066799" y="5958162"/>
            <a:chExt cx="11007725" cy="891580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REFERENCES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8" name="Pilt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747636"/>
            <a:ext cx="6313104" cy="2761474"/>
          </a:xfrm>
          <a:prstGeom prst="rect">
            <a:avLst/>
          </a:prstGeom>
        </p:spPr>
      </p:pic>
      <p:pic>
        <p:nvPicPr>
          <p:cNvPr id="10" name="Pilt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311" y="1132030"/>
            <a:ext cx="3178547" cy="3215650"/>
          </a:xfrm>
          <a:prstGeom prst="rect">
            <a:avLst/>
          </a:prstGeom>
        </p:spPr>
      </p:pic>
      <p:pic>
        <p:nvPicPr>
          <p:cNvPr id="5" name="Picture 4" descr="Screen Shot 2017-01-11 at 19.03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50" y="14756606"/>
            <a:ext cx="8915400" cy="5429079"/>
          </a:xfrm>
          <a:prstGeom prst="rect">
            <a:avLst/>
          </a:prstGeom>
        </p:spPr>
      </p:pic>
      <p:sp>
        <p:nvSpPr>
          <p:cNvPr id="33" name="Text Box 260"/>
          <p:cNvSpPr txBox="1">
            <a:spLocks noChangeArrowheads="1"/>
          </p:cNvSpPr>
          <p:nvPr/>
        </p:nvSpPr>
        <p:spPr bwMode="auto">
          <a:xfrm>
            <a:off x="12566650" y="20547806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No constraints, absolute difference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7" name="Picture 6" descr="Screen Shot 2017-01-11 at 19.16.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50" y="22452806"/>
            <a:ext cx="8828775" cy="5273651"/>
          </a:xfrm>
          <a:prstGeom prst="rect">
            <a:avLst/>
          </a:prstGeom>
        </p:spPr>
      </p:pic>
      <p:pic>
        <p:nvPicPr>
          <p:cNvPr id="9" name="Picture 8" descr="Screen Shot 2017-01-11 at 19.18.1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293" y="14756606"/>
            <a:ext cx="8983757" cy="5334000"/>
          </a:xfrm>
          <a:prstGeom prst="rect">
            <a:avLst/>
          </a:prstGeom>
        </p:spPr>
      </p:pic>
      <p:pic>
        <p:nvPicPr>
          <p:cNvPr id="11" name="Picture 10" descr="Screen Shot 2017-01-11 at 19.24.5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50" y="22452806"/>
            <a:ext cx="8839200" cy="5214405"/>
          </a:xfrm>
          <a:prstGeom prst="rect">
            <a:avLst/>
          </a:prstGeom>
        </p:spPr>
      </p:pic>
      <p:sp>
        <p:nvSpPr>
          <p:cNvPr id="48" name="Text Box 260"/>
          <p:cNvSpPr txBox="1">
            <a:spLocks noChangeArrowheads="1"/>
          </p:cNvSpPr>
          <p:nvPr/>
        </p:nvSpPr>
        <p:spPr bwMode="auto">
          <a:xfrm>
            <a:off x="21786850" y="28244006"/>
            <a:ext cx="9220200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wrap="square"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Slanted </a:t>
            </a:r>
            <a:r>
              <a:rPr lang="et-EE" i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Band, absolute </a:t>
            </a: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difference, 10%, different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length</a:t>
            </a: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series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2" name="Picture 11" descr="Screen Shot 2017-01-11 at 19.36.1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50" y="6755606"/>
            <a:ext cx="10714515" cy="9192619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908050" y="5612603"/>
            <a:ext cx="10992689" cy="819990"/>
            <a:chOff x="1066799" y="5958162"/>
            <a:chExt cx="11007725" cy="891581"/>
          </a:xfrm>
        </p:grpSpPr>
        <p:sp>
          <p:nvSpPr>
            <p:cNvPr id="5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6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INTRODUCTION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566650" y="5612603"/>
            <a:ext cx="29184600" cy="831268"/>
            <a:chOff x="1066799" y="5958162"/>
            <a:chExt cx="11007725" cy="884207"/>
          </a:xfrm>
        </p:grpSpPr>
        <p:sp>
          <p:nvSpPr>
            <p:cNvPr id="58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9" name="Text Box 248"/>
            <p:cNvSpPr txBox="1">
              <a:spLocks noChangeArrowheads="1"/>
            </p:cNvSpPr>
            <p:nvPr/>
          </p:nvSpPr>
          <p:spPr bwMode="auto">
            <a:xfrm>
              <a:off x="1095540" y="6039215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VISUALIZATION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13" name="Picture 12" descr="Screen Shot 2017-01-11 at 22.42.39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3422222"/>
            <a:ext cx="11049000" cy="82283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359</Words>
  <Application>Microsoft Office PowerPoint</Application>
  <PresentationFormat>Kohandatud</PresentationFormat>
  <Paragraphs>24</Paragraphs>
  <Slides>1</Slides>
  <Notes>1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9" baseType="lpstr">
      <vt:lpstr>ＭＳ Ｐゴシック</vt:lpstr>
      <vt:lpstr>宋体</vt:lpstr>
      <vt:lpstr>宋体</vt:lpstr>
      <vt:lpstr>Arial</vt:lpstr>
      <vt:lpstr>Cambria Math</vt:lpstr>
      <vt:lpstr>Lucida Sans</vt:lpstr>
      <vt:lpstr>Times New Roman</vt:lpstr>
      <vt:lpstr>Default Design</vt:lpstr>
      <vt:lpstr>PowerPointi esitlus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Kolberg, Kuldmaa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AnnabellK</cp:lastModifiedBy>
  <cp:revision>142</cp:revision>
  <cp:lastPrinted>2000-08-03T00:31:24Z</cp:lastPrinted>
  <dcterms:modified xsi:type="dcterms:W3CDTF">2017-01-12T08:00:17Z</dcterms:modified>
  <cp:category>research posters template</cp:category>
</cp:coreProperties>
</file>