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91" r:id="rId3"/>
    <p:sldId id="332" r:id="rId4"/>
    <p:sldId id="299" r:id="rId5"/>
    <p:sldId id="258" r:id="rId6"/>
    <p:sldId id="345" r:id="rId7"/>
    <p:sldId id="342" r:id="rId8"/>
    <p:sldId id="324" r:id="rId9"/>
    <p:sldId id="264" r:id="rId10"/>
    <p:sldId id="307" r:id="rId11"/>
    <p:sldId id="325" r:id="rId12"/>
    <p:sldId id="340" r:id="rId13"/>
    <p:sldId id="327" r:id="rId14"/>
    <p:sldId id="335" r:id="rId15"/>
    <p:sldId id="336" r:id="rId16"/>
    <p:sldId id="328" r:id="rId17"/>
    <p:sldId id="344" r:id="rId18"/>
    <p:sldId id="275" r:id="rId19"/>
    <p:sldId id="316" r:id="rId20"/>
    <p:sldId id="278" r:id="rId21"/>
    <p:sldId id="289" r:id="rId22"/>
    <p:sldId id="341" r:id="rId23"/>
    <p:sldId id="281" r:id="rId24"/>
    <p:sldId id="280" r:id="rId25"/>
    <p:sldId id="292" r:id="rId26"/>
    <p:sldId id="310" r:id="rId27"/>
    <p:sldId id="311" r:id="rId28"/>
    <p:sldId id="317" r:id="rId29"/>
    <p:sldId id="320" r:id="rId30"/>
    <p:sldId id="321" r:id="rId31"/>
    <p:sldId id="322" r:id="rId32"/>
    <p:sldId id="323" r:id="rId33"/>
    <p:sldId id="329" r:id="rId34"/>
    <p:sldId id="330" r:id="rId35"/>
    <p:sldId id="331" r:id="rId36"/>
    <p:sldId id="337" r:id="rId37"/>
    <p:sldId id="338" r:id="rId38"/>
    <p:sldId id="339" r:id="rId39"/>
    <p:sldId id="34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9646"/>
    <a:srgbClr val="8064A2"/>
    <a:srgbClr val="5C4776"/>
    <a:srgbClr val="4BACC6"/>
    <a:srgbClr val="9BBB59"/>
    <a:srgbClr val="47F7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8394" autoAdjust="0"/>
  </p:normalViewPr>
  <p:slideViewPr>
    <p:cSldViewPr>
      <p:cViewPr>
        <p:scale>
          <a:sx n="70" d="100"/>
          <a:sy n="70" d="100"/>
        </p:scale>
        <p:origin x="-116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F24F-F02C-4CFA-8FEE-BC9E6B3A59D9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2455-4AF6-448D-A520-B0917ACA0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80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Different implementations, marketing strategies, bell and whistles features. Simple end-to-end metrics. Predictive value for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the state-of-the-art?</a:t>
            </a:r>
          </a:p>
          <a:p>
            <a:endParaRPr lang="en-US" dirty="0" smtClean="0"/>
          </a:p>
          <a:p>
            <a:r>
              <a:rPr lang="en-US" dirty="0" smtClean="0"/>
              <a:t>Mention “other aspects also have the same problem”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</a:t>
            </a:r>
            <a:r>
              <a:rPr lang="en-US" baseline="0" dirty="0" smtClean="0"/>
              <a:t>our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what is </a:t>
            </a:r>
            <a:r>
              <a:rPr lang="en-US" smtClean="0"/>
              <a:t>the bottleneck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</a:t>
            </a:r>
            <a:r>
              <a:rPr lang="en-US" baseline="0" dirty="0" smtClean="0"/>
              <a:t> to real providers (providers </a:t>
            </a:r>
            <a:r>
              <a:rPr lang="en-US" baseline="0" smtClean="0"/>
              <a:t>have approached 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three services are key to support many different types of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AppEngine: Programs have a cut-off in how long they can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271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to summarize what we have just 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Re-order 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have to be similar across providers.</a:t>
            </a:r>
          </a:p>
          <a:p>
            <a:r>
              <a:rPr lang="en-US" baseline="0" dirty="0" smtClean="0"/>
              <a:t>Reasonable benchmarks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are costly – thoroughness vs. expense</a:t>
            </a:r>
          </a:p>
          <a:p>
            <a:r>
              <a:rPr lang="en-US" baseline="0" dirty="0" smtClean="0"/>
              <a:t>We don’t do anything with interference?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2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</a:t>
            </a:r>
            <a:r>
              <a:rPr lang="en-US" baseline="0" dirty="0" smtClean="0"/>
              <a:t> address the difficulty we just mentioned, the goal of this work is to </a:t>
            </a:r>
            <a:r>
              <a:rPr lang="en-US" baseline="0" dirty="0" err="1" smtClean="0"/>
              <a:t>blablabla</a:t>
            </a:r>
            <a:r>
              <a:rPr lang="en-US" baseline="0" dirty="0" smtClean="0"/>
              <a:t>…”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Combine this with key challenges.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how each design decision helps us achieve the aforementioned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“encompass the three most important categories: computation, storage, networking”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we say something to summarize the motivation loop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compare four major providers…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</a:t>
            </a:r>
            <a:r>
              <a:rPr lang="en-US" baseline="0" dirty="0" smtClean="0"/>
              <a:t> this is a simplified view</a:t>
            </a:r>
          </a:p>
          <a:p>
            <a:r>
              <a:rPr lang="en-US" baseline="0" dirty="0" smtClean="0"/>
              <a:t>Show something for “elastic”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performance: windows/</a:t>
            </a:r>
            <a:r>
              <a:rPr lang="en-US" dirty="0" err="1" smtClean="0"/>
              <a:t>linux</a:t>
            </a:r>
            <a:r>
              <a:rPr lang="en-US" baseline="0" dirty="0" smtClean="0"/>
              <a:t> does not belong here (seems). Can say something about why scaling speed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single thread first and then present multi-threaded?</a:t>
            </a:r>
          </a:p>
          <a:p>
            <a:r>
              <a:rPr lang="en-US" dirty="0" smtClean="0"/>
              <a:t>Hide</a:t>
            </a:r>
            <a:r>
              <a:rPr lang="en-US" baseline="0" dirty="0" smtClean="0"/>
              <a:t> the results during presenting the 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55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go if out </a:t>
            </a:r>
            <a:r>
              <a:rPr lang="en-US" smtClean="0"/>
              <a:t>of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mention other services/operations</a:t>
            </a:r>
            <a:r>
              <a:rPr lang="en-US" baseline="0" dirty="0" smtClean="0"/>
              <a:t> have different results. Omitted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to “get”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2455-4AF6-448D-A520-B0917ACA01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11/01/2010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IMC 2010, Melbourne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hyperlink" Target="http://cloudcmp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15.pn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5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wmf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2225"/>
            <a:ext cx="7772400" cy="1470025"/>
          </a:xfrm>
        </p:spPr>
        <p:txBody>
          <a:bodyPr/>
          <a:lstStyle/>
          <a:p>
            <a:r>
              <a:rPr lang="en-US" i="1" dirty="0" err="1" smtClean="0"/>
              <a:t>CloudCmp</a:t>
            </a:r>
            <a:r>
              <a:rPr lang="en-US" dirty="0" smtClean="0"/>
              <a:t>: Comparing Public Cloud 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168640" cy="1752600"/>
          </a:xfrm>
        </p:spPr>
        <p:txBody>
          <a:bodyPr>
            <a:normAutofit/>
          </a:bodyPr>
          <a:lstStyle/>
          <a:p>
            <a:r>
              <a:rPr lang="en-US" u="sng" dirty="0" err="1" smtClean="0">
                <a:solidFill>
                  <a:schemeClr val="accent6"/>
                </a:solidFill>
              </a:rPr>
              <a:t>Ang</a:t>
            </a:r>
            <a:r>
              <a:rPr lang="en-US" u="sng" dirty="0" smtClean="0">
                <a:solidFill>
                  <a:schemeClr val="accent6"/>
                </a:solidFill>
              </a:rPr>
              <a:t> Li</a:t>
            </a:r>
            <a:r>
              <a:rPr lang="en-US" sz="2800" dirty="0" smtClean="0">
                <a:solidFill>
                  <a:schemeClr val="accent6"/>
                </a:solidFill>
              </a:rPr>
              <a:t>   </a:t>
            </a:r>
            <a:r>
              <a:rPr lang="en-US" sz="2800" dirty="0" err="1" smtClean="0"/>
              <a:t>Xiaowei</a:t>
            </a:r>
            <a:r>
              <a:rPr lang="en-US" sz="2800" dirty="0" smtClean="0"/>
              <a:t> Yang   </a:t>
            </a:r>
            <a:r>
              <a:rPr lang="en-US" sz="2800" dirty="0" err="1" smtClean="0"/>
              <a:t>Srikanth</a:t>
            </a:r>
            <a:r>
              <a:rPr lang="en-US" sz="2800" dirty="0" smtClean="0"/>
              <a:t> </a:t>
            </a:r>
            <a:r>
              <a:rPr lang="en-US" sz="2800" dirty="0" err="1" smtClean="0"/>
              <a:t>Kandula</a:t>
            </a:r>
            <a:r>
              <a:rPr lang="en-US" sz="2800" dirty="0" smtClean="0"/>
              <a:t>   Ming Zhang 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pic>
        <p:nvPicPr>
          <p:cNvPr id="35842" name="Picture 2" descr="http://www.cs.duke.edu/courses/cps001/spring08/images/cs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772461"/>
            <a:ext cx="2819400" cy="866339"/>
          </a:xfrm>
          <a:prstGeom prst="rect">
            <a:avLst/>
          </a:prstGeom>
          <a:noFill/>
        </p:spPr>
      </p:pic>
      <p:pic>
        <p:nvPicPr>
          <p:cNvPr id="35844" name="Picture 4" descr="http://t1.gstatic.com/images?q=tbn:3fV1gpsiD3A9JM:http://www.csi-sigse.org/isec2010/images/logos/microsoft_research_logo.jpg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4785549"/>
            <a:ext cx="2971800" cy="825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/>
          <a:p>
            <a:r>
              <a:rPr lang="en-US" dirty="0" smtClean="0"/>
              <a:t>Comparing compute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performance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Java-based</a:t>
            </a:r>
            <a:r>
              <a:rPr lang="en-US" dirty="0" smtClean="0"/>
              <a:t> benchmarks</a:t>
            </a:r>
          </a:p>
          <a:p>
            <a:r>
              <a:rPr lang="en-US" dirty="0" smtClean="0"/>
              <a:t>Cost-effectiveness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Cost </a:t>
            </a:r>
            <a:r>
              <a:rPr lang="en-US" dirty="0" smtClean="0"/>
              <a:t>per benchmark</a:t>
            </a:r>
          </a:p>
          <a:p>
            <a:r>
              <a:rPr lang="en-US" dirty="0" smtClean="0"/>
              <a:t>Scaling performance</a:t>
            </a:r>
          </a:p>
          <a:p>
            <a:pPr lvl="1"/>
            <a:r>
              <a:rPr lang="en-US" i="1" dirty="0" smtClean="0"/>
              <a:t>Why is it important?</a:t>
            </a:r>
          </a:p>
          <a:p>
            <a:pPr lvl="1"/>
            <a:r>
              <a:rPr lang="en-US" dirty="0" smtClean="0"/>
              <a:t>Scaling </a:t>
            </a:r>
            <a:r>
              <a:rPr lang="en-US" dirty="0" smtClean="0">
                <a:solidFill>
                  <a:schemeClr val="accent6"/>
                </a:solidFill>
              </a:rPr>
              <a:t>latency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391400" y="533400"/>
            <a:ext cx="1071752" cy="914400"/>
            <a:chOff x="4149832" y="4095750"/>
            <a:chExt cx="1071752" cy="914400"/>
          </a:xfrm>
        </p:grpSpPr>
        <p:pic>
          <p:nvPicPr>
            <p:cNvPr id="21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9432" y="4095750"/>
              <a:ext cx="462152" cy="914400"/>
            </a:xfrm>
            <a:prstGeom prst="rect">
              <a:avLst/>
            </a:prstGeom>
            <a:noFill/>
          </p:spPr>
        </p:pic>
        <p:pic>
          <p:nvPicPr>
            <p:cNvPr id="22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4632" y="4095750"/>
              <a:ext cx="462152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9832" y="4095750"/>
              <a:ext cx="462152" cy="914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83"/>
          <a:stretch>
            <a:fillRect/>
          </a:stretch>
        </p:blipFill>
        <p:spPr bwMode="auto">
          <a:xfrm>
            <a:off x="1041400" y="1499854"/>
            <a:ext cx="6921500" cy="356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cloud runs faster?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552700" y="4495800"/>
            <a:ext cx="1676400" cy="533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895600"/>
            <a:ext cx="601322" cy="91591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148774" y="4495800"/>
            <a:ext cx="1207325" cy="53340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72101" y="4495800"/>
            <a:ext cx="381000" cy="5334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95275" y="4495800"/>
            <a:ext cx="1676400" cy="53340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5200" y="3810000"/>
            <a:ext cx="1752600" cy="609600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5181600"/>
            <a:ext cx="526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C2 is perhaps lightly loaded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 to project performance under load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 rot="5400000">
            <a:off x="-190500" y="2743200"/>
            <a:ext cx="2819400" cy="609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05000" y="4419600"/>
            <a:ext cx="5791200" cy="609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92442" y="2438400"/>
            <a:ext cx="411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Reason: work-conserving policy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2" grpId="1" animBg="1"/>
      <p:bldP spid="33" grpId="0" animBg="1"/>
      <p:bldP spid="33" grpId="1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489" y="1661019"/>
            <a:ext cx="6781799" cy="336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cloud is more cost-effective?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873825" y="1588325"/>
            <a:ext cx="533400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2700" y="4495800"/>
            <a:ext cx="1676400" cy="533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4174" y="4495800"/>
            <a:ext cx="1207325" cy="53340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1" y="4495800"/>
            <a:ext cx="381000" cy="5334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1775" y="4495800"/>
            <a:ext cx="1676400" cy="53340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51816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Larger instances are not cost-effective!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easons: single thread can’t use extra cores, low load</a:t>
            </a:r>
            <a:endParaRPr lang="en-US" sz="2400" dirty="0"/>
          </a:p>
        </p:txBody>
      </p:sp>
      <p:pic>
        <p:nvPicPr>
          <p:cNvPr id="23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276600"/>
            <a:ext cx="601322" cy="915915"/>
          </a:xfrm>
          <a:prstGeom prst="rect">
            <a:avLst/>
          </a:prstGeom>
          <a:noFill/>
        </p:spPr>
      </p:pic>
      <p:sp>
        <p:nvSpPr>
          <p:cNvPr id="24" name="Oval 23"/>
          <p:cNvSpPr/>
          <p:nvPr/>
        </p:nvSpPr>
        <p:spPr>
          <a:xfrm>
            <a:off x="2971800" y="4419600"/>
            <a:ext cx="457200" cy="6858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41175" y="4419600"/>
            <a:ext cx="457200" cy="6858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62800" y="4419600"/>
            <a:ext cx="457200" cy="6858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10970"/>
            <a:ext cx="6553199" cy="36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cloud scales faster?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1" name="Line Callout 1 (Accent Bar) 10"/>
          <p:cNvSpPr/>
          <p:nvPr/>
        </p:nvSpPr>
        <p:spPr>
          <a:xfrm>
            <a:off x="7391400" y="2378075"/>
            <a:ext cx="1219200" cy="457200"/>
          </a:xfrm>
          <a:prstGeom prst="accentCallout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&lt;10mins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443335"/>
            <a:ext cx="566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Test the smallest instance of each provider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467925" y="5010275"/>
            <a:ext cx="1564575" cy="533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0000" y="5010275"/>
            <a:ext cx="1600200" cy="53340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7275" y="5010275"/>
            <a:ext cx="685800" cy="53340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600" y="3517900"/>
            <a:ext cx="533400" cy="812458"/>
          </a:xfrm>
          <a:prstGeom prst="rect">
            <a:avLst/>
          </a:prstGeom>
          <a:noFill/>
        </p:spPr>
      </p:pic>
      <p:pic>
        <p:nvPicPr>
          <p:cNvPr id="22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600" y="3517900"/>
            <a:ext cx="533400" cy="81245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368209" y="5715000"/>
            <a:ext cx="6785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Different providers have different scaling bottlenecks</a:t>
            </a:r>
            <a:endParaRPr lang="en-US" sz="2400" dirty="0"/>
          </a:p>
        </p:txBody>
      </p:sp>
      <p:sp>
        <p:nvSpPr>
          <p:cNvPr id="24" name="Line Callout 1 (Accent Bar) 23"/>
          <p:cNvSpPr/>
          <p:nvPr/>
        </p:nvSpPr>
        <p:spPr>
          <a:xfrm>
            <a:off x="1371600" y="3962400"/>
            <a:ext cx="990600" cy="457200"/>
          </a:xfrm>
          <a:prstGeom prst="accentCallout1">
            <a:avLst>
              <a:gd name="adj1" fmla="val 70139"/>
              <a:gd name="adj2" fmla="val 104688"/>
              <a:gd name="adj3" fmla="val 154167"/>
              <a:gd name="adj4" fmla="val 1328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&lt;100s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/>
          <a:p>
            <a:r>
              <a:rPr lang="en-US" dirty="0" smtClean="0"/>
              <a:t>Comparing storage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blob, table, and queue storage services</a:t>
            </a:r>
          </a:p>
          <a:p>
            <a:r>
              <a:rPr lang="en-US" dirty="0" smtClean="0"/>
              <a:t>Compare “read” and “write” operations</a:t>
            </a:r>
          </a:p>
          <a:p>
            <a:pPr lvl="1"/>
            <a:r>
              <a:rPr lang="en-US" dirty="0" smtClean="0"/>
              <a:t>Additional “query” operation for table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Operation </a:t>
            </a:r>
            <a:r>
              <a:rPr lang="en-US" dirty="0" smtClean="0">
                <a:solidFill>
                  <a:schemeClr val="accent6"/>
                </a:solidFill>
              </a:rPr>
              <a:t>latency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Cost</a:t>
            </a:r>
            <a:r>
              <a:rPr lang="en-US" dirty="0" smtClean="0"/>
              <a:t> per operation</a:t>
            </a:r>
          </a:p>
          <a:p>
            <a:pPr lvl="1"/>
            <a:r>
              <a:rPr lang="en-US" dirty="0" smtClean="0"/>
              <a:t>Time to </a:t>
            </a:r>
            <a:r>
              <a:rPr lang="en-US" dirty="0" smtClean="0">
                <a:solidFill>
                  <a:schemeClr val="accent6"/>
                </a:solidFill>
              </a:rPr>
              <a:t>consistency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pic>
        <p:nvPicPr>
          <p:cNvPr id="7" name="Picture 5" descr="Database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1109" y="381000"/>
            <a:ext cx="662291" cy="94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17176"/>
            <a:ext cx="6977062" cy="374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storage service is faster?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295400"/>
            <a:ext cx="3554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Table get operation</a:t>
            </a:r>
            <a:endParaRPr lang="en-US" sz="3200" dirty="0"/>
          </a:p>
        </p:txBody>
      </p:sp>
      <p:pic>
        <p:nvPicPr>
          <p:cNvPr id="13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155811"/>
            <a:ext cx="685800" cy="104458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895600" y="5638800"/>
            <a:ext cx="354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High latency variation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3544" y="3411940"/>
            <a:ext cx="1236259" cy="1415956"/>
          </a:xfrm>
          <a:prstGeom prst="rect">
            <a:avLst/>
          </a:prstGeom>
          <a:solidFill>
            <a:srgbClr val="F79646">
              <a:alpha val="8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3544" y="2209800"/>
            <a:ext cx="2854656" cy="2635155"/>
          </a:xfrm>
          <a:prstGeom prst="rect">
            <a:avLst/>
          </a:prstGeom>
          <a:solidFill>
            <a:srgbClr val="F79646">
              <a:alpha val="8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2887365"/>
            <a:ext cx="7010400" cy="341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010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wide-area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0" name="Oval 9"/>
          <p:cNvSpPr/>
          <p:nvPr/>
        </p:nvSpPr>
        <p:spPr>
          <a:xfrm rot="5400000">
            <a:off x="6586673" y="4619194"/>
            <a:ext cx="314053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5400" y="1447800"/>
            <a:ext cx="6643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Network latency to the closest data center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From 260 </a:t>
            </a:r>
            <a:r>
              <a:rPr lang="en-US" sz="2800" dirty="0" err="1" smtClean="0"/>
              <a:t>PlanetLab</a:t>
            </a:r>
            <a:r>
              <a:rPr lang="en-US" sz="2800" dirty="0" smtClean="0"/>
              <a:t> vantage points</a:t>
            </a:r>
            <a:endParaRPr lang="en-US" sz="2800" dirty="0"/>
          </a:p>
        </p:txBody>
      </p:sp>
      <p:pic>
        <p:nvPicPr>
          <p:cNvPr id="13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2300" y="2671465"/>
            <a:ext cx="550300" cy="838200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 rot="5076861">
            <a:off x="3297373" y="4276293"/>
            <a:ext cx="314053" cy="1066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64248" y="2590800"/>
            <a:ext cx="4838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Large number of presences (34 IP addresses)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 rot="2339807">
            <a:off x="2650035" y="3085830"/>
            <a:ext cx="220825" cy="1227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576465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two DCs Both are in US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 rot="2339807">
            <a:off x="2393690" y="2934363"/>
            <a:ext cx="220825" cy="1227736"/>
          </a:xfrm>
          <a:prstGeom prst="ellipse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5400000">
            <a:off x="6891473" y="4390592"/>
            <a:ext cx="314053" cy="1752600"/>
          </a:xfrm>
          <a:prstGeom prst="ellipse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00" y="457200"/>
            <a:ext cx="2133600" cy="795501"/>
            <a:chOff x="4267200" y="4724400"/>
            <a:chExt cx="2133600" cy="795501"/>
          </a:xfrm>
        </p:grpSpPr>
        <p:sp>
          <p:nvSpPr>
            <p:cNvPr id="21" name="Cloud"/>
            <p:cNvSpPr>
              <a:spLocks noChangeAspect="1" noEditPoints="1" noChangeArrowheads="1"/>
            </p:cNvSpPr>
            <p:nvPr/>
          </p:nvSpPr>
          <p:spPr bwMode="auto">
            <a:xfrm>
              <a:off x="5334000" y="4724400"/>
              <a:ext cx="1066800" cy="7955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" name="Picture 6" descr="D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7200" y="4876800"/>
              <a:ext cx="543882" cy="555423"/>
            </a:xfrm>
            <a:prstGeom prst="rect">
              <a:avLst/>
            </a:prstGeom>
            <a:noFill/>
          </p:spPr>
        </p:pic>
        <p:sp>
          <p:nvSpPr>
            <p:cNvPr id="23" name="Left-Right Arrow 22"/>
            <p:cNvSpPr/>
            <p:nvPr/>
          </p:nvSpPr>
          <p:spPr>
            <a:xfrm>
              <a:off x="4800600" y="5029200"/>
              <a:ext cx="495979" cy="213624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 animBg="1"/>
      <p:bldP spid="18" grpId="1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22860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From comparison results to application performance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Preliminary study in predicting application performance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/>
                </a:solidFill>
              </a:rPr>
              <a:t>relevant</a:t>
            </a:r>
            <a:r>
              <a:rPr lang="en-US" dirty="0" smtClean="0"/>
              <a:t> comparison results to </a:t>
            </a:r>
            <a:r>
              <a:rPr lang="en-US" dirty="0" smtClean="0">
                <a:solidFill>
                  <a:schemeClr val="accent6"/>
                </a:solidFill>
              </a:rPr>
              <a:t>identify </a:t>
            </a:r>
            <a:r>
              <a:rPr lang="en-US" dirty="0" smtClean="0"/>
              <a:t>the best cloud provider</a:t>
            </a:r>
          </a:p>
          <a:p>
            <a:r>
              <a:rPr lang="en-US" dirty="0" smtClean="0"/>
              <a:t>Applied to three realistic applications</a:t>
            </a:r>
          </a:p>
          <a:p>
            <a:pPr lvl="1"/>
            <a:r>
              <a:rPr lang="en-US" dirty="0" smtClean="0"/>
              <a:t>Computation-intensive: Blast</a:t>
            </a:r>
          </a:p>
          <a:p>
            <a:pPr lvl="1"/>
            <a:r>
              <a:rPr lang="en-US" dirty="0" smtClean="0"/>
              <a:t>Storage-intensive: TPC-W</a:t>
            </a:r>
            <a:endParaRPr lang="en-US" b="1" i="1" dirty="0" smtClean="0"/>
          </a:p>
          <a:p>
            <a:pPr lvl="1"/>
            <a:r>
              <a:rPr lang="en-US" dirty="0" smtClean="0"/>
              <a:t>Latency-sensitive: website serving static objects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 l="183"/>
          <a:stretch>
            <a:fillRect/>
          </a:stretch>
        </p:blipFill>
        <p:spPr bwMode="auto">
          <a:xfrm>
            <a:off x="76200" y="2910679"/>
            <a:ext cx="4343400" cy="223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Computation-intensive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Blast: distributed tool to align DNA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11/01/2010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IMC 2010, Melbourne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685800" y="3429000"/>
            <a:ext cx="381000" cy="5334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62017" y="3948752"/>
            <a:ext cx="304800" cy="5334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617025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$0.12/hr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366" y="3205350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$0.085/hr</a:t>
            </a:r>
            <a:endParaRPr lang="en-US" sz="2000" dirty="0">
              <a:solidFill>
                <a:schemeClr val="accent5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971800"/>
            <a:ext cx="4114799" cy="223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4348350" y="3657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515430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 finishing time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51816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job execution time</a:t>
            </a:r>
            <a:endParaRPr lang="en-US" sz="2400" dirty="0"/>
          </a:p>
        </p:txBody>
      </p:sp>
      <p:pic>
        <p:nvPicPr>
          <p:cNvPr id="18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077273"/>
            <a:ext cx="381000" cy="580327"/>
          </a:xfrm>
          <a:prstGeom prst="rect">
            <a:avLst/>
          </a:prstGeom>
          <a:noFill/>
        </p:spPr>
      </p:pic>
      <p:pic>
        <p:nvPicPr>
          <p:cNvPr id="19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955338"/>
            <a:ext cx="304800" cy="464262"/>
          </a:xfrm>
          <a:prstGeom prst="rect">
            <a:avLst/>
          </a:prstGeom>
          <a:noFill/>
        </p:spPr>
      </p:pic>
      <p:pic>
        <p:nvPicPr>
          <p:cNvPr id="20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886200"/>
            <a:ext cx="304800" cy="464262"/>
          </a:xfrm>
          <a:prstGeom prst="rect">
            <a:avLst/>
          </a:prstGeom>
          <a:noFill/>
        </p:spPr>
      </p:pic>
      <p:pic>
        <p:nvPicPr>
          <p:cNvPr id="21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802938"/>
            <a:ext cx="304800" cy="464262"/>
          </a:xfrm>
          <a:prstGeom prst="rect">
            <a:avLst/>
          </a:prstGeom>
          <a:noFill/>
        </p:spPr>
      </p:pic>
      <p:pic>
        <p:nvPicPr>
          <p:cNvPr id="22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3726738"/>
            <a:ext cx="304800" cy="464262"/>
          </a:xfrm>
          <a:prstGeom prst="rect">
            <a:avLst/>
          </a:prstGeom>
          <a:noFill/>
        </p:spPr>
      </p:pic>
      <p:pic>
        <p:nvPicPr>
          <p:cNvPr id="23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8200" y="3726738"/>
            <a:ext cx="304800" cy="464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is growing rapidly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57200" y="1447800"/>
            <a:ext cx="6934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IDC: public IT cloud market will grow from </a:t>
            </a:r>
            <a:r>
              <a:rPr lang="en-US" sz="2800" dirty="0" smtClean="0">
                <a:solidFill>
                  <a:schemeClr val="accent6"/>
                </a:solidFill>
              </a:rPr>
              <a:t>$16B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chemeClr val="accent6"/>
                </a:solidFill>
              </a:rPr>
              <a:t>$55.5B </a:t>
            </a:r>
            <a:r>
              <a:rPr lang="en-US" sz="2800" dirty="0" smtClean="0"/>
              <a:t>in five years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0178" name="Cloud"/>
          <p:cNvSpPr>
            <a:spLocks noChangeAspect="1" noEditPoints="1" noChangeArrowheads="1"/>
          </p:cNvSpPr>
          <p:nvPr/>
        </p:nvSpPr>
        <p:spPr bwMode="auto">
          <a:xfrm>
            <a:off x="1371600" y="2514600"/>
            <a:ext cx="6324600" cy="37658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14870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" descr="http://techtribenews.files.wordpress.com/2009/07/windows_azure_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276600"/>
            <a:ext cx="1905000" cy="1073151"/>
          </a:xfrm>
          <a:prstGeom prst="rect">
            <a:avLst/>
          </a:prstGeom>
          <a:noFill/>
        </p:spPr>
      </p:pic>
      <p:pic>
        <p:nvPicPr>
          <p:cNvPr id="41" name="Picture 4" descr="http://www.techwall.org/wp-content/uploads/2009/09/google-app-engi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819400"/>
            <a:ext cx="990600" cy="1013637"/>
          </a:xfrm>
          <a:prstGeom prst="rect">
            <a:avLst/>
          </a:prstGeom>
          <a:noFill/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495800"/>
            <a:ext cx="1905000" cy="37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181600"/>
            <a:ext cx="2133600" cy="3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3962400"/>
            <a:ext cx="1066800" cy="66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4648200"/>
            <a:ext cx="1295400" cy="44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276600" y="3711714"/>
            <a:ext cx="240367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However…</a:t>
            </a:r>
            <a:endParaRPr lang="en-US" sz="4000" dirty="0"/>
          </a:p>
        </p:txBody>
      </p:sp>
      <p:pic>
        <p:nvPicPr>
          <p:cNvPr id="1027" name="Picture 3" descr="C:\Users\auron\AppData\Local\Microsoft\Windows\Temporary Internet Files\Content.IE5\RUDRYHW3\MC900322665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1600200"/>
            <a:ext cx="1295400" cy="802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cloud providers is an </a:t>
            </a:r>
            <a:r>
              <a:rPr lang="en-US" dirty="0" smtClean="0">
                <a:solidFill>
                  <a:schemeClr val="accent6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dirty="0" smtClean="0"/>
              <a:t>practical </a:t>
            </a:r>
            <a:r>
              <a:rPr lang="en-US" dirty="0" smtClean="0"/>
              <a:t>problem</a:t>
            </a:r>
          </a:p>
          <a:p>
            <a:r>
              <a:rPr lang="en-US" dirty="0" err="1" smtClean="0"/>
              <a:t>CloudCmp</a:t>
            </a:r>
            <a:r>
              <a:rPr lang="en-US" dirty="0" smtClean="0"/>
              <a:t> helps to </a:t>
            </a:r>
            <a:r>
              <a:rPr lang="en-US" dirty="0" smtClean="0">
                <a:solidFill>
                  <a:schemeClr val="accent6"/>
                </a:solidFill>
              </a:rPr>
              <a:t>systematically</a:t>
            </a:r>
            <a:r>
              <a:rPr lang="en-US" dirty="0" smtClean="0"/>
              <a:t> compare cloud providers</a:t>
            </a:r>
          </a:p>
          <a:p>
            <a:r>
              <a:rPr lang="en-US" dirty="0" smtClean="0"/>
              <a:t>Comparison results </a:t>
            </a:r>
            <a:r>
              <a:rPr lang="en-US" dirty="0" smtClean="0">
                <a:solidFill>
                  <a:schemeClr val="accent6"/>
                </a:solidFill>
              </a:rPr>
              <a:t>align well </a:t>
            </a:r>
            <a:r>
              <a:rPr lang="en-US" dirty="0" smtClean="0"/>
              <a:t>with actual application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http://cloudcmp.net</a:t>
            </a:r>
            <a:endParaRPr lang="en-US" dirty="0" smtClean="0"/>
          </a:p>
          <a:p>
            <a:r>
              <a:rPr lang="en-US" dirty="0" smtClean="0"/>
              <a:t>angl@cs.duke.edu</a:t>
            </a:r>
          </a:p>
          <a:p>
            <a:r>
              <a:rPr lang="en-US" dirty="0" smtClean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1026" name="Picture 2" descr="C:\Users\auron\AppData\Local\Microsoft\Windows\Temporary Internet Files\Content.IE5\XT3QNX6X\MC9004352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4714"/>
            <a:ext cx="2971800" cy="2061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5438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CloudCmp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chemeClr val="accent6"/>
                </a:solidFill>
              </a:rPr>
              <a:t>systematic</a:t>
            </a:r>
            <a:r>
              <a:rPr lang="en-US" sz="3600" dirty="0" smtClean="0"/>
              <a:t> comparator of cloud providers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common services offered by major providers in the market</a:t>
            </a:r>
          </a:p>
          <a:p>
            <a:pPr lvl="1"/>
            <a:r>
              <a:rPr lang="en-US" dirty="0" smtClean="0"/>
              <a:t>Computation, storage, and networking</a:t>
            </a:r>
          </a:p>
          <a:p>
            <a:r>
              <a:rPr lang="en-US" dirty="0" smtClean="0"/>
              <a:t>Both </a:t>
            </a:r>
            <a:r>
              <a:rPr lang="en-US" dirty="0" smtClean="0">
                <a:solidFill>
                  <a:schemeClr val="accent6"/>
                </a:solidFill>
              </a:rPr>
              <a:t>performance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/>
                </a:solidFill>
              </a:rPr>
              <a:t> cost</a:t>
            </a:r>
            <a:r>
              <a:rPr lang="en-US" dirty="0" smtClean="0"/>
              <a:t>-related metrics</a:t>
            </a:r>
          </a:p>
          <a:p>
            <a:r>
              <a:rPr lang="en-US" dirty="0" smtClean="0"/>
              <a:t>Applied on four major cloud providers</a:t>
            </a:r>
          </a:p>
          <a:p>
            <a:pPr lvl="1"/>
            <a:r>
              <a:rPr lang="en-US" dirty="0" smtClean="0"/>
              <a:t>Performance differs significantly across providers</a:t>
            </a:r>
          </a:p>
          <a:p>
            <a:pPr lvl="2"/>
            <a:r>
              <a:rPr lang="en-US" dirty="0" smtClean="0"/>
              <a:t>30% more expensive -&gt; twice as fast!</a:t>
            </a:r>
          </a:p>
          <a:p>
            <a:pPr lvl="1"/>
            <a:r>
              <a:rPr lang="en-US" dirty="0" smtClean="0"/>
              <a:t>No single winner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pic>
        <p:nvPicPr>
          <p:cNvPr id="54274" name="Picture 2" descr="C:\Users\auron\AppData\Local\Microsoft\Windows\Temporary Internet Files\Content.IE5\Y6FKZHL2\MC9003514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1000"/>
            <a:ext cx="1317625" cy="1045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1986" name="Cloud"/>
          <p:cNvSpPr>
            <a:spLocks noChangeAspect="1" noEditPoints="1" noChangeArrowheads="1"/>
          </p:cNvSpPr>
          <p:nvPr/>
        </p:nvSpPr>
        <p:spPr bwMode="auto">
          <a:xfrm>
            <a:off x="1143000" y="1295400"/>
            <a:ext cx="7618420" cy="502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05535"/>
            <a:ext cx="209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Cloud platform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272135"/>
            <a:ext cx="236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Cloud application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3805535"/>
            <a:ext cx="6477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4" descr="http://www.qualysoft.hu/opencms/export/sites/default/qualysoft/images/ERP_engl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590800"/>
            <a:ext cx="1447800" cy="1091642"/>
          </a:xfrm>
          <a:prstGeom prst="rect">
            <a:avLst/>
          </a:prstGeom>
          <a:noFill/>
        </p:spPr>
      </p:pic>
      <p:pic>
        <p:nvPicPr>
          <p:cNvPr id="15" name="Picture 16" descr="https://svn.apache.org/repos/asf/hadoop/logos/out_rgb/hadoop+elephant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895600"/>
            <a:ext cx="2255391" cy="533400"/>
          </a:xfrm>
          <a:prstGeom prst="rect">
            <a:avLst/>
          </a:prstGeom>
          <a:noFill/>
        </p:spPr>
      </p:pic>
      <p:pic>
        <p:nvPicPr>
          <p:cNvPr id="16" name="Picture 18" descr="http://cr.ucdavis.edu/images/i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057400"/>
            <a:ext cx="1066800" cy="739486"/>
          </a:xfrm>
          <a:prstGeom prst="rect">
            <a:avLst/>
          </a:prstGeom>
          <a:noFill/>
        </p:spPr>
      </p:pic>
      <p:pic>
        <p:nvPicPr>
          <p:cNvPr id="17" name="Picture 2" descr="C:\Users\auron\AppData\Local\Microsoft\Windows\Temporary Internet Files\Content.IE5\JEFNG7MS\MC900435242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267200"/>
            <a:ext cx="346614" cy="685800"/>
          </a:xfrm>
          <a:prstGeom prst="rect">
            <a:avLst/>
          </a:prstGeom>
          <a:noFill/>
        </p:spPr>
      </p:pic>
      <p:grpSp>
        <p:nvGrpSpPr>
          <p:cNvPr id="3" name="Group 17"/>
          <p:cNvGrpSpPr/>
          <p:nvPr/>
        </p:nvGrpSpPr>
        <p:grpSpPr>
          <a:xfrm>
            <a:off x="5943600" y="4267200"/>
            <a:ext cx="803814" cy="685800"/>
            <a:chOff x="7239000" y="1752600"/>
            <a:chExt cx="803814" cy="685800"/>
          </a:xfrm>
        </p:grpSpPr>
        <p:pic>
          <p:nvPicPr>
            <p:cNvPr id="19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962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20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438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21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914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22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39000" y="1752600"/>
              <a:ext cx="346614" cy="685800"/>
            </a:xfrm>
            <a:prstGeom prst="rect">
              <a:avLst/>
            </a:prstGeom>
            <a:noFill/>
          </p:spPr>
        </p:pic>
      </p:grpSp>
      <p:sp>
        <p:nvSpPr>
          <p:cNvPr id="23" name="Right Arrow 22"/>
          <p:cNvSpPr/>
          <p:nvPr/>
        </p:nvSpPr>
        <p:spPr>
          <a:xfrm>
            <a:off x="5410200" y="4419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:\Users\auron\AppData\Local\Microsoft\Windows\Temporary Internet Files\Content.IE5\ENXJ04AX\MC900290133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876800"/>
            <a:ext cx="1295400" cy="857234"/>
          </a:xfrm>
          <a:prstGeom prst="rect">
            <a:avLst/>
          </a:prstGeom>
          <a:noFill/>
        </p:spPr>
      </p:pic>
      <p:pic>
        <p:nvPicPr>
          <p:cNvPr id="25" name="Picture 4" descr="C:\Users\auron\AppData\Local\Microsoft\Windows\Temporary Internet Files\Content.IE5\H1RTM234\MC900441729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895834"/>
            <a:ext cx="630237" cy="63023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2971800" y="43434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On-demand scaling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4953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Pay-as-you-go</a:t>
            </a:r>
            <a:endParaRPr lang="en-US" dirty="0"/>
          </a:p>
        </p:txBody>
      </p:sp>
      <p:pic>
        <p:nvPicPr>
          <p:cNvPr id="13" name="Picture 10" descr="http://www.crunchgear.com/wp-content/uploads/2010/09/google_docs_logo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2057400"/>
            <a:ext cx="968928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178" name="Cloud"/>
          <p:cNvSpPr>
            <a:spLocks noChangeAspect="1" noEditPoints="1" noChangeArrowheads="1"/>
          </p:cNvSpPr>
          <p:nvPr/>
        </p:nvSpPr>
        <p:spPr bwMode="auto">
          <a:xfrm>
            <a:off x="1143000" y="1447800"/>
            <a:ext cx="6975475" cy="4419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3038" y="2667000"/>
            <a:ext cx="3690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 application (</a:t>
            </a:r>
            <a:r>
              <a:rPr lang="en-US" sz="2800" dirty="0" err="1" smtClean="0"/>
              <a:t>SaaS</a:t>
            </a:r>
            <a:r>
              <a:rPr lang="en-US" sz="28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8221" y="3962400"/>
            <a:ext cx="2884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 platform</a:t>
            </a:r>
          </a:p>
          <a:p>
            <a:r>
              <a:rPr lang="en-US" sz="2800" dirty="0" smtClean="0"/>
              <a:t>(utility computing)</a:t>
            </a:r>
          </a:p>
        </p:txBody>
      </p:sp>
      <p:pic>
        <p:nvPicPr>
          <p:cNvPr id="10" name="Picture 10" descr="http://www.crunchgear.com/wp-content/uploads/2010/09/google_docs_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422236"/>
            <a:ext cx="1066800" cy="1006764"/>
          </a:xfrm>
          <a:prstGeom prst="rect">
            <a:avLst/>
          </a:prstGeom>
          <a:noFill/>
        </p:spPr>
      </p:pic>
      <p:grpSp>
        <p:nvGrpSpPr>
          <p:cNvPr id="3" name="Group 17"/>
          <p:cNvGrpSpPr/>
          <p:nvPr/>
        </p:nvGrpSpPr>
        <p:grpSpPr>
          <a:xfrm>
            <a:off x="5596986" y="4191000"/>
            <a:ext cx="803814" cy="685800"/>
            <a:chOff x="7239000" y="1752600"/>
            <a:chExt cx="803814" cy="685800"/>
          </a:xfrm>
        </p:grpSpPr>
        <p:pic>
          <p:nvPicPr>
            <p:cNvPr id="12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62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13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38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14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1752600"/>
              <a:ext cx="346614" cy="685800"/>
            </a:xfrm>
            <a:prstGeom prst="rect">
              <a:avLst/>
            </a:prstGeom>
            <a:noFill/>
          </p:spPr>
        </p:pic>
        <p:pic>
          <p:nvPicPr>
            <p:cNvPr id="15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0" y="1752600"/>
              <a:ext cx="346614" cy="685800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3751456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2438400" y="3810000"/>
            <a:ext cx="3200400" cy="12954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0" y="5181600"/>
            <a:ext cx="4724400" cy="124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bIns="9144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On-demand scaling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Pay-as-you-go</a:t>
            </a:r>
            <a:endParaRPr lang="en-US" sz="2400" dirty="0"/>
          </a:p>
        </p:txBody>
      </p:sp>
      <p:grpSp>
        <p:nvGrpSpPr>
          <p:cNvPr id="7" name="Group 35"/>
          <p:cNvGrpSpPr/>
          <p:nvPr/>
        </p:nvGrpSpPr>
        <p:grpSpPr>
          <a:xfrm>
            <a:off x="5181600" y="5238929"/>
            <a:ext cx="1718214" cy="685800"/>
            <a:chOff x="5105400" y="5029200"/>
            <a:chExt cx="1718214" cy="685800"/>
          </a:xfrm>
        </p:grpSpPr>
        <p:pic>
          <p:nvPicPr>
            <p:cNvPr id="27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5400" y="5029200"/>
              <a:ext cx="346614" cy="685800"/>
            </a:xfrm>
            <a:prstGeom prst="rect">
              <a:avLst/>
            </a:prstGeom>
            <a:noFill/>
          </p:spPr>
        </p:pic>
        <p:grpSp>
          <p:nvGrpSpPr>
            <p:cNvPr id="11" name="Group 17"/>
            <p:cNvGrpSpPr/>
            <p:nvPr/>
          </p:nvGrpSpPr>
          <p:grpSpPr>
            <a:xfrm>
              <a:off x="6019800" y="5029200"/>
              <a:ext cx="803814" cy="685800"/>
              <a:chOff x="7239000" y="1752600"/>
              <a:chExt cx="803814" cy="685800"/>
            </a:xfrm>
          </p:grpSpPr>
          <p:pic>
            <p:nvPicPr>
              <p:cNvPr id="29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696200" y="1752600"/>
                <a:ext cx="346614" cy="685800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43800" y="1752600"/>
                <a:ext cx="346614" cy="685800"/>
              </a:xfrm>
              <a:prstGeom prst="rect">
                <a:avLst/>
              </a:prstGeom>
              <a:noFill/>
            </p:spPr>
          </p:pic>
          <p:pic>
            <p:nvPicPr>
              <p:cNvPr id="31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391400" y="1752600"/>
                <a:ext cx="346614" cy="685800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239000" y="1752600"/>
                <a:ext cx="346614" cy="685800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ight Arrow 32"/>
            <p:cNvSpPr/>
            <p:nvPr/>
          </p:nvSpPr>
          <p:spPr>
            <a:xfrm>
              <a:off x="5486400" y="5181600"/>
              <a:ext cx="533400" cy="2286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36"/>
          <p:cNvGrpSpPr/>
          <p:nvPr/>
        </p:nvGrpSpPr>
        <p:grpSpPr>
          <a:xfrm>
            <a:off x="5181600" y="5715000"/>
            <a:ext cx="1752600" cy="782157"/>
            <a:chOff x="5105400" y="5562600"/>
            <a:chExt cx="1752600" cy="782157"/>
          </a:xfrm>
        </p:grpSpPr>
        <p:pic>
          <p:nvPicPr>
            <p:cNvPr id="34" name="Picture 4" descr="C:\Users\auron\AppData\Local\Microsoft\Windows\Temporary Internet Files\Content.IE5\ENXJ04AX\MC900290133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5638800"/>
              <a:ext cx="1066800" cy="705957"/>
            </a:xfrm>
            <a:prstGeom prst="rect">
              <a:avLst/>
            </a:prstGeom>
            <a:noFill/>
          </p:spPr>
        </p:pic>
        <p:pic>
          <p:nvPicPr>
            <p:cNvPr id="35" name="Picture 4" descr="C:\Users\auron\AppData\Local\Microsoft\Windows\Temporary Internet Files\Content.IE5\H1RTM234\MC90044172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5562600"/>
              <a:ext cx="630237" cy="630237"/>
            </a:xfrm>
            <a:prstGeom prst="rect">
              <a:avLst/>
            </a:prstGeom>
            <a:noFill/>
          </p:spPr>
        </p:pic>
      </p:grpSp>
      <p:sp>
        <p:nvSpPr>
          <p:cNvPr id="38" name="Rounded Rectangular Callout 37"/>
          <p:cNvSpPr/>
          <p:nvPr/>
        </p:nvSpPr>
        <p:spPr>
          <a:xfrm>
            <a:off x="3124200" y="1371600"/>
            <a:ext cx="4953000" cy="2514600"/>
          </a:xfrm>
          <a:prstGeom prst="wedgeRoundRectCallout">
            <a:avLst>
              <a:gd name="adj1" fmla="val -37617"/>
              <a:gd name="adj2" fmla="val 73929"/>
              <a:gd name="adj3" fmla="val 16667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752600"/>
            <a:ext cx="14870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" descr="http://techtribenews.files.wordpress.com/2009/07/windows_azure_smal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1752600"/>
            <a:ext cx="1905000" cy="1073151"/>
          </a:xfrm>
          <a:prstGeom prst="rect">
            <a:avLst/>
          </a:prstGeom>
          <a:noFill/>
        </p:spPr>
      </p:pic>
      <p:pic>
        <p:nvPicPr>
          <p:cNvPr id="41" name="Picture 4" descr="http://www.techwall.org/wp-content/uploads/2009/09/google-app-engin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1600200"/>
            <a:ext cx="990600" cy="1013637"/>
          </a:xfrm>
          <a:prstGeom prst="rect">
            <a:avLst/>
          </a:prstGeom>
          <a:noFill/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2667000"/>
            <a:ext cx="1905000" cy="37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3200400"/>
            <a:ext cx="2133600" cy="3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2971800"/>
            <a:ext cx="1066800" cy="66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3124200"/>
            <a:ext cx="1295400" cy="44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 animBg="1"/>
      <p:bldP spid="26" grpId="0" build="allAtOnce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performance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Operation response time has </a:t>
            </a:r>
            <a:r>
              <a:rPr lang="en-US" dirty="0" smtClean="0">
                <a:solidFill>
                  <a:schemeClr val="accent1"/>
                </a:solidFill>
              </a:rPr>
              <a:t>high variation</a:t>
            </a:r>
          </a:p>
          <a:p>
            <a:r>
              <a:rPr lang="en-US" dirty="0" smtClean="0"/>
              <a:t>Storage performance depends on </a:t>
            </a:r>
            <a:r>
              <a:rPr lang="en-US" dirty="0" smtClean="0">
                <a:solidFill>
                  <a:schemeClr val="accent1"/>
                </a:solidFill>
              </a:rPr>
              <a:t>operation type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1"/>
            <a:ext cx="4267200" cy="231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8800"/>
            <a:ext cx="43755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05000" y="1376065"/>
            <a:ext cx="131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Table get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136" y="1371600"/>
            <a:ext cx="164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Table query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2766950"/>
            <a:ext cx="914400" cy="866899"/>
          </a:xfrm>
          <a:prstGeom prst="rect">
            <a:avLst/>
          </a:prstGeom>
          <a:solidFill>
            <a:srgbClr val="F79646">
              <a:alpha val="27843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2090057"/>
            <a:ext cx="2590800" cy="1543792"/>
          </a:xfrm>
          <a:prstGeom prst="rect">
            <a:avLst/>
          </a:prstGeom>
          <a:solidFill>
            <a:schemeClr val="accent5">
              <a:alpha val="27843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855525" y="2526475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93675" y="2514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Intra-datacenter network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Intra-datacenter network generally has </a:t>
            </a:r>
            <a:r>
              <a:rPr lang="en-US" dirty="0" smtClean="0">
                <a:solidFill>
                  <a:schemeClr val="accent1"/>
                </a:solidFill>
              </a:rPr>
              <a:t>high bandwidth</a:t>
            </a:r>
          </a:p>
          <a:p>
            <a:pPr lvl="1"/>
            <a:r>
              <a:rPr lang="en-US" dirty="0" smtClean="0"/>
              <a:t>Close to local NIC limit (1Gbps)</a:t>
            </a:r>
          </a:p>
          <a:p>
            <a:pPr lvl="1"/>
            <a:r>
              <a:rPr lang="en-US" dirty="0" smtClean="0"/>
              <a:t>Suggests that the network infrastructures are </a:t>
            </a:r>
            <a:r>
              <a:rPr lang="en-US" dirty="0" smtClean="0">
                <a:solidFill>
                  <a:schemeClr val="accent1"/>
                </a:solidFill>
              </a:rPr>
              <a:t>not congested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42872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707575" y="1552700"/>
            <a:ext cx="4343400" cy="5334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Storage-intensive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267054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613" y="4741331"/>
            <a:ext cx="2667000" cy="165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3460013" y="1676400"/>
            <a:ext cx="381000" cy="4191000"/>
          </a:xfrm>
          <a:prstGeom prst="rightBrace">
            <a:avLst>
              <a:gd name="adj1" fmla="val 8333"/>
              <a:gd name="adj2" fmla="val 1939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C1</a:t>
            </a:r>
            <a:r>
              <a:rPr lang="en-US" sz="2800" dirty="0" smtClean="0"/>
              <a:t> is likely to offer the best performance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352800"/>
            <a:ext cx="4800600" cy="252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"/>
          <p:cNvSpPr>
            <a:spLocks noChangeAspect="1" noEditPoints="1" noChangeArrowheads="1"/>
          </p:cNvSpPr>
          <p:nvPr/>
        </p:nvSpPr>
        <p:spPr bwMode="auto">
          <a:xfrm>
            <a:off x="3035094" y="1905000"/>
            <a:ext cx="5257800" cy="352441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Difficult to pin-point the under-performing services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53250" name="Picture 2" descr="C:\Users\auron\AppData\Local\Microsoft\Windows\Temporary Internet Files\Content.IE5\A6DIIA2L\MP90031635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094" y="3182937"/>
            <a:ext cx="1524000" cy="1028568"/>
          </a:xfrm>
          <a:prstGeom prst="rect">
            <a:avLst/>
          </a:prstGeom>
          <a:noFill/>
        </p:spPr>
      </p:pic>
      <p:pic>
        <p:nvPicPr>
          <p:cNvPr id="10" name="Picture 5" descr="Databas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403" y="3154361"/>
            <a:ext cx="662291" cy="942976"/>
          </a:xfrm>
          <a:prstGeom prst="rect">
            <a:avLst/>
          </a:prstGeom>
          <a:noFill/>
        </p:spPr>
      </p:pic>
      <p:pic>
        <p:nvPicPr>
          <p:cNvPr id="53251" name="Picture 3" descr="C:\Users\auron\AppData\Local\Microsoft\Windows\Temporary Internet Files\Content.IE5\Y6FKZHL2\MC90001666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694" y="2971800"/>
            <a:ext cx="1441450" cy="104933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3000" y="335280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“Cloud X”</a:t>
            </a:r>
            <a:endParaRPr lang="en-US" sz="2800" dirty="0"/>
          </a:p>
        </p:txBody>
      </p:sp>
      <p:grpSp>
        <p:nvGrpSpPr>
          <p:cNvPr id="3" name="Group 19"/>
          <p:cNvGrpSpPr/>
          <p:nvPr/>
        </p:nvGrpSpPr>
        <p:grpSpPr>
          <a:xfrm>
            <a:off x="1143000" y="4114800"/>
            <a:ext cx="1524000" cy="990600"/>
            <a:chOff x="990600" y="3810000"/>
            <a:chExt cx="1524000" cy="990600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990600" y="3810000"/>
              <a:ext cx="1524000" cy="990600"/>
            </a:xfrm>
            <a:prstGeom prst="wedgeRoundRectCallout">
              <a:avLst>
                <a:gd name="adj1" fmla="val -24489"/>
                <a:gd name="adj2" fmla="val -7373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254" name="Picture 6" descr="http://t0.gstatic.com/images?q=tbn:ANd9GcRtsAfQKCK-n7PmtHYiY0ZIQJVwChatS72AsoN4TEjy5pdbWX8&amp;t=1&amp;usg=__8McvdT50pmZrpsl-QAfo7ZEIOr0=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886200"/>
              <a:ext cx="1295400" cy="822960"/>
            </a:xfrm>
            <a:prstGeom prst="rect">
              <a:avLst/>
            </a:prstGeom>
            <a:noFill/>
          </p:spPr>
        </p:pic>
      </p:grpSp>
      <p:pic>
        <p:nvPicPr>
          <p:cNvPr id="9218" name="Picture 2" descr="C:\Users\auron\AppData\Local\Microsoft\Windows\Temporary Internet Files\Content.IE5\OG5VOW1O\MC900434859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300" y="2438400"/>
            <a:ext cx="723900" cy="723900"/>
          </a:xfrm>
          <a:prstGeom prst="rect">
            <a:avLst/>
          </a:prstGeom>
          <a:noFill/>
        </p:spPr>
      </p:pic>
      <p:pic>
        <p:nvPicPr>
          <p:cNvPr id="22" name="Picture 2" descr="C:\Users\auron\AppData\Local\Microsoft\Windows\Temporary Internet Files\Content.IE5\OG5VOW1O\MC900434859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5900" y="2286000"/>
            <a:ext cx="723900" cy="723900"/>
          </a:xfrm>
          <a:prstGeom prst="rect">
            <a:avLst/>
          </a:prstGeom>
          <a:noFill/>
        </p:spPr>
      </p:pic>
      <p:pic>
        <p:nvPicPr>
          <p:cNvPr id="23" name="Picture 2" descr="C:\Users\auron\AppData\Local\Microsoft\Windows\Temporary Internet Files\Content.IE5\OG5VOW1O\MC900434859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209800"/>
            <a:ext cx="723900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pic>
        <p:nvPicPr>
          <p:cNvPr id="7" name="Picture 2" descr="http://gb.fotolibra.com/images/previews/650992-cereal-brands-in-a-grocery-stor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348" y="1036637"/>
            <a:ext cx="68053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Cannot use standard PC benchmarks!</a:t>
            </a:r>
          </a:p>
          <a:p>
            <a:pPr lvl="1"/>
            <a:r>
              <a:rPr lang="en-US" dirty="0" smtClean="0"/>
              <a:t>Sandboxes have many restrictions on execution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AppEngine</a:t>
            </a:r>
            <a:r>
              <a:rPr lang="en-US" dirty="0" smtClean="0"/>
              <a:t>: no native code, no multi-threading, no long-running programs</a:t>
            </a:r>
          </a:p>
          <a:p>
            <a:r>
              <a:rPr lang="en-US" dirty="0" smtClean="0"/>
              <a:t>Standard</a:t>
            </a:r>
            <a:r>
              <a:rPr lang="en-US" dirty="0" smtClean="0">
                <a:solidFill>
                  <a:schemeClr val="accent6"/>
                </a:solidFill>
              </a:rPr>
              <a:t> Java-based</a:t>
            </a:r>
            <a:r>
              <a:rPr lang="en-US" dirty="0" smtClean="0"/>
              <a:t> benchmarks</a:t>
            </a:r>
          </a:p>
          <a:p>
            <a:pPr lvl="1"/>
            <a:r>
              <a:rPr lang="en-US" dirty="0" smtClean="0"/>
              <a:t>Single-threaded, finish &lt; 30s</a:t>
            </a:r>
          </a:p>
          <a:p>
            <a:pPr lvl="2"/>
            <a:r>
              <a:rPr lang="en-US" dirty="0" smtClean="0"/>
              <a:t>Supported by </a:t>
            </a:r>
            <a:r>
              <a:rPr lang="en-US" dirty="0" smtClean="0">
                <a:solidFill>
                  <a:schemeClr val="accent6"/>
                </a:solidFill>
              </a:rPr>
              <a:t>all providers </a:t>
            </a:r>
            <a:r>
              <a:rPr lang="en-US" dirty="0" smtClean="0"/>
              <a:t>we measure</a:t>
            </a:r>
          </a:p>
          <a:p>
            <a:pPr lvl="1"/>
            <a:r>
              <a:rPr lang="en-US" dirty="0" smtClean="0"/>
              <a:t>CPU, memory, disk I/O intensive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Which one runs faster?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Recall providers have different charging schemes</a:t>
            </a:r>
          </a:p>
          <a:p>
            <a:endParaRPr lang="en-US" dirty="0" smtClean="0"/>
          </a:p>
          <a:p>
            <a:r>
              <a:rPr lang="en-US" dirty="0" smtClean="0"/>
              <a:t>Charging-independent metric: </a:t>
            </a:r>
            <a:r>
              <a:rPr lang="en-US" dirty="0" smtClean="0">
                <a:solidFill>
                  <a:schemeClr val="accent6"/>
                </a:solidFill>
              </a:rPr>
              <a:t>cost/benchmark</a:t>
            </a:r>
          </a:p>
          <a:p>
            <a:pPr lvl="1"/>
            <a:r>
              <a:rPr lang="en-US" dirty="0" smtClean="0"/>
              <a:t>Charge per instance-hour: running time X price</a:t>
            </a:r>
          </a:p>
          <a:p>
            <a:pPr lvl="1"/>
            <a:r>
              <a:rPr lang="en-US" dirty="0" smtClean="0"/>
              <a:t>Charge per CPU cycle: CPU cycles (obtained through cloud API) X price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11/01/2010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IMC 2010, Melbourne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one is more cost-effective?</a:t>
            </a:r>
            <a:endParaRPr lang="en-US" dirty="0"/>
          </a:p>
        </p:txBody>
      </p:sp>
      <p:pic>
        <p:nvPicPr>
          <p:cNvPr id="1026" name="Picture 2" descr="C:\Users\auron\AppData\Local\Microsoft\Windows\Temporary Internet Files\Content.IE5\OG5VOW1O\MC90043158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600"/>
            <a:ext cx="762000" cy="762000"/>
          </a:xfrm>
          <a:prstGeom prst="rect">
            <a:avLst/>
          </a:prstGeom>
          <a:noFill/>
        </p:spPr>
      </p:pic>
      <p:pic>
        <p:nvPicPr>
          <p:cNvPr id="9" name="Picture 2" descr="C:\Users\auron\AppData\Local\Microsoft\Windows\Temporary Internet Files\Content.IE5\A6DIIA2L\MP90031635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438400"/>
            <a:ext cx="1295400" cy="874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5943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Which one scales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Why does it matter?</a:t>
            </a:r>
          </a:p>
          <a:p>
            <a:pPr lvl="1"/>
            <a:r>
              <a:rPr lang="en-US" dirty="0" smtClean="0"/>
              <a:t>Faster scaling -&gt; can catch up with load spikes</a:t>
            </a:r>
          </a:p>
          <a:p>
            <a:pPr lvl="1"/>
            <a:r>
              <a:rPr lang="en-US" dirty="0" smtClean="0"/>
              <a:t>Need fewer instances during regular time </a:t>
            </a:r>
          </a:p>
          <a:p>
            <a:pPr lvl="1"/>
            <a:r>
              <a:rPr lang="en-US" dirty="0" smtClean="0"/>
              <a:t>Save $$$</a:t>
            </a:r>
          </a:p>
          <a:p>
            <a:r>
              <a:rPr lang="en-US" dirty="0" smtClean="0"/>
              <a:t>Metric: scaling latency</a:t>
            </a:r>
          </a:p>
          <a:p>
            <a:pPr lvl="1"/>
            <a:r>
              <a:rPr lang="en-US" dirty="0" smtClean="0"/>
              <a:t>The time it takes to allocate a new instance</a:t>
            </a:r>
          </a:p>
          <a:p>
            <a:pPr lvl="1"/>
            <a:r>
              <a:rPr lang="en-US" dirty="0" smtClean="0"/>
              <a:t>Measure both </a:t>
            </a:r>
            <a:r>
              <a:rPr lang="en-US" dirty="0" smtClean="0">
                <a:solidFill>
                  <a:schemeClr val="accent6"/>
                </a:solidFill>
              </a:rPr>
              <a:t>Windows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Linux</a:t>
            </a:r>
            <a:r>
              <a:rPr lang="en-US" dirty="0" smtClean="0"/>
              <a:t>-based instances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Do not consider </a:t>
            </a:r>
            <a:r>
              <a:rPr lang="en-US" dirty="0" err="1" smtClean="0"/>
              <a:t>AppEngine</a:t>
            </a:r>
            <a:r>
              <a:rPr lang="en-US" dirty="0" smtClean="0"/>
              <a:t>: scaling is automatic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comparing compute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Three metrics</a:t>
            </a:r>
          </a:p>
          <a:p>
            <a:pPr lvl="1"/>
            <a:r>
              <a:rPr lang="en-US" dirty="0" smtClean="0"/>
              <a:t>Benchmark finishing time</a:t>
            </a:r>
          </a:p>
          <a:p>
            <a:pPr lvl="1"/>
            <a:r>
              <a:rPr lang="en-US" dirty="0" smtClean="0"/>
              <a:t>Monetary cost per benchmark</a:t>
            </a:r>
          </a:p>
          <a:p>
            <a:pPr lvl="1"/>
            <a:r>
              <a:rPr lang="en-US" dirty="0" smtClean="0"/>
              <a:t>Scaling latency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types we measure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371600"/>
            <a:ext cx="55054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62850" y="26907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10450" y="409105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$$$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>
            <a:off x="7162800" y="3200400"/>
            <a:ext cx="19949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comparing wide-area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Latency from a vantage point to its closest data center</a:t>
            </a:r>
          </a:p>
          <a:p>
            <a:r>
              <a:rPr lang="en-US" sz="2800" dirty="0" smtClean="0"/>
              <a:t>Data centers each cloud offers (except for C3):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0"/>
            <a:ext cx="6019800" cy="322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477000" y="3429000"/>
            <a:ext cx="838200" cy="2971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5943600" y="1905000"/>
            <a:ext cx="2362200" cy="1905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Cloud"/>
          <p:cNvSpPr>
            <a:spLocks noChangeAspect="1" noEditPoints="1" noChangeArrowheads="1"/>
          </p:cNvSpPr>
          <p:nvPr/>
        </p:nvSpPr>
        <p:spPr bwMode="auto">
          <a:xfrm>
            <a:off x="838200" y="1905000"/>
            <a:ext cx="4343400" cy="1905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wide-area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Metric: network latency from a vantage point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 all clouds offer geographic load-balancing service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Solution</a:t>
            </a:r>
            <a:r>
              <a:rPr lang="en-US" dirty="0" smtClean="0"/>
              <a:t>: assume </a:t>
            </a:r>
            <a:r>
              <a:rPr lang="en-US" dirty="0" smtClean="0">
                <a:solidFill>
                  <a:schemeClr val="accent6"/>
                </a:solidFill>
              </a:rPr>
              <a:t>perfect</a:t>
            </a:r>
            <a:r>
              <a:rPr lang="en-US" dirty="0" smtClean="0"/>
              <a:t> load-balancing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IMC 2010, Melbourne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/>
          </a:p>
        </p:txBody>
      </p:sp>
      <p:grpSp>
        <p:nvGrpSpPr>
          <p:cNvPr id="9" name="Group 46"/>
          <p:cNvGrpSpPr/>
          <p:nvPr/>
        </p:nvGrpSpPr>
        <p:grpSpPr>
          <a:xfrm>
            <a:off x="1447800" y="2286000"/>
            <a:ext cx="1371600" cy="1242950"/>
            <a:chOff x="7291450" y="1693225"/>
            <a:chExt cx="1371600" cy="1242950"/>
          </a:xfrm>
        </p:grpSpPr>
        <p:sp>
          <p:nvSpPr>
            <p:cNvPr id="7" name="Rounded Rectangle 6"/>
            <p:cNvSpPr/>
            <p:nvPr/>
          </p:nvSpPr>
          <p:spPr>
            <a:xfrm>
              <a:off x="7291450" y="1693225"/>
              <a:ext cx="1371600" cy="114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1450" y="1693225"/>
              <a:ext cx="1177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California</a:t>
              </a:r>
              <a:endParaRPr lang="en-US" dirty="0"/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7531925" y="2021775"/>
              <a:ext cx="914400" cy="914400"/>
              <a:chOff x="6629400" y="4495800"/>
              <a:chExt cx="914400" cy="914400"/>
            </a:xfrm>
          </p:grpSpPr>
          <p:pic>
            <p:nvPicPr>
              <p:cNvPr id="10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81648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58000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29400" y="4495800"/>
                <a:ext cx="462152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6" name="Group 47"/>
          <p:cNvGrpSpPr/>
          <p:nvPr/>
        </p:nvGrpSpPr>
        <p:grpSpPr>
          <a:xfrm>
            <a:off x="3124200" y="2286000"/>
            <a:ext cx="1371600" cy="1242950"/>
            <a:chOff x="7291450" y="3117275"/>
            <a:chExt cx="1371600" cy="1242950"/>
          </a:xfrm>
        </p:grpSpPr>
        <p:sp>
          <p:nvSpPr>
            <p:cNvPr id="14" name="Rounded Rectangle 13"/>
            <p:cNvSpPr/>
            <p:nvPr/>
          </p:nvSpPr>
          <p:spPr>
            <a:xfrm>
              <a:off x="7291450" y="3117275"/>
              <a:ext cx="1371600" cy="114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1450" y="3117275"/>
              <a:ext cx="973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Virginia</a:t>
              </a:r>
              <a:endParaRPr lang="en-US" dirty="0"/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7531925" y="3445825"/>
              <a:ext cx="914400" cy="914400"/>
              <a:chOff x="6629400" y="4495800"/>
              <a:chExt cx="914400" cy="914400"/>
            </a:xfrm>
          </p:grpSpPr>
          <p:pic>
            <p:nvPicPr>
              <p:cNvPr id="17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81648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18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58000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29400" y="4495800"/>
                <a:ext cx="462152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7" name="Group 48"/>
          <p:cNvGrpSpPr/>
          <p:nvPr/>
        </p:nvGrpSpPr>
        <p:grpSpPr>
          <a:xfrm>
            <a:off x="6400800" y="2286000"/>
            <a:ext cx="1371600" cy="1242950"/>
            <a:chOff x="7215250" y="4565075"/>
            <a:chExt cx="1371600" cy="1242950"/>
          </a:xfrm>
        </p:grpSpPr>
        <p:sp>
          <p:nvSpPr>
            <p:cNvPr id="20" name="Rounded Rectangle 19"/>
            <p:cNvSpPr/>
            <p:nvPr/>
          </p:nvSpPr>
          <p:spPr>
            <a:xfrm>
              <a:off x="7215250" y="4565075"/>
              <a:ext cx="1371600" cy="114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91450" y="4565075"/>
              <a:ext cx="741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Texas</a:t>
              </a:r>
              <a:endParaRPr lang="en-US" dirty="0"/>
            </a:p>
          </p:txBody>
        </p:sp>
        <p:grpSp>
          <p:nvGrpSpPr>
            <p:cNvPr id="29" name="Group 21"/>
            <p:cNvGrpSpPr/>
            <p:nvPr/>
          </p:nvGrpSpPr>
          <p:grpSpPr>
            <a:xfrm>
              <a:off x="7531925" y="4893625"/>
              <a:ext cx="914400" cy="914400"/>
              <a:chOff x="6629400" y="4495800"/>
              <a:chExt cx="914400" cy="914400"/>
            </a:xfrm>
          </p:grpSpPr>
          <p:pic>
            <p:nvPicPr>
              <p:cNvPr id="23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81648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58000" y="4495800"/>
                <a:ext cx="462152" cy="914400"/>
              </a:xfrm>
              <a:prstGeom prst="rect">
                <a:avLst/>
              </a:prstGeom>
              <a:noFill/>
            </p:spPr>
          </p:pic>
          <p:pic>
            <p:nvPicPr>
              <p:cNvPr id="25" name="Picture 2" descr="C:\Users\auron\AppData\Local\Microsoft\Windows\Temporary Internet Files\Content.IE5\JEFNG7MS\MC900435242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29400" y="4495800"/>
                <a:ext cx="462152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0" name="Group 62"/>
          <p:cNvGrpSpPr/>
          <p:nvPr/>
        </p:nvGrpSpPr>
        <p:grpSpPr>
          <a:xfrm>
            <a:off x="3352800" y="3962400"/>
            <a:ext cx="2036816" cy="990600"/>
            <a:chOff x="3124200" y="3276600"/>
            <a:chExt cx="2036816" cy="990600"/>
          </a:xfrm>
        </p:grpSpPr>
        <p:pic>
          <p:nvPicPr>
            <p:cNvPr id="26" name="Picture 6" descr="D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276600"/>
              <a:ext cx="970016" cy="9906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124200" y="3562290"/>
              <a:ext cx="1164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York</a:t>
              </a:r>
              <a:endParaRPr lang="en-US" sz="20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16200000" flipV="1">
            <a:off x="4191001" y="3581399"/>
            <a:ext cx="457200" cy="304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10200" y="3429000"/>
            <a:ext cx="9906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3745468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Cloud X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373380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Cloud Y</a:t>
            </a:r>
            <a:endParaRPr lang="en-US" sz="2000" dirty="0"/>
          </a:p>
        </p:txBody>
      </p:sp>
      <p:grpSp>
        <p:nvGrpSpPr>
          <p:cNvPr id="31" name="Group 41"/>
          <p:cNvGrpSpPr/>
          <p:nvPr/>
        </p:nvGrpSpPr>
        <p:grpSpPr>
          <a:xfrm>
            <a:off x="6781800" y="457200"/>
            <a:ext cx="2133600" cy="795501"/>
            <a:chOff x="4267200" y="4724400"/>
            <a:chExt cx="2133600" cy="795501"/>
          </a:xfrm>
        </p:grpSpPr>
        <p:sp>
          <p:nvSpPr>
            <p:cNvPr id="43" name="Cloud"/>
            <p:cNvSpPr>
              <a:spLocks noChangeAspect="1" noEditPoints="1" noChangeArrowheads="1"/>
            </p:cNvSpPr>
            <p:nvPr/>
          </p:nvSpPr>
          <p:spPr bwMode="auto">
            <a:xfrm>
              <a:off x="5334000" y="4724400"/>
              <a:ext cx="1066800" cy="7955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4" name="Picture 6" descr="D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7200" y="4876800"/>
              <a:ext cx="543882" cy="555423"/>
            </a:xfrm>
            <a:prstGeom prst="rect">
              <a:avLst/>
            </a:prstGeom>
            <a:noFill/>
          </p:spPr>
        </p:pic>
        <p:sp>
          <p:nvSpPr>
            <p:cNvPr id="45" name="Left-Right Arrow 44"/>
            <p:cNvSpPr/>
            <p:nvPr/>
          </p:nvSpPr>
          <p:spPr>
            <a:xfrm>
              <a:off x="4800600" y="5029200"/>
              <a:ext cx="495979" cy="213624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7200" y="2616200"/>
            <a:ext cx="7667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6300" y="2616200"/>
            <a:ext cx="7667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603500"/>
            <a:ext cx="7667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8" grpId="0" animBg="1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Latency-sensitive application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Website to serve 1KB and 100KB web pages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37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4172988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667000"/>
            <a:ext cx="381000" cy="580327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4921" y="1833563"/>
            <a:ext cx="3873279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" y="495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Wide-area network comparison results</a:t>
            </a:r>
            <a:endParaRPr lang="en-US" sz="2400" dirty="0"/>
          </a:p>
        </p:txBody>
      </p:sp>
      <p:pic>
        <p:nvPicPr>
          <p:cNvPr id="12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752600"/>
            <a:ext cx="381000" cy="580327"/>
          </a:xfrm>
          <a:prstGeom prst="rect">
            <a:avLst/>
          </a:prstGeom>
          <a:noFill/>
        </p:spPr>
      </p:pic>
      <p:pic>
        <p:nvPicPr>
          <p:cNvPr id="13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191000"/>
            <a:ext cx="381000" cy="580327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>
            <a:off x="3886200" y="3657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4419600" y="2309750"/>
            <a:ext cx="235527" cy="3124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results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6553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762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Cloud 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Compute</a:t>
                      </a:r>
                      <a:r>
                        <a:rPr lang="en-US" sz="2400" baseline="0" dirty="0" smtClean="0"/>
                        <a:t> cluster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 (+C1</a:t>
                      </a:r>
                      <a:r>
                        <a:rPr lang="en-US" sz="2400" baseline="0" dirty="0" smtClean="0"/>
                        <a:t> for scaling)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Wide-area network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Storage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It depends</a:t>
                      </a:r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Intra-cloud</a:t>
                      </a:r>
                      <a:r>
                        <a:rPr lang="en-US" sz="2400" baseline="0" dirty="0" smtClean="0"/>
                        <a:t> network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C1 and C4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8" name="Picture 2" descr="C:\Users\auron\AppData\Local\Microsoft\Windows\Temporary Internet Files\Content.IE5\RUDRYHW3\MC9002872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255" y="1625942"/>
            <a:ext cx="433345" cy="66005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85073" y="4572000"/>
            <a:ext cx="399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cloud aces all services!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43000" y="23622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28194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32766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37338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Clouds are </a:t>
            </a:r>
            <a:r>
              <a:rPr lang="en-US" dirty="0" smtClean="0">
                <a:solidFill>
                  <a:schemeClr val="accent6"/>
                </a:solidFill>
              </a:rPr>
              <a:t>different</a:t>
            </a:r>
          </a:p>
          <a:p>
            <a:pPr lvl="1"/>
            <a:r>
              <a:rPr lang="en-US" dirty="0" smtClean="0"/>
              <a:t> Different service models</a:t>
            </a:r>
          </a:p>
          <a:p>
            <a:pPr lvl="2"/>
            <a:r>
              <a:rPr lang="en-US" dirty="0" err="1" smtClean="0"/>
              <a:t>IaaS</a:t>
            </a:r>
            <a:r>
              <a:rPr lang="en-US" dirty="0" smtClean="0"/>
              <a:t> or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 Different charging schemes</a:t>
            </a:r>
          </a:p>
          <a:p>
            <a:pPr lvl="2"/>
            <a:r>
              <a:rPr lang="en-US" dirty="0" smtClean="0"/>
              <a:t>Instance-hour or CPU-hour</a:t>
            </a:r>
          </a:p>
          <a:p>
            <a:pPr lvl="1"/>
            <a:r>
              <a:rPr lang="en-US" dirty="0" smtClean="0"/>
              <a:t> Different implementations</a:t>
            </a:r>
          </a:p>
          <a:p>
            <a:pPr lvl="2"/>
            <a:r>
              <a:rPr lang="en-US" dirty="0" smtClean="0"/>
              <a:t>Virtualization, storage systems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 to </a:t>
            </a:r>
            <a:r>
              <a:rPr lang="en-US" dirty="0" smtClean="0">
                <a:solidFill>
                  <a:schemeClr val="accent6"/>
                </a:solidFill>
              </a:rPr>
              <a:t>control </a:t>
            </a:r>
            <a:r>
              <a:rPr lang="en-US" dirty="0" smtClean="0"/>
              <a:t>experiment loads</a:t>
            </a:r>
            <a:endParaRPr lang="en-US" dirty="0" smtClean="0">
              <a:solidFill>
                <a:schemeClr val="accent6"/>
              </a:solidFill>
            </a:endParaRPr>
          </a:p>
          <a:p>
            <a:pPr marL="914400" lvl="1" indent="-514350"/>
            <a:r>
              <a:rPr lang="en-US" dirty="0" smtClean="0"/>
              <a:t>Cannot disrupt other applications</a:t>
            </a:r>
          </a:p>
          <a:p>
            <a:pPr marL="914400" lvl="1" indent="-514350"/>
            <a:r>
              <a:rPr lang="en-US" dirty="0" smtClean="0"/>
              <a:t>Reduce experiment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the best cloud is hard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pic>
        <p:nvPicPr>
          <p:cNvPr id="8" name="Picture 13" descr="C:\Users\auron\AppData\Local\Microsoft\Windows\Temporary Internet Files\Content.IE5\H1RTM234\MC9000786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90800"/>
            <a:ext cx="914400" cy="1967133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9938" y="2590800"/>
            <a:ext cx="14870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www.techwall.org/wp-content/uploads/2009/09/google-app-eng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419600"/>
            <a:ext cx="990600" cy="1013637"/>
          </a:xfrm>
          <a:prstGeom prst="rect">
            <a:avLst/>
          </a:prstGeom>
          <a:noFill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739853"/>
            <a:ext cx="2133600" cy="3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ular Callout 20"/>
          <p:cNvSpPr/>
          <p:nvPr/>
        </p:nvSpPr>
        <p:spPr>
          <a:xfrm>
            <a:off x="4724400" y="1600200"/>
            <a:ext cx="2743200" cy="914400"/>
          </a:xfrm>
          <a:prstGeom prst="wedgeRoundRectCallout">
            <a:avLst>
              <a:gd name="adj1" fmla="val 4266"/>
              <a:gd name="adj2" fmla="val 946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have 2.5 “ECU”!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3276600"/>
            <a:ext cx="2819400" cy="914400"/>
          </a:xfrm>
          <a:prstGeom prst="wedgeRoundRectCallout">
            <a:avLst>
              <a:gd name="adj1" fmla="val -8077"/>
              <a:gd name="adj2" fmla="val 9496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 fast as 1.2G Intel!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1000" y="4953000"/>
            <a:ext cx="2743200" cy="928467"/>
            <a:chOff x="381000" y="4267200"/>
            <a:chExt cx="2743200" cy="928467"/>
          </a:xfrm>
        </p:grpSpPr>
        <p:sp>
          <p:nvSpPr>
            <p:cNvPr id="7" name="Rectangular Callout 6"/>
            <p:cNvSpPr/>
            <p:nvPr/>
          </p:nvSpPr>
          <p:spPr>
            <a:xfrm>
              <a:off x="381000" y="4267200"/>
              <a:ext cx="2743200" cy="928467"/>
            </a:xfrm>
            <a:prstGeom prst="wedgeRectCallout">
              <a:avLst>
                <a:gd name="adj1" fmla="val -3820"/>
                <a:gd name="adj2" fmla="val -9081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http://www.topnews.in/files/duke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" y="4343400"/>
              <a:ext cx="1447800" cy="787307"/>
            </a:xfrm>
            <a:prstGeom prst="rect">
              <a:avLst/>
            </a:prstGeom>
            <a:noFill/>
          </p:spPr>
        </p:pic>
        <p:sp>
          <p:nvSpPr>
            <p:cNvPr id="23" name="Right Arrow 22"/>
            <p:cNvSpPr/>
            <p:nvPr/>
          </p:nvSpPr>
          <p:spPr>
            <a:xfrm>
              <a:off x="1981200" y="4572000"/>
              <a:ext cx="304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2318133" y="4460175"/>
              <a:ext cx="721601" cy="4572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2590800" y="3505200"/>
            <a:ext cx="3352800" cy="914400"/>
          </a:xfrm>
          <a:prstGeom prst="wedgeRoundRectCallout">
            <a:avLst>
              <a:gd name="adj1" fmla="val 31095"/>
              <a:gd name="adj2" fmla="val 9107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have 4 virtual cores!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1600200"/>
            <a:ext cx="38099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Who has the best computation performance?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259080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525963"/>
          </a:xfrm>
        </p:spPr>
        <p:txBody>
          <a:bodyPr>
            <a:normAutofit/>
          </a:bodyPr>
          <a:lstStyle/>
          <a:p>
            <a:pPr marL="571500" indent="-514350">
              <a:buNone/>
            </a:pPr>
            <a:r>
              <a:rPr lang="en-US" i="1" dirty="0" smtClean="0"/>
              <a:t>Make cloud providers </a:t>
            </a:r>
            <a:r>
              <a:rPr lang="en-US" i="1" dirty="0" smtClean="0">
                <a:solidFill>
                  <a:schemeClr val="accent6"/>
                </a:solidFill>
              </a:rPr>
              <a:t>comparable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Relevant to application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Lightweight</a:t>
            </a:r>
          </a:p>
          <a:p>
            <a:pPr marL="571500" indent="-51435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11/01/2010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5438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CloudCmp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chemeClr val="accent6"/>
                </a:solidFill>
              </a:rPr>
              <a:t>systematic</a:t>
            </a:r>
            <a:r>
              <a:rPr lang="en-US" sz="3600" dirty="0" smtClean="0"/>
              <a:t> comparator of cloud providers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four </a:t>
            </a:r>
            <a:r>
              <a:rPr lang="en-US" dirty="0" smtClean="0">
                <a:solidFill>
                  <a:schemeClr val="accent6"/>
                </a:solidFill>
              </a:rPr>
              <a:t>common</a:t>
            </a:r>
            <a:r>
              <a:rPr lang="en-US" dirty="0" smtClean="0"/>
              <a:t> cloud services</a:t>
            </a:r>
          </a:p>
          <a:p>
            <a:pPr lvl="1"/>
            <a:r>
              <a:rPr lang="en-US" dirty="0" smtClean="0"/>
              <a:t>Encompass computation, storage, and networking</a:t>
            </a:r>
          </a:p>
          <a:p>
            <a:r>
              <a:rPr lang="en-US" dirty="0" smtClean="0"/>
              <a:t>Nine </a:t>
            </a:r>
            <a:r>
              <a:rPr lang="en-US" dirty="0" smtClean="0">
                <a:solidFill>
                  <a:schemeClr val="accent6"/>
                </a:solidFill>
              </a:rPr>
              <a:t>end-to-end</a:t>
            </a:r>
            <a:r>
              <a:rPr lang="en-US" dirty="0" smtClean="0"/>
              <a:t> metrics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Has predictive value</a:t>
            </a:r>
          </a:p>
          <a:p>
            <a:pPr lvl="1"/>
            <a:r>
              <a:rPr lang="en-US" dirty="0" smtClean="0"/>
              <a:t>Abstracts away the implementation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54274" name="Picture 2" descr="C:\Users\auron\AppData\Local\Microsoft\Windows\Temporary Internet Files\Content.IE5\Y6FKZHL2\MC9003514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1000"/>
            <a:ext cx="1317625" cy="1045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dirty="0" smtClean="0">
                <a:solidFill>
                  <a:schemeClr val="accent6"/>
                </a:solidFill>
              </a:rPr>
              <a:t> comprehensive </a:t>
            </a:r>
            <a:r>
              <a:rPr lang="en-US" dirty="0" smtClean="0"/>
              <a:t>comparison study of public cloud providers</a:t>
            </a:r>
          </a:p>
          <a:p>
            <a:pPr lvl="1"/>
            <a:r>
              <a:rPr lang="en-US" dirty="0" smtClean="0"/>
              <a:t>Different design </a:t>
            </a:r>
            <a:r>
              <a:rPr lang="en-US" dirty="0" smtClean="0">
                <a:solidFill>
                  <a:schemeClr val="accent6"/>
                </a:solidFill>
              </a:rPr>
              <a:t>trade-offs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solidFill>
                  <a:schemeClr val="accent6"/>
                </a:solidFill>
              </a:rPr>
              <a:t>single one</a:t>
            </a:r>
            <a:r>
              <a:rPr lang="en-US" dirty="0" smtClean="0"/>
              <a:t> stands out</a:t>
            </a:r>
          </a:p>
          <a:p>
            <a:pPr lvl="1"/>
            <a:r>
              <a:rPr lang="en-US" dirty="0" smtClean="0"/>
              <a:t>Cloud performance can vary significantly</a:t>
            </a:r>
          </a:p>
          <a:p>
            <a:pPr lvl="2"/>
            <a:r>
              <a:rPr lang="en-US" dirty="0" smtClean="0"/>
              <a:t>30% more expensive -&gt; twice as fast</a:t>
            </a:r>
          </a:p>
          <a:p>
            <a:pPr lvl="2"/>
            <a:r>
              <a:rPr lang="en-US" dirty="0" smtClean="0"/>
              <a:t>Storage performance can differ in magnitudes</a:t>
            </a:r>
          </a:p>
          <a:p>
            <a:pPr lvl="2"/>
            <a:r>
              <a:rPr lang="en-US" dirty="0" smtClean="0"/>
              <a:t>One cloud’s intra-data center bandwidth can be 3X higher than the other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providers to compare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r>
              <a:rPr lang="en-US" dirty="0" smtClean="0"/>
              <a:t>Snapshot comparisons from </a:t>
            </a:r>
            <a:r>
              <a:rPr lang="en-US" dirty="0" smtClean="0">
                <a:solidFill>
                  <a:schemeClr val="accent6"/>
                </a:solidFill>
              </a:rPr>
              <a:t>March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6"/>
                </a:solidFill>
              </a:rPr>
              <a:t>Sept</a:t>
            </a:r>
          </a:p>
          <a:p>
            <a:r>
              <a:rPr lang="en-US" dirty="0" smtClean="0"/>
              <a:t>Results are inherently </a:t>
            </a:r>
            <a:r>
              <a:rPr lang="en-US" dirty="0" smtClean="0">
                <a:solidFill>
                  <a:schemeClr val="accent6"/>
                </a:solidFill>
              </a:rPr>
              <a:t>dynamic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11/01/2010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IMC 2010, Melbourne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05000"/>
            <a:ext cx="14870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http://techtribenews.files.wordpress.com/2009/07/windows_azure_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76400"/>
            <a:ext cx="1905000" cy="1073151"/>
          </a:xfrm>
          <a:prstGeom prst="rect">
            <a:avLst/>
          </a:prstGeom>
          <a:noFill/>
        </p:spPr>
      </p:pic>
      <p:pic>
        <p:nvPicPr>
          <p:cNvPr id="9" name="Picture 4" descr="http://www.techwall.org/wp-content/uploads/2009/09/google-app-eng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024963"/>
            <a:ext cx="990600" cy="1013637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3368253"/>
            <a:ext cx="2133600" cy="3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Oval 30"/>
          <p:cNvSpPr/>
          <p:nvPr/>
        </p:nvSpPr>
        <p:spPr>
          <a:xfrm>
            <a:off x="2667000" y="1752600"/>
            <a:ext cx="1752600" cy="2209800"/>
          </a:xfrm>
          <a:prstGeom prst="ellipse">
            <a:avLst/>
          </a:prstGeom>
          <a:solidFill>
            <a:srgbClr val="F79646">
              <a:alpha val="8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Largest number of web apps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4800600" y="2971800"/>
            <a:ext cx="1371600" cy="1143000"/>
          </a:xfrm>
          <a:prstGeom prst="ellipse">
            <a:avLst/>
          </a:prstGeom>
          <a:solidFill>
            <a:srgbClr val="4BACC6">
              <a:alpha val="8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 smtClean="0"/>
              <a:t>PaaS</a:t>
            </a:r>
            <a:r>
              <a:rPr lang="en-US" sz="2000" dirty="0" smtClean="0"/>
              <a:t> provider</a:t>
            </a:r>
          </a:p>
        </p:txBody>
      </p:sp>
      <p:sp>
        <p:nvSpPr>
          <p:cNvPr id="33" name="Oval 32"/>
          <p:cNvSpPr/>
          <p:nvPr/>
        </p:nvSpPr>
        <p:spPr>
          <a:xfrm>
            <a:off x="4724400" y="1600200"/>
            <a:ext cx="1600200" cy="1143000"/>
          </a:xfrm>
          <a:prstGeom prst="ellipse">
            <a:avLst/>
          </a:prstGeom>
          <a:solidFill>
            <a:srgbClr val="8064A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New + full service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2819400" y="1600200"/>
            <a:ext cx="1447800" cy="1066800"/>
            <a:chOff x="5257800" y="1981200"/>
            <a:chExt cx="1447800" cy="1066800"/>
          </a:xfrm>
        </p:grpSpPr>
        <p:sp>
          <p:nvSpPr>
            <p:cNvPr id="22" name="Cloud 21"/>
            <p:cNvSpPr/>
            <p:nvPr/>
          </p:nvSpPr>
          <p:spPr>
            <a:xfrm>
              <a:off x="5257800" y="1981200"/>
              <a:ext cx="1447800" cy="10668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90234" y="2209800"/>
              <a:ext cx="558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C1</a:t>
              </a:r>
              <a:endParaRPr lang="en-US" sz="2800" dirty="0"/>
            </a:p>
          </p:txBody>
        </p:sp>
      </p:grpSp>
      <p:grpSp>
        <p:nvGrpSpPr>
          <p:cNvPr id="15" name="Group 31"/>
          <p:cNvGrpSpPr/>
          <p:nvPr/>
        </p:nvGrpSpPr>
        <p:grpSpPr>
          <a:xfrm>
            <a:off x="4800600" y="1600200"/>
            <a:ext cx="1447800" cy="1066800"/>
            <a:chOff x="7162800" y="1524000"/>
            <a:chExt cx="1447800" cy="1066800"/>
          </a:xfrm>
        </p:grpSpPr>
        <p:sp>
          <p:nvSpPr>
            <p:cNvPr id="28" name="Cloud 27"/>
            <p:cNvSpPr/>
            <p:nvPr/>
          </p:nvSpPr>
          <p:spPr>
            <a:xfrm>
              <a:off x="7162800" y="1524000"/>
              <a:ext cx="1447800" cy="10668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0" y="1752600"/>
              <a:ext cx="558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C2</a:t>
              </a:r>
              <a:endParaRPr lang="en-US" sz="2800" dirty="0"/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19400" y="2971800"/>
            <a:ext cx="1447800" cy="1066800"/>
            <a:chOff x="5410200" y="3124200"/>
            <a:chExt cx="1447800" cy="1066800"/>
          </a:xfrm>
        </p:grpSpPr>
        <p:sp>
          <p:nvSpPr>
            <p:cNvPr id="29" name="Cloud 28"/>
            <p:cNvSpPr/>
            <p:nvPr/>
          </p:nvSpPr>
          <p:spPr>
            <a:xfrm>
              <a:off x="5410200" y="3124200"/>
              <a:ext cx="1447800" cy="10668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7400" y="3352800"/>
              <a:ext cx="558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C3</a:t>
              </a:r>
              <a:endParaRPr lang="en-US" sz="2800" dirty="0"/>
            </a:p>
          </p:txBody>
        </p:sp>
      </p:grpSp>
      <p:grpSp>
        <p:nvGrpSpPr>
          <p:cNvPr id="27" name="Group 30"/>
          <p:cNvGrpSpPr/>
          <p:nvPr/>
        </p:nvGrpSpPr>
        <p:grpSpPr>
          <a:xfrm>
            <a:off x="4800600" y="2971800"/>
            <a:ext cx="1447800" cy="1066800"/>
            <a:chOff x="7086600" y="3048000"/>
            <a:chExt cx="1447800" cy="1066800"/>
          </a:xfrm>
        </p:grpSpPr>
        <p:sp>
          <p:nvSpPr>
            <p:cNvPr id="30" name="Cloud 29"/>
            <p:cNvSpPr/>
            <p:nvPr/>
          </p:nvSpPr>
          <p:spPr>
            <a:xfrm>
              <a:off x="7086600" y="3048000"/>
              <a:ext cx="1447800" cy="10668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19034" y="3276600"/>
              <a:ext cx="558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C4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the common services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common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IMC 2010, Melbourne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3387832" y="2510135"/>
            <a:ext cx="4419600" cy="32956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73632" y="3729335"/>
            <a:ext cx="1071752" cy="914400"/>
            <a:chOff x="4149832" y="4095750"/>
            <a:chExt cx="1071752" cy="914400"/>
          </a:xfrm>
        </p:grpSpPr>
        <p:pic>
          <p:nvPicPr>
            <p:cNvPr id="9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9432" y="4095750"/>
              <a:ext cx="462152" cy="914400"/>
            </a:xfrm>
            <a:prstGeom prst="rect">
              <a:avLst/>
            </a:prstGeom>
            <a:noFill/>
          </p:spPr>
        </p:pic>
        <p:pic>
          <p:nvPicPr>
            <p:cNvPr id="10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4632" y="4095750"/>
              <a:ext cx="462152" cy="914400"/>
            </a:xfrm>
            <a:prstGeom prst="rect">
              <a:avLst/>
            </a:prstGeom>
            <a:noFill/>
          </p:spPr>
        </p:pic>
        <p:pic>
          <p:nvPicPr>
            <p:cNvPr id="11" name="Picture 2" descr="C:\Users\auron\AppData\Local\Microsoft\Windows\Temporary Internet Files\Content.IE5\JEFNG7MS\MC90043524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9832" y="4095750"/>
              <a:ext cx="462152" cy="914400"/>
            </a:xfrm>
            <a:prstGeom prst="rect">
              <a:avLst/>
            </a:prstGeom>
            <a:noFill/>
          </p:spPr>
        </p:pic>
      </p:grpSp>
      <p:pic>
        <p:nvPicPr>
          <p:cNvPr id="12" name="Picture 5" descr="Database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3141" y="3576935"/>
            <a:ext cx="662291" cy="942976"/>
          </a:xfrm>
          <a:prstGeom prst="rect">
            <a:avLst/>
          </a:prstGeom>
          <a:noFill/>
        </p:spPr>
      </p:pic>
      <p:sp>
        <p:nvSpPr>
          <p:cNvPr id="13" name="Left-Right Arrow 12"/>
          <p:cNvSpPr/>
          <p:nvPr/>
        </p:nvSpPr>
        <p:spPr>
          <a:xfrm>
            <a:off x="5177376" y="3881735"/>
            <a:ext cx="1143000" cy="381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D:\Program Files\Microsoft Office\MEDIA\CAGCAT10\j01953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576935"/>
            <a:ext cx="970016" cy="990600"/>
          </a:xfrm>
          <a:prstGeom prst="rect">
            <a:avLst/>
          </a:prstGeom>
          <a:noFill/>
        </p:spPr>
      </p:pic>
      <p:sp>
        <p:nvSpPr>
          <p:cNvPr id="15" name="Left-Right Arrow 14"/>
          <p:cNvSpPr/>
          <p:nvPr/>
        </p:nvSpPr>
        <p:spPr>
          <a:xfrm>
            <a:off x="2286000" y="3900785"/>
            <a:ext cx="1767048" cy="3810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5410200" y="2738735"/>
            <a:ext cx="1524000" cy="685800"/>
          </a:xfrm>
          <a:prstGeom prst="wedgeRoundRectCallout">
            <a:avLst>
              <a:gd name="adj1" fmla="val -34772"/>
              <a:gd name="adj2" fmla="val 123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Intra-cloud network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324600" y="5024735"/>
            <a:ext cx="1524000" cy="685800"/>
          </a:xfrm>
          <a:prstGeom prst="wedgeRoundRectCallout">
            <a:avLst>
              <a:gd name="adj1" fmla="val -27499"/>
              <a:gd name="adj2" fmla="val -109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service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114800" y="4948535"/>
            <a:ext cx="1524000" cy="685800"/>
          </a:xfrm>
          <a:prstGeom prst="wedgeRoundRectCallout">
            <a:avLst>
              <a:gd name="adj1" fmla="val -24469"/>
              <a:gd name="adj2" fmla="val -120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cluster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209800" y="2662535"/>
            <a:ext cx="1524000" cy="685800"/>
          </a:xfrm>
          <a:prstGeom prst="wedgeRoundRectCallout">
            <a:avLst>
              <a:gd name="adj1" fmla="val 18561"/>
              <a:gd name="adj2" fmla="val 131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Wide-area network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4114800" y="2895600"/>
            <a:ext cx="1066800" cy="533400"/>
          </a:xfrm>
          <a:prstGeom prst="wedgeRectCallout">
            <a:avLst>
              <a:gd name="adj1" fmla="val -35119"/>
              <a:gd name="adj2" fmla="val 1363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instance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56833" y="5710535"/>
            <a:ext cx="122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“Elastic”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2080078"/>
            <a:ext cx="838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048000"/>
            <a:ext cx="990600" cy="85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ular Callout 29"/>
          <p:cNvSpPr/>
          <p:nvPr/>
        </p:nvSpPr>
        <p:spPr>
          <a:xfrm>
            <a:off x="7543800" y="3581400"/>
            <a:ext cx="1066800" cy="914400"/>
          </a:xfrm>
          <a:prstGeom prst="wedgeRectCallout">
            <a:avLst>
              <a:gd name="adj1" fmla="val -89882"/>
              <a:gd name="adj2" fmla="val -8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Blob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Queue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12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6203</TotalTime>
  <Words>1443</Words>
  <Application>Microsoft Office PowerPoint</Application>
  <PresentationFormat>On-screen Show (4:3)</PresentationFormat>
  <Paragraphs>390</Paragraphs>
  <Slides>39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CloudCmp: Comparing Public Cloud Providers</vt:lpstr>
      <vt:lpstr>Cloud computing is growing rapidly</vt:lpstr>
      <vt:lpstr>Slide 3</vt:lpstr>
      <vt:lpstr>Choosing the best cloud is hard</vt:lpstr>
      <vt:lpstr>Goals</vt:lpstr>
      <vt:lpstr>CloudCmp: systematic comparator of cloud providers</vt:lpstr>
      <vt:lpstr>Summary of findings</vt:lpstr>
      <vt:lpstr>Cloud providers to compare</vt:lpstr>
      <vt:lpstr>Identifying the common services</vt:lpstr>
      <vt:lpstr>Comparing compute clusters</vt:lpstr>
      <vt:lpstr>Which cloud runs faster? </vt:lpstr>
      <vt:lpstr>Which cloud is more cost-effective?</vt:lpstr>
      <vt:lpstr>Which cloud scales faster?</vt:lpstr>
      <vt:lpstr>Comparing storage services</vt:lpstr>
      <vt:lpstr>Which storage service is faster?</vt:lpstr>
      <vt:lpstr>Comparing wide-area networks</vt:lpstr>
      <vt:lpstr>Slide 17</vt:lpstr>
      <vt:lpstr>Preliminary study in predicting application performance</vt:lpstr>
      <vt:lpstr>Computation-intensive application</vt:lpstr>
      <vt:lpstr>Conclusion</vt:lpstr>
      <vt:lpstr>Thank you</vt:lpstr>
      <vt:lpstr>CloudCmp: systematic comparator of cloud providers</vt:lpstr>
      <vt:lpstr>Backup slides</vt:lpstr>
      <vt:lpstr>What is cloud computing?</vt:lpstr>
      <vt:lpstr>What is cloud computing?</vt:lpstr>
      <vt:lpstr>Storage performance</vt:lpstr>
      <vt:lpstr>Intra-datacenter network capacity</vt:lpstr>
      <vt:lpstr>Storage-intensive web service</vt:lpstr>
      <vt:lpstr>Difficult to pin-point the under-performing services</vt:lpstr>
      <vt:lpstr>Which one runs faster?</vt:lpstr>
      <vt:lpstr>Which one is more cost-effective?</vt:lpstr>
      <vt:lpstr>Which one scales faster?</vt:lpstr>
      <vt:lpstr>Recap: comparing compute clusters</vt:lpstr>
      <vt:lpstr>Instance types we measure</vt:lpstr>
      <vt:lpstr>Recap: comparing wide-area networks</vt:lpstr>
      <vt:lpstr>Comparing wide-area networks</vt:lpstr>
      <vt:lpstr>Latency-sensitive application</vt:lpstr>
      <vt:lpstr>Comparison results summary</vt:lpstr>
      <vt:lpstr>Key 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CloudCmp: Comparing Public Cloud Providers</dc:title>
  <dc:creator>auron</dc:creator>
  <cp:lastModifiedBy>auron</cp:lastModifiedBy>
  <cp:revision>1000</cp:revision>
  <dcterms:created xsi:type="dcterms:W3CDTF">2010-10-12T00:44:43Z</dcterms:created>
  <dcterms:modified xsi:type="dcterms:W3CDTF">2010-10-31T21:59:07Z</dcterms:modified>
</cp:coreProperties>
</file>