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Urbanist" panose="020B0604020202020204" charset="0"/>
      <p:regular r:id="rId12"/>
      <p:bold r:id="rId13"/>
      <p:italic r:id="rId14"/>
      <p:boldItalic r:id="rId15"/>
    </p:embeddedFont>
    <p:embeddedFont>
      <p:font typeface="Questrial" panose="020B0604020202020204" charset="0"/>
      <p:regular r:id="rId16"/>
    </p:embeddedFont>
    <p:embeddedFont>
      <p:font typeface="OCR-B 10 BT" panose="020B060102020202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5E377-3740-444C-A1A9-6577DE9F6F8E}">
  <a:tblStyle styleId="{CC85E377-3740-444C-A1A9-6577DE9F6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187DA-62B5-4829-8FE1-19C8297C4B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11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2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4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6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80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0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5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558576" y="3885868"/>
            <a:ext cx="435946" cy="435946"/>
            <a:chOff x="2945425" y="3311575"/>
            <a:chExt cx="154350" cy="154350"/>
          </a:xfrm>
        </p:grpSpPr>
        <p:sp>
          <p:nvSpPr>
            <p:cNvPr id="10" name="Google Shape;10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416175" y="6823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33550" y="4596175"/>
            <a:ext cx="972515" cy="547319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67051" y="260903"/>
            <a:ext cx="71999" cy="71971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16980" y="22332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8713148" y="41126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1679888" y="1"/>
            <a:ext cx="1094526" cy="547325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98601" y="4389156"/>
            <a:ext cx="435946" cy="435946"/>
            <a:chOff x="2945425" y="3311575"/>
            <a:chExt cx="154350" cy="154350"/>
          </a:xfrm>
        </p:grpSpPr>
        <p:sp>
          <p:nvSpPr>
            <p:cNvPr id="53" name="Google Shape;53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685220" y="1550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713225" y="962878"/>
            <a:ext cx="3851400" cy="23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713225" y="3314850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635830" y="4756611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/>
          <p:nvPr/>
        </p:nvSpPr>
        <p:spPr>
          <a:xfrm rot="10800000">
            <a:off x="7927016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 rot="-3550767">
            <a:off x="-1129380" y="92885"/>
            <a:ext cx="2835176" cy="1435860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310125" y="45708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8811863" y="4684221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2225727" y="1749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8541339" y="1960106"/>
            <a:ext cx="435946" cy="435946"/>
            <a:chOff x="2945425" y="3311575"/>
            <a:chExt cx="154350" cy="154350"/>
          </a:xfrm>
        </p:grpSpPr>
        <p:sp>
          <p:nvSpPr>
            <p:cNvPr id="148" name="Google Shape;148;p4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4"/>
          <p:cNvSpPr/>
          <p:nvPr/>
        </p:nvSpPr>
        <p:spPr>
          <a:xfrm>
            <a:off x="232500" y="24441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3"/>
          <p:cNvSpPr/>
          <p:nvPr/>
        </p:nvSpPr>
        <p:spPr>
          <a:xfrm>
            <a:off x="7416491" y="4586814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3"/>
          <p:cNvSpPr/>
          <p:nvPr/>
        </p:nvSpPr>
        <p:spPr>
          <a:xfrm>
            <a:off x="719988" y="45840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3"/>
          <p:cNvSpPr/>
          <p:nvPr/>
        </p:nvSpPr>
        <p:spPr>
          <a:xfrm rot="-4217235">
            <a:off x="-2121318" y="-66116"/>
            <a:ext cx="4197566" cy="212583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3"/>
          <p:cNvSpPr/>
          <p:nvPr/>
        </p:nvSpPr>
        <p:spPr>
          <a:xfrm rot="1864730">
            <a:off x="6098781" y="-1433164"/>
            <a:ext cx="4197583" cy="2125843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5991092" y="45868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3"/>
          <p:cNvSpPr/>
          <p:nvPr/>
        </p:nvSpPr>
        <p:spPr>
          <a:xfrm rot="10800000">
            <a:off x="8770098" y="361051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2713595" y="46039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311838" y="3211558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3"/>
          <p:cNvSpPr/>
          <p:nvPr/>
        </p:nvSpPr>
        <p:spPr>
          <a:xfrm>
            <a:off x="8801889" y="18018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239839" y="1551522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4532988" y="198879"/>
            <a:ext cx="257176" cy="195499"/>
            <a:chOff x="3191963" y="1517679"/>
            <a:chExt cx="257176" cy="195499"/>
          </a:xfrm>
        </p:grpSpPr>
        <p:sp>
          <p:nvSpPr>
            <p:cNvPr id="938" name="Google Shape;938;p33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/>
          <p:nvPr/>
        </p:nvSpPr>
        <p:spPr>
          <a:xfrm rot="10800000">
            <a:off x="271373" y="2946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201695" y="16703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8732436" y="1330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 rot="10800000">
            <a:off x="386487" y="-33198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 rot="10800000">
            <a:off x="7860491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 rot="7363808">
            <a:off x="6566993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 rot="-7363808" flipH="1">
            <a:off x="-1759569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2349880" y="1554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8700617" y="32848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271370" y="14237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/>
          <p:nvPr/>
        </p:nvSpPr>
        <p:spPr>
          <a:xfrm>
            <a:off x="719988" y="45840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 rot="-4217235">
            <a:off x="-2121318" y="-66116"/>
            <a:ext cx="4197566" cy="212583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 rot="1864730">
            <a:off x="6098781" y="-1433164"/>
            <a:ext cx="4197583" cy="2125843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5991092" y="45868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3"/>
          <p:cNvSpPr/>
          <p:nvPr/>
        </p:nvSpPr>
        <p:spPr>
          <a:xfrm rot="10800000">
            <a:off x="8666323" y="4644294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2713595" y="46039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249413" y="4452558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>
            <a:off x="8801889" y="18018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3"/>
          <p:cNvSpPr txBox="1">
            <a:spLocks noGrp="1"/>
          </p:cNvSpPr>
          <p:nvPr>
            <p:ph type="subTitle" idx="1"/>
          </p:nvPr>
        </p:nvSpPr>
        <p:spPr>
          <a:xfrm>
            <a:off x="4923075" y="2769699"/>
            <a:ext cx="26400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2"/>
          </p:nvPr>
        </p:nvSpPr>
        <p:spPr>
          <a:xfrm>
            <a:off x="1580900" y="2769699"/>
            <a:ext cx="26400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3"/>
          </p:nvPr>
        </p:nvSpPr>
        <p:spPr>
          <a:xfrm>
            <a:off x="1580911" y="2341438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4"/>
          </p:nvPr>
        </p:nvSpPr>
        <p:spPr>
          <a:xfrm>
            <a:off x="4923089" y="2341438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9"/>
          <p:cNvGrpSpPr/>
          <p:nvPr/>
        </p:nvGrpSpPr>
        <p:grpSpPr>
          <a:xfrm>
            <a:off x="240351" y="4386031"/>
            <a:ext cx="435946" cy="435946"/>
            <a:chOff x="2945425" y="3311575"/>
            <a:chExt cx="154350" cy="154350"/>
          </a:xfrm>
        </p:grpSpPr>
        <p:sp>
          <p:nvSpPr>
            <p:cNvPr id="740" name="Google Shape;740;p29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9"/>
          <p:cNvSpPr/>
          <p:nvPr/>
        </p:nvSpPr>
        <p:spPr>
          <a:xfrm rot="-2973048" flipH="1">
            <a:off x="6736455" y="2790753"/>
            <a:ext cx="4197577" cy="2125840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rot="9270701" flipH="1">
            <a:off x="-1385586" y="-781322"/>
            <a:ext cx="4197612" cy="2125858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rot="5400000">
            <a:off x="-330112" y="3701177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rot="-5400000">
            <a:off x="8356716" y="759714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8537175" y="1300163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5814683" y="48964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3146227" y="48964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7394213" y="141779"/>
            <a:ext cx="257176" cy="195499"/>
            <a:chOff x="3191963" y="1517679"/>
            <a:chExt cx="257176" cy="195499"/>
          </a:xfrm>
        </p:grpSpPr>
        <p:sp>
          <p:nvSpPr>
            <p:cNvPr id="784" name="Google Shape;784;p2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9"/>
          <p:cNvSpPr txBox="1">
            <a:spLocks noGrp="1"/>
          </p:cNvSpPr>
          <p:nvPr>
            <p:ph type="subTitle" idx="1"/>
          </p:nvPr>
        </p:nvSpPr>
        <p:spPr>
          <a:xfrm>
            <a:off x="1054100" y="223815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subTitle" idx="2"/>
          </p:nvPr>
        </p:nvSpPr>
        <p:spPr>
          <a:xfrm>
            <a:off x="3528000" y="2238150"/>
            <a:ext cx="20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9"/>
          <p:cNvSpPr txBox="1">
            <a:spLocks noGrp="1"/>
          </p:cNvSpPr>
          <p:nvPr>
            <p:ph type="subTitle" idx="3"/>
          </p:nvPr>
        </p:nvSpPr>
        <p:spPr>
          <a:xfrm>
            <a:off x="1054100" y="403130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9"/>
          <p:cNvSpPr txBox="1">
            <a:spLocks noGrp="1"/>
          </p:cNvSpPr>
          <p:nvPr>
            <p:ph type="subTitle" idx="4"/>
          </p:nvPr>
        </p:nvSpPr>
        <p:spPr>
          <a:xfrm>
            <a:off x="3528000" y="4031300"/>
            <a:ext cx="20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9"/>
          <p:cNvSpPr txBox="1">
            <a:spLocks noGrp="1"/>
          </p:cNvSpPr>
          <p:nvPr>
            <p:ph type="subTitle" idx="5"/>
          </p:nvPr>
        </p:nvSpPr>
        <p:spPr>
          <a:xfrm>
            <a:off x="5993800" y="223815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6"/>
          </p:nvPr>
        </p:nvSpPr>
        <p:spPr>
          <a:xfrm>
            <a:off x="5993800" y="403130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9"/>
          <p:cNvSpPr txBox="1">
            <a:spLocks noGrp="1"/>
          </p:cNvSpPr>
          <p:nvPr>
            <p:ph type="subTitle" idx="7"/>
          </p:nvPr>
        </p:nvSpPr>
        <p:spPr>
          <a:xfrm>
            <a:off x="1058225" y="1730550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8"/>
          </p:nvPr>
        </p:nvSpPr>
        <p:spPr>
          <a:xfrm>
            <a:off x="3532109" y="1730550"/>
            <a:ext cx="2079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9"/>
          </p:nvPr>
        </p:nvSpPr>
        <p:spPr>
          <a:xfrm>
            <a:off x="5997925" y="1730550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13"/>
          </p:nvPr>
        </p:nvSpPr>
        <p:spPr>
          <a:xfrm>
            <a:off x="1058225" y="3523675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14"/>
          </p:nvPr>
        </p:nvSpPr>
        <p:spPr>
          <a:xfrm>
            <a:off x="3532109" y="3523675"/>
            <a:ext cx="2079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5"/>
          </p:nvPr>
        </p:nvSpPr>
        <p:spPr>
          <a:xfrm>
            <a:off x="5997925" y="3523675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3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 rot="10800000">
            <a:off x="271373" y="2946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6201695" y="16703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8732436" y="1330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800000">
            <a:off x="386487" y="-33198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0800000">
            <a:off x="7860491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 rot="7363808">
            <a:off x="6566993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 rot="-7363808" flipH="1">
            <a:off x="-1759569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700617" y="32848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271370" y="14237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2590800" y="1601563"/>
            <a:ext cx="3962400" cy="16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5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rxiv.org/abs/2206.002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ibm.com/exchanges/data/all/fintabnet/" TargetMode="External"/><Relationship Id="rId5" Type="http://schemas.openxmlformats.org/officeDocument/2006/relationships/hyperlink" Target="https://www.kaggle.com/datasets/bsmock/pubtables-1m-structure" TargetMode="External"/><Relationship Id="rId4" Type="http://schemas.openxmlformats.org/officeDocument/2006/relationships/hyperlink" Target="https://cocodataset.org/#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8"/>
          <p:cNvGrpSpPr/>
          <p:nvPr/>
        </p:nvGrpSpPr>
        <p:grpSpPr>
          <a:xfrm>
            <a:off x="3708472" y="3647128"/>
            <a:ext cx="257176" cy="195499"/>
            <a:chOff x="1772963" y="4079904"/>
            <a:chExt cx="257176" cy="195499"/>
          </a:xfrm>
        </p:grpSpPr>
        <p:sp>
          <p:nvSpPr>
            <p:cNvPr id="1029" name="Google Shape;1029;p38"/>
            <p:cNvSpPr/>
            <p:nvPr/>
          </p:nvSpPr>
          <p:spPr>
            <a:xfrm>
              <a:off x="1860975" y="4079904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772963" y="4081796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38"/>
          <p:cNvSpPr/>
          <p:nvPr/>
        </p:nvSpPr>
        <p:spPr>
          <a:xfrm>
            <a:off x="7856295" y="9572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3371177" y="33125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8"/>
          <p:cNvSpPr txBox="1">
            <a:spLocks noGrp="1"/>
          </p:cNvSpPr>
          <p:nvPr>
            <p:ph type="ctrTitle"/>
          </p:nvPr>
        </p:nvSpPr>
        <p:spPr>
          <a:xfrm>
            <a:off x="773102" y="404293"/>
            <a:ext cx="7598877" cy="55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400" dirty="0"/>
              <a:t>Vision GNN-Powered Object Detection</a:t>
            </a:r>
            <a:endParaRPr sz="24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1"/>
          </p:nvPr>
        </p:nvSpPr>
        <p:spPr>
          <a:xfrm>
            <a:off x="3439560" y="760305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Sagar Prakash Barad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78396" y="1162982"/>
            <a:ext cx="6388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latin typeface="Questrial" panose="020B0604020202020204" charset="0"/>
              </a:rPr>
              <a:t>Harnessing Vision GNNs as Backbone Feature Extractors for RetinaNet and Mask </a:t>
            </a:r>
            <a:r>
              <a:rPr lang="en-US" sz="1200" dirty="0" smtClean="0">
                <a:latin typeface="Questrial" panose="020B0604020202020204" charset="0"/>
              </a:rPr>
              <a:t>R-CNNs</a:t>
            </a:r>
            <a:endParaRPr lang="en-IN" sz="1200" dirty="0">
              <a:latin typeface="Questrial" panose="020B0604020202020204" charset="0"/>
            </a:endParaRPr>
          </a:p>
        </p:txBody>
      </p:sp>
      <p:pic>
        <p:nvPicPr>
          <p:cNvPr id="144" name="Picture 143" descr="vi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0" y="1486605"/>
            <a:ext cx="6746622" cy="19519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42824" y="3482596"/>
            <a:ext cx="5333394" cy="6261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585648" y="3595937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RetinaNet 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5648" y="3590990"/>
            <a:ext cx="2220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trike="sngStrike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+ FPN + Focal Loss</a:t>
            </a:r>
            <a:endParaRPr lang="en-IN" strike="sngStrike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0447" y="380101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Vision GNN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812" y="4248974"/>
            <a:ext cx="7959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Questrial" panose="020B0604020202020204" charset="0"/>
              </a:rPr>
              <a:t>Dataset(s) </a:t>
            </a:r>
            <a:r>
              <a:rPr lang="en-US" sz="1100" b="1" dirty="0" smtClean="0">
                <a:latin typeface="Questrial" panose="020B0604020202020204" charset="0"/>
              </a:rPr>
              <a:t>– </a:t>
            </a:r>
            <a:r>
              <a:rPr lang="en-US" sz="1100" b="1" dirty="0" smtClean="0">
                <a:latin typeface="Questrial" panose="020B0604020202020204" charset="0"/>
                <a:hlinkClick r:id="rId4"/>
              </a:rPr>
              <a:t>COCO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5"/>
              </a:rPr>
              <a:t>PubTables 1M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6"/>
              </a:rPr>
              <a:t>FinTab </a:t>
            </a:r>
            <a:r>
              <a:rPr lang="en-US" sz="1100" b="1" dirty="0">
                <a:latin typeface="Questrial" panose="020B0604020202020204" charset="0"/>
                <a:hlinkClick r:id="rId6"/>
              </a:rPr>
              <a:t>Dataset</a:t>
            </a:r>
            <a:endParaRPr lang="en-IN" sz="1100" b="1" dirty="0">
              <a:latin typeface="Questrial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685286"/>
            <a:ext cx="6587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/>
              <a:t>Wang, X., Liu, Z., Zhang, S., Li, B., Wang, T., &amp; Zhang, J. (2022). Vision GNN: An Image is Worth Graph of Nodes. </a:t>
            </a:r>
            <a:r>
              <a:rPr lang="en-US" sz="900" i="1" dirty="0"/>
              <a:t>Advances in Neural Information Processing Systems, 35</a:t>
            </a:r>
            <a:r>
              <a:rPr lang="en-US" sz="900" dirty="0"/>
              <a:t>. Retrieved from </a:t>
            </a:r>
            <a:r>
              <a:rPr lang="en-US" sz="900" u="sng" dirty="0">
                <a:hlinkClick r:id="rId7"/>
              </a:rPr>
              <a:t>https://arxiv.org/abs/2206.00272</a:t>
            </a:r>
            <a:endParaRPr lang="en-IN" sz="900" dirty="0">
              <a:latin typeface="Questrial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3750" y="80640"/>
            <a:ext cx="7704000" cy="572700"/>
          </a:xfrm>
        </p:spPr>
        <p:txBody>
          <a:bodyPr/>
          <a:lstStyle/>
          <a:p>
            <a:r>
              <a:rPr lang="en-IN" sz="3200" dirty="0" smtClean="0"/>
              <a:t>Vision GNN Works by…</a:t>
            </a:r>
            <a:endParaRPr lang="en-IN" sz="3200" dirty="0"/>
          </a:p>
        </p:txBody>
      </p:sp>
      <p:sp>
        <p:nvSpPr>
          <p:cNvPr id="10" name="Google Shape;1195;p44"/>
          <p:cNvSpPr/>
          <p:nvPr/>
        </p:nvSpPr>
        <p:spPr>
          <a:xfrm rot="2966505" flipH="1">
            <a:off x="6338986" y="-118673"/>
            <a:ext cx="4197528" cy="212581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493135"/>
            <a:ext cx="2495208" cy="2526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63" y="3070278"/>
            <a:ext cx="5258534" cy="885949"/>
          </a:xfrm>
          <a:prstGeom prst="rect">
            <a:avLst/>
          </a:prstGeom>
        </p:spPr>
      </p:pic>
      <p:sp>
        <p:nvSpPr>
          <p:cNvPr id="12" name="Trapezoid 11"/>
          <p:cNvSpPr/>
          <p:nvPr/>
        </p:nvSpPr>
        <p:spPr>
          <a:xfrm>
            <a:off x="5099652" y="1163375"/>
            <a:ext cx="1603715" cy="1532445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606586" y="1558515"/>
            <a:ext cx="117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dk1"/>
                </a:solidFill>
                <a:latin typeface="OCR-B 10 BT" panose="020B0601020202020204" pitchFamily="34" charset="0"/>
                <a:ea typeface="Questrial"/>
                <a:cs typeface="Questrial"/>
                <a:sym typeface="Questrial"/>
              </a:rPr>
              <a:t>CNN</a:t>
            </a:r>
            <a:endParaRPr lang="en-IN" dirty="0">
              <a:latin typeface="OCR-B 10 BT" panose="020B0601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9121" y="1793307"/>
            <a:ext cx="1454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Feature Extractor</a:t>
            </a:r>
            <a:endParaRPr lang="en-IN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70142" y="2671926"/>
            <a:ext cx="1512276" cy="4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526280" y="2671926"/>
            <a:ext cx="882748" cy="4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7020" y="2693777"/>
            <a:ext cx="31710" cy="35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02539" y="2679932"/>
            <a:ext cx="963424" cy="36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88848" y="2688315"/>
            <a:ext cx="1730742" cy="43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62081" y="3956227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207351" y="394166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063451" y="3946845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808721" y="395338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7216725" y="395338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8011233" y="3932419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537386" y="3991638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80629" y="3982258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30243" y="3999957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N-1</a:t>
            </a:r>
            <a:endParaRPr lang="en-IN" sz="1200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70938" y="3988237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35823" y="397928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3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66955" y="3996309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N</a:t>
            </a:r>
            <a:endParaRPr lang="en-IN" sz="1200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35481" y="439967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535038" y="453096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535914" y="466930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3620937" y="4820675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3619032" y="4872110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534009" y="495314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293091" y="438700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4292648" y="4518300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4293524" y="465663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4378547" y="4808006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4376642" y="4859441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291619" y="4940477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5131676" y="438019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5131233" y="451149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132109" y="464982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5217132" y="4801200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5215227" y="4852635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130204" y="493367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5894821" y="438706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5894378" y="4518367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5895254" y="465669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5980277" y="4808073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78372" y="4859508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893349" y="494054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304232" y="438706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7303789" y="451836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304665" y="465669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7389688" y="4808068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7387783" y="4859503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302760" y="494053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8094883" y="4400818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8094440" y="453211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8095316" y="4670448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8180339" y="4821822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8178434" y="4873257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8093411" y="4954293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12" y="972658"/>
            <a:ext cx="2513206" cy="2394070"/>
          </a:xfrm>
          <a:prstGeom prst="rect">
            <a:avLst/>
          </a:prstGeom>
        </p:spPr>
      </p:pic>
      <p:sp>
        <p:nvSpPr>
          <p:cNvPr id="1200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 Represnation</a:t>
            </a:r>
            <a:endParaRPr dirty="0"/>
          </a:p>
        </p:txBody>
      </p:sp>
      <p:sp>
        <p:nvSpPr>
          <p:cNvPr id="1203" name="Google Shape;1203;p45"/>
          <p:cNvSpPr txBox="1">
            <a:spLocks noGrp="1"/>
          </p:cNvSpPr>
          <p:nvPr>
            <p:ph type="subTitle" idx="3"/>
          </p:nvPr>
        </p:nvSpPr>
        <p:spPr>
          <a:xfrm>
            <a:off x="5999895" y="3214241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Directed Graph</a:t>
            </a:r>
            <a:endParaRPr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85115" y="1513666"/>
            <a:ext cx="1734000" cy="1738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192" y="916386"/>
            <a:ext cx="1314126" cy="26597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97416" y="2169693"/>
            <a:ext cx="1012874" cy="13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6955" y="2169693"/>
            <a:ext cx="77739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7431" y="4215245"/>
            <a:ext cx="28833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Generalized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Data Structure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Flexibility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for Complex Objects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Part-Object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Relationships</a:t>
            </a:r>
          </a:p>
        </p:txBody>
      </p:sp>
      <p:sp>
        <p:nvSpPr>
          <p:cNvPr id="28" name="Google Shape;1203;p45"/>
          <p:cNvSpPr txBox="1">
            <a:spLocks noGrp="1"/>
          </p:cNvSpPr>
          <p:nvPr>
            <p:ph type="subTitle" idx="3"/>
          </p:nvPr>
        </p:nvSpPr>
        <p:spPr>
          <a:xfrm>
            <a:off x="3048017" y="3741321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Benefits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063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 Convolution</a:t>
            </a:r>
            <a:br>
              <a:rPr lang="en" dirty="0" smtClean="0"/>
            </a:b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8" y="773904"/>
            <a:ext cx="4671686" cy="2141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66" y="810578"/>
            <a:ext cx="2634586" cy="216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03" y="3368958"/>
            <a:ext cx="3598753" cy="1552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78" y="3418196"/>
            <a:ext cx="4029637" cy="11241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0924" y="2941381"/>
            <a:ext cx="9369083" cy="30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IN" sz="800" b="1" i="1" dirty="0" err="1">
                <a:latin typeface="Times New Roman" panose="02020603050405020304" pitchFamily="18" charset="0"/>
              </a:rPr>
              <a:t>Heidari</a:t>
            </a:r>
            <a:r>
              <a:rPr lang="en-IN" sz="800" b="1" i="1" dirty="0">
                <a:latin typeface="Times New Roman" panose="02020603050405020304" pitchFamily="18" charset="0"/>
              </a:rPr>
              <a:t>, N. (2020, March 27). Progressive Graph Convolutional networks for Semi-Supervised Node Classification. arXiv.org. https://arxiv.org/abs/2003.12277</a:t>
            </a:r>
            <a:endParaRPr lang="en-IN" sz="800" b="1" i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589099"/>
            <a:ext cx="6538304" cy="2106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12" y="2977250"/>
            <a:ext cx="6739411" cy="1618965"/>
          </a:xfrm>
          <a:prstGeom prst="rect">
            <a:avLst/>
          </a:prstGeom>
        </p:spPr>
      </p:pic>
      <p:sp>
        <p:nvSpPr>
          <p:cNvPr id="12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Comparision with CNNS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01209" y="4781796"/>
            <a:ext cx="6985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Both, C., </a:t>
            </a:r>
            <a:r>
              <a:rPr lang="en-US" sz="800" b="1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Dehmamy</a:t>
            </a:r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N., Yu, R. et al. Accelerating network layouts using graph neural networks. Nat </a:t>
            </a:r>
            <a:r>
              <a:rPr lang="en-US" sz="800" b="1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14, 1560 (2023). https://doi.org/10.1038/s41467-023-37189-2</a:t>
            </a:r>
            <a:endParaRPr lang="en-IN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6609" y="2583063"/>
            <a:ext cx="11331615" cy="30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IN" sz="800" b="1" i="1" dirty="0" err="1">
                <a:latin typeface="Times New Roman" panose="02020603050405020304" pitchFamily="18" charset="0"/>
              </a:rPr>
              <a:t>Sapireddy</a:t>
            </a:r>
            <a:r>
              <a:rPr lang="en-IN" sz="800" b="1" i="1" dirty="0">
                <a:latin typeface="Times New Roman" panose="02020603050405020304" pitchFamily="18" charset="0"/>
              </a:rPr>
              <a:t>, S. R. (2023, July 1). ReSNEt-50: Introduction - </a:t>
            </a:r>
            <a:r>
              <a:rPr lang="en-IN" sz="800" b="1" i="1" dirty="0" err="1">
                <a:latin typeface="Times New Roman" panose="02020603050405020304" pitchFamily="18" charset="0"/>
              </a:rPr>
              <a:t>Srinivas</a:t>
            </a:r>
            <a:r>
              <a:rPr lang="en-IN" sz="800" b="1" i="1" dirty="0">
                <a:latin typeface="Times New Roman" panose="02020603050405020304" pitchFamily="18" charset="0"/>
              </a:rPr>
              <a:t> Rahul </a:t>
            </a:r>
            <a:r>
              <a:rPr lang="en-IN" sz="800" b="1" i="1" dirty="0" err="1">
                <a:latin typeface="Times New Roman" panose="02020603050405020304" pitchFamily="18" charset="0"/>
              </a:rPr>
              <a:t>Sapireddy</a:t>
            </a:r>
            <a:r>
              <a:rPr lang="en-IN" sz="800" b="1" i="1" dirty="0">
                <a:latin typeface="Times New Roman" panose="02020603050405020304" pitchFamily="18" charset="0"/>
              </a:rPr>
              <a:t> - Medium. Medium. https://srsapireddy.medium.com/resnet-50-introduction-b5435fdba66f</a:t>
            </a:r>
            <a:endParaRPr lang="en-IN" sz="800" b="1" i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6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 Models</a:t>
            </a:r>
            <a:endParaRPr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68102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-Ti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1.3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7.1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9" name="Round Diagonal Corner Rectangle 58"/>
          <p:cNvSpPr/>
          <p:nvPr/>
        </p:nvSpPr>
        <p:spPr>
          <a:xfrm>
            <a:off x="3613231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-S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4.5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endParaRPr lang="en-IN" sz="1600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22.7</a:t>
            </a:r>
            <a:endParaRPr lang="en-IN" sz="1600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6150016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-B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17.7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endParaRPr lang="en-IN" sz="1600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86.8</a:t>
            </a:r>
            <a:endParaRPr lang="en-IN" sz="1600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84810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891249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-18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1.82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11.7 </a:t>
            </a:r>
          </a:p>
          <a:p>
            <a:pPr algn="ctr"/>
            <a:endParaRPr lang="en-I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66" name="Round Single Corner Rectangle 65"/>
          <p:cNvSpPr/>
          <p:nvPr/>
        </p:nvSpPr>
        <p:spPr>
          <a:xfrm>
            <a:off x="3636378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3.86</a:t>
            </a:r>
            <a:endParaRPr lang="en-IN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25.6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7" name="Round Single Corner Rectangle 66"/>
          <p:cNvSpPr/>
          <p:nvPr/>
        </p:nvSpPr>
        <p:spPr>
          <a:xfrm>
            <a:off x="6173163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7.1</a:t>
            </a:r>
            <a:r>
              <a:rPr lang="en-IN" b="1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44.6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0307"/>
              </p:ext>
            </p:extLst>
          </p:nvPr>
        </p:nvGraphicFramePr>
        <p:xfrm>
          <a:off x="2400504" y="3780215"/>
          <a:ext cx="4517985" cy="108151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05995"/>
                <a:gridCol w="1505995"/>
                <a:gridCol w="1505995"/>
              </a:tblGrid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Model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Depth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Dimension 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ViG</a:t>
                      </a:r>
                      <a:r>
                        <a:rPr lang="en-IN" sz="900" dirty="0">
                          <a:effectLst/>
                        </a:rPr>
                        <a:t>-Ti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12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192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ViG</a:t>
                      </a:r>
                      <a:r>
                        <a:rPr lang="en-IN" sz="900" dirty="0">
                          <a:effectLst/>
                        </a:rPr>
                        <a:t>-S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16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320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 smtClean="0">
                          <a:effectLst/>
                        </a:rPr>
                        <a:t>ViG</a:t>
                      </a:r>
                      <a:r>
                        <a:rPr lang="en-IN" sz="900" dirty="0" smtClean="0">
                          <a:effectLst/>
                        </a:rPr>
                        <a:t>-B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16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640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0" y="613458"/>
            <a:ext cx="4616134" cy="3287210"/>
          </a:xfrm>
          <a:prstGeom prst="rect">
            <a:avLst/>
          </a:prstGeom>
        </p:spPr>
      </p:pic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Results on CIFAR </a:t>
            </a:r>
            <a:endParaRPr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71" y="1296050"/>
            <a:ext cx="349616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Results on ImageNet 1k </a:t>
            </a:r>
            <a:endParaRPr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" y="1017408"/>
            <a:ext cx="5036388" cy="26823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728" y="1789365"/>
            <a:ext cx="3236863" cy="15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Conclsuion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948942" y="1422444"/>
            <a:ext cx="7164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models (</a:t>
            </a:r>
            <a:r>
              <a:rPr lang="en-IN" dirty="0" err="1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-Ti, </a:t>
            </a:r>
            <a:r>
              <a:rPr lang="en-IN" dirty="0" err="1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-S, </a:t>
            </a:r>
            <a:r>
              <a:rPr lang="en-IN" dirty="0" err="1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-B) show promise in our training, with potential for comparable or superior performance to </a:t>
            </a:r>
            <a:r>
              <a:rPr lang="en-IN" dirty="0" err="1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variants (ResNet-18, ResNet-50, ResNet-101) as we increase training epochs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2. </a:t>
            </a:r>
            <a:r>
              <a:rPr lang="en-IN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models match </a:t>
            </a:r>
            <a:r>
              <a:rPr lang="en-IN" dirty="0" err="1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models in size (FLOPs and parameters) but outperform them in image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classification. </a:t>
            </a:r>
            <a:endParaRPr lang="en-IN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3. </a:t>
            </a:r>
            <a:r>
              <a:rPr lang="en-US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Future plans include training on </a:t>
            </a:r>
            <a:r>
              <a:rPr lang="en-US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coco, </a:t>
            </a:r>
            <a:r>
              <a:rPr lang="en-US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FinTab</a:t>
            </a:r>
            <a:r>
              <a:rPr lang="en-US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Pubtables</a:t>
            </a:r>
            <a:r>
              <a:rPr lang="en-US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dataset. Also, </a:t>
            </a:r>
            <a:r>
              <a:rPr lang="en-US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implementing LT GNN for better transfer learning.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53098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al Engineering: Levers by Slidesgo">
  <a:themeElements>
    <a:clrScheme name="Simple Light">
      <a:dk1>
        <a:srgbClr val="1D0D00"/>
      </a:dk1>
      <a:lt1>
        <a:srgbClr val="FAFAFA"/>
      </a:lt1>
      <a:dk2>
        <a:srgbClr val="567AFB"/>
      </a:dk2>
      <a:lt2>
        <a:srgbClr val="FD521C"/>
      </a:lt2>
      <a:accent1>
        <a:srgbClr val="FF9116"/>
      </a:accent1>
      <a:accent2>
        <a:srgbClr val="FFC748"/>
      </a:accent2>
      <a:accent3>
        <a:srgbClr val="15B8A5"/>
      </a:accent3>
      <a:accent4>
        <a:srgbClr val="FFFFFF"/>
      </a:accent4>
      <a:accent5>
        <a:srgbClr val="FFFFFF"/>
      </a:accent5>
      <a:accent6>
        <a:srgbClr val="FFFFFF"/>
      </a:accent6>
      <a:hlink>
        <a:srgbClr val="1D0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347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Urbanist</vt:lpstr>
      <vt:lpstr>Nunito Light</vt:lpstr>
      <vt:lpstr>Questrial</vt:lpstr>
      <vt:lpstr>OCR-B 10 BT</vt:lpstr>
      <vt:lpstr>Times New Roman</vt:lpstr>
      <vt:lpstr>Bebas Neue</vt:lpstr>
      <vt:lpstr>Mechanical Engineering: Levers by Slidesgo</vt:lpstr>
      <vt:lpstr>Vision GNN-Powered Object Detection</vt:lpstr>
      <vt:lpstr>Vision GNN Works by…</vt:lpstr>
      <vt:lpstr>Graph Represnation</vt:lpstr>
      <vt:lpstr>Graph Convolution </vt:lpstr>
      <vt:lpstr>Comparision with CNNS</vt:lpstr>
      <vt:lpstr>ViG Models</vt:lpstr>
      <vt:lpstr>Results on CIFAR </vt:lpstr>
      <vt:lpstr>Results on ImageNet 1k </vt:lpstr>
      <vt:lpstr>Conclsuion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Engineering: Levers</dc:title>
  <dc:creator>Sagar</dc:creator>
  <cp:lastModifiedBy>Microsoft account</cp:lastModifiedBy>
  <cp:revision>30</cp:revision>
  <dcterms:modified xsi:type="dcterms:W3CDTF">2023-10-03T10:45:47Z</dcterms:modified>
</cp:coreProperties>
</file>