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67" r:id="rId5"/>
    <p:sldId id="284"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5" r:id="rId20"/>
    <p:sldId id="283" r:id="rId21"/>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oursera.org/specializations/ibm-data-scien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86" name="Freeform: Shape 85">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700" y="3984"/>
            <a:ext cx="7032474"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550" y="3985"/>
            <a:ext cx="7329573" cy="6858000"/>
            <a:chOff x="1303402" y="36937"/>
            <a:chExt cx="9772765" cy="6858000"/>
          </a:xfrm>
          <a:solidFill>
            <a:schemeClr val="bg1">
              <a:alpha val="30000"/>
            </a:schemeClr>
          </a:solidFill>
        </p:grpSpPr>
        <p:sp>
          <p:nvSpPr>
            <p:cNvPr id="89" name="Freeform: Shape 88">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Freeform: Shape 90">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 name="Freeform: Shape 91">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3" name="Freeform: Shape 92">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4" name="Freeform: Shape 93">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Freeform: Shape 94">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76" name="TextShape 1"/>
          <p:cNvSpPr txBox="1"/>
          <p:nvPr/>
        </p:nvSpPr>
        <p:spPr>
          <a:xfrm>
            <a:off x="669303" y="1741337"/>
            <a:ext cx="8342723" cy="2387918"/>
          </a:xfrm>
          <a:prstGeom prst="rect">
            <a:avLst/>
          </a:prstGeom>
        </p:spPr>
        <p:txBody>
          <a:bodyPr vert="horz" lIns="91440" tIns="45720" rIns="91440" bIns="45720" rtlCol="0" anchor="b">
            <a:normAutofit fontScale="92500" lnSpcReduction="10000"/>
          </a:bodyPr>
          <a:lstStyle/>
          <a:p>
            <a:pPr algn="ctr">
              <a:lnSpc>
                <a:spcPct val="90000"/>
              </a:lnSpc>
              <a:spcBef>
                <a:spcPct val="0"/>
              </a:spcBef>
              <a:spcAft>
                <a:spcPts val="600"/>
              </a:spcAft>
            </a:pPr>
            <a:br>
              <a:rPr lang="en-US" sz="1500" kern="1200" dirty="0">
                <a:solidFill>
                  <a:schemeClr val="tx2"/>
                </a:solidFill>
                <a:latin typeface="+mj-lt"/>
                <a:ea typeface="+mj-ea"/>
                <a:cs typeface="+mj-cs"/>
              </a:rPr>
            </a:br>
            <a:br>
              <a:rPr lang="en-US" sz="1500" kern="1200" dirty="0">
                <a:solidFill>
                  <a:schemeClr val="tx2"/>
                </a:solidFill>
                <a:latin typeface="+mj-lt"/>
                <a:ea typeface="+mj-ea"/>
                <a:cs typeface="+mj-cs"/>
              </a:rPr>
            </a:br>
            <a:br>
              <a:rPr lang="en-US" sz="1500" kern="1200" dirty="0">
                <a:solidFill>
                  <a:schemeClr val="tx2"/>
                </a:solidFill>
                <a:latin typeface="+mj-lt"/>
                <a:ea typeface="+mj-ea"/>
                <a:cs typeface="+mj-cs"/>
              </a:rPr>
            </a:br>
            <a:br>
              <a:rPr lang="en-US" sz="1500" kern="1200" dirty="0">
                <a:solidFill>
                  <a:schemeClr val="tx2"/>
                </a:solidFill>
                <a:latin typeface="+mj-lt"/>
                <a:ea typeface="+mj-ea"/>
                <a:cs typeface="+mj-cs"/>
              </a:rPr>
            </a:br>
            <a:br>
              <a:rPr lang="en-US" sz="1500" kern="1200" dirty="0">
                <a:solidFill>
                  <a:schemeClr val="tx2"/>
                </a:solidFill>
                <a:latin typeface="+mj-lt"/>
                <a:ea typeface="+mj-ea"/>
                <a:cs typeface="+mj-cs"/>
              </a:rPr>
            </a:br>
            <a:br>
              <a:rPr lang="en-US" sz="1500" kern="1200" dirty="0">
                <a:solidFill>
                  <a:schemeClr val="tx2"/>
                </a:solidFill>
                <a:latin typeface="+mj-lt"/>
                <a:ea typeface="+mj-ea"/>
                <a:cs typeface="+mj-cs"/>
              </a:rPr>
            </a:br>
            <a:br>
              <a:rPr lang="en-US" sz="1500" kern="1200" dirty="0">
                <a:solidFill>
                  <a:schemeClr val="tx2"/>
                </a:solidFill>
                <a:latin typeface="+mj-lt"/>
                <a:ea typeface="+mj-ea"/>
                <a:cs typeface="+mj-cs"/>
              </a:rPr>
            </a:br>
            <a:br>
              <a:rPr lang="en-US" sz="1500" kern="1200" dirty="0">
                <a:solidFill>
                  <a:schemeClr val="tx2"/>
                </a:solidFill>
                <a:latin typeface="+mj-lt"/>
                <a:ea typeface="+mj-ea"/>
                <a:cs typeface="+mj-cs"/>
              </a:rPr>
            </a:br>
            <a:r>
              <a:rPr lang="en-US" sz="3600" b="1" kern="1200" dirty="0">
                <a:solidFill>
                  <a:schemeClr val="tx2"/>
                </a:solidFill>
                <a:latin typeface="+mj-lt"/>
                <a:ea typeface="+mj-ea"/>
                <a:cs typeface="+mj-cs"/>
                <a:hlinkClick r:id="rId2"/>
              </a:rPr>
              <a:t>IBM Data Science Professional Certificate</a:t>
            </a:r>
            <a:endParaRPr lang="en-US" sz="3600" b="1" strike="noStrike" kern="1200" spc="-1" dirty="0">
              <a:solidFill>
                <a:schemeClr val="tx2"/>
              </a:solidFill>
              <a:latin typeface="+mj-lt"/>
              <a:ea typeface="+mj-ea"/>
              <a:cs typeface="+mj-cs"/>
            </a:endParaRPr>
          </a:p>
        </p:txBody>
      </p:sp>
      <p:grpSp>
        <p:nvGrpSpPr>
          <p:cNvPr id="97" name="Group 96">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56" y="2854"/>
            <a:ext cx="2087566" cy="2406445"/>
            <a:chOff x="-305" y="-4155"/>
            <a:chExt cx="2514948" cy="2174333"/>
          </a:xfrm>
        </p:grpSpPr>
        <p:sp>
          <p:nvSpPr>
            <p:cNvPr id="98" name="Freeform: Shape 97">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1" name="Freeform: Shape 100">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102">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062939" y="4456669"/>
            <a:ext cx="2087566" cy="2406445"/>
            <a:chOff x="-305" y="-4155"/>
            <a:chExt cx="2514948" cy="2174333"/>
          </a:xfrm>
        </p:grpSpPr>
        <p:sp>
          <p:nvSpPr>
            <p:cNvPr id="104" name="Freeform: Shape 103">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7" name="Freeform: Shape 106">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2">
            <a:extLst>
              <a:ext uri="{FF2B5EF4-FFF2-40B4-BE49-F238E27FC236}">
                <a16:creationId xmlns:a16="http://schemas.microsoft.com/office/drawing/2014/main" id="{A52DA117-C713-423D-A59D-75C1F94FF6D0}"/>
              </a:ext>
            </a:extLst>
          </p:cNvPr>
          <p:cNvSpPr/>
          <p:nvPr/>
        </p:nvSpPr>
        <p:spPr>
          <a:xfrm>
            <a:off x="791852" y="5301734"/>
            <a:ext cx="8220174" cy="646331"/>
          </a:xfrm>
          <a:prstGeom prst="rect">
            <a:avLst/>
          </a:prstGeom>
        </p:spPr>
        <p:txBody>
          <a:bodyPr wrap="square">
            <a:spAutoFit/>
          </a:bodyPr>
          <a:lstStyle/>
          <a:p>
            <a:pPr algn="ctr">
              <a:spcAft>
                <a:spcPts val="600"/>
              </a:spcAft>
            </a:pPr>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Applied Data Science Capstone</a:t>
            </a:r>
          </a:p>
        </p:txBody>
      </p:sp>
      <p:sp>
        <p:nvSpPr>
          <p:cNvPr id="5" name="Rectangle 4">
            <a:extLst>
              <a:ext uri="{FF2B5EF4-FFF2-40B4-BE49-F238E27FC236}">
                <a16:creationId xmlns:a16="http://schemas.microsoft.com/office/drawing/2014/main" id="{0DED155E-ABFB-4310-B37F-BA70F7F70D86}"/>
              </a:ext>
            </a:extLst>
          </p:cNvPr>
          <p:cNvSpPr/>
          <p:nvPr/>
        </p:nvSpPr>
        <p:spPr>
          <a:xfrm>
            <a:off x="4883085" y="6165132"/>
            <a:ext cx="3912123" cy="381647"/>
          </a:xfrm>
          <a:prstGeom prst="rect">
            <a:avLst/>
          </a:prstGeom>
        </p:spPr>
        <p:txBody>
          <a:bodyPr wrap="square">
            <a:spAutoFit/>
          </a:bodyPr>
          <a:lstStyle/>
          <a:p>
            <a:pPr algn="ct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Annadurai Palanisamy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chemeClr val="accent2">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IN" dirty="0"/>
          </a:p>
        </p:txBody>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chemeClr val="accent2">
              <a:lumMod val="40000"/>
              <a:lumOff val="60000"/>
            </a:schemeClr>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dirty="0">
                <a:solidFill>
                  <a:srgbClr val="000000"/>
                </a:solidFill>
                <a:latin typeface="Arial"/>
                <a:ea typeface="DejaVu Sans"/>
              </a:rPr>
              <a:t>Filter out which Borough and Neighborhood have maximum number of Indian Restaurants using </a:t>
            </a:r>
            <a:r>
              <a:rPr lang="en-US" sz="1400" b="0" strike="noStrike" spc="-1" dirty="0" err="1">
                <a:solidFill>
                  <a:srgbClr val="000000"/>
                </a:solidFill>
                <a:latin typeface="Arial"/>
                <a:ea typeface="DejaVu Sans"/>
              </a:rPr>
              <a:t>FourSquare</a:t>
            </a:r>
            <a:r>
              <a:rPr lang="en-US" sz="1400" b="0" strike="noStrike" spc="-1" dirty="0">
                <a:solidFill>
                  <a:srgbClr val="000000"/>
                </a:solidFill>
                <a:latin typeface="Arial"/>
                <a:ea typeface="DejaVu Sans"/>
              </a:rPr>
              <a:t> API.</a:t>
            </a:r>
            <a:endParaRPr lang="en-US" sz="1400" b="0" strike="noStrike" spc="-1" dirty="0">
              <a:latin typeface="Arial"/>
            </a:endParaRPr>
          </a:p>
          <a:p>
            <a:pPr marL="57240">
              <a:lnSpc>
                <a:spcPct val="90000"/>
              </a:lnSpc>
              <a:spcAft>
                <a:spcPts val="601"/>
              </a:spcAft>
            </a:pPr>
            <a:endParaRPr lang="en-US" sz="1400" b="0" strike="noStrike" spc="-1" dirty="0">
              <a:latin typeface="Arial"/>
            </a:endParaRPr>
          </a:p>
          <a:p>
            <a:pPr marL="57240">
              <a:lnSpc>
                <a:spcPct val="90000"/>
              </a:lnSpc>
              <a:spcAft>
                <a:spcPts val="601"/>
              </a:spcAft>
            </a:pPr>
            <a:endParaRPr lang="en-US" sz="1400" b="0" strike="noStrike" spc="-1" dirty="0">
              <a:latin typeface="Arial"/>
            </a:endParaRPr>
          </a:p>
          <a:p>
            <a:pPr marL="57240">
              <a:lnSpc>
                <a:spcPct val="90000"/>
              </a:lnSpc>
              <a:spcAft>
                <a:spcPts val="601"/>
              </a:spcAft>
            </a:pPr>
            <a:endParaRPr lang="en-US" sz="1400" b="0" strike="noStrike" spc="-1" dirty="0">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chemeClr val="accent2">
              <a:lumMod val="40000"/>
              <a:lumOff val="60000"/>
            </a:schemeClr>
          </a:solidFill>
          <a:ln w="54000">
            <a:noFill/>
          </a:ln>
        </p:spPr>
        <p:style>
          <a:lnRef idx="2">
            <a:schemeClr val="accent1">
              <a:shade val="50000"/>
            </a:schemeClr>
          </a:lnRef>
          <a:fillRef idx="1">
            <a:schemeClr val="accent1"/>
          </a:fillRef>
          <a:effectRef idx="0">
            <a:schemeClr val="accent1"/>
          </a:effectRef>
          <a:fontRef idx="minor"/>
        </p:style>
        <p:txBody>
          <a:bodyPr/>
          <a:lstStyle/>
          <a:p>
            <a:endParaRPr lang="en-IN" dirty="0"/>
          </a:p>
        </p:txBody>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chemeClr val="accent2">
              <a:lumMod val="40000"/>
              <a:lumOff val="60000"/>
            </a:schemeClr>
          </a:solidFill>
          <a:ln w="127080">
            <a:solidFill>
              <a:srgbClr val="404040"/>
            </a:solidFill>
            <a:round/>
          </a:ln>
        </p:spPr>
        <p:style>
          <a:lnRef idx="2">
            <a:schemeClr val="accent1">
              <a:shade val="50000"/>
            </a:schemeClr>
          </a:lnRef>
          <a:fillRef idx="1">
            <a:schemeClr val="accent1"/>
          </a:fillRef>
          <a:effectRef idx="0">
            <a:schemeClr val="accent1"/>
          </a:effectRef>
          <a:fontRef idx="minor"/>
        </p:style>
        <p:txBody>
          <a:bodyPr/>
          <a:lstStyle/>
          <a:p>
            <a:endParaRPr lang="en-IN" dirty="0"/>
          </a:p>
        </p:txBody>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dirty="0">
                <a:solidFill>
                  <a:srgbClr val="FFFFFF"/>
                </a:solidFill>
                <a:latin typeface="Arial"/>
              </a:rPr>
              <a:t>Limitation</a:t>
            </a:r>
            <a:endParaRPr lang="en-US" sz="3700" b="0" strike="noStrike" spc="-1" dirty="0">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603268" y="2476800"/>
              <a:ext cx="3469064"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600" spc="-1" dirty="0">
                  <a:solidFill>
                    <a:schemeClr val="bg1"/>
                  </a:solidFill>
                </a:rPr>
                <a:t>The accuracy of data depends purely depends on the data provided by </a:t>
              </a:r>
              <a:r>
                <a:rPr lang="en-US" sz="1600" spc="-1" dirty="0" err="1">
                  <a:solidFill>
                    <a:schemeClr val="bg1"/>
                  </a:solidFill>
                </a:rPr>
                <a:t>FourSquare</a:t>
              </a:r>
              <a:endParaRPr lang="en-US" sz="1600" spc="-1" dirty="0">
                <a:solidFill>
                  <a:schemeClr val="bg1"/>
                </a:solidFill>
              </a:endParaRPr>
            </a:p>
          </p:txBody>
        </p:sp>
      </p:grpSp>
      <p:grpSp>
        <p:nvGrpSpPr>
          <p:cNvPr id="180" name="Group 9"/>
          <p:cNvGrpSpPr/>
          <p:nvPr/>
        </p:nvGrpSpPr>
        <p:grpSpPr>
          <a:xfrm>
            <a:off x="0" y="0"/>
            <a:ext cx="36000" cy="36000"/>
            <a:chOff x="0" y="0"/>
            <a:chExt cx="36000" cy="36000"/>
          </a:xfrm>
        </p:grpSpPr>
      </p:grpSp>
    </p:spTree>
    <p:extLst>
      <p:ext uri="{BB962C8B-B14F-4D97-AF65-F5344CB8AC3E}">
        <p14:creationId xmlns:p14="http://schemas.microsoft.com/office/powerpoint/2010/main" val="35594723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endParaRPr lang="en-US" sz="2400" b="0" strike="noStrike" spc="-1" dirty="0">
              <a:latin typeface="Arial"/>
            </a:endParaRPr>
          </a:p>
        </p:txBody>
      </p:sp>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dirty="0">
                <a:solidFill>
                  <a:srgbClr val="FFFFFF"/>
                </a:solidFill>
                <a:latin typeface="Arial"/>
              </a:rPr>
              <a:t>Thank you</a:t>
            </a:r>
            <a:endParaRPr lang="en-US" sz="6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8167"/>
            <a:ext cx="3625552" cy="2488150"/>
            <a:chOff x="6867015" y="-1"/>
            <a:chExt cx="5324985" cy="3251912"/>
          </a:xfrm>
          <a:solidFill>
            <a:schemeClr val="bg1">
              <a:alpha val="30000"/>
            </a:schemeClr>
          </a:solidFill>
        </p:grpSpPr>
        <p:sp>
          <p:nvSpPr>
            <p:cNvPr id="129" name="Freeform: Shape 128">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Shape 131">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TextShape 1"/>
          <p:cNvSpPr txBox="1"/>
          <p:nvPr/>
        </p:nvSpPr>
        <p:spPr>
          <a:xfrm>
            <a:off x="2270943" y="991261"/>
            <a:ext cx="4316022" cy="183734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100" b="1" strike="noStrike" kern="1200" spc="-1">
                <a:solidFill>
                  <a:schemeClr val="tx2"/>
                </a:solidFill>
                <a:latin typeface="+mj-lt"/>
                <a:ea typeface="+mj-ea"/>
                <a:cs typeface="+mj-cs"/>
              </a:rPr>
              <a:t>Applied Data Science Capstone</a:t>
            </a:r>
            <a:endParaRPr lang="en-US" sz="3100" b="0" strike="noStrike" kern="1200" spc="-1">
              <a:solidFill>
                <a:schemeClr val="tx2"/>
              </a:solidFill>
              <a:latin typeface="+mj-lt"/>
              <a:ea typeface="+mj-ea"/>
              <a:cs typeface="+mj-cs"/>
            </a:endParaRPr>
          </a:p>
        </p:txBody>
      </p:sp>
      <p:sp>
        <p:nvSpPr>
          <p:cNvPr id="97" name="TextShape 2"/>
          <p:cNvSpPr txBox="1"/>
          <p:nvPr/>
        </p:nvSpPr>
        <p:spPr>
          <a:xfrm>
            <a:off x="2287809" y="2979336"/>
            <a:ext cx="4282290" cy="24308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0" strike="noStrike" spc="-1">
                <a:solidFill>
                  <a:schemeClr val="tx2"/>
                </a:solidFill>
              </a:rPr>
              <a:t>In this course I have learned about FourSquare API ( It is a restful API to retrieve the data about venues in different neighborhoods around the world and   I have applied this learnings to complete my Capstone Project</a:t>
            </a:r>
          </a:p>
        </p:txBody>
      </p:sp>
      <p:grpSp>
        <p:nvGrpSpPr>
          <p:cNvPr id="134" name="Group 133">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135" name="Freeform: Shape 134">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Shape 135">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8" name="Freeform: Shape 137">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0">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32">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35" name="Rectangle 134">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Shape 1"/>
          <p:cNvSpPr txBox="1"/>
          <p:nvPr/>
        </p:nvSpPr>
        <p:spPr>
          <a:xfrm>
            <a:off x="2528840" y="1741337"/>
            <a:ext cx="4086547"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500" b="0" strike="noStrike" kern="1200" spc="-1">
                <a:solidFill>
                  <a:schemeClr val="tx2"/>
                </a:solidFill>
                <a:latin typeface="+mj-lt"/>
                <a:ea typeface="+mj-ea"/>
                <a:cs typeface="+mj-cs"/>
              </a:rPr>
              <a:t>Capstone Project</a:t>
            </a:r>
          </a:p>
        </p:txBody>
      </p:sp>
      <p:grpSp>
        <p:nvGrpSpPr>
          <p:cNvPr id="137" name="Group 136">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43336"/>
            <a:ext cx="3872284" cy="2657478"/>
            <a:chOff x="6867015" y="-1"/>
            <a:chExt cx="5324985" cy="3251912"/>
          </a:xfrm>
          <a:solidFill>
            <a:schemeClr val="bg1">
              <a:alpha val="30000"/>
            </a:schemeClr>
          </a:solidFill>
        </p:grpSpPr>
        <p:sp>
          <p:nvSpPr>
            <p:cNvPr id="138" name="Freeform: Shape 137">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144" name="Freeform: Shape 143">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47" name="Freeform: Shape 146">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0">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32">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35" name="Rectangle 134">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Shape 1"/>
          <p:cNvSpPr txBox="1"/>
          <p:nvPr/>
        </p:nvSpPr>
        <p:spPr>
          <a:xfrm>
            <a:off x="2528840" y="1741337"/>
            <a:ext cx="4086547"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4500" b="0" strike="noStrike" kern="1200" spc="-1" dirty="0">
              <a:solidFill>
                <a:schemeClr val="tx2"/>
              </a:solidFill>
              <a:latin typeface="+mj-lt"/>
              <a:ea typeface="+mj-ea"/>
              <a:cs typeface="+mj-cs"/>
            </a:endParaRPr>
          </a:p>
        </p:txBody>
      </p:sp>
      <p:grpSp>
        <p:nvGrpSpPr>
          <p:cNvPr id="137" name="Group 136">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43336"/>
            <a:ext cx="3872284" cy="2657478"/>
            <a:chOff x="6867015" y="-1"/>
            <a:chExt cx="5324985" cy="3251912"/>
          </a:xfrm>
          <a:solidFill>
            <a:schemeClr val="bg1">
              <a:alpha val="30000"/>
            </a:schemeClr>
          </a:solidFill>
        </p:grpSpPr>
        <p:sp>
          <p:nvSpPr>
            <p:cNvPr id="138" name="Freeform: Shape 137">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144" name="Freeform: Shape 143">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47" name="Freeform: Shape 146">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CustomShape 5">
            <a:extLst>
              <a:ext uri="{FF2B5EF4-FFF2-40B4-BE49-F238E27FC236}">
                <a16:creationId xmlns:a16="http://schemas.microsoft.com/office/drawing/2014/main" id="{46E7F051-4156-445B-AB6D-5B2B719B195C}"/>
              </a:ext>
            </a:extLst>
          </p:cNvPr>
          <p:cNvSpPr/>
          <p:nvPr/>
        </p:nvSpPr>
        <p:spPr>
          <a:xfrm>
            <a:off x="867267" y="2747664"/>
            <a:ext cx="8154185" cy="12402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dirty="0">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dirty="0">
              <a:latin typeface="Arial"/>
            </a:endParaRPr>
          </a:p>
        </p:txBody>
      </p:sp>
      <p:sp>
        <p:nvSpPr>
          <p:cNvPr id="24" name="CustomShape 6">
            <a:extLst>
              <a:ext uri="{FF2B5EF4-FFF2-40B4-BE49-F238E27FC236}">
                <a16:creationId xmlns:a16="http://schemas.microsoft.com/office/drawing/2014/main" id="{A37FF782-4053-44D5-894C-280EB417CBB1}"/>
              </a:ext>
            </a:extLst>
          </p:cNvPr>
          <p:cNvSpPr/>
          <p:nvPr/>
        </p:nvSpPr>
        <p:spPr>
          <a:xfrm>
            <a:off x="952107" y="4265926"/>
            <a:ext cx="7587813" cy="19934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dirty="0">
              <a:latin typeface="Arial"/>
            </a:endParaRPr>
          </a:p>
          <a:p>
            <a:pPr>
              <a:lnSpc>
                <a:spcPct val="90000"/>
              </a:lnSpc>
              <a:spcAft>
                <a:spcPts val="601"/>
              </a:spcAft>
            </a:pPr>
            <a:r>
              <a:rPr lang="en-US" sz="1200" b="0" strike="noStrike" spc="-1" dirty="0">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dirty="0">
              <a:latin typeface="Arial"/>
            </a:endParaRPr>
          </a:p>
          <a:p>
            <a:pPr>
              <a:lnSpc>
                <a:spcPct val="90000"/>
              </a:lnSpc>
              <a:spcAft>
                <a:spcPts val="601"/>
              </a:spcAft>
            </a:pPr>
            <a:endParaRPr lang="en-US" sz="1200" b="0" strike="noStrike" spc="-1" dirty="0">
              <a:latin typeface="Arial"/>
            </a:endParaRPr>
          </a:p>
        </p:txBody>
      </p:sp>
      <p:sp>
        <p:nvSpPr>
          <p:cNvPr id="2" name="Rectangle 1">
            <a:extLst>
              <a:ext uri="{FF2B5EF4-FFF2-40B4-BE49-F238E27FC236}">
                <a16:creationId xmlns:a16="http://schemas.microsoft.com/office/drawing/2014/main" id="{A5C055C1-79CB-45D8-BAAF-18A63E91A73D}"/>
              </a:ext>
            </a:extLst>
          </p:cNvPr>
          <p:cNvSpPr/>
          <p:nvPr/>
        </p:nvSpPr>
        <p:spPr>
          <a:xfrm>
            <a:off x="867267" y="1143000"/>
            <a:ext cx="2331188" cy="461665"/>
          </a:xfrm>
          <a:prstGeom prst="rect">
            <a:avLst/>
          </a:prstGeom>
        </p:spPr>
        <p:txBody>
          <a:bodyPr wrap="square">
            <a:spAutoFit/>
          </a:bodyPr>
          <a:lstStyle/>
          <a:p>
            <a:r>
              <a:rPr lang="en-IN" sz="2400" dirty="0"/>
              <a:t>Background</a:t>
            </a:r>
          </a:p>
        </p:txBody>
      </p:sp>
    </p:spTree>
    <p:extLst>
      <p:ext uri="{BB962C8B-B14F-4D97-AF65-F5344CB8AC3E}">
        <p14:creationId xmlns:p14="http://schemas.microsoft.com/office/powerpoint/2010/main" val="11224748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IN" dirty="0"/>
          </a:p>
        </p:txBody>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IN" dirty="0"/>
          </a:p>
        </p:txBody>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dirty="0">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dirty="0">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dirty="0">
                <a:solidFill>
                  <a:srgbClr val="000000"/>
                </a:solidFill>
                <a:latin typeface="Arial"/>
                <a:ea typeface="DejaVu Sans"/>
              </a:rPr>
              <a:t>Queries that can be answered using this project?</a:t>
            </a:r>
            <a:endParaRPr lang="en-US" sz="2000" b="0" strike="noStrike" spc="-1" dirty="0">
              <a:latin typeface="Arial"/>
            </a:endParaRPr>
          </a:p>
          <a:p>
            <a:pPr>
              <a:lnSpc>
                <a:spcPct val="90000"/>
              </a:lnSpc>
              <a:spcAft>
                <a:spcPts val="601"/>
              </a:spcAft>
            </a:pPr>
            <a:endParaRPr lang="en-US" sz="2000" b="0" strike="noStrike" spc="-1" dirty="0">
              <a:latin typeface="Arial"/>
            </a:endParaRPr>
          </a:p>
          <a:p>
            <a:pPr marL="285840" indent="-227880">
              <a:lnSpc>
                <a:spcPct val="90000"/>
              </a:lnSpc>
              <a:spcAft>
                <a:spcPts val="601"/>
              </a:spcAft>
              <a:buClr>
                <a:srgbClr val="000000"/>
              </a:buClr>
              <a:buFont typeface="Arial"/>
              <a:buChar char="•"/>
            </a:pPr>
            <a:r>
              <a:rPr lang="en-US" sz="1400" b="0" strike="noStrike" spc="-1" dirty="0">
                <a:solidFill>
                  <a:srgbClr val="000000"/>
                </a:solidFill>
                <a:latin typeface="Arial"/>
                <a:ea typeface="DejaVu Sans"/>
              </a:rPr>
              <a:t>What is best location in New York City for Indian Cuisine ?</a:t>
            </a:r>
            <a:endParaRPr lang="en-US" sz="1400" b="0" strike="noStrike" spc="-1" dirty="0">
              <a:latin typeface="Arial"/>
            </a:endParaRPr>
          </a:p>
          <a:p>
            <a:pPr marL="285840" indent="-227880">
              <a:lnSpc>
                <a:spcPct val="90000"/>
              </a:lnSpc>
              <a:spcAft>
                <a:spcPts val="601"/>
              </a:spcAft>
              <a:buClr>
                <a:srgbClr val="000000"/>
              </a:buClr>
              <a:buFont typeface="Arial"/>
              <a:buChar char="•"/>
            </a:pPr>
            <a:r>
              <a:rPr lang="en-US" sz="1400" b="0" strike="noStrike" spc="-1" dirty="0">
                <a:solidFill>
                  <a:srgbClr val="000000"/>
                </a:solidFill>
                <a:latin typeface="Arial"/>
                <a:ea typeface="DejaVu Sans"/>
              </a:rPr>
              <a:t>Which areas have potential Indian Restaurant Market ?</a:t>
            </a:r>
            <a:endParaRPr lang="en-US" sz="1400" b="0" strike="noStrike" spc="-1" dirty="0">
              <a:latin typeface="Arial"/>
            </a:endParaRPr>
          </a:p>
          <a:p>
            <a:pPr marL="285840" indent="-227880">
              <a:lnSpc>
                <a:spcPct val="90000"/>
              </a:lnSpc>
              <a:spcAft>
                <a:spcPts val="601"/>
              </a:spcAft>
              <a:buClr>
                <a:srgbClr val="000000"/>
              </a:buClr>
              <a:buFont typeface="Arial"/>
              <a:buChar char="•"/>
            </a:pPr>
            <a:r>
              <a:rPr lang="en-US" sz="1400" b="0" strike="noStrike" spc="-1" dirty="0">
                <a:solidFill>
                  <a:srgbClr val="000000"/>
                </a:solidFill>
                <a:latin typeface="Arial"/>
                <a:ea typeface="DejaVu Sans"/>
              </a:rPr>
              <a:t>Which all areas lack Indian Restaurants ?</a:t>
            </a:r>
            <a:endParaRPr lang="en-US" sz="1400" b="0" strike="noStrike" spc="-1" dirty="0">
              <a:latin typeface="Arial"/>
            </a:endParaRPr>
          </a:p>
          <a:p>
            <a:pPr marL="285840" indent="-227880">
              <a:lnSpc>
                <a:spcPct val="90000"/>
              </a:lnSpc>
              <a:spcAft>
                <a:spcPts val="601"/>
              </a:spcAft>
              <a:buClr>
                <a:srgbClr val="000000"/>
              </a:buClr>
              <a:buFont typeface="Arial"/>
              <a:buChar char="•"/>
            </a:pPr>
            <a:r>
              <a:rPr lang="en-US" sz="1400" b="0" strike="noStrike" spc="-1" dirty="0">
                <a:solidFill>
                  <a:srgbClr val="000000"/>
                </a:solidFill>
                <a:latin typeface="Arial"/>
                <a:ea typeface="DejaVu Sans"/>
              </a:rPr>
              <a:t>Which is the best place to stay if I prefer Indian Cuisine ?</a:t>
            </a:r>
            <a:endParaRPr lang="en-US" sz="1400" b="0" strike="noStrike" spc="-1" dirty="0">
              <a:latin typeface="Arial"/>
            </a:endParaRPr>
          </a:p>
          <a:p>
            <a:pPr>
              <a:lnSpc>
                <a:spcPct val="90000"/>
              </a:lnSpc>
              <a:spcAft>
                <a:spcPts val="601"/>
              </a:spcAft>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IN" dirty="0"/>
          </a:p>
        </p:txBody>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FFFFFF"/>
                </a:solidFill>
                <a:latin typeface="Arial"/>
              </a:rPr>
              <a:t>Libraries to be used</a:t>
            </a:r>
            <a:endParaRPr lang="en-US" sz="4400" b="0" strike="noStrike" spc="-1" dirty="0">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832</Words>
  <Application>Microsoft Office PowerPoint</Application>
  <PresentationFormat>On-screen Show (4:3)</PresentationFormat>
  <Paragraphs>66</Paragraphs>
  <Slides>19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Annadurai Palanisamy</dc:creator>
  <cp:lastModifiedBy>Annadurai Palanisamy</cp:lastModifiedBy>
  <cp:revision>3</cp:revision>
  <dcterms:created xsi:type="dcterms:W3CDTF">2020-10-03T08:53:01Z</dcterms:created>
  <dcterms:modified xsi:type="dcterms:W3CDTF">2020-10-03T09:08:26Z</dcterms:modified>
</cp:coreProperties>
</file>