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1" r:id="rId6"/>
    <p:sldId id="268" r:id="rId7"/>
    <p:sldId id="264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Huang" initials="AH" lastIdx="1" clrIdx="0">
    <p:extLst>
      <p:ext uri="{19B8F6BF-5375-455C-9EA6-DF929625EA0E}">
        <p15:presenceInfo xmlns:p15="http://schemas.microsoft.com/office/powerpoint/2012/main" userId="a8732e180f52b5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7"/>
    <p:restoredTop sz="91422"/>
  </p:normalViewPr>
  <p:slideViewPr>
    <p:cSldViewPr snapToGrid="0" snapToObjects="1">
      <p:cViewPr>
        <p:scale>
          <a:sx n="100" d="100"/>
          <a:sy n="100" d="100"/>
        </p:scale>
        <p:origin x="127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95239-6E03-844D-8AD0-3383678ED129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8B2BE-2453-ED49-B4C7-D72564B2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8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200" dirty="0"/>
              <a:t>In order for financial institutions to better maximize their revenue or minimize loss, we need to find out earlier if people are defaulting on their credit card payments. 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/>
              <a:t> If more people are defaulting on their credit card payments, it could potentially be a good indication of an upcoming recession. For financial institutions, predicting defaults could help with building credit strategies to determine whether to provide a credit line increase or decrease.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EA32A-1E7B-A84A-9EBF-0E2E0C7024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Change it to Assumptions +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22500 rows and with 14 features (~ features = payment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ECOA = Equal Credit Opportunity Act – can not discriminate against sex, martial status, age but did not say education </a:t>
            </a:r>
          </a:p>
          <a:p>
            <a:pPr marL="0" indent="0">
              <a:buNone/>
            </a:pPr>
            <a:r>
              <a:rPr lang="en-US" dirty="0"/>
              <a:t>ALLL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EA32A-1E7B-A84A-9EBF-0E2E0C7024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thought about not putting the demographics data into my model but I don’t think I will have enough variables. </a:t>
            </a:r>
          </a:p>
          <a:p>
            <a:r>
              <a:rPr lang="en-US" dirty="0"/>
              <a:t>- Bill Payment and Payment Amount by itself do not do anything. 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How much you owe this month</a:t>
            </a:r>
          </a:p>
          <a:p>
            <a:pPr marL="228600" indent="-228600">
              <a:buAutoNum type="arabicPeriod"/>
            </a:pPr>
            <a:r>
              <a:rPr lang="en-US" dirty="0"/>
              <a:t>Credit Utilization Rate</a:t>
            </a:r>
          </a:p>
          <a:p>
            <a:pPr marL="228600" indent="-228600">
              <a:buAutoNum type="arabicPeriod"/>
            </a:pPr>
            <a:r>
              <a:rPr lang="en-US" dirty="0"/>
              <a:t>Umm… this one I made up… tackling the payment status on top of it </a:t>
            </a:r>
            <a:r>
              <a:rPr lang="en-US" dirty="0" err="1"/>
              <a:t>lolol</a:t>
            </a:r>
            <a:r>
              <a:rPr lang="en-US" dirty="0"/>
              <a:t>…  pretty sure it doesn’t exist LOL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8B2BE-2453-ED49-B4C7-D72564B269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E08C-015A-BD40-85B7-C373A023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default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BE9E2-F977-274C-A0D1-2608A0258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Assembly DATR-318 Remote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85B6E-1DA2-1A4C-B57A-B75F37CF560B}"/>
              </a:ext>
            </a:extLst>
          </p:cNvPr>
          <p:cNvSpPr txBox="1"/>
          <p:nvPr/>
        </p:nvSpPr>
        <p:spPr>
          <a:xfrm>
            <a:off x="10782300" y="648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Anna Huang</a:t>
            </a:r>
          </a:p>
        </p:txBody>
      </p:sp>
    </p:spTree>
    <p:extLst>
      <p:ext uri="{BB962C8B-B14F-4D97-AF65-F5344CB8AC3E}">
        <p14:creationId xmlns:p14="http://schemas.microsoft.com/office/powerpoint/2010/main" val="354428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63F0-0AE4-2141-82E9-3475AE2B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8D17-E6C8-4147-A3EB-C131465E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03974"/>
            <a:ext cx="7729728" cy="1074226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Do you want to identify profitable customers to grow your business?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Do you want to target potential fraudsters?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Do you want to know how well the economy is doing?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07C283-330B-4E43-8C41-7A5E33C5685E}"/>
              </a:ext>
            </a:extLst>
          </p:cNvPr>
          <p:cNvCxnSpPr>
            <a:cxnSpLocks/>
          </p:cNvCxnSpPr>
          <p:nvPr/>
        </p:nvCxnSpPr>
        <p:spPr>
          <a:xfrm>
            <a:off x="8167839" y="4278559"/>
            <a:ext cx="361380" cy="7307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E3A111-F8C6-C745-855E-FFCA4F06A62D}"/>
              </a:ext>
            </a:extLst>
          </p:cNvPr>
          <p:cNvCxnSpPr>
            <a:cxnSpLocks/>
          </p:cNvCxnSpPr>
          <p:nvPr/>
        </p:nvCxnSpPr>
        <p:spPr>
          <a:xfrm flipH="1">
            <a:off x="3762604" y="4246028"/>
            <a:ext cx="365760" cy="73152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AA538E-EC8D-404C-B5F6-F5E68AFDA40F}"/>
              </a:ext>
            </a:extLst>
          </p:cNvPr>
          <p:cNvSpPr txBox="1"/>
          <p:nvPr/>
        </p:nvSpPr>
        <p:spPr>
          <a:xfrm>
            <a:off x="805188" y="5096575"/>
            <a:ext cx="5013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Impact</a:t>
            </a:r>
          </a:p>
          <a:p>
            <a:pPr lvl="1"/>
            <a:r>
              <a:rPr lang="en-US" dirty="0"/>
              <a:t>Financial Institutions maximize revenue or minimize loss by implementing credit strategies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235D13-2FEC-C54B-9553-5767A8208E1E}"/>
              </a:ext>
            </a:extLst>
          </p:cNvPr>
          <p:cNvSpPr txBox="1"/>
          <p:nvPr/>
        </p:nvSpPr>
        <p:spPr>
          <a:xfrm>
            <a:off x="6853392" y="5110925"/>
            <a:ext cx="4363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Impact</a:t>
            </a:r>
          </a:p>
          <a:p>
            <a:pPr algn="ctr"/>
            <a:r>
              <a:rPr lang="en-US" dirty="0"/>
              <a:t>Indication of a potential upcoming recession </a:t>
            </a:r>
          </a:p>
          <a:p>
            <a:pPr algn="ctr"/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97C25D-07D6-9F42-BB71-D25365DA5676}"/>
              </a:ext>
            </a:extLst>
          </p:cNvPr>
          <p:cNvSpPr txBox="1"/>
          <p:nvPr/>
        </p:nvSpPr>
        <p:spPr>
          <a:xfrm>
            <a:off x="2541340" y="3511458"/>
            <a:ext cx="7109320" cy="64633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Goal</a:t>
            </a:r>
          </a:p>
          <a:p>
            <a:pPr algn="ctr"/>
            <a:r>
              <a:rPr lang="en-US" dirty="0"/>
              <a:t>Predict if an individual is defaulting on his/her credit card payment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532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E02A-5818-184E-8E58-F5D55037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9C79-F8AB-3C44-A8DD-3C48265C0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792" y="2257045"/>
            <a:ext cx="9672417" cy="4290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/>
              <a:t>Assumption:</a:t>
            </a:r>
            <a:r>
              <a:rPr lang="en-US" sz="2000" dirty="0"/>
              <a:t> If a customer is paying consistently, he/she have a lower probability of default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471BF-AD3E-0848-B3E9-D6E7F91C618D}"/>
              </a:ext>
            </a:extLst>
          </p:cNvPr>
          <p:cNvSpPr txBox="1"/>
          <p:nvPr/>
        </p:nvSpPr>
        <p:spPr>
          <a:xfrm>
            <a:off x="1458000" y="2857501"/>
            <a:ext cx="416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Demographics Data</a:t>
            </a:r>
          </a:p>
          <a:p>
            <a:pPr algn="ctr"/>
            <a:r>
              <a:rPr lang="en-US" dirty="0"/>
              <a:t>Marriage, Education, </a:t>
            </a:r>
            <a:br>
              <a:rPr lang="en-US" dirty="0"/>
            </a:br>
            <a:r>
              <a:rPr lang="en-US" dirty="0"/>
              <a:t>Age, Gender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302F2-C15B-FB4B-A570-4090BBA75819}"/>
              </a:ext>
            </a:extLst>
          </p:cNvPr>
          <p:cNvSpPr txBox="1"/>
          <p:nvPr/>
        </p:nvSpPr>
        <p:spPr>
          <a:xfrm>
            <a:off x="6174673" y="2844801"/>
            <a:ext cx="41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Payment Data</a:t>
            </a:r>
          </a:p>
          <a:p>
            <a:pPr algn="ctr"/>
            <a:r>
              <a:rPr lang="en-US" dirty="0"/>
              <a:t>Credit Line,  Bill Amount, </a:t>
            </a:r>
            <a:br>
              <a:rPr lang="en-US" dirty="0"/>
            </a:br>
            <a:r>
              <a:rPr lang="en-US" dirty="0"/>
              <a:t>Payment Amount,  Payment Status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0AEB0-1B29-A54C-9222-ED8FF7DAD961}"/>
              </a:ext>
            </a:extLst>
          </p:cNvPr>
          <p:cNvSpPr/>
          <p:nvPr/>
        </p:nvSpPr>
        <p:spPr>
          <a:xfrm>
            <a:off x="1851727" y="2778790"/>
            <a:ext cx="3592161" cy="10698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394B2B-B721-AA41-A49E-2A8BD71483BA}"/>
              </a:ext>
            </a:extLst>
          </p:cNvPr>
          <p:cNvSpPr/>
          <p:nvPr/>
        </p:nvSpPr>
        <p:spPr>
          <a:xfrm>
            <a:off x="6288973" y="2781300"/>
            <a:ext cx="3931920" cy="10728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158F9D01-F0F4-FB4A-8A04-2D27497A26E8}"/>
              </a:ext>
            </a:extLst>
          </p:cNvPr>
          <p:cNvSpPr/>
          <p:nvPr/>
        </p:nvSpPr>
        <p:spPr>
          <a:xfrm flipH="1">
            <a:off x="834745" y="2686047"/>
            <a:ext cx="1409700" cy="63855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" action="ppaction://hlinkshowjump?jump=nextslide"/>
              </a:rPr>
              <a:t>Did you know?</a:t>
            </a:r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97E3F0-09AF-D043-BC98-0B8BDE273AB7}"/>
              </a:ext>
            </a:extLst>
          </p:cNvPr>
          <p:cNvSpPr/>
          <p:nvPr/>
        </p:nvSpPr>
        <p:spPr>
          <a:xfrm>
            <a:off x="6974773" y="3145442"/>
            <a:ext cx="1280160" cy="3098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905502-D5C8-D841-815C-92D047B3CFF4}"/>
              </a:ext>
            </a:extLst>
          </p:cNvPr>
          <p:cNvSpPr/>
          <p:nvPr/>
        </p:nvSpPr>
        <p:spPr>
          <a:xfrm>
            <a:off x="8337803" y="3446131"/>
            <a:ext cx="1554480" cy="274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70CD37-DC34-464A-A6E9-A08C87A10103}"/>
              </a:ext>
            </a:extLst>
          </p:cNvPr>
          <p:cNvCxnSpPr/>
          <p:nvPr/>
        </p:nvCxnSpPr>
        <p:spPr>
          <a:xfrm>
            <a:off x="5253550" y="4166631"/>
            <a:ext cx="0" cy="21945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089AAB-1F4B-8B41-846D-F818C8A69930}"/>
              </a:ext>
            </a:extLst>
          </p:cNvPr>
          <p:cNvCxnSpPr/>
          <p:nvPr/>
        </p:nvCxnSpPr>
        <p:spPr>
          <a:xfrm>
            <a:off x="6527800" y="4166631"/>
            <a:ext cx="0" cy="21945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8A5BDB-B636-EF44-98C2-94924E3586C2}"/>
              </a:ext>
            </a:extLst>
          </p:cNvPr>
          <p:cNvCxnSpPr>
            <a:cxnSpLocks/>
          </p:cNvCxnSpPr>
          <p:nvPr/>
        </p:nvCxnSpPr>
        <p:spPr>
          <a:xfrm flipH="1">
            <a:off x="4022023" y="4827032"/>
            <a:ext cx="384048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AFEB88-58C4-3246-B9AD-E1CB9072C49F}"/>
              </a:ext>
            </a:extLst>
          </p:cNvPr>
          <p:cNvCxnSpPr>
            <a:cxnSpLocks/>
          </p:cNvCxnSpPr>
          <p:nvPr/>
        </p:nvCxnSpPr>
        <p:spPr>
          <a:xfrm flipH="1">
            <a:off x="4110923" y="5522705"/>
            <a:ext cx="384048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A16A5C-7389-4145-97FB-37CCF1EBCA06}"/>
              </a:ext>
            </a:extLst>
          </p:cNvPr>
          <p:cNvSpPr txBox="1"/>
          <p:nvPr/>
        </p:nvSpPr>
        <p:spPr>
          <a:xfrm>
            <a:off x="4061520" y="4840577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Actual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No Default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726F4-8F06-C942-B432-E45D2C9D9741}"/>
              </a:ext>
            </a:extLst>
          </p:cNvPr>
          <p:cNvSpPr txBox="1"/>
          <p:nvPr/>
        </p:nvSpPr>
        <p:spPr>
          <a:xfrm>
            <a:off x="4055507" y="5572047"/>
            <a:ext cx="123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Actual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Yes Default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BD632-75DE-E644-B48A-73FF07556022}"/>
              </a:ext>
            </a:extLst>
          </p:cNvPr>
          <p:cNvSpPr txBox="1"/>
          <p:nvPr/>
        </p:nvSpPr>
        <p:spPr>
          <a:xfrm>
            <a:off x="5277404" y="4178838"/>
            <a:ext cx="132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Predicted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No Default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30B42-9E78-9344-B69B-2AA538173F9B}"/>
              </a:ext>
            </a:extLst>
          </p:cNvPr>
          <p:cNvSpPr txBox="1"/>
          <p:nvPr/>
        </p:nvSpPr>
        <p:spPr>
          <a:xfrm>
            <a:off x="6544259" y="4178737"/>
            <a:ext cx="1320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Predicted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Yes Default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82567A-6D70-E947-8F54-B9E92310F145}"/>
              </a:ext>
            </a:extLst>
          </p:cNvPr>
          <p:cNvSpPr txBox="1"/>
          <p:nvPr/>
        </p:nvSpPr>
        <p:spPr>
          <a:xfrm>
            <a:off x="5396778" y="4849839"/>
            <a:ext cx="100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True </a:t>
            </a:r>
          </a:p>
          <a:p>
            <a:pPr algn="ctr"/>
            <a:r>
              <a:rPr lang="en-US" dirty="0"/>
              <a:t>Negative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549838-87B5-1540-937E-30DB58867C10}"/>
              </a:ext>
            </a:extLst>
          </p:cNvPr>
          <p:cNvSpPr txBox="1"/>
          <p:nvPr/>
        </p:nvSpPr>
        <p:spPr>
          <a:xfrm>
            <a:off x="5355150" y="5602273"/>
            <a:ext cx="100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</a:t>
            </a:r>
          </a:p>
          <a:p>
            <a:pPr algn="ctr"/>
            <a:r>
              <a:rPr lang="en-US" dirty="0"/>
              <a:t>Negative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556D25-D2A0-3F4C-9095-664F75104825}"/>
              </a:ext>
            </a:extLst>
          </p:cNvPr>
          <p:cNvSpPr txBox="1"/>
          <p:nvPr/>
        </p:nvSpPr>
        <p:spPr>
          <a:xfrm>
            <a:off x="6756014" y="4874409"/>
            <a:ext cx="897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</a:t>
            </a:r>
          </a:p>
          <a:p>
            <a:pPr algn="ctr"/>
            <a:r>
              <a:rPr lang="en-US" dirty="0"/>
              <a:t>Positive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CF29F-E2D8-2246-A937-86FCD480E158}"/>
              </a:ext>
            </a:extLst>
          </p:cNvPr>
          <p:cNvSpPr txBox="1"/>
          <p:nvPr/>
        </p:nvSpPr>
        <p:spPr>
          <a:xfrm>
            <a:off x="6694855" y="5632470"/>
            <a:ext cx="897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True </a:t>
            </a:r>
          </a:p>
          <a:p>
            <a:pPr algn="ctr"/>
            <a:r>
              <a:rPr lang="en-US" dirty="0"/>
              <a:t>Positive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88BCB0A-AA7C-F94C-A0D8-E5ED1C500303}"/>
              </a:ext>
            </a:extLst>
          </p:cNvPr>
          <p:cNvSpPr/>
          <p:nvPr/>
        </p:nvSpPr>
        <p:spPr>
          <a:xfrm>
            <a:off x="5355150" y="5591584"/>
            <a:ext cx="1005596" cy="7696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 animBg="1"/>
      <p:bldP spid="11" grpId="0" animBg="1"/>
      <p:bldP spid="12" grpId="0" animBg="1"/>
      <p:bldP spid="13" grpId="0" animBg="1"/>
      <p:bldP spid="16" grpId="0" animBg="1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2D5B-AC56-A34E-8EDD-993EF02E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99254-CA6D-724D-92EB-0518CDFF0563}"/>
              </a:ext>
            </a:extLst>
          </p:cNvPr>
          <p:cNvSpPr txBox="1"/>
          <p:nvPr/>
        </p:nvSpPr>
        <p:spPr>
          <a:xfrm>
            <a:off x="1837696" y="2530604"/>
            <a:ext cx="292608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Bill Payment Data (month)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09143-8008-734A-8333-33D8963E6D49}"/>
              </a:ext>
            </a:extLst>
          </p:cNvPr>
          <p:cNvSpPr txBox="1"/>
          <p:nvPr/>
        </p:nvSpPr>
        <p:spPr>
          <a:xfrm>
            <a:off x="5210179" y="2545845"/>
            <a:ext cx="292608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Payment Amount (month)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20038-A4A4-3C4D-B850-02217E6BDD12}"/>
              </a:ext>
            </a:extLst>
          </p:cNvPr>
          <p:cNvSpPr txBox="1"/>
          <p:nvPr/>
        </p:nvSpPr>
        <p:spPr>
          <a:xfrm>
            <a:off x="4202749" y="3657600"/>
            <a:ext cx="155448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Credit 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01618-22A5-3340-B5BE-F1817B88C2DB}"/>
              </a:ext>
            </a:extLst>
          </p:cNvPr>
          <p:cNvSpPr/>
          <p:nvPr/>
        </p:nvSpPr>
        <p:spPr>
          <a:xfrm>
            <a:off x="1216032" y="2427449"/>
            <a:ext cx="48577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7A821-1495-1544-8829-E99CBBFA80EF}"/>
              </a:ext>
            </a:extLst>
          </p:cNvPr>
          <p:cNvSpPr txBox="1"/>
          <p:nvPr/>
        </p:nvSpPr>
        <p:spPr>
          <a:xfrm>
            <a:off x="4849184" y="253060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FBC0E-7483-664D-9A59-D0B739A2E66F}"/>
              </a:ext>
            </a:extLst>
          </p:cNvPr>
          <p:cNvSpPr txBox="1"/>
          <p:nvPr/>
        </p:nvSpPr>
        <p:spPr>
          <a:xfrm>
            <a:off x="8318384" y="2562813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E58CC-1E12-0B4B-A755-8AC7F137BD0B}"/>
              </a:ext>
            </a:extLst>
          </p:cNvPr>
          <p:cNvSpPr txBox="1"/>
          <p:nvPr/>
        </p:nvSpPr>
        <p:spPr>
          <a:xfrm>
            <a:off x="8692828" y="2530604"/>
            <a:ext cx="1632272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Total Debt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7B437-6F16-7445-9C9F-7E46FC5EA070}"/>
              </a:ext>
            </a:extLst>
          </p:cNvPr>
          <p:cNvSpPr/>
          <p:nvPr/>
        </p:nvSpPr>
        <p:spPr>
          <a:xfrm>
            <a:off x="1041400" y="3494249"/>
            <a:ext cx="6604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1I.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EB4F2E-AB3F-BA45-8A8F-8B9F5BF2056D}"/>
              </a:ext>
            </a:extLst>
          </p:cNvPr>
          <p:cNvSpPr/>
          <p:nvPr/>
        </p:nvSpPr>
        <p:spPr>
          <a:xfrm>
            <a:off x="1041400" y="4532596"/>
            <a:ext cx="6604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III.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A7F2A3-B1EF-B44D-BB1B-14003AD76431}"/>
              </a:ext>
            </a:extLst>
          </p:cNvPr>
          <p:cNvSpPr txBox="1"/>
          <p:nvPr/>
        </p:nvSpPr>
        <p:spPr>
          <a:xfrm>
            <a:off x="8318384" y="3641847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A413C7-6CA6-0840-ABB1-269C273EEDF7}"/>
              </a:ext>
            </a:extLst>
          </p:cNvPr>
          <p:cNvSpPr txBox="1"/>
          <p:nvPr/>
        </p:nvSpPr>
        <p:spPr>
          <a:xfrm>
            <a:off x="8692828" y="3657600"/>
            <a:ext cx="2457772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Total Available Credit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6BBCDB-0915-1C4A-922C-4BF0D7E2FACD}"/>
              </a:ext>
            </a:extLst>
          </p:cNvPr>
          <p:cNvSpPr txBox="1"/>
          <p:nvPr/>
        </p:nvSpPr>
        <p:spPr>
          <a:xfrm>
            <a:off x="1837696" y="4745511"/>
            <a:ext cx="292608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Bill Payment Data (month)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D64C6-79AA-3E4B-A493-07EC357B3C17}"/>
              </a:ext>
            </a:extLst>
          </p:cNvPr>
          <p:cNvSpPr txBox="1"/>
          <p:nvPr/>
        </p:nvSpPr>
        <p:spPr>
          <a:xfrm>
            <a:off x="5210179" y="4760752"/>
            <a:ext cx="292608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Payment Amount (month)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B6BC8C-2205-AC45-8594-287218BC3663}"/>
              </a:ext>
            </a:extLst>
          </p:cNvPr>
          <p:cNvSpPr txBox="1"/>
          <p:nvPr/>
        </p:nvSpPr>
        <p:spPr>
          <a:xfrm>
            <a:off x="4202749" y="5388798"/>
            <a:ext cx="155448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Credit 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53C208-79C9-AE41-9D88-C010FB12DB24}"/>
              </a:ext>
            </a:extLst>
          </p:cNvPr>
          <p:cNvSpPr txBox="1"/>
          <p:nvPr/>
        </p:nvSpPr>
        <p:spPr>
          <a:xfrm>
            <a:off x="4849184" y="474551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-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64C32-8173-3941-BA03-5533CCB7C0C3}"/>
              </a:ext>
            </a:extLst>
          </p:cNvPr>
          <p:cNvCxnSpPr>
            <a:cxnSpLocks/>
          </p:cNvCxnSpPr>
          <p:nvPr/>
        </p:nvCxnSpPr>
        <p:spPr>
          <a:xfrm flipH="1">
            <a:off x="1790710" y="5281405"/>
            <a:ext cx="6400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D6F0E0-D836-854F-A986-F9F9311A5F5C}"/>
              </a:ext>
            </a:extLst>
          </p:cNvPr>
          <p:cNvSpPr txBox="1"/>
          <p:nvPr/>
        </p:nvSpPr>
        <p:spPr>
          <a:xfrm>
            <a:off x="8318384" y="5056862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7ADFE-187F-204D-9775-0ADA5428660E}"/>
              </a:ext>
            </a:extLst>
          </p:cNvPr>
          <p:cNvSpPr txBox="1"/>
          <p:nvPr/>
        </p:nvSpPr>
        <p:spPr>
          <a:xfrm>
            <a:off x="8637703" y="5045755"/>
            <a:ext cx="2784803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Credit Utilization Rate</a:t>
            </a:r>
          </a:p>
        </p:txBody>
      </p:sp>
    </p:spTree>
    <p:extLst>
      <p:ext uri="{BB962C8B-B14F-4D97-AF65-F5344CB8AC3E}">
        <p14:creationId xmlns:p14="http://schemas.microsoft.com/office/powerpoint/2010/main" val="29025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3" grpId="0"/>
      <p:bldP spid="5" grpId="0"/>
      <p:bldP spid="13" grpId="0"/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5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2D5B-AC56-A34E-8EDD-993EF02E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27A9-9405-9F4E-8AB8-D46272984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74" y="2785455"/>
            <a:ext cx="3036323" cy="4013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1. Logistic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AA1B51-0EA3-304F-A857-D644F79212BD}"/>
              </a:ext>
            </a:extLst>
          </p:cNvPr>
          <p:cNvSpPr txBox="1">
            <a:spLocks/>
          </p:cNvSpPr>
          <p:nvPr/>
        </p:nvSpPr>
        <p:spPr>
          <a:xfrm>
            <a:off x="4577838" y="2813338"/>
            <a:ext cx="3036324" cy="40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/>
              <a:t>II. Decision Tree Classifier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7884C9-5FB0-EA49-B3B2-3A4B26B0CB2F}"/>
              </a:ext>
            </a:extLst>
          </p:cNvPr>
          <p:cNvSpPr txBox="1">
            <a:spLocks/>
          </p:cNvSpPr>
          <p:nvPr/>
        </p:nvSpPr>
        <p:spPr>
          <a:xfrm>
            <a:off x="8442702" y="2813337"/>
            <a:ext cx="3036324" cy="40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/>
              <a:t>III. Random Forest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E11295-CFD3-794E-AB11-D2EF7ABD4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003" y="3341708"/>
            <a:ext cx="2109994" cy="1861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CF8BC-3F72-6E44-BF32-C9A20FCF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702" y="3330731"/>
            <a:ext cx="3024579" cy="1861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361B95-9069-4A49-9F94-0A2F07CEB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501" y="3341708"/>
            <a:ext cx="2396666" cy="18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9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2D5B-AC56-A34E-8EDD-993EF02E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27A9-9405-9F4E-8AB8-D46272984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74" y="2645755"/>
            <a:ext cx="3036323" cy="4013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1. Logistic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AA1B51-0EA3-304F-A857-D644F79212BD}"/>
              </a:ext>
            </a:extLst>
          </p:cNvPr>
          <p:cNvSpPr txBox="1">
            <a:spLocks/>
          </p:cNvSpPr>
          <p:nvPr/>
        </p:nvSpPr>
        <p:spPr>
          <a:xfrm>
            <a:off x="4577838" y="2673638"/>
            <a:ext cx="3036324" cy="40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/>
              <a:t>II. Decision Tree Classifier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7884C9-5FB0-EA49-B3B2-3A4B26B0CB2F}"/>
              </a:ext>
            </a:extLst>
          </p:cNvPr>
          <p:cNvSpPr txBox="1">
            <a:spLocks/>
          </p:cNvSpPr>
          <p:nvPr/>
        </p:nvSpPr>
        <p:spPr>
          <a:xfrm>
            <a:off x="8442702" y="2673637"/>
            <a:ext cx="3036324" cy="40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dirty="0"/>
              <a:t>III. 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6DDB9-FEA3-4440-ABF7-E7AE3944EFC5}"/>
              </a:ext>
            </a:extLst>
          </p:cNvPr>
          <p:cNvSpPr txBox="1"/>
          <p:nvPr/>
        </p:nvSpPr>
        <p:spPr>
          <a:xfrm>
            <a:off x="878074" y="4892968"/>
            <a:ext cx="2426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Accuracy Score:  0.2552</a:t>
            </a:r>
          </a:p>
          <a:p>
            <a:pPr algn="ctr"/>
            <a:r>
              <a:rPr lang="en-US" dirty="0"/>
              <a:t>Precision Score: 0.2321</a:t>
            </a:r>
          </a:p>
          <a:p>
            <a:pPr algn="ctr"/>
            <a:r>
              <a:rPr lang="en-US" dirty="0"/>
              <a:t>Recall Score: 0.9836</a:t>
            </a:r>
          </a:p>
          <a:p>
            <a:pPr algn="ctr"/>
            <a:r>
              <a:rPr lang="en-US" dirty="0"/>
              <a:t>F2 Score:  0.5970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0C0EF-839F-4D48-9356-12841C93E1CC}"/>
              </a:ext>
            </a:extLst>
          </p:cNvPr>
          <p:cNvSpPr txBox="1"/>
          <p:nvPr/>
        </p:nvSpPr>
        <p:spPr>
          <a:xfrm>
            <a:off x="4813685" y="4874149"/>
            <a:ext cx="2362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Accuracy Score: 0.6298</a:t>
            </a:r>
          </a:p>
          <a:p>
            <a:pPr algn="ctr"/>
            <a:r>
              <a:rPr lang="en-US" dirty="0"/>
              <a:t>Precision Score: 0.3507</a:t>
            </a:r>
          </a:p>
          <a:p>
            <a:pPr algn="ctr"/>
            <a:r>
              <a:rPr lang="en-US" dirty="0"/>
              <a:t>Recall Score: 0.7345</a:t>
            </a:r>
          </a:p>
          <a:p>
            <a:pPr algn="ctr"/>
            <a:r>
              <a:rPr lang="en-US" dirty="0"/>
              <a:t>F2 Score: 0.6027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6CB859-187B-D14A-9940-A863C4D8AF73}"/>
              </a:ext>
            </a:extLst>
          </p:cNvPr>
          <p:cNvCxnSpPr/>
          <p:nvPr/>
        </p:nvCxnSpPr>
        <p:spPr>
          <a:xfrm>
            <a:off x="1754471" y="3177202"/>
            <a:ext cx="0" cy="14630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662FE8-06B3-904F-AB0E-FB62D571F298}"/>
              </a:ext>
            </a:extLst>
          </p:cNvPr>
          <p:cNvCxnSpPr/>
          <p:nvPr/>
        </p:nvCxnSpPr>
        <p:spPr>
          <a:xfrm>
            <a:off x="2622321" y="3177202"/>
            <a:ext cx="0" cy="14630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C4EFA2-B581-4A4D-86AB-E0AD7EAD938F}"/>
              </a:ext>
            </a:extLst>
          </p:cNvPr>
          <p:cNvCxnSpPr>
            <a:cxnSpLocks/>
          </p:cNvCxnSpPr>
          <p:nvPr/>
        </p:nvCxnSpPr>
        <p:spPr>
          <a:xfrm flipH="1">
            <a:off x="903944" y="3672503"/>
            <a:ext cx="256032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90538D-651D-B347-ACF5-3470D8C9FC96}"/>
              </a:ext>
            </a:extLst>
          </p:cNvPr>
          <p:cNvCxnSpPr>
            <a:cxnSpLocks/>
          </p:cNvCxnSpPr>
          <p:nvPr/>
        </p:nvCxnSpPr>
        <p:spPr>
          <a:xfrm flipH="1">
            <a:off x="901259" y="4179161"/>
            <a:ext cx="256032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396CFE-11AA-DD48-983E-3C7EBC7E6265}"/>
              </a:ext>
            </a:extLst>
          </p:cNvPr>
          <p:cNvSpPr txBox="1"/>
          <p:nvPr/>
        </p:nvSpPr>
        <p:spPr>
          <a:xfrm>
            <a:off x="931922" y="3686048"/>
            <a:ext cx="829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Actual</a:t>
            </a:r>
            <a:r>
              <a:rPr lang="en-US" sz="1100" dirty="0"/>
              <a:t>:</a:t>
            </a:r>
          </a:p>
          <a:p>
            <a:pPr algn="ctr"/>
            <a:r>
              <a:rPr lang="en-US" sz="1100" dirty="0"/>
              <a:t>No Default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11D984-66E9-E842-9293-E9B7C1123D95}"/>
              </a:ext>
            </a:extLst>
          </p:cNvPr>
          <p:cNvSpPr txBox="1"/>
          <p:nvPr/>
        </p:nvSpPr>
        <p:spPr>
          <a:xfrm>
            <a:off x="918120" y="4176218"/>
            <a:ext cx="8467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Actual</a:t>
            </a:r>
            <a:r>
              <a:rPr lang="en-US" sz="1100" dirty="0"/>
              <a:t>:</a:t>
            </a:r>
          </a:p>
          <a:p>
            <a:pPr algn="ctr"/>
            <a:r>
              <a:rPr lang="en-US" sz="1100" dirty="0"/>
              <a:t>Yes Default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3A1DC0-4B7E-1A49-9C52-EED57BE5C0F1}"/>
              </a:ext>
            </a:extLst>
          </p:cNvPr>
          <p:cNvSpPr txBox="1"/>
          <p:nvPr/>
        </p:nvSpPr>
        <p:spPr>
          <a:xfrm>
            <a:off x="1761897" y="3214809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Predicted</a:t>
            </a:r>
            <a:r>
              <a:rPr lang="en-US" sz="1100" dirty="0"/>
              <a:t>: </a:t>
            </a:r>
          </a:p>
          <a:p>
            <a:pPr algn="ctr"/>
            <a:r>
              <a:rPr lang="en-US" sz="1100" dirty="0"/>
              <a:t>No Default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45DBD4-D51A-A940-994C-28F6B1107B5E}"/>
              </a:ext>
            </a:extLst>
          </p:cNvPr>
          <p:cNvSpPr txBox="1"/>
          <p:nvPr/>
        </p:nvSpPr>
        <p:spPr>
          <a:xfrm>
            <a:off x="2647752" y="3214708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Predicted</a:t>
            </a:r>
            <a:r>
              <a:rPr lang="en-US" sz="1100" dirty="0"/>
              <a:t>: </a:t>
            </a:r>
          </a:p>
          <a:p>
            <a:pPr algn="ctr"/>
            <a:r>
              <a:rPr lang="en-US" sz="1100" dirty="0"/>
              <a:t>Yes 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1DD549-B93E-3E42-A812-5639CFFFADCC}"/>
              </a:ext>
            </a:extLst>
          </p:cNvPr>
          <p:cNvSpPr txBox="1"/>
          <p:nvPr/>
        </p:nvSpPr>
        <p:spPr>
          <a:xfrm>
            <a:off x="1974219" y="379251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176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45F0A-FEB1-624E-AEA6-7FE2B90DB7CA}"/>
              </a:ext>
            </a:extLst>
          </p:cNvPr>
          <p:cNvSpPr txBox="1"/>
          <p:nvPr/>
        </p:nvSpPr>
        <p:spPr>
          <a:xfrm>
            <a:off x="2019103" y="427962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B06CD6-0DBE-4147-A04D-131FBFDE2E8C}"/>
              </a:ext>
            </a:extLst>
          </p:cNvPr>
          <p:cNvSpPr txBox="1"/>
          <p:nvPr/>
        </p:nvSpPr>
        <p:spPr>
          <a:xfrm>
            <a:off x="2765305" y="37925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4168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2ACBC-92B7-B143-94D6-8EDE144316D1}"/>
              </a:ext>
            </a:extLst>
          </p:cNvPr>
          <p:cNvSpPr txBox="1"/>
          <p:nvPr/>
        </p:nvSpPr>
        <p:spPr>
          <a:xfrm>
            <a:off x="2765305" y="42796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1260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249C21C-BB25-D248-B8F9-D50FEC24BC5C}"/>
              </a:ext>
            </a:extLst>
          </p:cNvPr>
          <p:cNvCxnSpPr>
            <a:cxnSpLocks/>
          </p:cNvCxnSpPr>
          <p:nvPr/>
        </p:nvCxnSpPr>
        <p:spPr>
          <a:xfrm flipV="1">
            <a:off x="3949710" y="2846883"/>
            <a:ext cx="0" cy="3227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E0D3CA-D704-5B4E-AE16-46341C877027}"/>
              </a:ext>
            </a:extLst>
          </p:cNvPr>
          <p:cNvCxnSpPr>
            <a:cxnSpLocks/>
          </p:cNvCxnSpPr>
          <p:nvPr/>
        </p:nvCxnSpPr>
        <p:spPr>
          <a:xfrm flipV="1">
            <a:off x="7924810" y="2846883"/>
            <a:ext cx="0" cy="3227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3BC9F0-64E1-0048-B13B-160FF25DCC92}"/>
              </a:ext>
            </a:extLst>
          </p:cNvPr>
          <p:cNvCxnSpPr/>
          <p:nvPr/>
        </p:nvCxnSpPr>
        <p:spPr>
          <a:xfrm>
            <a:off x="5488078" y="3186248"/>
            <a:ext cx="0" cy="14630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08F40-AB51-8448-AC80-4C79163EAE81}"/>
              </a:ext>
            </a:extLst>
          </p:cNvPr>
          <p:cNvCxnSpPr/>
          <p:nvPr/>
        </p:nvCxnSpPr>
        <p:spPr>
          <a:xfrm>
            <a:off x="6355928" y="3186248"/>
            <a:ext cx="0" cy="14630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E80180A-DA64-C546-836E-9B92A6AF1DEA}"/>
              </a:ext>
            </a:extLst>
          </p:cNvPr>
          <p:cNvCxnSpPr>
            <a:cxnSpLocks/>
          </p:cNvCxnSpPr>
          <p:nvPr/>
        </p:nvCxnSpPr>
        <p:spPr>
          <a:xfrm flipH="1">
            <a:off x="4637551" y="3681549"/>
            <a:ext cx="256032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C9AFFC-5DA0-104B-A65F-BFE572DC897C}"/>
              </a:ext>
            </a:extLst>
          </p:cNvPr>
          <p:cNvCxnSpPr>
            <a:cxnSpLocks/>
          </p:cNvCxnSpPr>
          <p:nvPr/>
        </p:nvCxnSpPr>
        <p:spPr>
          <a:xfrm flipH="1">
            <a:off x="4634866" y="4188207"/>
            <a:ext cx="256032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A5371EE-D7C1-BA49-AB73-D396684C25B9}"/>
              </a:ext>
            </a:extLst>
          </p:cNvPr>
          <p:cNvSpPr txBox="1"/>
          <p:nvPr/>
        </p:nvSpPr>
        <p:spPr>
          <a:xfrm>
            <a:off x="4665529" y="3695094"/>
            <a:ext cx="829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Actual</a:t>
            </a:r>
            <a:r>
              <a:rPr lang="en-US" sz="1100" dirty="0"/>
              <a:t>:</a:t>
            </a:r>
          </a:p>
          <a:p>
            <a:pPr algn="ctr"/>
            <a:r>
              <a:rPr lang="en-US" sz="1100" dirty="0"/>
              <a:t>No Default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4B358D-D8E7-F942-935D-FBE8870353F1}"/>
              </a:ext>
            </a:extLst>
          </p:cNvPr>
          <p:cNvSpPr txBox="1"/>
          <p:nvPr/>
        </p:nvSpPr>
        <p:spPr>
          <a:xfrm>
            <a:off x="4651727" y="4185264"/>
            <a:ext cx="8467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Actual</a:t>
            </a:r>
            <a:r>
              <a:rPr lang="en-US" sz="1100" dirty="0"/>
              <a:t>:</a:t>
            </a:r>
          </a:p>
          <a:p>
            <a:pPr algn="ctr"/>
            <a:r>
              <a:rPr lang="en-US" sz="1100" dirty="0"/>
              <a:t>Yes Default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F5371B-93D7-6C4B-BE0D-190D9ABBDD81}"/>
              </a:ext>
            </a:extLst>
          </p:cNvPr>
          <p:cNvSpPr txBox="1"/>
          <p:nvPr/>
        </p:nvSpPr>
        <p:spPr>
          <a:xfrm>
            <a:off x="5495504" y="3223855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Predicted</a:t>
            </a:r>
            <a:r>
              <a:rPr lang="en-US" sz="1100" dirty="0"/>
              <a:t>: </a:t>
            </a:r>
          </a:p>
          <a:p>
            <a:pPr algn="ctr"/>
            <a:r>
              <a:rPr lang="en-US" sz="1100" dirty="0"/>
              <a:t>No Default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32D3EE-2138-924C-B094-4965F2E24EBC}"/>
              </a:ext>
            </a:extLst>
          </p:cNvPr>
          <p:cNvSpPr txBox="1"/>
          <p:nvPr/>
        </p:nvSpPr>
        <p:spPr>
          <a:xfrm>
            <a:off x="6381359" y="3223754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Predicted</a:t>
            </a:r>
            <a:r>
              <a:rPr lang="en-US" sz="1100" dirty="0"/>
              <a:t>: </a:t>
            </a:r>
          </a:p>
          <a:p>
            <a:pPr algn="ctr"/>
            <a:r>
              <a:rPr lang="en-US" sz="1100" dirty="0"/>
              <a:t>Yes Default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E3B56C-6044-C040-B58F-FF4310C0A0F3}"/>
              </a:ext>
            </a:extLst>
          </p:cNvPr>
          <p:cNvSpPr txBox="1"/>
          <p:nvPr/>
        </p:nvSpPr>
        <p:spPr>
          <a:xfrm>
            <a:off x="5662942" y="3801561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2602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8A1501-3D7C-7D45-9FDE-24447E8CBCFD}"/>
              </a:ext>
            </a:extLst>
          </p:cNvPr>
          <p:cNvSpPr txBox="1"/>
          <p:nvPr/>
        </p:nvSpPr>
        <p:spPr>
          <a:xfrm>
            <a:off x="5707826" y="4288666"/>
            <a:ext cx="453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340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253CFA-FAD1-0347-ABD3-DB669FB6597C}"/>
              </a:ext>
            </a:extLst>
          </p:cNvPr>
          <p:cNvSpPr txBox="1"/>
          <p:nvPr/>
        </p:nvSpPr>
        <p:spPr>
          <a:xfrm>
            <a:off x="6498912" y="3801561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1742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238510-6A73-AA42-86FF-CBC565604537}"/>
              </a:ext>
            </a:extLst>
          </p:cNvPr>
          <p:cNvSpPr txBox="1"/>
          <p:nvPr/>
        </p:nvSpPr>
        <p:spPr>
          <a:xfrm>
            <a:off x="6543796" y="4288665"/>
            <a:ext cx="453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941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8998C7E-0A78-7E4A-BB9B-4BB53C0BF4DE}"/>
              </a:ext>
            </a:extLst>
          </p:cNvPr>
          <p:cNvCxnSpPr/>
          <p:nvPr/>
        </p:nvCxnSpPr>
        <p:spPr>
          <a:xfrm>
            <a:off x="9447883" y="3157493"/>
            <a:ext cx="0" cy="14630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F9AB4F-D430-7A4D-A614-13352E41BCB4}"/>
              </a:ext>
            </a:extLst>
          </p:cNvPr>
          <p:cNvCxnSpPr/>
          <p:nvPr/>
        </p:nvCxnSpPr>
        <p:spPr>
          <a:xfrm>
            <a:off x="10315733" y="3157493"/>
            <a:ext cx="0" cy="14630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90538C7-C2E5-B14A-BDF4-88218F9B88F0}"/>
              </a:ext>
            </a:extLst>
          </p:cNvPr>
          <p:cNvCxnSpPr>
            <a:cxnSpLocks/>
          </p:cNvCxnSpPr>
          <p:nvPr/>
        </p:nvCxnSpPr>
        <p:spPr>
          <a:xfrm flipH="1">
            <a:off x="8597356" y="3652794"/>
            <a:ext cx="256032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8D00246-6DCB-3D49-880B-63F7A6DD89A2}"/>
              </a:ext>
            </a:extLst>
          </p:cNvPr>
          <p:cNvCxnSpPr>
            <a:cxnSpLocks/>
          </p:cNvCxnSpPr>
          <p:nvPr/>
        </p:nvCxnSpPr>
        <p:spPr>
          <a:xfrm flipH="1">
            <a:off x="8594671" y="4159452"/>
            <a:ext cx="256032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F47AB07-79F2-404D-A561-944B80426CDF}"/>
              </a:ext>
            </a:extLst>
          </p:cNvPr>
          <p:cNvSpPr txBox="1"/>
          <p:nvPr/>
        </p:nvSpPr>
        <p:spPr>
          <a:xfrm>
            <a:off x="8625334" y="3666339"/>
            <a:ext cx="829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Actual</a:t>
            </a:r>
            <a:r>
              <a:rPr lang="en-US" sz="1100" dirty="0"/>
              <a:t>:</a:t>
            </a:r>
          </a:p>
          <a:p>
            <a:pPr algn="ctr"/>
            <a:r>
              <a:rPr lang="en-US" sz="1100" dirty="0"/>
              <a:t>No Default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E991D9-FCD5-8145-BCC4-FD735A42E3DD}"/>
              </a:ext>
            </a:extLst>
          </p:cNvPr>
          <p:cNvSpPr txBox="1"/>
          <p:nvPr/>
        </p:nvSpPr>
        <p:spPr>
          <a:xfrm>
            <a:off x="8611532" y="4156509"/>
            <a:ext cx="8467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Actual</a:t>
            </a:r>
            <a:r>
              <a:rPr lang="en-US" sz="1100" dirty="0"/>
              <a:t>:</a:t>
            </a:r>
          </a:p>
          <a:p>
            <a:pPr algn="ctr"/>
            <a:r>
              <a:rPr lang="en-US" sz="1100" dirty="0"/>
              <a:t>Yes Default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B11B45-3932-2540-91BE-290381DD200F}"/>
              </a:ext>
            </a:extLst>
          </p:cNvPr>
          <p:cNvSpPr txBox="1"/>
          <p:nvPr/>
        </p:nvSpPr>
        <p:spPr>
          <a:xfrm>
            <a:off x="9455309" y="3195100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Predicted</a:t>
            </a:r>
            <a:r>
              <a:rPr lang="en-US" sz="1100" dirty="0"/>
              <a:t>: </a:t>
            </a:r>
          </a:p>
          <a:p>
            <a:pPr algn="ctr"/>
            <a:r>
              <a:rPr lang="en-US" sz="1100" dirty="0"/>
              <a:t>No Default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54EBBF-86B4-FC44-AD6B-522338E77573}"/>
              </a:ext>
            </a:extLst>
          </p:cNvPr>
          <p:cNvSpPr txBox="1"/>
          <p:nvPr/>
        </p:nvSpPr>
        <p:spPr>
          <a:xfrm>
            <a:off x="10341164" y="3194999"/>
            <a:ext cx="89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Predicted</a:t>
            </a:r>
            <a:r>
              <a:rPr lang="en-US" sz="1100" dirty="0"/>
              <a:t>: </a:t>
            </a:r>
          </a:p>
          <a:p>
            <a:pPr algn="ctr"/>
            <a:r>
              <a:rPr lang="en-US" sz="1100" dirty="0"/>
              <a:t>Yes Default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D89A1E-AF26-8C43-AF7B-B2536993D797}"/>
              </a:ext>
            </a:extLst>
          </p:cNvPr>
          <p:cNvSpPr txBox="1"/>
          <p:nvPr/>
        </p:nvSpPr>
        <p:spPr>
          <a:xfrm>
            <a:off x="9622747" y="377280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1721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7A6C38-693A-264A-B108-316ACEDCF04C}"/>
              </a:ext>
            </a:extLst>
          </p:cNvPr>
          <p:cNvSpPr txBox="1"/>
          <p:nvPr/>
        </p:nvSpPr>
        <p:spPr>
          <a:xfrm>
            <a:off x="9667631" y="4259911"/>
            <a:ext cx="453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171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4452F5-7A1A-A441-BE79-B39953AC9C5A}"/>
              </a:ext>
            </a:extLst>
          </p:cNvPr>
          <p:cNvSpPr txBox="1"/>
          <p:nvPr/>
        </p:nvSpPr>
        <p:spPr>
          <a:xfrm>
            <a:off x="10458717" y="377280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2600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883ED3-D45A-484C-B61B-49252AD6E278}"/>
              </a:ext>
            </a:extLst>
          </p:cNvPr>
          <p:cNvSpPr txBox="1"/>
          <p:nvPr/>
        </p:nvSpPr>
        <p:spPr>
          <a:xfrm>
            <a:off x="10458717" y="4259910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1133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C848B6-AE2D-C448-BC8E-24257A3A122A}"/>
              </a:ext>
            </a:extLst>
          </p:cNvPr>
          <p:cNvSpPr txBox="1"/>
          <p:nvPr/>
        </p:nvSpPr>
        <p:spPr>
          <a:xfrm>
            <a:off x="8829327" y="4874148"/>
            <a:ext cx="2362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Accuracy Score: 0.5073</a:t>
            </a:r>
          </a:p>
          <a:p>
            <a:pPr algn="ctr"/>
            <a:r>
              <a:rPr lang="en-US" dirty="0"/>
              <a:t>Precision Score: 0.3035</a:t>
            </a:r>
          </a:p>
          <a:p>
            <a:pPr algn="ctr"/>
            <a:r>
              <a:rPr lang="en-US" dirty="0"/>
              <a:t>Recall Score: 0.8688</a:t>
            </a:r>
          </a:p>
          <a:p>
            <a:pPr algn="ctr"/>
            <a:r>
              <a:rPr lang="en-US" dirty="0"/>
              <a:t>F2 Score: 0.6330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01E6971-B493-8241-BCA6-BE10E3C30AB5}"/>
              </a:ext>
            </a:extLst>
          </p:cNvPr>
          <p:cNvSpPr/>
          <p:nvPr/>
        </p:nvSpPr>
        <p:spPr>
          <a:xfrm>
            <a:off x="8276304" y="2402225"/>
            <a:ext cx="3370639" cy="38490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0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2D5B-AC56-A34E-8EDD-993EF02E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4A7D9-252D-3048-9A0B-05236A2D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773196"/>
            <a:ext cx="4031595" cy="2689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A2257-12E2-7E4A-8F73-AC4887AF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04" y="2755900"/>
            <a:ext cx="403159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2D5B-AC56-A34E-8EDD-993EF02E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814450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{FB45756F-5724-C142-AE2D-E6F2AD26E63E}tf10001063</Template>
  <TotalTime>1888</TotalTime>
  <Words>520</Words>
  <Application>Microsoft Macintosh PowerPoint</Application>
  <PresentationFormat>Widescreen</PresentationFormat>
  <Paragraphs>129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Parcel</vt:lpstr>
      <vt:lpstr>Credit card default</vt:lpstr>
      <vt:lpstr>Problem and impact</vt:lpstr>
      <vt:lpstr>Metrics and assumptions</vt:lpstr>
      <vt:lpstr>Approach and process</vt:lpstr>
      <vt:lpstr>Model and solution</vt:lpstr>
      <vt:lpstr>PERFORMANCE EVALUTION</vt:lpstr>
      <vt:lpstr>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Huang</dc:creator>
  <cp:lastModifiedBy>Anna Huang</cp:lastModifiedBy>
  <cp:revision>84</cp:revision>
  <dcterms:created xsi:type="dcterms:W3CDTF">2019-05-15T15:18:18Z</dcterms:created>
  <dcterms:modified xsi:type="dcterms:W3CDTF">2019-05-22T04:34:48Z</dcterms:modified>
</cp:coreProperties>
</file>