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gOQzb0VeuvcH6mMTcVF/0iI7MZ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1"/>
          <p:cNvSpPr txBox="1"/>
          <p:nvPr/>
        </p:nvSpPr>
        <p:spPr>
          <a:xfrm>
            <a:off x="5891325" y="2067300"/>
            <a:ext cx="35019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ANNAJASMINE I</a:t>
            </a:r>
            <a:endParaRPr sz="3200">
              <a:latin typeface="Trebuchet MS"/>
              <a:ea typeface="Trebuchet MS"/>
              <a:cs typeface="Trebuchet MS"/>
              <a:sym typeface="Trebuchet MS"/>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a:t>
            </a:r>
            <a:endParaRPr sz="1100">
              <a:latin typeface="Trebuchet MS"/>
              <a:ea typeface="Trebuchet MS"/>
              <a:cs typeface="Trebuchet MS"/>
              <a:sym typeface="Trebuchet MS"/>
            </a:endParaRPr>
          </a:p>
        </p:txBody>
      </p:sp>
      <p:sp>
        <p:nvSpPr>
          <p:cNvPr id="62" name="Google Shape;62;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1" name="Google Shape;18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2" name="Google Shape;18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3" name="Google Shape;183;p10"/>
          <p:cNvSpPr txBox="1"/>
          <p:nvPr>
            <p:ph type="title"/>
          </p:nvPr>
        </p:nvSpPr>
        <p:spPr>
          <a:xfrm>
            <a:off x="346550" y="385450"/>
            <a:ext cx="11016600" cy="51852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Training Accuracy:</a:t>
            </a:r>
            <a:r>
              <a:rPr b="0" lang="en-US" sz="2400">
                <a:latin typeface="Times New Roman"/>
                <a:ea typeface="Times New Roman"/>
                <a:cs typeface="Times New Roman"/>
                <a:sym typeface="Times New Roman"/>
              </a:rPr>
              <a:t> Indicates how well the model fits the training data.</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b="0" lang="en-US" sz="2400">
                <a:latin typeface="Times New Roman"/>
                <a:ea typeface="Times New Roman"/>
                <a:cs typeface="Times New Roman"/>
                <a:sym typeface="Times New Roman"/>
              </a:rPr>
              <a:t>Testing Accuracy: Measures the model's performance on unseen data.</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Cross-Validation Score:</a:t>
            </a:r>
            <a:r>
              <a:rPr b="0" lang="en-US" sz="2400">
                <a:latin typeface="Times New Roman"/>
                <a:ea typeface="Times New Roman"/>
                <a:cs typeface="Times New Roman"/>
                <a:sym typeface="Times New Roman"/>
              </a:rPr>
              <a:t>Provides an estimate of the model's generalization ability.</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Predictions:</a:t>
            </a:r>
            <a:r>
              <a:rPr b="0" lang="en-US" sz="2400">
                <a:latin typeface="Times New Roman"/>
                <a:ea typeface="Times New Roman"/>
                <a:cs typeface="Times New Roman"/>
                <a:sym typeface="Times New Roman"/>
              </a:rPr>
              <a:t> Model generates predicted insurance prices based on input features.</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Feature Importance:</a:t>
            </a:r>
            <a:r>
              <a:rPr b="0" lang="en-US" sz="2400">
                <a:latin typeface="Times New Roman"/>
                <a:ea typeface="Times New Roman"/>
                <a:cs typeface="Times New Roman"/>
                <a:sym typeface="Times New Roman"/>
              </a:rPr>
              <a:t> Shows which factors have the most significant impact on insurance prices.</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Model Interpretation:</a:t>
            </a:r>
            <a:r>
              <a:rPr b="0" lang="en-US" sz="2400">
                <a:latin typeface="Times New Roman"/>
                <a:ea typeface="Times New Roman"/>
                <a:cs typeface="Times New Roman"/>
                <a:sym typeface="Times New Roman"/>
              </a:rPr>
              <a:t> Understands how the model makes predictions and its implications.</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Evaluation Metrics:</a:t>
            </a:r>
            <a:r>
              <a:rPr b="0" lang="en-US" sz="2400">
                <a:latin typeface="Times New Roman"/>
                <a:ea typeface="Times New Roman"/>
                <a:cs typeface="Times New Roman"/>
                <a:sym typeface="Times New Roman"/>
              </a:rPr>
              <a:t> Include Mean Absolute Error, Mean Squared Error, and R-squared for assessing model performance.</a:t>
            </a:r>
            <a:endParaRPr b="0" sz="2400">
              <a:latin typeface="Times New Roman"/>
              <a:ea typeface="Times New Roman"/>
              <a:cs typeface="Times New Roman"/>
              <a:sym typeface="Times New Roman"/>
            </a:endParaRPr>
          </a:p>
          <a:p>
            <a:pPr indent="0" lvl="0" marL="209550" rtl="0" algn="just">
              <a:lnSpc>
                <a:spcPct val="100000"/>
              </a:lnSpc>
              <a:spcBef>
                <a:spcPts val="0"/>
              </a:spcBef>
              <a:spcAft>
                <a:spcPts val="0"/>
              </a:spcAft>
              <a:buNone/>
            </a:pPr>
            <a:r>
              <a:rPr lang="en-US" sz="2400">
                <a:latin typeface="Times New Roman"/>
                <a:ea typeface="Times New Roman"/>
                <a:cs typeface="Times New Roman"/>
                <a:sym typeface="Times New Roman"/>
              </a:rPr>
              <a:t>Insights:</a:t>
            </a:r>
            <a:r>
              <a:rPr b="0" lang="en-US" sz="2400">
                <a:latin typeface="Times New Roman"/>
                <a:ea typeface="Times New Roman"/>
                <a:cs typeface="Times New Roman"/>
                <a:sym typeface="Times New Roman"/>
              </a:rPr>
              <a:t> Derive actionable insights from the model's results to inform decision-making in the insurance industry</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184" name="Google Shape;184;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2"/>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2"/>
          <p:cNvSpPr txBox="1"/>
          <p:nvPr/>
        </p:nvSpPr>
        <p:spPr>
          <a:xfrm>
            <a:off x="914400" y="2362200"/>
            <a:ext cx="91719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Medical Insurance Price Prediction </a:t>
            </a:r>
            <a:endParaRPr sz="4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09" name="Google Shape;109;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0" name="Google Shape;110;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1" name="Google Shape;111;p3"/>
          <p:cNvSpPr txBox="1"/>
          <p:nvPr/>
        </p:nvSpPr>
        <p:spPr>
          <a:xfrm>
            <a:off x="447675" y="1251223"/>
            <a:ext cx="11376300" cy="37095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t/>
            </a:r>
            <a:endParaRPr b="1" sz="2000">
              <a:solidFill>
                <a:srgbClr val="0C0C0C"/>
              </a:solidFill>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PROBLEM STATEMENT</a:t>
            </a:r>
            <a:endParaRPr sz="2500">
              <a:solidFill>
                <a:srgbClr val="0C0C0C"/>
              </a:solidFill>
              <a:latin typeface="Times New Roman"/>
              <a:ea typeface="Times New Roman"/>
              <a:cs typeface="Times New Roman"/>
              <a:sym typeface="Times New Roman"/>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PROJECT OVERVIEW</a:t>
            </a:r>
            <a:endParaRPr sz="2500">
              <a:solidFill>
                <a:srgbClr val="0C0C0C"/>
              </a:solidFill>
              <a:latin typeface="Times New Roman"/>
              <a:ea typeface="Times New Roman"/>
              <a:cs typeface="Times New Roman"/>
              <a:sym typeface="Times New Roman"/>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WHO ARE THE END USERS</a:t>
            </a:r>
            <a:endParaRPr sz="2500">
              <a:solidFill>
                <a:srgbClr val="0C0C0C"/>
              </a:solidFill>
              <a:latin typeface="Times New Roman"/>
              <a:ea typeface="Times New Roman"/>
              <a:cs typeface="Times New Roman"/>
              <a:sym typeface="Times New Roman"/>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YOUR SOLUTION AND ITS VALUE PROPOSITION</a:t>
            </a:r>
            <a:endParaRPr sz="2500">
              <a:solidFill>
                <a:srgbClr val="0C0C0C"/>
              </a:solidFill>
              <a:latin typeface="Times New Roman"/>
              <a:ea typeface="Times New Roman"/>
              <a:cs typeface="Times New Roman"/>
              <a:sym typeface="Times New Roman"/>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THE WON IN YOUR SOLUTION</a:t>
            </a:r>
            <a:endParaRPr sz="2500">
              <a:solidFill>
                <a:srgbClr val="0C0C0C"/>
              </a:solidFill>
              <a:latin typeface="Times New Roman"/>
              <a:ea typeface="Times New Roman"/>
              <a:cs typeface="Times New Roman"/>
              <a:sym typeface="Times New Roman"/>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MODELLING</a:t>
            </a:r>
            <a:endParaRPr sz="2500">
              <a:solidFill>
                <a:srgbClr val="0C0C0C"/>
              </a:solidFill>
              <a:latin typeface="Times New Roman"/>
              <a:ea typeface="Times New Roman"/>
              <a:cs typeface="Times New Roman"/>
              <a:sym typeface="Times New Roman"/>
            </a:endParaRPr>
          </a:p>
          <a:p>
            <a:pPr indent="-387350" lvl="0" marL="914400" rtl="0" algn="l">
              <a:spcBef>
                <a:spcPts val="0"/>
              </a:spcBef>
              <a:spcAft>
                <a:spcPts val="0"/>
              </a:spcAft>
              <a:buClr>
                <a:srgbClr val="0C0C0C"/>
              </a:buClr>
              <a:buSzPts val="2500"/>
              <a:buFont typeface="Times New Roman"/>
              <a:buChar char="●"/>
            </a:pPr>
            <a:r>
              <a:rPr lang="en-US" sz="2500">
                <a:solidFill>
                  <a:srgbClr val="0C0C0C"/>
                </a:solidFill>
                <a:latin typeface="Times New Roman"/>
                <a:ea typeface="Times New Roman"/>
                <a:cs typeface="Times New Roman"/>
                <a:sym typeface="Times New Roman"/>
              </a:rPr>
              <a:t>RESULTS</a:t>
            </a:r>
            <a:endParaRPr sz="25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br>
              <a:rPr lang="en-US" sz="2000">
                <a:solidFill>
                  <a:srgbClr val="0C0C0C"/>
                </a:solidFill>
              </a:rPr>
            </a:br>
            <a:endParaRPr sz="2000">
              <a:solidFill>
                <a:srgbClr val="0C0C0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4"/>
          <p:cNvGrpSpPr/>
          <p:nvPr/>
        </p:nvGrpSpPr>
        <p:grpSpPr>
          <a:xfrm>
            <a:off x="7991475" y="2933700"/>
            <a:ext cx="2762250" cy="3257550"/>
            <a:chOff x="7991475" y="2933700"/>
            <a:chExt cx="2762250" cy="3257550"/>
          </a:xfrm>
        </p:grpSpPr>
        <p:sp>
          <p:nvSpPr>
            <p:cNvPr id="117" name="Google Shape;11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8" name="Google Shape;11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9" name="Google Shape;119;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0" name="Google Shape;120;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1" name="Google Shape;121;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2" name="Google Shape;122;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3" name="Google Shape;123;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4" name="Google Shape;124;p4"/>
          <p:cNvSpPr txBox="1"/>
          <p:nvPr/>
        </p:nvSpPr>
        <p:spPr>
          <a:xfrm>
            <a:off x="676275" y="1524000"/>
            <a:ext cx="69438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400">
                <a:solidFill>
                  <a:srgbClr val="0C0C0C"/>
                </a:solidFill>
                <a:latin typeface="Times New Roman"/>
                <a:ea typeface="Times New Roman"/>
                <a:cs typeface="Times New Roman"/>
                <a:sym typeface="Times New Roman"/>
              </a:rPr>
              <a:t>Medical insurance price prediction is a common task in the insurance industry, where insurance companies aim to accurately predict the cost of medical insurance for individuals based on various factors. The goal is to develop a machine learning model that can predict the medical insurance price for an individual given certain features such as age, BMI (Body Mass Index), smoking status, region, number of children, etc.</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5"/>
          <p:cNvGrpSpPr/>
          <p:nvPr/>
        </p:nvGrpSpPr>
        <p:grpSpPr>
          <a:xfrm>
            <a:off x="8658225" y="2647950"/>
            <a:ext cx="3533775" cy="3810000"/>
            <a:chOff x="8658225" y="2647950"/>
            <a:chExt cx="3533775" cy="3810000"/>
          </a:xfrm>
        </p:grpSpPr>
        <p:sp>
          <p:nvSpPr>
            <p:cNvPr id="130" name="Google Shape;13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 name="Google Shape;13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2" name="Google Shape;13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5"/>
          <p:cNvSpPr txBox="1"/>
          <p:nvPr>
            <p:ph type="title"/>
          </p:nvPr>
        </p:nvSpPr>
        <p:spPr>
          <a:xfrm>
            <a:off x="739775" y="829625"/>
            <a:ext cx="60453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4" name="Google Shape;134;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5" name="Google Shape;135;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6" name="Google Shape;136;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7" name="Google Shape;137;p5"/>
          <p:cNvSpPr txBox="1"/>
          <p:nvPr/>
        </p:nvSpPr>
        <p:spPr>
          <a:xfrm>
            <a:off x="401275" y="1828800"/>
            <a:ext cx="8864100" cy="3417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2400">
                <a:solidFill>
                  <a:srgbClr val="0C0C0C"/>
                </a:solidFill>
                <a:latin typeface="Times New Roman"/>
                <a:ea typeface="Times New Roman"/>
                <a:cs typeface="Times New Roman"/>
                <a:sym typeface="Times New Roman"/>
              </a:rPr>
              <a:t>What we’re doing</a:t>
            </a:r>
            <a:endParaRPr b="1" sz="2400">
              <a:solidFill>
                <a:srgbClr val="0C0C0C"/>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0C0C0C"/>
                </a:solidFill>
                <a:latin typeface="Times New Roman"/>
                <a:ea typeface="Times New Roman"/>
                <a:cs typeface="Times New Roman"/>
                <a:sym typeface="Times New Roman"/>
              </a:rPr>
              <a:t>       We are developing a machine learning model to predict medical insurance prices based on individual characteristics.</a:t>
            </a:r>
            <a:endParaRPr sz="2400">
              <a:solidFill>
                <a:srgbClr val="0C0C0C"/>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C0C0C"/>
              </a:solidFill>
              <a:latin typeface="Times New Roman"/>
              <a:ea typeface="Times New Roman"/>
              <a:cs typeface="Times New Roman"/>
              <a:sym typeface="Times New Roman"/>
            </a:endParaRPr>
          </a:p>
          <a:p>
            <a:pPr indent="0" lvl="0" marL="0" rtl="0" algn="just">
              <a:spcBef>
                <a:spcPts val="0"/>
              </a:spcBef>
              <a:spcAft>
                <a:spcPts val="0"/>
              </a:spcAft>
              <a:buNone/>
            </a:pPr>
            <a:r>
              <a:rPr b="1" lang="en-US" sz="2400">
                <a:solidFill>
                  <a:srgbClr val="0C0C0C"/>
                </a:solidFill>
                <a:latin typeface="Times New Roman"/>
                <a:ea typeface="Times New Roman"/>
                <a:cs typeface="Times New Roman"/>
                <a:sym typeface="Times New Roman"/>
              </a:rPr>
              <a:t>why we’re doing</a:t>
            </a:r>
            <a:endParaRPr b="1" sz="2400">
              <a:solidFill>
                <a:srgbClr val="0C0C0C"/>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0C0C0C"/>
                </a:solidFill>
                <a:latin typeface="Times New Roman"/>
                <a:ea typeface="Times New Roman"/>
                <a:cs typeface="Times New Roman"/>
                <a:sym typeface="Times New Roman"/>
              </a:rPr>
              <a:t>      We are developing this model to assist insurance companies in accurately pricing medical insurance policies, which can help in risk assessment and decision-making, ultimately improving the efficiency and effectiveness of insurance services.</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3" name="Google Shape;143;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6"/>
          <p:cNvSpPr txBox="1"/>
          <p:nvPr>
            <p:ph type="title"/>
          </p:nvPr>
        </p:nvSpPr>
        <p:spPr>
          <a:xfrm>
            <a:off x="576390" y="36719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sp>
        <p:nvSpPr>
          <p:cNvPr id="145" name="Google Shape;145;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6" name="Google Shape;146;p6"/>
          <p:cNvSpPr txBox="1"/>
          <p:nvPr/>
        </p:nvSpPr>
        <p:spPr>
          <a:xfrm>
            <a:off x="656625" y="1387800"/>
            <a:ext cx="8499300" cy="5633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b="1" sz="2400">
              <a:solidFill>
                <a:srgbClr val="0C0C0C"/>
              </a:solidFill>
              <a:latin typeface="Times New Roman"/>
              <a:ea typeface="Times New Roman"/>
              <a:cs typeface="Times New Roman"/>
              <a:sym typeface="Times New Roman"/>
            </a:endParaRPr>
          </a:p>
          <a:p>
            <a:pPr indent="-381000" lvl="0" marL="457200" rtl="0" algn="just">
              <a:spcBef>
                <a:spcPts val="0"/>
              </a:spcBef>
              <a:spcAft>
                <a:spcPts val="0"/>
              </a:spcAft>
              <a:buClr>
                <a:srgbClr val="0C0C0C"/>
              </a:buClr>
              <a:buSzPts val="2400"/>
              <a:buChar char="•"/>
            </a:pPr>
            <a:r>
              <a:rPr b="1" lang="en-US" sz="2400">
                <a:solidFill>
                  <a:srgbClr val="0C0C0C"/>
                </a:solidFill>
                <a:latin typeface="Times New Roman"/>
                <a:ea typeface="Times New Roman"/>
                <a:cs typeface="Times New Roman"/>
                <a:sym typeface="Times New Roman"/>
              </a:rPr>
              <a:t>1. Insurance companies: </a:t>
            </a:r>
            <a:r>
              <a:rPr lang="en-US" sz="2400">
                <a:solidFill>
                  <a:srgbClr val="0C0C0C"/>
                </a:solidFill>
                <a:latin typeface="Times New Roman"/>
                <a:ea typeface="Times New Roman"/>
                <a:cs typeface="Times New Roman"/>
                <a:sym typeface="Times New Roman"/>
              </a:rPr>
              <a:t>They use the model to accurately estimate insurance premiums for individuals based on their characteristics.</a:t>
            </a:r>
            <a:endParaRPr sz="2400">
              <a:solidFill>
                <a:srgbClr val="0C0C0C"/>
              </a:solidFill>
              <a:latin typeface="Times New Roman"/>
              <a:ea typeface="Times New Roman"/>
              <a:cs typeface="Times New Roman"/>
              <a:sym typeface="Times New Roman"/>
            </a:endParaRPr>
          </a:p>
          <a:p>
            <a:pPr indent="-381000" lvl="0" marL="457200" rtl="0" algn="just">
              <a:spcBef>
                <a:spcPts val="0"/>
              </a:spcBef>
              <a:spcAft>
                <a:spcPts val="0"/>
              </a:spcAft>
              <a:buClr>
                <a:srgbClr val="0C0C0C"/>
              </a:buClr>
              <a:buSzPts val="2400"/>
              <a:buChar char="•"/>
            </a:pPr>
            <a:r>
              <a:rPr b="1" lang="en-US" sz="2400">
                <a:solidFill>
                  <a:srgbClr val="0C0C0C"/>
                </a:solidFill>
                <a:latin typeface="Times New Roman"/>
                <a:ea typeface="Times New Roman"/>
                <a:cs typeface="Times New Roman"/>
                <a:sym typeface="Times New Roman"/>
              </a:rPr>
              <a:t>2. Insurance agents or brokers: </a:t>
            </a:r>
            <a:r>
              <a:rPr lang="en-US" sz="2400">
                <a:solidFill>
                  <a:srgbClr val="0C0C0C"/>
                </a:solidFill>
                <a:latin typeface="Times New Roman"/>
                <a:ea typeface="Times New Roman"/>
                <a:cs typeface="Times New Roman"/>
                <a:sym typeface="Times New Roman"/>
              </a:rPr>
              <a:t>They utilize the model to provide personalized insurance quotes to clients and assist them in selecting suitable insurance plans.</a:t>
            </a:r>
            <a:endParaRPr sz="2400">
              <a:solidFill>
                <a:srgbClr val="0C0C0C"/>
              </a:solidFill>
              <a:latin typeface="Times New Roman"/>
              <a:ea typeface="Times New Roman"/>
              <a:cs typeface="Times New Roman"/>
              <a:sym typeface="Times New Roman"/>
            </a:endParaRPr>
          </a:p>
          <a:p>
            <a:pPr indent="-381000" lvl="0" marL="457200" rtl="0" algn="just">
              <a:spcBef>
                <a:spcPts val="0"/>
              </a:spcBef>
              <a:spcAft>
                <a:spcPts val="0"/>
              </a:spcAft>
              <a:buClr>
                <a:srgbClr val="0C0C0C"/>
              </a:buClr>
              <a:buSzPts val="2400"/>
              <a:buChar char="•"/>
            </a:pPr>
            <a:r>
              <a:rPr b="1" lang="en-US" sz="2400">
                <a:solidFill>
                  <a:srgbClr val="0C0C0C"/>
                </a:solidFill>
                <a:latin typeface="Times New Roman"/>
                <a:ea typeface="Times New Roman"/>
                <a:cs typeface="Times New Roman"/>
                <a:sym typeface="Times New Roman"/>
              </a:rPr>
              <a:t>3. Policyholders: </a:t>
            </a:r>
            <a:r>
              <a:rPr lang="en-US" sz="2400">
                <a:solidFill>
                  <a:srgbClr val="0C0C0C"/>
                </a:solidFill>
                <a:latin typeface="Times New Roman"/>
                <a:ea typeface="Times New Roman"/>
                <a:cs typeface="Times New Roman"/>
                <a:sym typeface="Times New Roman"/>
              </a:rPr>
              <a:t>They may indirectly benefit from the model by receiving fair and accurate insurance pricing tailored to their specific circumstances.</a:t>
            </a:r>
            <a:endParaRPr sz="2400">
              <a:solidFill>
                <a:srgbClr val="0C0C0C"/>
              </a:solidFill>
              <a:latin typeface="Times New Roman"/>
              <a:ea typeface="Times New Roman"/>
              <a:cs typeface="Times New Roman"/>
              <a:sym typeface="Times New Roman"/>
            </a:endParaRPr>
          </a:p>
          <a:p>
            <a:pPr indent="-381000" lvl="0" marL="457200" rtl="0" algn="just">
              <a:spcBef>
                <a:spcPts val="0"/>
              </a:spcBef>
              <a:spcAft>
                <a:spcPts val="0"/>
              </a:spcAft>
              <a:buClr>
                <a:srgbClr val="0C0C0C"/>
              </a:buClr>
              <a:buSzPts val="2400"/>
              <a:buChar char="•"/>
            </a:pPr>
            <a:r>
              <a:rPr b="1" lang="en-US" sz="2400">
                <a:solidFill>
                  <a:srgbClr val="0C0C0C"/>
                </a:solidFill>
                <a:latin typeface="Times New Roman"/>
                <a:ea typeface="Times New Roman"/>
                <a:cs typeface="Times New Roman"/>
                <a:sym typeface="Times New Roman"/>
              </a:rPr>
              <a:t>4. Healthcare providers: </a:t>
            </a:r>
            <a:r>
              <a:rPr lang="en-US" sz="2400">
                <a:solidFill>
                  <a:srgbClr val="0C0C0C"/>
                </a:solidFill>
                <a:latin typeface="Times New Roman"/>
                <a:ea typeface="Times New Roman"/>
                <a:cs typeface="Times New Roman"/>
                <a:sym typeface="Times New Roman"/>
              </a:rPr>
              <a:t>They may be interested in understanding how insurance prices are determined and how they can assist patients in navigating insurance-related matters.</a:t>
            </a:r>
            <a:endParaRPr sz="2400">
              <a:solidFill>
                <a:srgbClr val="0C0C0C"/>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400">
              <a:solidFill>
                <a:srgbClr val="0C0C0C"/>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243838" y="333975"/>
            <a:ext cx="10586100" cy="10449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2" name="Google Shape;152;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3" name="Google Shape;153;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5" name="Google Shape;155;p7"/>
          <p:cNvSpPr txBox="1"/>
          <p:nvPr/>
        </p:nvSpPr>
        <p:spPr>
          <a:xfrm>
            <a:off x="558175" y="1676400"/>
            <a:ext cx="9637500" cy="4155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400">
                <a:latin typeface="Times New Roman"/>
                <a:ea typeface="Times New Roman"/>
                <a:cs typeface="Times New Roman"/>
                <a:sym typeface="Times New Roman"/>
              </a:rPr>
              <a:t>Our solution entails developing a machine learning model capable of accurately forecasting medical insurance prices by analyzing various individual attributes such as age, BMI, smoking status, region, and number of children. This predictive model enables insurance companies to tailor insurance premiums to individual risk profiles, ensuring fair pricing and enhancing customer satisfaction. Additionally, the model aids insurers in optimizing risk management strategies by identifying high-risk individuals more effectively. By leveraging advanced algorithms and data-driven insights, our solution empowers insurance companies to streamline pricing processes, improve operational efficiency, and gain a competitive edge in the market.</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1" name="Google Shape;161;p8"/>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62" name="Google Shape;16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3" name="Google Shape;163;p8"/>
          <p:cNvSpPr txBox="1"/>
          <p:nvPr/>
        </p:nvSpPr>
        <p:spPr>
          <a:xfrm>
            <a:off x="273600" y="1600200"/>
            <a:ext cx="10049100" cy="3417000"/>
          </a:xfrm>
          <a:prstGeom prst="rect">
            <a:avLst/>
          </a:prstGeom>
          <a:noFill/>
          <a:ln>
            <a:noFill/>
          </a:ln>
        </p:spPr>
        <p:txBody>
          <a:bodyPr anchorCtr="0" anchor="t" bIns="45700" lIns="91425" spcFirstLastPara="1" rIns="91425" wrap="square" tIns="45700">
            <a:spAutoFit/>
          </a:bodyPr>
          <a:lstStyle/>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Accurate Predictions:</a:t>
            </a:r>
            <a:r>
              <a:rPr lang="en-US" sz="2400">
                <a:latin typeface="Times New Roman"/>
                <a:ea typeface="Times New Roman"/>
                <a:cs typeface="Times New Roman"/>
                <a:sym typeface="Times New Roman"/>
              </a:rPr>
              <a:t> Our solution delivers highly accurate forecasts of medical insurance prices, ensuring fairness and transparency in pricing for all individuals.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Enhanced Customer Satisfaction:</a:t>
            </a:r>
            <a:r>
              <a:rPr lang="en-US" sz="2400">
                <a:latin typeface="Times New Roman"/>
                <a:ea typeface="Times New Roman"/>
                <a:cs typeface="Times New Roman"/>
                <a:sym typeface="Times New Roman"/>
              </a:rPr>
              <a:t> With personalized quotes and fair pricing, customers experience greater satisfaction and trust in the insurance company, leading to stronger customer relationships and retention.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Improved Profitability:</a:t>
            </a:r>
            <a:r>
              <a:rPr lang="en-US" sz="2400">
                <a:latin typeface="Times New Roman"/>
                <a:ea typeface="Times New Roman"/>
                <a:cs typeface="Times New Roman"/>
                <a:sym typeface="Times New Roman"/>
              </a:rPr>
              <a:t> With optimized pricing strategies, enhanced customer satisfaction, and operational efficiency, insurance companies experience improved profitability and sustainable business growth.</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1" name="Google Shape;171;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3" name="Google Shape;173;p9"/>
          <p:cNvSpPr txBox="1"/>
          <p:nvPr>
            <p:ph type="ctrTitle"/>
          </p:nvPr>
        </p:nvSpPr>
        <p:spPr>
          <a:xfrm>
            <a:off x="492475" y="309372"/>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74" name="Google Shape;174;p9"/>
          <p:cNvSpPr txBox="1"/>
          <p:nvPr/>
        </p:nvSpPr>
        <p:spPr>
          <a:xfrm>
            <a:off x="492475" y="1447800"/>
            <a:ext cx="10669800" cy="3417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400">
                <a:latin typeface="Times New Roman"/>
                <a:ea typeface="Times New Roman"/>
                <a:cs typeface="Times New Roman"/>
                <a:sym typeface="Times New Roman"/>
              </a:rPr>
              <a:t>1.Choose suitable machine learning algorithms like linear regression, decision trees, or random forests.</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2.Split data into training and testing sets to assess model performance.</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3.Train models using the training data.</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4.Tune model hyperparameters to optimize performance.</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5.Evaluate model performance using metrics like MAE, MSE, RMSE, or R-squared.</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6.Select the best-performing model based on evaluation results.</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7.Visualize model predictions against actual values for accuracy assessment.</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US" sz="2400">
                <a:latin typeface="Times New Roman"/>
                <a:ea typeface="Times New Roman"/>
                <a:cs typeface="Times New Roman"/>
                <a:sym typeface="Times New Roman"/>
              </a:rPr>
              <a:t>8.Interpret models to understand factors affecting medical insurance prices.</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2024-04-03T14:20:47Z</dcterms:created>
  <dc:creator>Selvaruba 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