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gAZfGHtl3vMRTv4RPPhh4VKN9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5312" y="811971"/>
            <a:ext cx="2401371" cy="76720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99877" y="2953569"/>
            <a:ext cx="11592232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Investigating the Effect of Information Theory in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for Predicting Myocardial Infarction</a:t>
            </a:r>
            <a:endParaRPr b="0" i="0" sz="1400" u="none" cap="none" strike="noStrike">
              <a:solidFill>
                <a:srgbClr val="0E66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737853" y="4568754"/>
            <a:ext cx="9338090" cy="344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3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Annajirao Challa, Omar Abueed, Rohan Hanamsagar,</a:t>
            </a:r>
            <a:r>
              <a:rPr b="0" baseline="30000" i="0" lang="en-US" sz="163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3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Upendhar Deshaboina, Venkateswara Rao Thota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63916" y="5238529"/>
            <a:ext cx="9264161" cy="344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3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05/03/2023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315825" y="1889641"/>
            <a:ext cx="592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SSIE 500: Computational Tools – Final Project Presentation 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463043" y="2384770"/>
            <a:ext cx="556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Instructors: Dr. </a:t>
            </a: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Congyu "Peter" Wu &amp; Dr. Hiroki Sayama</a:t>
            </a:r>
            <a:endParaRPr b="0" i="0"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pic>
        <p:nvPicPr>
          <p:cNvPr descr="Text&#10;&#10;Description automatically generated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6" name="Google Shape;106;p2"/>
          <p:cNvGrpSpPr/>
          <p:nvPr/>
        </p:nvGrpSpPr>
        <p:grpSpPr>
          <a:xfrm>
            <a:off x="-167505" y="3006142"/>
            <a:ext cx="4106773" cy="1249885"/>
            <a:chOff x="166501" y="2158950"/>
            <a:chExt cx="4106773" cy="1249885"/>
          </a:xfrm>
        </p:grpSpPr>
        <p:pic>
          <p:nvPicPr>
            <p:cNvPr descr="Database outline"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37360" y="215895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 txBox="1"/>
            <p:nvPr/>
          </p:nvSpPr>
          <p:spPr>
            <a:xfrm>
              <a:off x="166501" y="3101058"/>
              <a:ext cx="41067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Electronic Health Record</a:t>
              </a:r>
              <a:endParaRPr/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3840043" y="1465261"/>
            <a:ext cx="868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 rot="10800000">
            <a:off x="2775495" y="3267709"/>
            <a:ext cx="0" cy="65952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2"/>
          <p:cNvCxnSpPr/>
          <p:nvPr/>
        </p:nvCxnSpPr>
        <p:spPr>
          <a:xfrm>
            <a:off x="3108921" y="1660442"/>
            <a:ext cx="0" cy="4395773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 rot="10800000">
            <a:off x="3461873" y="2827811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2"/>
          <p:cNvCxnSpPr/>
          <p:nvPr/>
        </p:nvCxnSpPr>
        <p:spPr>
          <a:xfrm rot="10800000">
            <a:off x="3460603" y="2052234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/>
          <p:nvPr/>
        </p:nvCxnSpPr>
        <p:spPr>
          <a:xfrm rot="10800000">
            <a:off x="3461873" y="1665170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2"/>
          <p:cNvSpPr txBox="1"/>
          <p:nvPr/>
        </p:nvSpPr>
        <p:spPr>
          <a:xfrm>
            <a:off x="3812393" y="1833449"/>
            <a:ext cx="868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3812393" y="2225622"/>
            <a:ext cx="2078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Pain Type</a:t>
            </a:r>
            <a:endParaRPr/>
          </a:p>
        </p:txBody>
      </p:sp>
      <p:cxnSp>
        <p:nvCxnSpPr>
          <p:cNvPr id="117" name="Google Shape;117;p2"/>
          <p:cNvCxnSpPr/>
          <p:nvPr/>
        </p:nvCxnSpPr>
        <p:spPr>
          <a:xfrm rot="10800000">
            <a:off x="3461873" y="1304843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3461873" y="2429382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/>
          <p:nvPr/>
        </p:nvCxnSpPr>
        <p:spPr>
          <a:xfrm rot="10800000">
            <a:off x="3461873" y="3241977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2"/>
          <p:cNvCxnSpPr/>
          <p:nvPr/>
        </p:nvCxnSpPr>
        <p:spPr>
          <a:xfrm rot="10800000">
            <a:off x="3461873" y="3677447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2"/>
          <p:cNvSpPr txBox="1"/>
          <p:nvPr/>
        </p:nvSpPr>
        <p:spPr>
          <a:xfrm>
            <a:off x="3840043" y="2615882"/>
            <a:ext cx="253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Blood Pressure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3840043" y="3006142"/>
            <a:ext cx="253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Cholesterol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3840043" y="3415396"/>
            <a:ext cx="253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Fasting Blood Sugar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840042" y="3845954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Electrocardiogram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3461873" y="4122682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2"/>
          <p:cNvSpPr txBox="1"/>
          <p:nvPr/>
        </p:nvSpPr>
        <p:spPr>
          <a:xfrm>
            <a:off x="3840042" y="4295706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Induced Angina</a:t>
            </a:r>
            <a:endParaRPr/>
          </a:p>
        </p:txBody>
      </p:sp>
      <p:cxnSp>
        <p:nvCxnSpPr>
          <p:cNvPr id="127" name="Google Shape;127;p2"/>
          <p:cNvCxnSpPr/>
          <p:nvPr/>
        </p:nvCxnSpPr>
        <p:spPr>
          <a:xfrm rot="10800000">
            <a:off x="3461873" y="4514253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2"/>
          <p:cNvSpPr txBox="1"/>
          <p:nvPr/>
        </p:nvSpPr>
        <p:spPr>
          <a:xfrm>
            <a:off x="3855499" y="4687277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3461873" y="4901391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2"/>
          <p:cNvSpPr txBox="1"/>
          <p:nvPr/>
        </p:nvSpPr>
        <p:spPr>
          <a:xfrm>
            <a:off x="3855499" y="5074415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Major Vessels</a:t>
            </a:r>
            <a:endParaRPr/>
          </a:p>
        </p:txBody>
      </p:sp>
      <p:cxnSp>
        <p:nvCxnSpPr>
          <p:cNvPr id="131" name="Google Shape;131;p2"/>
          <p:cNvCxnSpPr/>
          <p:nvPr/>
        </p:nvCxnSpPr>
        <p:spPr>
          <a:xfrm rot="10800000">
            <a:off x="3461873" y="5318524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2"/>
          <p:cNvSpPr txBox="1"/>
          <p:nvPr/>
        </p:nvSpPr>
        <p:spPr>
          <a:xfrm>
            <a:off x="3855499" y="5491548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Thalassemia Rate</a:t>
            </a:r>
            <a:endParaRPr/>
          </a:p>
        </p:txBody>
      </p:sp>
      <p:cxnSp>
        <p:nvCxnSpPr>
          <p:cNvPr id="133" name="Google Shape;133;p2"/>
          <p:cNvCxnSpPr/>
          <p:nvPr/>
        </p:nvCxnSpPr>
        <p:spPr>
          <a:xfrm rot="10800000">
            <a:off x="3468554" y="5700616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2"/>
          <p:cNvSpPr txBox="1"/>
          <p:nvPr/>
        </p:nvSpPr>
        <p:spPr>
          <a:xfrm>
            <a:off x="3862180" y="5863808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endParaRPr/>
          </a:p>
        </p:txBody>
      </p:sp>
      <p:cxnSp>
        <p:nvCxnSpPr>
          <p:cNvPr id="135" name="Google Shape;135;p2"/>
          <p:cNvCxnSpPr/>
          <p:nvPr/>
        </p:nvCxnSpPr>
        <p:spPr>
          <a:xfrm>
            <a:off x="7017243" y="1598416"/>
            <a:ext cx="0" cy="4469373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 rot="10800000">
            <a:off x="6690615" y="1267113"/>
            <a:ext cx="0" cy="65952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/>
          <p:nvPr/>
        </p:nvCxnSpPr>
        <p:spPr>
          <a:xfrm rot="10800000">
            <a:off x="6687482" y="5733863"/>
            <a:ext cx="0" cy="65952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 flipH="1" rot="10800000">
            <a:off x="7017243" y="3604566"/>
            <a:ext cx="656772" cy="713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ube outline" id="139" name="Google Shape;13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0566" y="312144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7537338" y="4058703"/>
            <a:ext cx="168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</a:t>
            </a:r>
            <a:endParaRPr/>
          </a:p>
        </p:txBody>
      </p:sp>
      <p:pic>
        <p:nvPicPr>
          <p:cNvPr descr="Atom outline" id="141" name="Google Shape;14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7215" y="31603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/>
        </p:nvSpPr>
        <p:spPr>
          <a:xfrm>
            <a:off x="9793750" y="4058703"/>
            <a:ext cx="1196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</p:txBody>
      </p:sp>
      <p:cxnSp>
        <p:nvCxnSpPr>
          <p:cNvPr id="143" name="Google Shape;143;p2"/>
          <p:cNvCxnSpPr/>
          <p:nvPr/>
        </p:nvCxnSpPr>
        <p:spPr>
          <a:xfrm flipH="1" rot="10800000">
            <a:off x="8942767" y="3604566"/>
            <a:ext cx="656772" cy="713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50" name="Google Shape;1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3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875071" y="1871346"/>
            <a:ext cx="10524449" cy="3268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effect of Mutual Information on the Accuracy of the Model?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specific types of Machine Learning Models that are more or less sensitive to the effects of Mutual Information?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Mutual Information be used to identify which input features are most informative for improving the Accuracy of Machine Learning Models?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pic>
        <p:nvPicPr>
          <p:cNvPr descr="Text&#10;&#10;Description automatically generated"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4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1" name="Google Shape;161;p4"/>
          <p:cNvGrpSpPr/>
          <p:nvPr/>
        </p:nvGrpSpPr>
        <p:grpSpPr>
          <a:xfrm>
            <a:off x="-167505" y="3006142"/>
            <a:ext cx="4106773" cy="1249885"/>
            <a:chOff x="166501" y="2158950"/>
            <a:chExt cx="4106773" cy="1249885"/>
          </a:xfrm>
        </p:grpSpPr>
        <p:pic>
          <p:nvPicPr>
            <p:cNvPr descr="Database outline"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37360" y="215895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4"/>
            <p:cNvSpPr txBox="1"/>
            <p:nvPr/>
          </p:nvSpPr>
          <p:spPr>
            <a:xfrm>
              <a:off x="166501" y="3101058"/>
              <a:ext cx="41067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Electronic Health Record</a:t>
              </a:r>
              <a:endParaRPr/>
            </a:p>
          </p:txBody>
        </p:sp>
      </p:grpSp>
      <p:sp>
        <p:nvSpPr>
          <p:cNvPr id="164" name="Google Shape;164;p4"/>
          <p:cNvSpPr txBox="1"/>
          <p:nvPr/>
        </p:nvSpPr>
        <p:spPr>
          <a:xfrm>
            <a:off x="3840043" y="1465261"/>
            <a:ext cx="868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</p:txBody>
      </p:sp>
      <p:cxnSp>
        <p:nvCxnSpPr>
          <p:cNvPr id="165" name="Google Shape;165;p4"/>
          <p:cNvCxnSpPr/>
          <p:nvPr/>
        </p:nvCxnSpPr>
        <p:spPr>
          <a:xfrm rot="10800000">
            <a:off x="2775495" y="3267709"/>
            <a:ext cx="0" cy="65952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4"/>
          <p:cNvCxnSpPr/>
          <p:nvPr/>
        </p:nvCxnSpPr>
        <p:spPr>
          <a:xfrm>
            <a:off x="3108921" y="1660442"/>
            <a:ext cx="0" cy="4395773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4"/>
          <p:cNvCxnSpPr/>
          <p:nvPr/>
        </p:nvCxnSpPr>
        <p:spPr>
          <a:xfrm rot="10800000">
            <a:off x="3461873" y="2827811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4"/>
          <p:cNvCxnSpPr/>
          <p:nvPr/>
        </p:nvCxnSpPr>
        <p:spPr>
          <a:xfrm rot="10800000">
            <a:off x="3460603" y="2052234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4"/>
          <p:cNvCxnSpPr/>
          <p:nvPr/>
        </p:nvCxnSpPr>
        <p:spPr>
          <a:xfrm rot="10800000">
            <a:off x="3461873" y="1665170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Google Shape;170;p4"/>
          <p:cNvSpPr txBox="1"/>
          <p:nvPr/>
        </p:nvSpPr>
        <p:spPr>
          <a:xfrm>
            <a:off x="3812393" y="1833449"/>
            <a:ext cx="868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3812393" y="2225622"/>
            <a:ext cx="2078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Pain Type</a:t>
            </a:r>
            <a:endParaRPr/>
          </a:p>
        </p:txBody>
      </p:sp>
      <p:cxnSp>
        <p:nvCxnSpPr>
          <p:cNvPr id="172" name="Google Shape;172;p4"/>
          <p:cNvCxnSpPr/>
          <p:nvPr/>
        </p:nvCxnSpPr>
        <p:spPr>
          <a:xfrm rot="10800000">
            <a:off x="3461873" y="1304843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4"/>
          <p:cNvCxnSpPr/>
          <p:nvPr/>
        </p:nvCxnSpPr>
        <p:spPr>
          <a:xfrm rot="10800000">
            <a:off x="3461873" y="2429382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4"/>
          <p:cNvCxnSpPr/>
          <p:nvPr/>
        </p:nvCxnSpPr>
        <p:spPr>
          <a:xfrm rot="10800000">
            <a:off x="3461873" y="3241977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4"/>
          <p:cNvCxnSpPr/>
          <p:nvPr/>
        </p:nvCxnSpPr>
        <p:spPr>
          <a:xfrm rot="10800000">
            <a:off x="3461873" y="3677447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4"/>
          <p:cNvSpPr txBox="1"/>
          <p:nvPr/>
        </p:nvSpPr>
        <p:spPr>
          <a:xfrm>
            <a:off x="3840043" y="2615882"/>
            <a:ext cx="253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Blood Pressure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3840043" y="3006142"/>
            <a:ext cx="253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Cholesterol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3840043" y="3415396"/>
            <a:ext cx="253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Fasting Blood Sugar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3840042" y="3845954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Electrocardiogram</a:t>
            </a:r>
            <a:endParaRPr/>
          </a:p>
        </p:txBody>
      </p:sp>
      <p:cxnSp>
        <p:nvCxnSpPr>
          <p:cNvPr id="180" name="Google Shape;180;p4"/>
          <p:cNvCxnSpPr/>
          <p:nvPr/>
        </p:nvCxnSpPr>
        <p:spPr>
          <a:xfrm rot="10800000">
            <a:off x="3461873" y="4122682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" name="Google Shape;181;p4"/>
          <p:cNvSpPr txBox="1"/>
          <p:nvPr/>
        </p:nvSpPr>
        <p:spPr>
          <a:xfrm>
            <a:off x="3840042" y="4295706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Induced Angina</a:t>
            </a:r>
            <a:endParaRPr/>
          </a:p>
        </p:txBody>
      </p:sp>
      <p:cxnSp>
        <p:nvCxnSpPr>
          <p:cNvPr id="182" name="Google Shape;182;p4"/>
          <p:cNvCxnSpPr/>
          <p:nvPr/>
        </p:nvCxnSpPr>
        <p:spPr>
          <a:xfrm rot="10800000">
            <a:off x="3461873" y="4514253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4"/>
          <p:cNvSpPr txBox="1"/>
          <p:nvPr/>
        </p:nvSpPr>
        <p:spPr>
          <a:xfrm>
            <a:off x="3855499" y="4687277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</a:t>
            </a:r>
            <a:endParaRPr/>
          </a:p>
        </p:txBody>
      </p:sp>
      <p:cxnSp>
        <p:nvCxnSpPr>
          <p:cNvPr id="184" name="Google Shape;184;p4"/>
          <p:cNvCxnSpPr/>
          <p:nvPr/>
        </p:nvCxnSpPr>
        <p:spPr>
          <a:xfrm rot="10800000">
            <a:off x="3461873" y="4901391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4"/>
          <p:cNvSpPr txBox="1"/>
          <p:nvPr/>
        </p:nvSpPr>
        <p:spPr>
          <a:xfrm>
            <a:off x="3855499" y="5074415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Major Vessels</a:t>
            </a:r>
            <a:endParaRPr/>
          </a:p>
        </p:txBody>
      </p:sp>
      <p:cxnSp>
        <p:nvCxnSpPr>
          <p:cNvPr id="186" name="Google Shape;186;p4"/>
          <p:cNvCxnSpPr/>
          <p:nvPr/>
        </p:nvCxnSpPr>
        <p:spPr>
          <a:xfrm rot="10800000">
            <a:off x="3461873" y="5318524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4"/>
          <p:cNvSpPr txBox="1"/>
          <p:nvPr/>
        </p:nvSpPr>
        <p:spPr>
          <a:xfrm>
            <a:off x="3855499" y="5491548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Thalassemia Rate</a:t>
            </a:r>
            <a:endParaRPr/>
          </a:p>
        </p:txBody>
      </p:sp>
      <p:cxnSp>
        <p:nvCxnSpPr>
          <p:cNvPr id="188" name="Google Shape;188;p4"/>
          <p:cNvCxnSpPr/>
          <p:nvPr/>
        </p:nvCxnSpPr>
        <p:spPr>
          <a:xfrm rot="10800000">
            <a:off x="3468554" y="5700616"/>
            <a:ext cx="0" cy="71120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4"/>
          <p:cNvSpPr txBox="1"/>
          <p:nvPr/>
        </p:nvSpPr>
        <p:spPr>
          <a:xfrm>
            <a:off x="3862180" y="5863808"/>
            <a:ext cx="27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endParaRPr/>
          </a:p>
        </p:txBody>
      </p:sp>
      <p:cxnSp>
        <p:nvCxnSpPr>
          <p:cNvPr id="190" name="Google Shape;190;p4"/>
          <p:cNvCxnSpPr/>
          <p:nvPr/>
        </p:nvCxnSpPr>
        <p:spPr>
          <a:xfrm>
            <a:off x="7017243" y="1598416"/>
            <a:ext cx="0" cy="4469373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/>
          <p:nvPr/>
        </p:nvCxnSpPr>
        <p:spPr>
          <a:xfrm rot="10800000">
            <a:off x="6690615" y="1267113"/>
            <a:ext cx="0" cy="65952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4"/>
          <p:cNvCxnSpPr/>
          <p:nvPr/>
        </p:nvCxnSpPr>
        <p:spPr>
          <a:xfrm rot="10800000">
            <a:off x="6687482" y="5733863"/>
            <a:ext cx="0" cy="65952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4"/>
          <p:cNvCxnSpPr/>
          <p:nvPr/>
        </p:nvCxnSpPr>
        <p:spPr>
          <a:xfrm flipH="1" rot="10800000">
            <a:off x="7017243" y="3604566"/>
            <a:ext cx="656772" cy="713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ube outline" id="194" name="Google Shape;1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0566" y="312144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/>
        </p:nvSpPr>
        <p:spPr>
          <a:xfrm>
            <a:off x="7537338" y="4058703"/>
            <a:ext cx="168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</a:t>
            </a:r>
            <a:endParaRPr/>
          </a:p>
        </p:txBody>
      </p:sp>
      <p:pic>
        <p:nvPicPr>
          <p:cNvPr descr="Atom outline" id="196" name="Google Shape;19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7215" y="31603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 txBox="1"/>
          <p:nvPr/>
        </p:nvSpPr>
        <p:spPr>
          <a:xfrm>
            <a:off x="9793750" y="4058703"/>
            <a:ext cx="1196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</p:txBody>
      </p:sp>
      <p:cxnSp>
        <p:nvCxnSpPr>
          <p:cNvPr id="198" name="Google Shape;198;p4"/>
          <p:cNvCxnSpPr/>
          <p:nvPr/>
        </p:nvCxnSpPr>
        <p:spPr>
          <a:xfrm flipH="1" rot="10800000">
            <a:off x="8942767" y="3604566"/>
            <a:ext cx="656772" cy="7132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Idea</a:t>
            </a:r>
            <a:endParaRPr/>
          </a:p>
        </p:txBody>
      </p:sp>
      <p:pic>
        <p:nvPicPr>
          <p:cNvPr descr="Text&#10;&#10;Description automatically generated" id="206" name="Google Shape;2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5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8" name="Google Shape;208;p5"/>
          <p:cNvGrpSpPr/>
          <p:nvPr/>
        </p:nvGrpSpPr>
        <p:grpSpPr>
          <a:xfrm>
            <a:off x="669421" y="3149176"/>
            <a:ext cx="773128" cy="1041629"/>
            <a:chOff x="1737360" y="2158950"/>
            <a:chExt cx="991906" cy="1336387"/>
          </a:xfrm>
        </p:grpSpPr>
        <p:pic>
          <p:nvPicPr>
            <p:cNvPr descr="Database outline" id="209" name="Google Shape;20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37360" y="215895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5"/>
            <p:cNvSpPr txBox="1"/>
            <p:nvPr/>
          </p:nvSpPr>
          <p:spPr>
            <a:xfrm>
              <a:off x="1860879" y="3100466"/>
              <a:ext cx="868387" cy="394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EHR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1" name="Google Shape;211;p5"/>
          <p:cNvSpPr txBox="1"/>
          <p:nvPr/>
        </p:nvSpPr>
        <p:spPr>
          <a:xfrm>
            <a:off x="2517098" y="2175110"/>
            <a:ext cx="11468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2538628" y="1888420"/>
            <a:ext cx="6761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 rot="10800000">
            <a:off x="1703783" y="3289920"/>
            <a:ext cx="0" cy="513538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5"/>
          <p:cNvCxnSpPr/>
          <p:nvPr/>
        </p:nvCxnSpPr>
        <p:spPr>
          <a:xfrm>
            <a:off x="1969339" y="2040398"/>
            <a:ext cx="0" cy="3422773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5"/>
          <p:cNvCxnSpPr/>
          <p:nvPr/>
        </p:nvCxnSpPr>
        <p:spPr>
          <a:xfrm rot="10800000">
            <a:off x="2244165" y="2949371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5"/>
          <p:cNvCxnSpPr/>
          <p:nvPr/>
        </p:nvCxnSpPr>
        <p:spPr>
          <a:xfrm rot="10800000">
            <a:off x="2243176" y="2345467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5"/>
          <p:cNvCxnSpPr/>
          <p:nvPr/>
        </p:nvCxnSpPr>
        <p:spPr>
          <a:xfrm rot="10800000">
            <a:off x="2244165" y="2044079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5"/>
          <p:cNvSpPr txBox="1"/>
          <p:nvPr/>
        </p:nvSpPr>
        <p:spPr>
          <a:xfrm>
            <a:off x="2517098" y="2480476"/>
            <a:ext cx="1618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Pain Type</a:t>
            </a:r>
            <a:endParaRPr/>
          </a:p>
        </p:txBody>
      </p:sp>
      <p:cxnSp>
        <p:nvCxnSpPr>
          <p:cNvPr id="219" name="Google Shape;219;p5"/>
          <p:cNvCxnSpPr/>
          <p:nvPr/>
        </p:nvCxnSpPr>
        <p:spPr>
          <a:xfrm rot="10800000">
            <a:off x="2244165" y="1763510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5"/>
          <p:cNvCxnSpPr/>
          <p:nvPr/>
        </p:nvCxnSpPr>
        <p:spPr>
          <a:xfrm rot="10800000">
            <a:off x="2244165" y="2639134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5"/>
          <p:cNvCxnSpPr/>
          <p:nvPr/>
        </p:nvCxnSpPr>
        <p:spPr>
          <a:xfrm rot="10800000">
            <a:off x="2244165" y="3271862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5"/>
          <p:cNvCxnSpPr/>
          <p:nvPr/>
        </p:nvCxnSpPr>
        <p:spPr>
          <a:xfrm rot="10800000">
            <a:off x="2244165" y="3610941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5"/>
          <p:cNvSpPr txBox="1"/>
          <p:nvPr/>
        </p:nvSpPr>
        <p:spPr>
          <a:xfrm>
            <a:off x="2538628" y="2784352"/>
            <a:ext cx="1974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Blood Pressure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2538628" y="3088229"/>
            <a:ext cx="1974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Cholesterol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2538628" y="3406895"/>
            <a:ext cx="1974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Fasting Blood Sugar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2538626" y="3742149"/>
            <a:ext cx="2822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Electrocardiogram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5"/>
          <p:cNvCxnSpPr/>
          <p:nvPr/>
        </p:nvCxnSpPr>
        <p:spPr>
          <a:xfrm rot="10800000">
            <a:off x="2244165" y="3957624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5"/>
          <p:cNvSpPr txBox="1"/>
          <p:nvPr/>
        </p:nvSpPr>
        <p:spPr>
          <a:xfrm>
            <a:off x="2538627" y="4092349"/>
            <a:ext cx="2166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Induced Angina</a:t>
            </a:r>
            <a:endParaRPr/>
          </a:p>
        </p:txBody>
      </p:sp>
      <p:cxnSp>
        <p:nvCxnSpPr>
          <p:cNvPr id="229" name="Google Shape;229;p5"/>
          <p:cNvCxnSpPr/>
          <p:nvPr/>
        </p:nvCxnSpPr>
        <p:spPr>
          <a:xfrm rot="10800000">
            <a:off x="2244165" y="4262521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5"/>
          <p:cNvSpPr txBox="1"/>
          <p:nvPr/>
        </p:nvSpPr>
        <p:spPr>
          <a:xfrm>
            <a:off x="2550662" y="4397246"/>
            <a:ext cx="2166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5"/>
          <p:cNvCxnSpPr/>
          <p:nvPr/>
        </p:nvCxnSpPr>
        <p:spPr>
          <a:xfrm rot="10800000">
            <a:off x="2244165" y="4563966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5"/>
          <p:cNvSpPr txBox="1"/>
          <p:nvPr/>
        </p:nvSpPr>
        <p:spPr>
          <a:xfrm>
            <a:off x="2550662" y="4698692"/>
            <a:ext cx="2166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Major Vessels</a:t>
            </a:r>
            <a:endParaRPr/>
          </a:p>
        </p:txBody>
      </p:sp>
      <p:cxnSp>
        <p:nvCxnSpPr>
          <p:cNvPr id="233" name="Google Shape;233;p5"/>
          <p:cNvCxnSpPr/>
          <p:nvPr/>
        </p:nvCxnSpPr>
        <p:spPr>
          <a:xfrm rot="10800000">
            <a:off x="2244165" y="4888767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5"/>
          <p:cNvSpPr txBox="1"/>
          <p:nvPr/>
        </p:nvSpPr>
        <p:spPr>
          <a:xfrm>
            <a:off x="2550662" y="5023493"/>
            <a:ext cx="2166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Thalassemia Rate</a:t>
            </a:r>
            <a:endParaRPr/>
          </a:p>
        </p:txBody>
      </p:sp>
      <p:cxnSp>
        <p:nvCxnSpPr>
          <p:cNvPr id="235" name="Google Shape;235;p5"/>
          <p:cNvCxnSpPr/>
          <p:nvPr/>
        </p:nvCxnSpPr>
        <p:spPr>
          <a:xfrm rot="10800000">
            <a:off x="2249367" y="5186284"/>
            <a:ext cx="0" cy="553777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5"/>
          <p:cNvSpPr txBox="1"/>
          <p:nvPr/>
        </p:nvSpPr>
        <p:spPr>
          <a:xfrm>
            <a:off x="2550662" y="5279573"/>
            <a:ext cx="2166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37" name="Google Shape;237;p5"/>
          <p:cNvCxnSpPr/>
          <p:nvPr/>
        </p:nvCxnSpPr>
        <p:spPr>
          <a:xfrm>
            <a:off x="4756987" y="2040398"/>
            <a:ext cx="0" cy="3468824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5"/>
          <p:cNvCxnSpPr/>
          <p:nvPr/>
        </p:nvCxnSpPr>
        <p:spPr>
          <a:xfrm rot="10800000">
            <a:off x="4502048" y="1788426"/>
            <a:ext cx="0" cy="505081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 rot="10800000">
            <a:off x="4502048" y="5256682"/>
            <a:ext cx="0" cy="505081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5"/>
          <p:cNvCxnSpPr/>
          <p:nvPr/>
        </p:nvCxnSpPr>
        <p:spPr>
          <a:xfrm>
            <a:off x="4754589" y="3545164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ube outline" id="241" name="Google Shape;2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4170" y="2419278"/>
            <a:ext cx="760527" cy="7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 txBox="1"/>
          <p:nvPr/>
        </p:nvSpPr>
        <p:spPr>
          <a:xfrm>
            <a:off x="8827134" y="3137058"/>
            <a:ext cx="13093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</a:t>
            </a:r>
            <a:endParaRPr/>
          </a:p>
        </p:txBody>
      </p:sp>
      <p:pic>
        <p:nvPicPr>
          <p:cNvPr descr="Atom outline" id="243" name="Google Shape;2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88577" y="2449057"/>
            <a:ext cx="760527" cy="7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"/>
          <p:cNvSpPr txBox="1"/>
          <p:nvPr/>
        </p:nvSpPr>
        <p:spPr>
          <a:xfrm>
            <a:off x="10283180" y="3132629"/>
            <a:ext cx="14139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Accuracy</a:t>
            </a:r>
            <a:endParaRPr/>
          </a:p>
        </p:txBody>
      </p:sp>
      <p:pic>
        <p:nvPicPr>
          <p:cNvPr descr="Postit Notes outline" id="245" name="Google Shape;24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7572" y="3101956"/>
            <a:ext cx="727327" cy="72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 txBox="1"/>
          <p:nvPr/>
        </p:nvSpPr>
        <p:spPr>
          <a:xfrm>
            <a:off x="5014890" y="3883028"/>
            <a:ext cx="17662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Information</a:t>
            </a:r>
            <a:endParaRPr/>
          </a:p>
        </p:txBody>
      </p:sp>
      <p:cxnSp>
        <p:nvCxnSpPr>
          <p:cNvPr id="247" name="Google Shape;247;p5"/>
          <p:cNvCxnSpPr/>
          <p:nvPr/>
        </p:nvCxnSpPr>
        <p:spPr>
          <a:xfrm>
            <a:off x="6951715" y="2040398"/>
            <a:ext cx="0" cy="1474986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5"/>
          <p:cNvCxnSpPr/>
          <p:nvPr/>
        </p:nvCxnSpPr>
        <p:spPr>
          <a:xfrm rot="10800000">
            <a:off x="6696776" y="1788426"/>
            <a:ext cx="0" cy="505081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5"/>
          <p:cNvCxnSpPr/>
          <p:nvPr/>
        </p:nvCxnSpPr>
        <p:spPr>
          <a:xfrm rot="10800000">
            <a:off x="6696777" y="3262844"/>
            <a:ext cx="0" cy="505081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5"/>
          <p:cNvCxnSpPr/>
          <p:nvPr/>
        </p:nvCxnSpPr>
        <p:spPr>
          <a:xfrm>
            <a:off x="6949317" y="2779024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5"/>
          <p:cNvCxnSpPr/>
          <p:nvPr/>
        </p:nvCxnSpPr>
        <p:spPr>
          <a:xfrm>
            <a:off x="6951814" y="3829283"/>
            <a:ext cx="0" cy="1474986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5"/>
          <p:cNvCxnSpPr/>
          <p:nvPr/>
        </p:nvCxnSpPr>
        <p:spPr>
          <a:xfrm rot="10800000">
            <a:off x="6696875" y="3577311"/>
            <a:ext cx="0" cy="505081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5"/>
          <p:cNvCxnSpPr/>
          <p:nvPr/>
        </p:nvCxnSpPr>
        <p:spPr>
          <a:xfrm rot="10800000">
            <a:off x="6696876" y="5051729"/>
            <a:ext cx="0" cy="505081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5"/>
          <p:cNvCxnSpPr/>
          <p:nvPr/>
        </p:nvCxnSpPr>
        <p:spPr>
          <a:xfrm>
            <a:off x="6949416" y="4567909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55" name="Google Shape;255;p5"/>
          <p:cNvGrpSpPr/>
          <p:nvPr/>
        </p:nvGrpSpPr>
        <p:grpSpPr>
          <a:xfrm>
            <a:off x="7428728" y="2534456"/>
            <a:ext cx="1309381" cy="892873"/>
            <a:chOff x="7458224" y="2475464"/>
            <a:chExt cx="1309381" cy="892873"/>
          </a:xfrm>
        </p:grpSpPr>
        <p:pic>
          <p:nvPicPr>
            <p:cNvPr descr="Paper outline" id="256" name="Google Shape;256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03963" y="2475464"/>
              <a:ext cx="520602" cy="520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5"/>
            <p:cNvSpPr txBox="1"/>
            <p:nvPr/>
          </p:nvSpPr>
          <p:spPr>
            <a:xfrm>
              <a:off x="7458224" y="3060560"/>
              <a:ext cx="1309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 1</a:t>
              </a:r>
              <a:endParaRPr/>
            </a:p>
          </p:txBody>
        </p:sp>
      </p:grpSp>
      <p:cxnSp>
        <p:nvCxnSpPr>
          <p:cNvPr id="258" name="Google Shape;258;p5"/>
          <p:cNvCxnSpPr/>
          <p:nvPr/>
        </p:nvCxnSpPr>
        <p:spPr>
          <a:xfrm>
            <a:off x="8217506" y="2794757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5"/>
          <p:cNvCxnSpPr/>
          <p:nvPr/>
        </p:nvCxnSpPr>
        <p:spPr>
          <a:xfrm>
            <a:off x="9920237" y="2784352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ube outline" id="260" name="Google Shape;2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4170" y="4140098"/>
            <a:ext cx="760527" cy="7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"/>
          <p:cNvSpPr txBox="1"/>
          <p:nvPr/>
        </p:nvSpPr>
        <p:spPr>
          <a:xfrm>
            <a:off x="8827134" y="4840372"/>
            <a:ext cx="13093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</a:t>
            </a:r>
            <a:endParaRPr/>
          </a:p>
        </p:txBody>
      </p:sp>
      <p:pic>
        <p:nvPicPr>
          <p:cNvPr descr="Atom outline" id="262" name="Google Shape;26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88577" y="4169877"/>
            <a:ext cx="760527" cy="700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5"/>
          <p:cNvGrpSpPr/>
          <p:nvPr/>
        </p:nvGrpSpPr>
        <p:grpSpPr>
          <a:xfrm>
            <a:off x="7428728" y="4255276"/>
            <a:ext cx="1309381" cy="892873"/>
            <a:chOff x="7458224" y="2475464"/>
            <a:chExt cx="1309381" cy="892873"/>
          </a:xfrm>
        </p:grpSpPr>
        <p:pic>
          <p:nvPicPr>
            <p:cNvPr descr="Paper outline" id="264" name="Google Shape;264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03963" y="2475464"/>
              <a:ext cx="520602" cy="520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5"/>
            <p:cNvSpPr txBox="1"/>
            <p:nvPr/>
          </p:nvSpPr>
          <p:spPr>
            <a:xfrm>
              <a:off x="7458224" y="3060560"/>
              <a:ext cx="1309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 2</a:t>
              </a:r>
              <a:endParaRPr/>
            </a:p>
          </p:txBody>
        </p:sp>
      </p:grpSp>
      <p:cxnSp>
        <p:nvCxnSpPr>
          <p:cNvPr id="266" name="Google Shape;266;p5"/>
          <p:cNvCxnSpPr/>
          <p:nvPr/>
        </p:nvCxnSpPr>
        <p:spPr>
          <a:xfrm>
            <a:off x="8217506" y="4515577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5"/>
          <p:cNvCxnSpPr/>
          <p:nvPr/>
        </p:nvCxnSpPr>
        <p:spPr>
          <a:xfrm>
            <a:off x="9920237" y="4505172"/>
            <a:ext cx="520603" cy="0"/>
          </a:xfrm>
          <a:prstGeom prst="straightConnector1">
            <a:avLst/>
          </a:prstGeom>
          <a:noFill/>
          <a:ln cap="flat" cmpd="sng" w="9525">
            <a:solidFill>
              <a:srgbClr val="0E665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5"/>
          <p:cNvSpPr txBox="1"/>
          <p:nvPr/>
        </p:nvSpPr>
        <p:spPr>
          <a:xfrm>
            <a:off x="10295102" y="4844404"/>
            <a:ext cx="14139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75" name="Google Shape;2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6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6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635976" y="1482075"/>
            <a:ext cx="2674374" cy="4859722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3386065" y="1482075"/>
            <a:ext cx="2674374" cy="485972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6127099" y="1482075"/>
            <a:ext cx="2674374" cy="485972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8868133" y="1482072"/>
            <a:ext cx="2674374" cy="485972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6"/>
          <p:cNvGrpSpPr/>
          <p:nvPr/>
        </p:nvGrpSpPr>
        <p:grpSpPr>
          <a:xfrm>
            <a:off x="6268450" y="2040910"/>
            <a:ext cx="2428004" cy="4258362"/>
            <a:chOff x="6201620" y="1918495"/>
            <a:chExt cx="2428004" cy="4258362"/>
          </a:xfrm>
        </p:grpSpPr>
        <p:sp>
          <p:nvSpPr>
            <p:cNvPr id="283" name="Google Shape;283;p6"/>
            <p:cNvSpPr txBox="1"/>
            <p:nvPr/>
          </p:nvSpPr>
          <p:spPr>
            <a:xfrm>
              <a:off x="6201621" y="1918495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Original Dataset: </a:t>
              </a: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[[28 11]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[ 5 32]]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F1 Score: 80.0 %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Accuracy: 82.85 %</a:t>
              </a:r>
              <a:endParaRPr/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6201620" y="3355178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1: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[[29 6]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[ 6 35]]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85.37 %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84.64 %</a:t>
              </a:r>
              <a:endParaRPr/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6201621" y="4791862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2: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[[23 12]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[16 25]]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64.1 %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66.96 %</a:t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3524940" y="2040910"/>
            <a:ext cx="2428004" cy="4258362"/>
            <a:chOff x="6201620" y="1918495"/>
            <a:chExt cx="2428004" cy="4258362"/>
          </a:xfrm>
        </p:grpSpPr>
        <p:sp>
          <p:nvSpPr>
            <p:cNvPr id="287" name="Google Shape;287;p6"/>
            <p:cNvSpPr txBox="1"/>
            <p:nvPr/>
          </p:nvSpPr>
          <p:spPr>
            <a:xfrm>
              <a:off x="6201621" y="1918495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Original Dataset: 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[[27 8]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[ 8 33]]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F1 Score: 80.49 %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Accuracy: 82.81 %</a:t>
              </a:r>
              <a:endParaRPr/>
            </a:p>
          </p:txBody>
        </p:sp>
        <p:sp>
          <p:nvSpPr>
            <p:cNvPr id="288" name="Google Shape;288;p6"/>
            <p:cNvSpPr txBox="1"/>
            <p:nvPr/>
          </p:nvSpPr>
          <p:spPr>
            <a:xfrm>
              <a:off x="6201620" y="3355178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1: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[[30 5]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[ 6 35]]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86.42 %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79.39 %</a:t>
              </a:r>
              <a:endParaRPr/>
            </a:p>
          </p:txBody>
        </p:sp>
        <p:sp>
          <p:nvSpPr>
            <p:cNvPr id="289" name="Google Shape;289;p6"/>
            <p:cNvSpPr txBox="1"/>
            <p:nvPr/>
          </p:nvSpPr>
          <p:spPr>
            <a:xfrm>
              <a:off x="6201621" y="4791862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2: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[[22 13]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[14 27]]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66.67 %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68.26 %</a:t>
              </a: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9093436" y="2040909"/>
            <a:ext cx="2428004" cy="4258362"/>
            <a:chOff x="6201620" y="1918495"/>
            <a:chExt cx="2428004" cy="4258362"/>
          </a:xfrm>
        </p:grpSpPr>
        <p:sp>
          <p:nvSpPr>
            <p:cNvPr id="291" name="Google Shape;291;p6"/>
            <p:cNvSpPr txBox="1"/>
            <p:nvPr/>
          </p:nvSpPr>
          <p:spPr>
            <a:xfrm>
              <a:off x="6201621" y="1918495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Original Dataset: </a:t>
              </a: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[[21 9]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[ 5 41]]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F1 Score: 85.42 %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Accuracy: 81.58 %</a:t>
              </a:r>
              <a:endParaRPr/>
            </a:p>
          </p:txBody>
        </p:sp>
        <p:sp>
          <p:nvSpPr>
            <p:cNvPr id="292" name="Google Shape;292;p6"/>
            <p:cNvSpPr txBox="1"/>
            <p:nvPr/>
          </p:nvSpPr>
          <p:spPr>
            <a:xfrm>
              <a:off x="6201620" y="3355178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1: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[[30 5]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[ 7 34]]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85.00 %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84.21 %</a:t>
              </a:r>
              <a:endParaRPr/>
            </a:p>
          </p:txBody>
        </p:sp>
        <p:sp>
          <p:nvSpPr>
            <p:cNvPr id="293" name="Google Shape;293;p6"/>
            <p:cNvSpPr txBox="1"/>
            <p:nvPr/>
          </p:nvSpPr>
          <p:spPr>
            <a:xfrm>
              <a:off x="6201621" y="4791862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2: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[[25 10]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[15 26]]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67.53 %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67.11 %</a:t>
              </a: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>
            <a:off x="759161" y="2040908"/>
            <a:ext cx="2428004" cy="4258362"/>
            <a:chOff x="6201620" y="1918495"/>
            <a:chExt cx="2428004" cy="4258362"/>
          </a:xfrm>
        </p:grpSpPr>
        <p:sp>
          <p:nvSpPr>
            <p:cNvPr id="295" name="Google Shape;295;p6"/>
            <p:cNvSpPr txBox="1"/>
            <p:nvPr/>
          </p:nvSpPr>
          <p:spPr>
            <a:xfrm>
              <a:off x="6201621" y="1918495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Original Dataset: 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[[25 13]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[ 6 32]]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F1 Score: 77.11 %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Accuracy: 79.78 %</a:t>
              </a:r>
              <a:endParaRPr/>
            </a:p>
          </p:txBody>
        </p:sp>
        <p:sp>
          <p:nvSpPr>
            <p:cNvPr id="296" name="Google Shape;296;p6"/>
            <p:cNvSpPr txBox="1"/>
            <p:nvPr/>
          </p:nvSpPr>
          <p:spPr>
            <a:xfrm>
              <a:off x="6201620" y="3355178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1: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[[27 8]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[10 31]]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77.50 %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79.76 %</a:t>
              </a:r>
              <a:endParaRPr/>
            </a:p>
          </p:txBody>
        </p:sp>
        <p:sp>
          <p:nvSpPr>
            <p:cNvPr id="297" name="Google Shape;297;p6"/>
            <p:cNvSpPr txBox="1"/>
            <p:nvPr/>
          </p:nvSpPr>
          <p:spPr>
            <a:xfrm>
              <a:off x="6201621" y="4791862"/>
              <a:ext cx="242800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Dataset 2: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Confusion Matrix: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[[23 12]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[17 24]]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F1 Score: 62.34 %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Accuracy: 62.57 %</a:t>
              </a:r>
              <a:endParaRPr/>
            </a:p>
          </p:txBody>
        </p:sp>
      </p:grpSp>
      <p:sp>
        <p:nvSpPr>
          <p:cNvPr id="298" name="Google Shape;298;p6"/>
          <p:cNvSpPr txBox="1"/>
          <p:nvPr/>
        </p:nvSpPr>
        <p:spPr>
          <a:xfrm>
            <a:off x="781093" y="1549825"/>
            <a:ext cx="23841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3504455" y="1549825"/>
            <a:ext cx="23841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/>
          </a:p>
        </p:txBody>
      </p:sp>
      <p:cxnSp>
        <p:nvCxnSpPr>
          <p:cNvPr id="300" name="Google Shape;300;p6"/>
          <p:cNvCxnSpPr/>
          <p:nvPr/>
        </p:nvCxnSpPr>
        <p:spPr>
          <a:xfrm>
            <a:off x="635976" y="1937539"/>
            <a:ext cx="2674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6"/>
          <p:cNvCxnSpPr/>
          <p:nvPr/>
        </p:nvCxnSpPr>
        <p:spPr>
          <a:xfrm>
            <a:off x="3386065" y="1937539"/>
            <a:ext cx="2674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6"/>
          <p:cNvCxnSpPr/>
          <p:nvPr/>
        </p:nvCxnSpPr>
        <p:spPr>
          <a:xfrm>
            <a:off x="6127099" y="1937539"/>
            <a:ext cx="267437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6"/>
          <p:cNvCxnSpPr/>
          <p:nvPr/>
        </p:nvCxnSpPr>
        <p:spPr>
          <a:xfrm>
            <a:off x="8868613" y="1937539"/>
            <a:ext cx="267437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6"/>
          <p:cNvSpPr txBox="1"/>
          <p:nvPr/>
        </p:nvSpPr>
        <p:spPr>
          <a:xfrm>
            <a:off x="6219403" y="1544604"/>
            <a:ext cx="23841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9015382" y="1544604"/>
            <a:ext cx="23841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NB Classifier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312" name="Google Shape;3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7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7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875071" y="1788622"/>
            <a:ext cx="10524449" cy="4191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proper selection of Threshold and Cross-Validation is performed, then there will be a significant rise in the Accuracy.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Naive Bayes Classifier and Support Vector Machine Classifier are more sensitive, whereas Decision Tree Classifier and Logistic Regression are less sensitive to the effects of Mutual Information.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Information is able to perform feature selection, based on Information gain achieved between the input variables and the target variable.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322" name="Google Shape;3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8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8"/>
          <p:cNvSpPr txBox="1"/>
          <p:nvPr/>
        </p:nvSpPr>
        <p:spPr>
          <a:xfrm>
            <a:off x="792480" y="601394"/>
            <a:ext cx="721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953729" y="1641503"/>
            <a:ext cx="1028454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Rashik Rahman. (n.d.).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Attack Analysis &amp; Prediction Dataset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Www.kaggle.com. https://www.kaggle.com/datasets/rashikrahmanpritom/heart-attack-analysis-prediction-dataset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Yujun Yang, Jianping Li and Yimei Yang, "The research of the fast SVM classifier method," 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12th International Computer Conference on Wavelet Active Media Technology and Information Processing (ICCWAMTIP)</a:t>
            </a: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Chengdu, China, 2015, pp. 121-124, doi: 10.1109/ICCWAMTIP.2015.7493959.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Vergara, J.R., Estévez, P.A. A review of feature selection methods based on mutual information. 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Comput &amp; Applic</a:t>
            </a:r>
            <a:r>
              <a:rPr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24, 175–186 (2014).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https://doi.org/10.1007/s00521-013-1368-0</a:t>
            </a:r>
            <a:endParaRPr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A. Estevez, M. Tesmer, C. A. Perez and J. M. Zurada, "Normalized Mutual Information Feature Selection," in IEEE Transactions on Neural Networks, vol. 20, no. 2, pp. 189-201, Feb. 2009, doi: 10.1109/TNN.2008.2005601.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Huawen, et al. “Feature Selection with Dynamic Mutual Information.”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42, no. 7, July 2009, pp. 1330–1339, https://doi.org/10.1016/j.patcog.2008.10.028.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2731236" y="2845938"/>
            <a:ext cx="72136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E66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descr="Text&#10;&#10;Description automatically generated" id="333" name="Google Shape;3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836" y="692182"/>
            <a:ext cx="1454684" cy="4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9"/>
          <p:cNvCxnSpPr/>
          <p:nvPr/>
        </p:nvCxnSpPr>
        <p:spPr>
          <a:xfrm>
            <a:off x="792480" y="1371621"/>
            <a:ext cx="10728960" cy="0"/>
          </a:xfrm>
          <a:prstGeom prst="straightConnector1">
            <a:avLst/>
          </a:prstGeom>
          <a:noFill/>
          <a:ln cap="flat" cmpd="sng" w="28575">
            <a:solidFill>
              <a:srgbClr val="0E665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2023-04-30T19:17:15Z</dcterms:created>
  <dc:creator>SUNYloaner</dc:creator>
</cp:coreProperties>
</file>