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AF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82"/>
    <p:restoredTop sz="94582"/>
  </p:normalViewPr>
  <p:slideViewPr>
    <p:cSldViewPr snapToGrid="0" snapToObjects="1">
      <p:cViewPr varScale="1">
        <p:scale>
          <a:sx n="98" d="100"/>
          <a:sy n="98" d="100"/>
        </p:scale>
        <p:origin x="224"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3D4FA-62B5-BE4D-98E7-FD0E9C0032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99C13B-BCA5-8843-8946-0EF4DC564A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BBBEF6-A7BA-CA4C-8037-CBDA55BB7693}"/>
              </a:ext>
            </a:extLst>
          </p:cNvPr>
          <p:cNvSpPr>
            <a:spLocks noGrp="1"/>
          </p:cNvSpPr>
          <p:nvPr>
            <p:ph type="dt" sz="half" idx="10"/>
          </p:nvPr>
        </p:nvSpPr>
        <p:spPr/>
        <p:txBody>
          <a:bodyPr/>
          <a:lstStyle/>
          <a:p>
            <a:fld id="{B9C2E7FB-1BDB-DC46-8784-A4DD239C7E53}" type="datetimeFigureOut">
              <a:rPr lang="en-US" smtClean="0"/>
              <a:t>6/19/23</a:t>
            </a:fld>
            <a:endParaRPr lang="en-US"/>
          </a:p>
        </p:txBody>
      </p:sp>
      <p:sp>
        <p:nvSpPr>
          <p:cNvPr id="5" name="Footer Placeholder 4">
            <a:extLst>
              <a:ext uri="{FF2B5EF4-FFF2-40B4-BE49-F238E27FC236}">
                <a16:creationId xmlns:a16="http://schemas.microsoft.com/office/drawing/2014/main" id="{55FF835B-31EE-F447-A719-1CFFCB64DB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4C0C8-8746-2E49-9E04-216A1810454D}"/>
              </a:ext>
            </a:extLst>
          </p:cNvPr>
          <p:cNvSpPr>
            <a:spLocks noGrp="1"/>
          </p:cNvSpPr>
          <p:nvPr>
            <p:ph type="sldNum" sz="quarter" idx="12"/>
          </p:nvPr>
        </p:nvSpPr>
        <p:spPr/>
        <p:txBody>
          <a:bodyPr/>
          <a:lstStyle/>
          <a:p>
            <a:fld id="{3BE3060C-FD1C-2D46-B24A-24C79850E52E}" type="slidenum">
              <a:rPr lang="en-US" smtClean="0"/>
              <a:t>‹#›</a:t>
            </a:fld>
            <a:endParaRPr lang="en-US"/>
          </a:p>
        </p:txBody>
      </p:sp>
    </p:spTree>
    <p:extLst>
      <p:ext uri="{BB962C8B-B14F-4D97-AF65-F5344CB8AC3E}">
        <p14:creationId xmlns:p14="http://schemas.microsoft.com/office/powerpoint/2010/main" val="2322433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9A2BD-EE42-F64C-9198-501192E943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2C9762-AD48-F24C-AC08-AC15968C98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81EA19-55B8-D84D-BED1-FCF8E0A273E4}"/>
              </a:ext>
            </a:extLst>
          </p:cNvPr>
          <p:cNvSpPr>
            <a:spLocks noGrp="1"/>
          </p:cNvSpPr>
          <p:nvPr>
            <p:ph type="dt" sz="half" idx="10"/>
          </p:nvPr>
        </p:nvSpPr>
        <p:spPr/>
        <p:txBody>
          <a:bodyPr/>
          <a:lstStyle/>
          <a:p>
            <a:fld id="{B9C2E7FB-1BDB-DC46-8784-A4DD239C7E53}" type="datetimeFigureOut">
              <a:rPr lang="en-US" smtClean="0"/>
              <a:t>6/19/23</a:t>
            </a:fld>
            <a:endParaRPr lang="en-US"/>
          </a:p>
        </p:txBody>
      </p:sp>
      <p:sp>
        <p:nvSpPr>
          <p:cNvPr id="5" name="Footer Placeholder 4">
            <a:extLst>
              <a:ext uri="{FF2B5EF4-FFF2-40B4-BE49-F238E27FC236}">
                <a16:creationId xmlns:a16="http://schemas.microsoft.com/office/drawing/2014/main" id="{AC655AB1-9323-CC40-B7C4-6BFAD01A83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C52C52-8FD3-3E4B-9172-1844DCE6E6EF}"/>
              </a:ext>
            </a:extLst>
          </p:cNvPr>
          <p:cNvSpPr>
            <a:spLocks noGrp="1"/>
          </p:cNvSpPr>
          <p:nvPr>
            <p:ph type="sldNum" sz="quarter" idx="12"/>
          </p:nvPr>
        </p:nvSpPr>
        <p:spPr/>
        <p:txBody>
          <a:bodyPr/>
          <a:lstStyle/>
          <a:p>
            <a:fld id="{3BE3060C-FD1C-2D46-B24A-24C79850E52E}" type="slidenum">
              <a:rPr lang="en-US" smtClean="0"/>
              <a:t>‹#›</a:t>
            </a:fld>
            <a:endParaRPr lang="en-US"/>
          </a:p>
        </p:txBody>
      </p:sp>
    </p:spTree>
    <p:extLst>
      <p:ext uri="{BB962C8B-B14F-4D97-AF65-F5344CB8AC3E}">
        <p14:creationId xmlns:p14="http://schemas.microsoft.com/office/powerpoint/2010/main" val="2551157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CA2EDF-F330-7D48-886E-B025682C6E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1FF418-99E3-E54A-BC1D-9EF2BFEF4E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144539-8153-A245-BFC4-21BC55F315BA}"/>
              </a:ext>
            </a:extLst>
          </p:cNvPr>
          <p:cNvSpPr>
            <a:spLocks noGrp="1"/>
          </p:cNvSpPr>
          <p:nvPr>
            <p:ph type="dt" sz="half" idx="10"/>
          </p:nvPr>
        </p:nvSpPr>
        <p:spPr/>
        <p:txBody>
          <a:bodyPr/>
          <a:lstStyle/>
          <a:p>
            <a:fld id="{B9C2E7FB-1BDB-DC46-8784-A4DD239C7E53}" type="datetimeFigureOut">
              <a:rPr lang="en-US" smtClean="0"/>
              <a:t>6/19/23</a:t>
            </a:fld>
            <a:endParaRPr lang="en-US"/>
          </a:p>
        </p:txBody>
      </p:sp>
      <p:sp>
        <p:nvSpPr>
          <p:cNvPr id="5" name="Footer Placeholder 4">
            <a:extLst>
              <a:ext uri="{FF2B5EF4-FFF2-40B4-BE49-F238E27FC236}">
                <a16:creationId xmlns:a16="http://schemas.microsoft.com/office/drawing/2014/main" id="{BBD27C6A-4F41-234A-86EE-A9859A626B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2C7CB1-5E54-B546-BAE1-3914868063A5}"/>
              </a:ext>
            </a:extLst>
          </p:cNvPr>
          <p:cNvSpPr>
            <a:spLocks noGrp="1"/>
          </p:cNvSpPr>
          <p:nvPr>
            <p:ph type="sldNum" sz="quarter" idx="12"/>
          </p:nvPr>
        </p:nvSpPr>
        <p:spPr/>
        <p:txBody>
          <a:bodyPr/>
          <a:lstStyle/>
          <a:p>
            <a:fld id="{3BE3060C-FD1C-2D46-B24A-24C79850E52E}" type="slidenum">
              <a:rPr lang="en-US" smtClean="0"/>
              <a:t>‹#›</a:t>
            </a:fld>
            <a:endParaRPr lang="en-US"/>
          </a:p>
        </p:txBody>
      </p:sp>
    </p:spTree>
    <p:extLst>
      <p:ext uri="{BB962C8B-B14F-4D97-AF65-F5344CB8AC3E}">
        <p14:creationId xmlns:p14="http://schemas.microsoft.com/office/powerpoint/2010/main" val="4073472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F1C71-1C5E-B049-9663-77B810464E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984B7-4652-F440-A839-CC70AE7C0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D63AF-701D-DE40-946D-C6669CA4C3F3}"/>
              </a:ext>
            </a:extLst>
          </p:cNvPr>
          <p:cNvSpPr>
            <a:spLocks noGrp="1"/>
          </p:cNvSpPr>
          <p:nvPr>
            <p:ph type="dt" sz="half" idx="10"/>
          </p:nvPr>
        </p:nvSpPr>
        <p:spPr/>
        <p:txBody>
          <a:bodyPr/>
          <a:lstStyle/>
          <a:p>
            <a:fld id="{B9C2E7FB-1BDB-DC46-8784-A4DD239C7E53}" type="datetimeFigureOut">
              <a:rPr lang="en-US" smtClean="0"/>
              <a:t>6/19/23</a:t>
            </a:fld>
            <a:endParaRPr lang="en-US"/>
          </a:p>
        </p:txBody>
      </p:sp>
      <p:sp>
        <p:nvSpPr>
          <p:cNvPr id="5" name="Footer Placeholder 4">
            <a:extLst>
              <a:ext uri="{FF2B5EF4-FFF2-40B4-BE49-F238E27FC236}">
                <a16:creationId xmlns:a16="http://schemas.microsoft.com/office/drawing/2014/main" id="{7E9E59E3-12FA-AF48-9025-B2FC675CCB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84F24C-6174-B64C-A1B5-70CBED8CCEF0}"/>
              </a:ext>
            </a:extLst>
          </p:cNvPr>
          <p:cNvSpPr>
            <a:spLocks noGrp="1"/>
          </p:cNvSpPr>
          <p:nvPr>
            <p:ph type="sldNum" sz="quarter" idx="12"/>
          </p:nvPr>
        </p:nvSpPr>
        <p:spPr/>
        <p:txBody>
          <a:bodyPr/>
          <a:lstStyle/>
          <a:p>
            <a:fld id="{3BE3060C-FD1C-2D46-B24A-24C79850E52E}" type="slidenum">
              <a:rPr lang="en-US" smtClean="0"/>
              <a:t>‹#›</a:t>
            </a:fld>
            <a:endParaRPr lang="en-US"/>
          </a:p>
        </p:txBody>
      </p:sp>
    </p:spTree>
    <p:extLst>
      <p:ext uri="{BB962C8B-B14F-4D97-AF65-F5344CB8AC3E}">
        <p14:creationId xmlns:p14="http://schemas.microsoft.com/office/powerpoint/2010/main" val="125509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882E1-7041-4741-9199-181E13221F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3BA8BC-DCCA-4F4A-9B8F-46E5D25906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EF6481-0549-6F40-9B99-7D1513ED74EE}"/>
              </a:ext>
            </a:extLst>
          </p:cNvPr>
          <p:cNvSpPr>
            <a:spLocks noGrp="1"/>
          </p:cNvSpPr>
          <p:nvPr>
            <p:ph type="dt" sz="half" idx="10"/>
          </p:nvPr>
        </p:nvSpPr>
        <p:spPr/>
        <p:txBody>
          <a:bodyPr/>
          <a:lstStyle/>
          <a:p>
            <a:fld id="{B9C2E7FB-1BDB-DC46-8784-A4DD239C7E53}" type="datetimeFigureOut">
              <a:rPr lang="en-US" smtClean="0"/>
              <a:t>6/19/23</a:t>
            </a:fld>
            <a:endParaRPr lang="en-US"/>
          </a:p>
        </p:txBody>
      </p:sp>
      <p:sp>
        <p:nvSpPr>
          <p:cNvPr id="5" name="Footer Placeholder 4">
            <a:extLst>
              <a:ext uri="{FF2B5EF4-FFF2-40B4-BE49-F238E27FC236}">
                <a16:creationId xmlns:a16="http://schemas.microsoft.com/office/drawing/2014/main" id="{4D4C0709-C11E-1844-AB5C-7851D2DE4F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BA3A7-99C6-3E49-8339-6FE1CAAA57EE}"/>
              </a:ext>
            </a:extLst>
          </p:cNvPr>
          <p:cNvSpPr>
            <a:spLocks noGrp="1"/>
          </p:cNvSpPr>
          <p:nvPr>
            <p:ph type="sldNum" sz="quarter" idx="12"/>
          </p:nvPr>
        </p:nvSpPr>
        <p:spPr/>
        <p:txBody>
          <a:bodyPr/>
          <a:lstStyle/>
          <a:p>
            <a:fld id="{3BE3060C-FD1C-2D46-B24A-24C79850E52E}" type="slidenum">
              <a:rPr lang="en-US" smtClean="0"/>
              <a:t>‹#›</a:t>
            </a:fld>
            <a:endParaRPr lang="en-US"/>
          </a:p>
        </p:txBody>
      </p:sp>
    </p:spTree>
    <p:extLst>
      <p:ext uri="{BB962C8B-B14F-4D97-AF65-F5344CB8AC3E}">
        <p14:creationId xmlns:p14="http://schemas.microsoft.com/office/powerpoint/2010/main" val="3217841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CADBA-D262-BB4D-A121-29B689B698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2F4FFE-0B97-B346-B038-98B49B1A7C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C9A660-2691-F84C-A304-8F329ED9BD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809691-645E-4D42-9431-D37AB540EA86}"/>
              </a:ext>
            </a:extLst>
          </p:cNvPr>
          <p:cNvSpPr>
            <a:spLocks noGrp="1"/>
          </p:cNvSpPr>
          <p:nvPr>
            <p:ph type="dt" sz="half" idx="10"/>
          </p:nvPr>
        </p:nvSpPr>
        <p:spPr/>
        <p:txBody>
          <a:bodyPr/>
          <a:lstStyle/>
          <a:p>
            <a:fld id="{B9C2E7FB-1BDB-DC46-8784-A4DD239C7E53}" type="datetimeFigureOut">
              <a:rPr lang="en-US" smtClean="0"/>
              <a:t>6/19/23</a:t>
            </a:fld>
            <a:endParaRPr lang="en-US"/>
          </a:p>
        </p:txBody>
      </p:sp>
      <p:sp>
        <p:nvSpPr>
          <p:cNvPr id="6" name="Footer Placeholder 5">
            <a:extLst>
              <a:ext uri="{FF2B5EF4-FFF2-40B4-BE49-F238E27FC236}">
                <a16:creationId xmlns:a16="http://schemas.microsoft.com/office/drawing/2014/main" id="{4A4E7B5C-608F-974C-A0F4-C4D462E76C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36269F-0D71-294A-BCB1-B6D5894D57C4}"/>
              </a:ext>
            </a:extLst>
          </p:cNvPr>
          <p:cNvSpPr>
            <a:spLocks noGrp="1"/>
          </p:cNvSpPr>
          <p:nvPr>
            <p:ph type="sldNum" sz="quarter" idx="12"/>
          </p:nvPr>
        </p:nvSpPr>
        <p:spPr/>
        <p:txBody>
          <a:bodyPr/>
          <a:lstStyle/>
          <a:p>
            <a:fld id="{3BE3060C-FD1C-2D46-B24A-24C79850E52E}" type="slidenum">
              <a:rPr lang="en-US" smtClean="0"/>
              <a:t>‹#›</a:t>
            </a:fld>
            <a:endParaRPr lang="en-US"/>
          </a:p>
        </p:txBody>
      </p:sp>
    </p:spTree>
    <p:extLst>
      <p:ext uri="{BB962C8B-B14F-4D97-AF65-F5344CB8AC3E}">
        <p14:creationId xmlns:p14="http://schemas.microsoft.com/office/powerpoint/2010/main" val="3194354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69D5-BFC5-EB48-ABFA-E21B2EC6F9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A63584-9A83-2645-89F8-87694A0650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4F5D4E-233B-3842-B64E-BAC6D35DE6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61472A-1276-6242-8C19-ABFE2149A0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9C3BF1-38CF-D84A-888D-7AD8ED20E5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D46E0C-B494-4940-BF26-1C1105241D6D}"/>
              </a:ext>
            </a:extLst>
          </p:cNvPr>
          <p:cNvSpPr>
            <a:spLocks noGrp="1"/>
          </p:cNvSpPr>
          <p:nvPr>
            <p:ph type="dt" sz="half" idx="10"/>
          </p:nvPr>
        </p:nvSpPr>
        <p:spPr/>
        <p:txBody>
          <a:bodyPr/>
          <a:lstStyle/>
          <a:p>
            <a:fld id="{B9C2E7FB-1BDB-DC46-8784-A4DD239C7E53}" type="datetimeFigureOut">
              <a:rPr lang="en-US" smtClean="0"/>
              <a:t>6/19/23</a:t>
            </a:fld>
            <a:endParaRPr lang="en-US"/>
          </a:p>
        </p:txBody>
      </p:sp>
      <p:sp>
        <p:nvSpPr>
          <p:cNvPr id="8" name="Footer Placeholder 7">
            <a:extLst>
              <a:ext uri="{FF2B5EF4-FFF2-40B4-BE49-F238E27FC236}">
                <a16:creationId xmlns:a16="http://schemas.microsoft.com/office/drawing/2014/main" id="{D7A03E7E-DBC4-B442-A8CC-540DD0AB26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3B6FBC-27F8-FC4D-B90A-3C41FB8E67D2}"/>
              </a:ext>
            </a:extLst>
          </p:cNvPr>
          <p:cNvSpPr>
            <a:spLocks noGrp="1"/>
          </p:cNvSpPr>
          <p:nvPr>
            <p:ph type="sldNum" sz="quarter" idx="12"/>
          </p:nvPr>
        </p:nvSpPr>
        <p:spPr/>
        <p:txBody>
          <a:bodyPr/>
          <a:lstStyle/>
          <a:p>
            <a:fld id="{3BE3060C-FD1C-2D46-B24A-24C79850E52E}" type="slidenum">
              <a:rPr lang="en-US" smtClean="0"/>
              <a:t>‹#›</a:t>
            </a:fld>
            <a:endParaRPr lang="en-US"/>
          </a:p>
        </p:txBody>
      </p:sp>
    </p:spTree>
    <p:extLst>
      <p:ext uri="{BB962C8B-B14F-4D97-AF65-F5344CB8AC3E}">
        <p14:creationId xmlns:p14="http://schemas.microsoft.com/office/powerpoint/2010/main" val="3066670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A8C70-FB66-D94A-A957-9F3B3F3CA8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BBC252-D52A-F143-824F-BA6395CC3A95}"/>
              </a:ext>
            </a:extLst>
          </p:cNvPr>
          <p:cNvSpPr>
            <a:spLocks noGrp="1"/>
          </p:cNvSpPr>
          <p:nvPr>
            <p:ph type="dt" sz="half" idx="10"/>
          </p:nvPr>
        </p:nvSpPr>
        <p:spPr/>
        <p:txBody>
          <a:bodyPr/>
          <a:lstStyle/>
          <a:p>
            <a:fld id="{B9C2E7FB-1BDB-DC46-8784-A4DD239C7E53}" type="datetimeFigureOut">
              <a:rPr lang="en-US" smtClean="0"/>
              <a:t>6/19/23</a:t>
            </a:fld>
            <a:endParaRPr lang="en-US"/>
          </a:p>
        </p:txBody>
      </p:sp>
      <p:sp>
        <p:nvSpPr>
          <p:cNvPr id="4" name="Footer Placeholder 3">
            <a:extLst>
              <a:ext uri="{FF2B5EF4-FFF2-40B4-BE49-F238E27FC236}">
                <a16:creationId xmlns:a16="http://schemas.microsoft.com/office/drawing/2014/main" id="{70DA1F77-17F9-B849-BB3C-78434A567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0B4BCB-62C4-684E-81C9-3C966DEA9B69}"/>
              </a:ext>
            </a:extLst>
          </p:cNvPr>
          <p:cNvSpPr>
            <a:spLocks noGrp="1"/>
          </p:cNvSpPr>
          <p:nvPr>
            <p:ph type="sldNum" sz="quarter" idx="12"/>
          </p:nvPr>
        </p:nvSpPr>
        <p:spPr/>
        <p:txBody>
          <a:bodyPr/>
          <a:lstStyle/>
          <a:p>
            <a:fld id="{3BE3060C-FD1C-2D46-B24A-24C79850E52E}" type="slidenum">
              <a:rPr lang="en-US" smtClean="0"/>
              <a:t>‹#›</a:t>
            </a:fld>
            <a:endParaRPr lang="en-US"/>
          </a:p>
        </p:txBody>
      </p:sp>
    </p:spTree>
    <p:extLst>
      <p:ext uri="{BB962C8B-B14F-4D97-AF65-F5344CB8AC3E}">
        <p14:creationId xmlns:p14="http://schemas.microsoft.com/office/powerpoint/2010/main" val="3779485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105E35-02ED-354E-B5C9-973A49EE9A0B}"/>
              </a:ext>
            </a:extLst>
          </p:cNvPr>
          <p:cNvSpPr>
            <a:spLocks noGrp="1"/>
          </p:cNvSpPr>
          <p:nvPr>
            <p:ph type="dt" sz="half" idx="10"/>
          </p:nvPr>
        </p:nvSpPr>
        <p:spPr/>
        <p:txBody>
          <a:bodyPr/>
          <a:lstStyle/>
          <a:p>
            <a:fld id="{B9C2E7FB-1BDB-DC46-8784-A4DD239C7E53}" type="datetimeFigureOut">
              <a:rPr lang="en-US" smtClean="0"/>
              <a:t>6/19/23</a:t>
            </a:fld>
            <a:endParaRPr lang="en-US"/>
          </a:p>
        </p:txBody>
      </p:sp>
      <p:sp>
        <p:nvSpPr>
          <p:cNvPr id="3" name="Footer Placeholder 2">
            <a:extLst>
              <a:ext uri="{FF2B5EF4-FFF2-40B4-BE49-F238E27FC236}">
                <a16:creationId xmlns:a16="http://schemas.microsoft.com/office/drawing/2014/main" id="{3228EF21-1D92-7041-BDB0-FB57DF25EA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741C61-60FA-DB47-B5D0-E4FD32C85DE7}"/>
              </a:ext>
            </a:extLst>
          </p:cNvPr>
          <p:cNvSpPr>
            <a:spLocks noGrp="1"/>
          </p:cNvSpPr>
          <p:nvPr>
            <p:ph type="sldNum" sz="quarter" idx="12"/>
          </p:nvPr>
        </p:nvSpPr>
        <p:spPr/>
        <p:txBody>
          <a:bodyPr/>
          <a:lstStyle/>
          <a:p>
            <a:fld id="{3BE3060C-FD1C-2D46-B24A-24C79850E52E}" type="slidenum">
              <a:rPr lang="en-US" smtClean="0"/>
              <a:t>‹#›</a:t>
            </a:fld>
            <a:endParaRPr lang="en-US"/>
          </a:p>
        </p:txBody>
      </p:sp>
    </p:spTree>
    <p:extLst>
      <p:ext uri="{BB962C8B-B14F-4D97-AF65-F5344CB8AC3E}">
        <p14:creationId xmlns:p14="http://schemas.microsoft.com/office/powerpoint/2010/main" val="3623949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9A8A-21FA-D246-8D2D-E8BF4F816D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AB3DCB-7279-C143-A53B-293492BDF9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415C5D-C32F-3346-A92E-D4545C0D55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A1FA2-5667-6245-B176-DEC4A1A80985}"/>
              </a:ext>
            </a:extLst>
          </p:cNvPr>
          <p:cNvSpPr>
            <a:spLocks noGrp="1"/>
          </p:cNvSpPr>
          <p:nvPr>
            <p:ph type="dt" sz="half" idx="10"/>
          </p:nvPr>
        </p:nvSpPr>
        <p:spPr/>
        <p:txBody>
          <a:bodyPr/>
          <a:lstStyle/>
          <a:p>
            <a:fld id="{B9C2E7FB-1BDB-DC46-8784-A4DD239C7E53}" type="datetimeFigureOut">
              <a:rPr lang="en-US" smtClean="0"/>
              <a:t>6/19/23</a:t>
            </a:fld>
            <a:endParaRPr lang="en-US"/>
          </a:p>
        </p:txBody>
      </p:sp>
      <p:sp>
        <p:nvSpPr>
          <p:cNvPr id="6" name="Footer Placeholder 5">
            <a:extLst>
              <a:ext uri="{FF2B5EF4-FFF2-40B4-BE49-F238E27FC236}">
                <a16:creationId xmlns:a16="http://schemas.microsoft.com/office/drawing/2014/main" id="{1739F585-2254-4945-BA51-4C85A00979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B17CF2-C191-7142-9BA2-584A5210EB5D}"/>
              </a:ext>
            </a:extLst>
          </p:cNvPr>
          <p:cNvSpPr>
            <a:spLocks noGrp="1"/>
          </p:cNvSpPr>
          <p:nvPr>
            <p:ph type="sldNum" sz="quarter" idx="12"/>
          </p:nvPr>
        </p:nvSpPr>
        <p:spPr/>
        <p:txBody>
          <a:bodyPr/>
          <a:lstStyle/>
          <a:p>
            <a:fld id="{3BE3060C-FD1C-2D46-B24A-24C79850E52E}" type="slidenum">
              <a:rPr lang="en-US" smtClean="0"/>
              <a:t>‹#›</a:t>
            </a:fld>
            <a:endParaRPr lang="en-US"/>
          </a:p>
        </p:txBody>
      </p:sp>
    </p:spTree>
    <p:extLst>
      <p:ext uri="{BB962C8B-B14F-4D97-AF65-F5344CB8AC3E}">
        <p14:creationId xmlns:p14="http://schemas.microsoft.com/office/powerpoint/2010/main" val="887168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CFA3-98D2-8E49-A8BA-8F0B6AD101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A25367-70E7-4D49-AFE2-6BC9B50317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2892D7-4BEF-A244-9150-DB5C28E0BC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6C1CFA-68DB-5E40-935A-93FA19753AF2}"/>
              </a:ext>
            </a:extLst>
          </p:cNvPr>
          <p:cNvSpPr>
            <a:spLocks noGrp="1"/>
          </p:cNvSpPr>
          <p:nvPr>
            <p:ph type="dt" sz="half" idx="10"/>
          </p:nvPr>
        </p:nvSpPr>
        <p:spPr/>
        <p:txBody>
          <a:bodyPr/>
          <a:lstStyle/>
          <a:p>
            <a:fld id="{B9C2E7FB-1BDB-DC46-8784-A4DD239C7E53}" type="datetimeFigureOut">
              <a:rPr lang="en-US" smtClean="0"/>
              <a:t>6/19/23</a:t>
            </a:fld>
            <a:endParaRPr lang="en-US"/>
          </a:p>
        </p:txBody>
      </p:sp>
      <p:sp>
        <p:nvSpPr>
          <p:cNvPr id="6" name="Footer Placeholder 5">
            <a:extLst>
              <a:ext uri="{FF2B5EF4-FFF2-40B4-BE49-F238E27FC236}">
                <a16:creationId xmlns:a16="http://schemas.microsoft.com/office/drawing/2014/main" id="{1B73825D-54BE-3548-8048-EBB3A2ECA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839FB8-336F-2B40-AA03-AA43E38DF6EF}"/>
              </a:ext>
            </a:extLst>
          </p:cNvPr>
          <p:cNvSpPr>
            <a:spLocks noGrp="1"/>
          </p:cNvSpPr>
          <p:nvPr>
            <p:ph type="sldNum" sz="quarter" idx="12"/>
          </p:nvPr>
        </p:nvSpPr>
        <p:spPr/>
        <p:txBody>
          <a:bodyPr/>
          <a:lstStyle/>
          <a:p>
            <a:fld id="{3BE3060C-FD1C-2D46-B24A-24C79850E52E}" type="slidenum">
              <a:rPr lang="en-US" smtClean="0"/>
              <a:t>‹#›</a:t>
            </a:fld>
            <a:endParaRPr lang="en-US"/>
          </a:p>
        </p:txBody>
      </p:sp>
    </p:spTree>
    <p:extLst>
      <p:ext uri="{BB962C8B-B14F-4D97-AF65-F5344CB8AC3E}">
        <p14:creationId xmlns:p14="http://schemas.microsoft.com/office/powerpoint/2010/main" val="2860031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B49016-1515-194F-A465-956B918C3A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A32214-1C72-554F-9D56-0274280BE6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908B27-13D0-0641-AF7F-40AB586DF7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C2E7FB-1BDB-DC46-8784-A4DD239C7E53}" type="datetimeFigureOut">
              <a:rPr lang="en-US" smtClean="0"/>
              <a:t>6/19/23</a:t>
            </a:fld>
            <a:endParaRPr lang="en-US"/>
          </a:p>
        </p:txBody>
      </p:sp>
      <p:sp>
        <p:nvSpPr>
          <p:cNvPr id="5" name="Footer Placeholder 4">
            <a:extLst>
              <a:ext uri="{FF2B5EF4-FFF2-40B4-BE49-F238E27FC236}">
                <a16:creationId xmlns:a16="http://schemas.microsoft.com/office/drawing/2014/main" id="{95C5579B-D5F2-014A-93F5-6BF0AB2EFC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A51916-2399-7045-90DF-95C4AFE8D6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E3060C-FD1C-2D46-B24A-24C79850E52E}" type="slidenum">
              <a:rPr lang="en-US" smtClean="0"/>
              <a:t>‹#›</a:t>
            </a:fld>
            <a:endParaRPr lang="en-US"/>
          </a:p>
        </p:txBody>
      </p:sp>
    </p:spTree>
    <p:extLst>
      <p:ext uri="{BB962C8B-B14F-4D97-AF65-F5344CB8AC3E}">
        <p14:creationId xmlns:p14="http://schemas.microsoft.com/office/powerpoint/2010/main" val="803299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24C37E3-B4C8-DB45-BA10-89E08CA1D2E2}"/>
              </a:ext>
            </a:extLst>
          </p:cNvPr>
          <p:cNvSpPr>
            <a:spLocks noGrp="1"/>
          </p:cNvSpPr>
          <p:nvPr>
            <p:ph type="ctrTitle"/>
          </p:nvPr>
        </p:nvSpPr>
        <p:spPr>
          <a:xfrm>
            <a:off x="348916" y="1123769"/>
            <a:ext cx="4415589" cy="2795160"/>
          </a:xfrm>
        </p:spPr>
        <p:txBody>
          <a:bodyPr>
            <a:normAutofit/>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Exploratory/Descriptive Analysis of Iowa home sales</a:t>
            </a:r>
            <a:r>
              <a:rPr lang="en-US" sz="3200" dirty="0">
                <a:effectLst/>
              </a:rPr>
              <a:t> </a:t>
            </a:r>
            <a:endParaRPr lang="en-US" sz="3200" dirty="0"/>
          </a:p>
        </p:txBody>
      </p:sp>
      <p:sp>
        <p:nvSpPr>
          <p:cNvPr id="3" name="Subtitle 2">
            <a:extLst>
              <a:ext uri="{FF2B5EF4-FFF2-40B4-BE49-F238E27FC236}">
                <a16:creationId xmlns:a16="http://schemas.microsoft.com/office/drawing/2014/main" id="{CD3F3E7F-124A-AF47-BA39-0A32F78F9069}"/>
              </a:ext>
            </a:extLst>
          </p:cNvPr>
          <p:cNvSpPr>
            <a:spLocks noGrp="1"/>
          </p:cNvSpPr>
          <p:nvPr>
            <p:ph type="subTitle" idx="1"/>
          </p:nvPr>
        </p:nvSpPr>
        <p:spPr>
          <a:xfrm>
            <a:off x="996287" y="4121253"/>
            <a:ext cx="3125337" cy="1136843"/>
          </a:xfrm>
        </p:spPr>
        <p:txBody>
          <a:bodyPr>
            <a:normAutofit/>
          </a:bodyPr>
          <a:lstStyle/>
          <a:p>
            <a:r>
              <a:rPr lang="en-US" sz="1800" dirty="0"/>
              <a:t>By: Annalee Beck</a:t>
            </a:r>
          </a:p>
        </p:txBody>
      </p:sp>
      <p:pic>
        <p:nvPicPr>
          <p:cNvPr id="5" name="Graphic 4" descr="House with solid fill">
            <a:extLst>
              <a:ext uri="{FF2B5EF4-FFF2-40B4-BE49-F238E27FC236}">
                <a16:creationId xmlns:a16="http://schemas.microsoft.com/office/drawing/2014/main" id="{AE9A8298-7C75-DE4F-868E-59BC0205D3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98372" y="1759579"/>
            <a:ext cx="4465295" cy="4465295"/>
          </a:xfrm>
          <a:prstGeom prst="rect">
            <a:avLst/>
          </a:prstGeom>
        </p:spPr>
      </p:pic>
    </p:spTree>
    <p:extLst>
      <p:ext uri="{BB962C8B-B14F-4D97-AF65-F5344CB8AC3E}">
        <p14:creationId xmlns:p14="http://schemas.microsoft.com/office/powerpoint/2010/main" val="1525222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4A7D2-186D-C44F-A770-60FA9A76D33C}"/>
              </a:ext>
            </a:extLst>
          </p:cNvPr>
          <p:cNvSpPr>
            <a:spLocks noGrp="1"/>
          </p:cNvSpPr>
          <p:nvPr>
            <p:ph type="title"/>
          </p:nvPr>
        </p:nvSpPr>
        <p:spPr/>
        <p:txBody>
          <a:bodyPr/>
          <a:lstStyle/>
          <a:p>
            <a:pPr algn="ctr"/>
            <a:r>
              <a:rPr lang="en-US" dirty="0"/>
              <a:t>Predictors of Home Sale Median Price</a:t>
            </a:r>
          </a:p>
        </p:txBody>
      </p:sp>
      <p:sp>
        <p:nvSpPr>
          <p:cNvPr id="3" name="Content Placeholder 2">
            <a:extLst>
              <a:ext uri="{FF2B5EF4-FFF2-40B4-BE49-F238E27FC236}">
                <a16:creationId xmlns:a16="http://schemas.microsoft.com/office/drawing/2014/main" id="{068DE114-714D-6041-8F1D-14BE2ADBED6F}"/>
              </a:ext>
            </a:extLst>
          </p:cNvPr>
          <p:cNvSpPr>
            <a:spLocks noGrp="1"/>
          </p:cNvSpPr>
          <p:nvPr>
            <p:ph idx="1"/>
          </p:nvPr>
        </p:nvSpPr>
        <p:spPr/>
        <p:txBody>
          <a:bodyPr/>
          <a:lstStyle/>
          <a:p>
            <a:r>
              <a:rPr lang="en-US" sz="2400" dirty="0"/>
              <a:t>There are 7 variables that seem to be strong predictors of the “</a:t>
            </a:r>
            <a:r>
              <a:rPr lang="en-US" sz="2400" dirty="0" err="1"/>
              <a:t>Above_Median</a:t>
            </a:r>
            <a:r>
              <a:rPr lang="en-US" sz="2400" dirty="0"/>
              <a:t>” variable, which tells us if a house was sold above or below the median price</a:t>
            </a:r>
          </a:p>
          <a:p>
            <a:r>
              <a:rPr lang="en-US" sz="2400" dirty="0"/>
              <a:t>The 7 variables we will look at are:</a:t>
            </a:r>
          </a:p>
          <a:p>
            <a:pPr marL="0" marR="0" indent="0">
              <a:spcBef>
                <a:spcPts val="0"/>
              </a:spcBef>
              <a:spcAft>
                <a:spcPts val="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Year built- newer homes will usually always sell above the median home price – show line graph for this</a:t>
            </a:r>
          </a:p>
          <a:p>
            <a:pPr marL="0" marR="0" indent="0">
              <a:spcBef>
                <a:spcPts val="0"/>
              </a:spcBef>
              <a:spcAft>
                <a:spcPts val="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-Overall quality of house</a:t>
            </a:r>
          </a:p>
          <a:p>
            <a:pPr marL="0" marR="0" indent="0">
              <a:spcBef>
                <a:spcPts val="0"/>
              </a:spcBef>
              <a:spcAft>
                <a:spcPts val="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-Sale condition of house</a:t>
            </a:r>
          </a:p>
          <a:p>
            <a:pPr marL="0" marR="0" indent="0">
              <a:spcBef>
                <a:spcPts val="0"/>
              </a:spcBef>
              <a:spcAft>
                <a:spcPts val="0"/>
              </a:spcAft>
              <a:buNone/>
            </a:pPr>
            <a:r>
              <a:rPr lang="en-US" sz="2400" dirty="0">
                <a:latin typeface="Calibri" panose="020F0502020204030204" pitchFamily="34" charset="0"/>
                <a:ea typeface="Calibri" panose="020F0502020204030204" pitchFamily="34" charset="0"/>
                <a:cs typeface="Times New Roman" panose="02020603050405020304" pitchFamily="18" charset="0"/>
              </a:rPr>
              <a:t>-Kitchen quality</a:t>
            </a:r>
          </a:p>
          <a:p>
            <a:pPr marL="0" marR="0" indent="0">
              <a:spcBef>
                <a:spcPts val="0"/>
              </a:spcBef>
              <a:spcAft>
                <a:spcPts val="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-Month of sale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-Neighborhood</a:t>
            </a:r>
          </a:p>
          <a:p>
            <a:pPr marL="0" marR="0" indent="0">
              <a:spcBef>
                <a:spcPts val="0"/>
              </a:spcBef>
              <a:spcAft>
                <a:spcPts val="0"/>
              </a:spcAft>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78F8EC98-72D8-BA46-9C98-48B1609A4056}"/>
              </a:ext>
            </a:extLst>
          </p:cNvPr>
          <p:cNvCxnSpPr>
            <a:cxnSpLocks/>
          </p:cNvCxnSpPr>
          <p:nvPr/>
        </p:nvCxnSpPr>
        <p:spPr>
          <a:xfrm flipH="1">
            <a:off x="0" y="0"/>
            <a:ext cx="1167063" cy="908049"/>
          </a:xfrm>
          <a:prstGeom prst="line">
            <a:avLst/>
          </a:prstGeom>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A1E65730-FB68-244E-A74E-E51A159EAAC4}"/>
              </a:ext>
            </a:extLst>
          </p:cNvPr>
          <p:cNvCxnSpPr>
            <a:cxnSpLocks/>
          </p:cNvCxnSpPr>
          <p:nvPr/>
        </p:nvCxnSpPr>
        <p:spPr>
          <a:xfrm flipH="1">
            <a:off x="11024937" y="5949951"/>
            <a:ext cx="1167063" cy="90804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96442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50E4A-343D-C24D-A3A4-E162C17CFAD6}"/>
              </a:ext>
            </a:extLst>
          </p:cNvPr>
          <p:cNvSpPr>
            <a:spLocks noGrp="1"/>
          </p:cNvSpPr>
          <p:nvPr>
            <p:ph type="title"/>
          </p:nvPr>
        </p:nvSpPr>
        <p:spPr>
          <a:xfrm>
            <a:off x="2790788" y="-257933"/>
            <a:ext cx="10515600" cy="1325563"/>
          </a:xfrm>
        </p:spPr>
        <p:txBody>
          <a:bodyPr/>
          <a:lstStyle/>
          <a:p>
            <a:r>
              <a:rPr lang="en-US" dirty="0"/>
              <a:t>Predictor Variables: Assumed</a:t>
            </a:r>
          </a:p>
        </p:txBody>
      </p:sp>
      <p:sp>
        <p:nvSpPr>
          <p:cNvPr id="5" name="Rectangle 4">
            <a:extLst>
              <a:ext uri="{FF2B5EF4-FFF2-40B4-BE49-F238E27FC236}">
                <a16:creationId xmlns:a16="http://schemas.microsoft.com/office/drawing/2014/main" id="{A06425CC-1C86-044B-AA67-C4791B92A8BA}"/>
              </a:ext>
            </a:extLst>
          </p:cNvPr>
          <p:cNvSpPr/>
          <p:nvPr/>
        </p:nvSpPr>
        <p:spPr>
          <a:xfrm>
            <a:off x="367471" y="4516518"/>
            <a:ext cx="3735297" cy="18789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287085F-8214-234D-8699-27EB90774935}"/>
              </a:ext>
            </a:extLst>
          </p:cNvPr>
          <p:cNvSpPr>
            <a:spLocks noGrp="1"/>
          </p:cNvSpPr>
          <p:nvPr>
            <p:ph idx="1"/>
          </p:nvPr>
        </p:nvSpPr>
        <p:spPr>
          <a:xfrm>
            <a:off x="367471" y="4685550"/>
            <a:ext cx="3545304" cy="1720515"/>
          </a:xfrm>
        </p:spPr>
        <p:txBody>
          <a:bodyPr>
            <a:normAutofit fontScale="85000" lnSpcReduction="10000"/>
          </a:bodyPr>
          <a:lstStyle/>
          <a:p>
            <a:pPr marL="0" indent="0">
              <a:buNone/>
            </a:pPr>
            <a:r>
              <a:rPr lang="en-US" sz="2000" dirty="0"/>
              <a:t>Out of the 8 predictor variables, there are 3 that are usually assumed when we look at what may affect house price- The year the house was built(figure 1.1), overall quality of the house(figure 1.2), and sale condition of the house(figure 1.3).</a:t>
            </a:r>
          </a:p>
        </p:txBody>
      </p:sp>
      <p:pic>
        <p:nvPicPr>
          <p:cNvPr id="7" name="Picture 6">
            <a:extLst>
              <a:ext uri="{FF2B5EF4-FFF2-40B4-BE49-F238E27FC236}">
                <a16:creationId xmlns:a16="http://schemas.microsoft.com/office/drawing/2014/main" id="{61EB56A6-A00C-FA4C-9D5F-193045384170}"/>
              </a:ext>
            </a:extLst>
          </p:cNvPr>
          <p:cNvPicPr>
            <a:picLocks noChangeAspect="1"/>
          </p:cNvPicPr>
          <p:nvPr/>
        </p:nvPicPr>
        <p:blipFill>
          <a:blip r:embed="rId2"/>
          <a:stretch>
            <a:fillRect/>
          </a:stretch>
        </p:blipFill>
        <p:spPr>
          <a:xfrm>
            <a:off x="6076065" y="771355"/>
            <a:ext cx="5846521" cy="3745163"/>
          </a:xfrm>
          <a:prstGeom prst="rect">
            <a:avLst/>
          </a:prstGeom>
        </p:spPr>
      </p:pic>
      <p:pic>
        <p:nvPicPr>
          <p:cNvPr id="8" name="Picture 7">
            <a:extLst>
              <a:ext uri="{FF2B5EF4-FFF2-40B4-BE49-F238E27FC236}">
                <a16:creationId xmlns:a16="http://schemas.microsoft.com/office/drawing/2014/main" id="{353A3517-D890-384B-8D0E-3A584F5BDCD6}"/>
              </a:ext>
            </a:extLst>
          </p:cNvPr>
          <p:cNvPicPr>
            <a:picLocks noChangeAspect="1"/>
          </p:cNvPicPr>
          <p:nvPr/>
        </p:nvPicPr>
        <p:blipFill>
          <a:blip r:embed="rId3"/>
          <a:stretch>
            <a:fillRect/>
          </a:stretch>
        </p:blipFill>
        <p:spPr>
          <a:xfrm>
            <a:off x="269414" y="771356"/>
            <a:ext cx="5658452" cy="3745163"/>
          </a:xfrm>
          <a:prstGeom prst="rect">
            <a:avLst/>
          </a:prstGeom>
        </p:spPr>
      </p:pic>
      <p:sp>
        <p:nvSpPr>
          <p:cNvPr id="9" name="TextBox 8">
            <a:extLst>
              <a:ext uri="{FF2B5EF4-FFF2-40B4-BE49-F238E27FC236}">
                <a16:creationId xmlns:a16="http://schemas.microsoft.com/office/drawing/2014/main" id="{012A40A7-59BC-464B-8BEC-B21072BE6FA6}"/>
              </a:ext>
            </a:extLst>
          </p:cNvPr>
          <p:cNvSpPr txBox="1"/>
          <p:nvPr/>
        </p:nvSpPr>
        <p:spPr>
          <a:xfrm>
            <a:off x="4949346" y="3780437"/>
            <a:ext cx="412292" cy="307777"/>
          </a:xfrm>
          <a:prstGeom prst="rect">
            <a:avLst/>
          </a:prstGeom>
          <a:noFill/>
        </p:spPr>
        <p:txBody>
          <a:bodyPr wrap="none" rtlCol="0">
            <a:spAutoFit/>
          </a:bodyPr>
          <a:lstStyle/>
          <a:p>
            <a:r>
              <a:rPr lang="en-US" sz="1400" dirty="0"/>
              <a:t>1.1</a:t>
            </a:r>
          </a:p>
        </p:txBody>
      </p:sp>
      <p:sp>
        <p:nvSpPr>
          <p:cNvPr id="10" name="TextBox 9">
            <a:extLst>
              <a:ext uri="{FF2B5EF4-FFF2-40B4-BE49-F238E27FC236}">
                <a16:creationId xmlns:a16="http://schemas.microsoft.com/office/drawing/2014/main" id="{C47D888C-FBE7-C642-A49B-691CF34F0971}"/>
              </a:ext>
            </a:extLst>
          </p:cNvPr>
          <p:cNvSpPr txBox="1"/>
          <p:nvPr/>
        </p:nvSpPr>
        <p:spPr>
          <a:xfrm>
            <a:off x="10912642" y="3934326"/>
            <a:ext cx="412292" cy="307777"/>
          </a:xfrm>
          <a:prstGeom prst="rect">
            <a:avLst/>
          </a:prstGeom>
          <a:noFill/>
        </p:spPr>
        <p:txBody>
          <a:bodyPr wrap="none" rtlCol="0">
            <a:spAutoFit/>
          </a:bodyPr>
          <a:lstStyle/>
          <a:p>
            <a:r>
              <a:rPr lang="en-US" sz="1400" dirty="0"/>
              <a:t>1.2</a:t>
            </a:r>
          </a:p>
        </p:txBody>
      </p:sp>
      <p:sp>
        <p:nvSpPr>
          <p:cNvPr id="12" name="Snip Diagonal Corner Rectangle 11">
            <a:extLst>
              <a:ext uri="{FF2B5EF4-FFF2-40B4-BE49-F238E27FC236}">
                <a16:creationId xmlns:a16="http://schemas.microsoft.com/office/drawing/2014/main" id="{579C5C8F-89C0-B446-A482-414771C13146}"/>
              </a:ext>
            </a:extLst>
          </p:cNvPr>
          <p:cNvSpPr/>
          <p:nvPr/>
        </p:nvSpPr>
        <p:spPr>
          <a:xfrm>
            <a:off x="4740442" y="4685550"/>
            <a:ext cx="5317958" cy="1522745"/>
          </a:xfrm>
          <a:prstGeom prst="snip2Diag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0D4D645-0C0D-4945-8B69-CF38C6E98466}"/>
              </a:ext>
            </a:extLst>
          </p:cNvPr>
          <p:cNvSpPr txBox="1"/>
          <p:nvPr/>
        </p:nvSpPr>
        <p:spPr>
          <a:xfrm>
            <a:off x="4949346" y="4666753"/>
            <a:ext cx="5093804" cy="1477328"/>
          </a:xfrm>
          <a:prstGeom prst="rect">
            <a:avLst/>
          </a:prstGeom>
          <a:noFill/>
        </p:spPr>
        <p:txBody>
          <a:bodyPr wrap="square" rtlCol="0">
            <a:spAutoFit/>
          </a:bodyPr>
          <a:lstStyle/>
          <a:p>
            <a:r>
              <a:rPr lang="en-US" dirty="0">
                <a:solidFill>
                  <a:schemeClr val="bg1"/>
                </a:solidFill>
              </a:rPr>
              <a:t>We see in figure 1.1 that most houses with “good” and “very good” overall quality mostly sell above the median sale price. In figure 1.2, it is apparent that houses start to sell above the median home price the newer they are. </a:t>
            </a:r>
          </a:p>
        </p:txBody>
      </p:sp>
    </p:spTree>
    <p:extLst>
      <p:ext uri="{BB962C8B-B14F-4D97-AF65-F5344CB8AC3E}">
        <p14:creationId xmlns:p14="http://schemas.microsoft.com/office/powerpoint/2010/main" val="3246947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FB9412-DB16-8D4B-B33C-10EEB7C172BA}"/>
              </a:ext>
            </a:extLst>
          </p:cNvPr>
          <p:cNvSpPr>
            <a:spLocks noGrp="1"/>
          </p:cNvSpPr>
          <p:nvPr>
            <p:ph type="title"/>
          </p:nvPr>
        </p:nvSpPr>
        <p:spPr>
          <a:xfrm>
            <a:off x="1028700" y="1967266"/>
            <a:ext cx="2628900" cy="2547257"/>
          </a:xfrm>
          <a:noFill/>
        </p:spPr>
        <p:txBody>
          <a:bodyPr vert="horz" lIns="91440" tIns="45720" rIns="91440" bIns="45720" rtlCol="0" anchor="ctr">
            <a:noAutofit/>
          </a:bodyPr>
          <a:lstStyle/>
          <a:p>
            <a:pPr algn="ctr"/>
            <a:r>
              <a:rPr lang="en-US" sz="1800" dirty="0">
                <a:solidFill>
                  <a:srgbClr val="FFFFFF"/>
                </a:solidFill>
              </a:rPr>
              <a:t>We see that more houses sold under Abnormal conditions (</a:t>
            </a:r>
            <a:r>
              <a:rPr lang="en-US" sz="1800" dirty="0">
                <a:solidFill>
                  <a:schemeClr val="bg1"/>
                </a:solidFill>
              </a:rPr>
              <a:t>trade, foreclosure, short sale)</a:t>
            </a:r>
            <a:r>
              <a:rPr lang="en-US" sz="1800" dirty="0">
                <a:solidFill>
                  <a:srgbClr val="FFFFFF"/>
                </a:solidFill>
              </a:rPr>
              <a:t> sold below the median price, while most homes under Partial condition (associated with new homes) sold above the median price (figure 1.3)</a:t>
            </a:r>
            <a:endParaRPr lang="en-US" sz="1800" kern="1200" dirty="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15392A2A-E8F0-AD4D-A73B-22E976CBF675}"/>
              </a:ext>
            </a:extLst>
          </p:cNvPr>
          <p:cNvPicPr>
            <a:picLocks noChangeAspect="1"/>
          </p:cNvPicPr>
          <p:nvPr/>
        </p:nvPicPr>
        <p:blipFill>
          <a:blip r:embed="rId2"/>
          <a:stretch>
            <a:fillRect/>
          </a:stretch>
        </p:blipFill>
        <p:spPr>
          <a:xfrm>
            <a:off x="4777316" y="1207156"/>
            <a:ext cx="6780700" cy="4441358"/>
          </a:xfrm>
          <a:prstGeom prst="rect">
            <a:avLst/>
          </a:prstGeom>
        </p:spPr>
      </p:pic>
      <p:sp>
        <p:nvSpPr>
          <p:cNvPr id="3" name="Content Placeholder 2">
            <a:extLst>
              <a:ext uri="{FF2B5EF4-FFF2-40B4-BE49-F238E27FC236}">
                <a16:creationId xmlns:a16="http://schemas.microsoft.com/office/drawing/2014/main" id="{D6A58834-6437-FD49-AAF1-3BBE31A50AF9}"/>
              </a:ext>
            </a:extLst>
          </p:cNvPr>
          <p:cNvSpPr>
            <a:spLocks noGrp="1"/>
          </p:cNvSpPr>
          <p:nvPr>
            <p:ph idx="1"/>
          </p:nvPr>
        </p:nvSpPr>
        <p:spPr>
          <a:xfrm>
            <a:off x="-3625516" y="7672973"/>
            <a:ext cx="10515600" cy="4351338"/>
          </a:xfrm>
        </p:spPr>
        <p:txBody>
          <a:bodyPr/>
          <a:lstStyle/>
          <a:p>
            <a:pPr marL="0" indent="0">
              <a:buNone/>
            </a:pPr>
            <a:endParaRPr lang="en-US" dirty="0"/>
          </a:p>
        </p:txBody>
      </p:sp>
      <p:sp>
        <p:nvSpPr>
          <p:cNvPr id="5" name="TextBox 4">
            <a:extLst>
              <a:ext uri="{FF2B5EF4-FFF2-40B4-BE49-F238E27FC236}">
                <a16:creationId xmlns:a16="http://schemas.microsoft.com/office/drawing/2014/main" id="{1D142F38-721C-EF44-AD0B-CF5A41448054}"/>
              </a:ext>
            </a:extLst>
          </p:cNvPr>
          <p:cNvSpPr txBox="1"/>
          <p:nvPr/>
        </p:nvSpPr>
        <p:spPr>
          <a:xfrm>
            <a:off x="1735094" y="241091"/>
            <a:ext cx="8721811" cy="769441"/>
          </a:xfrm>
          <a:prstGeom prst="rect">
            <a:avLst/>
          </a:prstGeom>
          <a:noFill/>
        </p:spPr>
        <p:txBody>
          <a:bodyPr wrap="none" rtlCol="0">
            <a:spAutoFit/>
          </a:bodyPr>
          <a:lstStyle/>
          <a:p>
            <a:pPr algn="ctr"/>
            <a:r>
              <a:rPr lang="en-US" sz="4400" kern="1200" dirty="0">
                <a:latin typeface="+mj-lt"/>
                <a:ea typeface="+mj-ea"/>
                <a:cs typeface="+mj-cs"/>
              </a:rPr>
              <a:t>Predictor Variables: Assumed (Cont’d)</a:t>
            </a:r>
            <a:endParaRPr lang="en-US" sz="4400" dirty="0"/>
          </a:p>
        </p:txBody>
      </p:sp>
      <p:sp>
        <p:nvSpPr>
          <p:cNvPr id="6" name="TextBox 5">
            <a:extLst>
              <a:ext uri="{FF2B5EF4-FFF2-40B4-BE49-F238E27FC236}">
                <a16:creationId xmlns:a16="http://schemas.microsoft.com/office/drawing/2014/main" id="{A17FB4CC-B356-8542-8126-25B6BA6FC58E}"/>
              </a:ext>
            </a:extLst>
          </p:cNvPr>
          <p:cNvSpPr txBox="1"/>
          <p:nvPr/>
        </p:nvSpPr>
        <p:spPr>
          <a:xfrm>
            <a:off x="10456905" y="4907769"/>
            <a:ext cx="412292" cy="307777"/>
          </a:xfrm>
          <a:prstGeom prst="rect">
            <a:avLst/>
          </a:prstGeom>
          <a:noFill/>
        </p:spPr>
        <p:txBody>
          <a:bodyPr wrap="none" rtlCol="0">
            <a:spAutoFit/>
          </a:bodyPr>
          <a:lstStyle/>
          <a:p>
            <a:r>
              <a:rPr lang="en-US" sz="1400" dirty="0"/>
              <a:t>1.3</a:t>
            </a:r>
          </a:p>
        </p:txBody>
      </p:sp>
    </p:spTree>
    <p:extLst>
      <p:ext uri="{BB962C8B-B14F-4D97-AF65-F5344CB8AC3E}">
        <p14:creationId xmlns:p14="http://schemas.microsoft.com/office/powerpoint/2010/main" val="1097631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B6D44-38FD-A941-97DE-27764DC753DC}"/>
              </a:ext>
            </a:extLst>
          </p:cNvPr>
          <p:cNvSpPr>
            <a:spLocks noGrp="1"/>
          </p:cNvSpPr>
          <p:nvPr>
            <p:ph type="title"/>
          </p:nvPr>
        </p:nvSpPr>
        <p:spPr>
          <a:xfrm>
            <a:off x="838200" y="-105763"/>
            <a:ext cx="10515600" cy="1325563"/>
          </a:xfrm>
        </p:spPr>
        <p:txBody>
          <a:bodyPr/>
          <a:lstStyle/>
          <a:p>
            <a:pPr algn="ctr"/>
            <a:r>
              <a:rPr lang="en-US" dirty="0"/>
              <a:t>Other Predictor Variables</a:t>
            </a:r>
          </a:p>
        </p:txBody>
      </p:sp>
      <p:pic>
        <p:nvPicPr>
          <p:cNvPr id="4" name="Picture 3">
            <a:extLst>
              <a:ext uri="{FF2B5EF4-FFF2-40B4-BE49-F238E27FC236}">
                <a16:creationId xmlns:a16="http://schemas.microsoft.com/office/drawing/2014/main" id="{2CB33507-55FB-7243-8FDF-AD0EC4E71050}"/>
              </a:ext>
            </a:extLst>
          </p:cNvPr>
          <p:cNvPicPr>
            <a:picLocks noChangeAspect="1"/>
          </p:cNvPicPr>
          <p:nvPr/>
        </p:nvPicPr>
        <p:blipFill>
          <a:blip r:embed="rId2"/>
          <a:stretch>
            <a:fillRect/>
          </a:stretch>
        </p:blipFill>
        <p:spPr>
          <a:xfrm>
            <a:off x="6096000" y="833207"/>
            <a:ext cx="6040235" cy="3841415"/>
          </a:xfrm>
          <a:prstGeom prst="rect">
            <a:avLst/>
          </a:prstGeom>
        </p:spPr>
      </p:pic>
      <p:sp>
        <p:nvSpPr>
          <p:cNvPr id="8" name="Rectangle 7">
            <a:extLst>
              <a:ext uri="{FF2B5EF4-FFF2-40B4-BE49-F238E27FC236}">
                <a16:creationId xmlns:a16="http://schemas.microsoft.com/office/drawing/2014/main" id="{90DD0BEC-1CDA-FE45-AE97-C7FFAA0CAA63}"/>
              </a:ext>
            </a:extLst>
          </p:cNvPr>
          <p:cNvSpPr/>
          <p:nvPr/>
        </p:nvSpPr>
        <p:spPr>
          <a:xfrm>
            <a:off x="7833384" y="4950157"/>
            <a:ext cx="2438400" cy="1455821"/>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BD65FF-56C2-A742-A2A1-81A5DE87C6C7}"/>
              </a:ext>
            </a:extLst>
          </p:cNvPr>
          <p:cNvSpPr>
            <a:spLocks noGrp="1"/>
          </p:cNvSpPr>
          <p:nvPr>
            <p:ph idx="1"/>
          </p:nvPr>
        </p:nvSpPr>
        <p:spPr>
          <a:xfrm>
            <a:off x="8019873" y="4947775"/>
            <a:ext cx="2065421" cy="1460584"/>
          </a:xfrm>
        </p:spPr>
        <p:txBody>
          <a:bodyPr>
            <a:normAutofit/>
          </a:bodyPr>
          <a:lstStyle/>
          <a:p>
            <a:pPr marL="0" indent="0" algn="ctr">
              <a:buNone/>
            </a:pPr>
            <a:r>
              <a:rPr lang="en-US" sz="1400" dirty="0">
                <a:solidFill>
                  <a:schemeClr val="bg1"/>
                </a:solidFill>
              </a:rPr>
              <a:t>by looking at the count of kitchen quality in homes as a proportion percentage, we have a better grasp at how influential kitchen quality can be (figure 1.5).</a:t>
            </a:r>
          </a:p>
        </p:txBody>
      </p:sp>
      <p:pic>
        <p:nvPicPr>
          <p:cNvPr id="5" name="Picture 4">
            <a:extLst>
              <a:ext uri="{FF2B5EF4-FFF2-40B4-BE49-F238E27FC236}">
                <a16:creationId xmlns:a16="http://schemas.microsoft.com/office/drawing/2014/main" id="{78104B0D-8AD6-3F49-AFF9-29370A5B8C5F}"/>
              </a:ext>
            </a:extLst>
          </p:cNvPr>
          <p:cNvPicPr>
            <a:picLocks noChangeAspect="1"/>
          </p:cNvPicPr>
          <p:nvPr/>
        </p:nvPicPr>
        <p:blipFill>
          <a:blip r:embed="rId3"/>
          <a:stretch>
            <a:fillRect/>
          </a:stretch>
        </p:blipFill>
        <p:spPr>
          <a:xfrm>
            <a:off x="0" y="4083926"/>
            <a:ext cx="6286146" cy="2021183"/>
          </a:xfrm>
          <a:prstGeom prst="rect">
            <a:avLst/>
          </a:prstGeom>
        </p:spPr>
      </p:pic>
      <p:sp>
        <p:nvSpPr>
          <p:cNvPr id="6" name="Rectangle 5">
            <a:extLst>
              <a:ext uri="{FF2B5EF4-FFF2-40B4-BE49-F238E27FC236}">
                <a16:creationId xmlns:a16="http://schemas.microsoft.com/office/drawing/2014/main" id="{8FCA3D2E-362C-BD48-8E90-8A3E27F5A8F7}"/>
              </a:ext>
            </a:extLst>
          </p:cNvPr>
          <p:cNvSpPr/>
          <p:nvPr/>
        </p:nvSpPr>
        <p:spPr>
          <a:xfrm>
            <a:off x="863089" y="2774074"/>
            <a:ext cx="4559968" cy="960119"/>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we see the median price of home sales is significantly higher when a home has more than 1 full bath (figure 1.4)</a:t>
            </a:r>
          </a:p>
        </p:txBody>
      </p:sp>
      <p:sp>
        <p:nvSpPr>
          <p:cNvPr id="7" name="TextBox 6">
            <a:extLst>
              <a:ext uri="{FF2B5EF4-FFF2-40B4-BE49-F238E27FC236}">
                <a16:creationId xmlns:a16="http://schemas.microsoft.com/office/drawing/2014/main" id="{EE2C7777-A2AB-F940-AADC-D13224D1A82B}"/>
              </a:ext>
            </a:extLst>
          </p:cNvPr>
          <p:cNvSpPr txBox="1"/>
          <p:nvPr/>
        </p:nvSpPr>
        <p:spPr>
          <a:xfrm>
            <a:off x="6286146" y="5524179"/>
            <a:ext cx="412292" cy="307777"/>
          </a:xfrm>
          <a:prstGeom prst="rect">
            <a:avLst/>
          </a:prstGeom>
          <a:noFill/>
        </p:spPr>
        <p:txBody>
          <a:bodyPr wrap="none" rtlCol="0">
            <a:spAutoFit/>
          </a:bodyPr>
          <a:lstStyle/>
          <a:p>
            <a:r>
              <a:rPr lang="en-US" sz="1400" dirty="0"/>
              <a:t>1.4</a:t>
            </a:r>
          </a:p>
        </p:txBody>
      </p:sp>
      <p:sp>
        <p:nvSpPr>
          <p:cNvPr id="9" name="TextBox 8">
            <a:extLst>
              <a:ext uri="{FF2B5EF4-FFF2-40B4-BE49-F238E27FC236}">
                <a16:creationId xmlns:a16="http://schemas.microsoft.com/office/drawing/2014/main" id="{CA766F65-34D3-464F-8D19-F0E7D1235A34}"/>
              </a:ext>
            </a:extLst>
          </p:cNvPr>
          <p:cNvSpPr txBox="1"/>
          <p:nvPr/>
        </p:nvSpPr>
        <p:spPr>
          <a:xfrm>
            <a:off x="11123590" y="4083926"/>
            <a:ext cx="412292" cy="307777"/>
          </a:xfrm>
          <a:prstGeom prst="rect">
            <a:avLst/>
          </a:prstGeom>
          <a:noFill/>
        </p:spPr>
        <p:txBody>
          <a:bodyPr wrap="none" rtlCol="0">
            <a:spAutoFit/>
          </a:bodyPr>
          <a:lstStyle/>
          <a:p>
            <a:r>
              <a:rPr lang="en-US" sz="1400" dirty="0"/>
              <a:t>1.5</a:t>
            </a:r>
          </a:p>
        </p:txBody>
      </p:sp>
    </p:spTree>
    <p:extLst>
      <p:ext uri="{BB962C8B-B14F-4D97-AF65-F5344CB8AC3E}">
        <p14:creationId xmlns:p14="http://schemas.microsoft.com/office/powerpoint/2010/main" val="957894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53E99-1AFF-3C4C-8878-E000A70119A6}"/>
              </a:ext>
            </a:extLst>
          </p:cNvPr>
          <p:cNvSpPr>
            <a:spLocks noGrp="1"/>
          </p:cNvSpPr>
          <p:nvPr>
            <p:ph type="title"/>
          </p:nvPr>
        </p:nvSpPr>
        <p:spPr>
          <a:xfrm>
            <a:off x="838200" y="-188330"/>
            <a:ext cx="10515600" cy="1325563"/>
          </a:xfrm>
        </p:spPr>
        <p:txBody>
          <a:bodyPr/>
          <a:lstStyle/>
          <a:p>
            <a:pPr algn="ctr"/>
            <a:r>
              <a:rPr lang="en-US" dirty="0"/>
              <a:t>Other Predictor Variables (Cont’d)</a:t>
            </a:r>
          </a:p>
        </p:txBody>
      </p:sp>
      <p:sp>
        <p:nvSpPr>
          <p:cNvPr id="3" name="Content Placeholder 2">
            <a:extLst>
              <a:ext uri="{FF2B5EF4-FFF2-40B4-BE49-F238E27FC236}">
                <a16:creationId xmlns:a16="http://schemas.microsoft.com/office/drawing/2014/main" id="{A2EDED45-E9AF-7543-8A5C-BD27683CFA1E}"/>
              </a:ext>
            </a:extLst>
          </p:cNvPr>
          <p:cNvSpPr>
            <a:spLocks noGrp="1"/>
          </p:cNvSpPr>
          <p:nvPr>
            <p:ph idx="1"/>
          </p:nvPr>
        </p:nvSpPr>
        <p:spPr>
          <a:xfrm>
            <a:off x="12192000" y="5007116"/>
            <a:ext cx="669758" cy="1532774"/>
          </a:xfrm>
        </p:spPr>
        <p:txBody>
          <a:bodyPr/>
          <a:lstStyle/>
          <a:p>
            <a:pPr marL="0" indent="0">
              <a:buNone/>
            </a:pPr>
            <a:endParaRPr lang="en-US" dirty="0"/>
          </a:p>
        </p:txBody>
      </p:sp>
      <p:pic>
        <p:nvPicPr>
          <p:cNvPr id="4" name="Picture 3">
            <a:extLst>
              <a:ext uri="{FF2B5EF4-FFF2-40B4-BE49-F238E27FC236}">
                <a16:creationId xmlns:a16="http://schemas.microsoft.com/office/drawing/2014/main" id="{3E79D6E2-E152-3943-9937-B37E25C7F810}"/>
              </a:ext>
            </a:extLst>
          </p:cNvPr>
          <p:cNvPicPr>
            <a:picLocks noChangeAspect="1"/>
          </p:cNvPicPr>
          <p:nvPr/>
        </p:nvPicPr>
        <p:blipFill>
          <a:blip r:embed="rId2"/>
          <a:stretch>
            <a:fillRect/>
          </a:stretch>
        </p:blipFill>
        <p:spPr>
          <a:xfrm>
            <a:off x="6096000" y="2739566"/>
            <a:ext cx="5982503" cy="3803904"/>
          </a:xfrm>
          <a:prstGeom prst="rect">
            <a:avLst/>
          </a:prstGeom>
        </p:spPr>
      </p:pic>
      <p:pic>
        <p:nvPicPr>
          <p:cNvPr id="5" name="Picture 4">
            <a:extLst>
              <a:ext uri="{FF2B5EF4-FFF2-40B4-BE49-F238E27FC236}">
                <a16:creationId xmlns:a16="http://schemas.microsoft.com/office/drawing/2014/main" id="{663388E2-5816-794A-9521-E5AB2940D732}"/>
              </a:ext>
            </a:extLst>
          </p:cNvPr>
          <p:cNvPicPr>
            <a:picLocks noChangeAspect="1"/>
          </p:cNvPicPr>
          <p:nvPr/>
        </p:nvPicPr>
        <p:blipFill>
          <a:blip r:embed="rId3"/>
          <a:stretch>
            <a:fillRect/>
          </a:stretch>
        </p:blipFill>
        <p:spPr>
          <a:xfrm>
            <a:off x="83355" y="711519"/>
            <a:ext cx="5805582" cy="3693696"/>
          </a:xfrm>
          <a:prstGeom prst="rect">
            <a:avLst/>
          </a:prstGeom>
        </p:spPr>
      </p:pic>
      <p:sp>
        <p:nvSpPr>
          <p:cNvPr id="9" name="Snip Diagonal Corner Rectangle 8">
            <a:extLst>
              <a:ext uri="{FF2B5EF4-FFF2-40B4-BE49-F238E27FC236}">
                <a16:creationId xmlns:a16="http://schemas.microsoft.com/office/drawing/2014/main" id="{0427F573-E1FF-9A4C-BAAD-120BCFB1F701}"/>
              </a:ext>
            </a:extLst>
          </p:cNvPr>
          <p:cNvSpPr/>
          <p:nvPr/>
        </p:nvSpPr>
        <p:spPr>
          <a:xfrm>
            <a:off x="649705" y="4838674"/>
            <a:ext cx="4018547" cy="1532774"/>
          </a:xfrm>
          <a:prstGeom prst="snip2Diag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From figure 1.6, we can easily see how many houses sold above or below the median price in each neighborhood</a:t>
            </a:r>
          </a:p>
        </p:txBody>
      </p:sp>
      <p:sp>
        <p:nvSpPr>
          <p:cNvPr id="10" name="Snip Diagonal Corner Rectangle 9">
            <a:extLst>
              <a:ext uri="{FF2B5EF4-FFF2-40B4-BE49-F238E27FC236}">
                <a16:creationId xmlns:a16="http://schemas.microsoft.com/office/drawing/2014/main" id="{C23B55D1-720A-504B-8BEE-045D56DF1481}"/>
              </a:ext>
            </a:extLst>
          </p:cNvPr>
          <p:cNvSpPr/>
          <p:nvPr/>
        </p:nvSpPr>
        <p:spPr>
          <a:xfrm>
            <a:off x="6824256" y="1025593"/>
            <a:ext cx="4018547" cy="1532774"/>
          </a:xfrm>
          <a:prstGeom prst="snip2Diag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can see trends in median sale price of houses by looking at the months they were sold (figure 1.7). The months are labeled as numbers- 1 for January, 2 for February, etc.</a:t>
            </a:r>
          </a:p>
        </p:txBody>
      </p:sp>
      <p:sp>
        <p:nvSpPr>
          <p:cNvPr id="11" name="TextBox 10">
            <a:extLst>
              <a:ext uri="{FF2B5EF4-FFF2-40B4-BE49-F238E27FC236}">
                <a16:creationId xmlns:a16="http://schemas.microsoft.com/office/drawing/2014/main" id="{44837CC7-8614-B34C-BE39-CB56F12498B8}"/>
              </a:ext>
            </a:extLst>
          </p:cNvPr>
          <p:cNvSpPr txBox="1"/>
          <p:nvPr/>
        </p:nvSpPr>
        <p:spPr>
          <a:xfrm>
            <a:off x="4860758" y="3862137"/>
            <a:ext cx="412292" cy="307777"/>
          </a:xfrm>
          <a:prstGeom prst="rect">
            <a:avLst/>
          </a:prstGeom>
          <a:noFill/>
        </p:spPr>
        <p:txBody>
          <a:bodyPr wrap="none" rtlCol="0">
            <a:spAutoFit/>
          </a:bodyPr>
          <a:lstStyle/>
          <a:p>
            <a:r>
              <a:rPr lang="en-US" sz="1400" dirty="0"/>
              <a:t>1.6</a:t>
            </a:r>
          </a:p>
        </p:txBody>
      </p:sp>
      <p:sp>
        <p:nvSpPr>
          <p:cNvPr id="12" name="TextBox 11">
            <a:extLst>
              <a:ext uri="{FF2B5EF4-FFF2-40B4-BE49-F238E27FC236}">
                <a16:creationId xmlns:a16="http://schemas.microsoft.com/office/drawing/2014/main" id="{7B2872D8-CB89-E64B-9C6F-0B38BB994958}"/>
              </a:ext>
            </a:extLst>
          </p:cNvPr>
          <p:cNvSpPr txBox="1"/>
          <p:nvPr/>
        </p:nvSpPr>
        <p:spPr>
          <a:xfrm>
            <a:off x="11006823" y="5943600"/>
            <a:ext cx="412292" cy="307777"/>
          </a:xfrm>
          <a:prstGeom prst="rect">
            <a:avLst/>
          </a:prstGeom>
          <a:noFill/>
        </p:spPr>
        <p:txBody>
          <a:bodyPr wrap="none" rtlCol="0">
            <a:spAutoFit/>
          </a:bodyPr>
          <a:lstStyle/>
          <a:p>
            <a:r>
              <a:rPr lang="en-US" sz="1400" dirty="0"/>
              <a:t>1.7</a:t>
            </a:r>
          </a:p>
        </p:txBody>
      </p:sp>
    </p:spTree>
    <p:extLst>
      <p:ext uri="{BB962C8B-B14F-4D97-AF65-F5344CB8AC3E}">
        <p14:creationId xmlns:p14="http://schemas.microsoft.com/office/powerpoint/2010/main" val="2940055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0E52F-FE7A-5941-A661-45F6F3B97E21}"/>
              </a:ext>
            </a:extLst>
          </p:cNvPr>
          <p:cNvSpPr>
            <a:spLocks noGrp="1"/>
          </p:cNvSpPr>
          <p:nvPr>
            <p:ph type="title"/>
          </p:nvPr>
        </p:nvSpPr>
        <p:spPr>
          <a:xfrm>
            <a:off x="838200" y="-274323"/>
            <a:ext cx="10515600" cy="1325563"/>
          </a:xfrm>
        </p:spPr>
        <p:txBody>
          <a:bodyPr/>
          <a:lstStyle/>
          <a:p>
            <a:pPr algn="ctr"/>
            <a:r>
              <a:rPr lang="en-US" dirty="0"/>
              <a:t>Interesting finds</a:t>
            </a:r>
          </a:p>
        </p:txBody>
      </p:sp>
      <p:pic>
        <p:nvPicPr>
          <p:cNvPr id="6" name="Picture 5">
            <a:extLst>
              <a:ext uri="{FF2B5EF4-FFF2-40B4-BE49-F238E27FC236}">
                <a16:creationId xmlns:a16="http://schemas.microsoft.com/office/drawing/2014/main" id="{96068253-3079-0A4C-861C-91BFB11A4F65}"/>
              </a:ext>
            </a:extLst>
          </p:cNvPr>
          <p:cNvPicPr>
            <a:picLocks noChangeAspect="1"/>
          </p:cNvPicPr>
          <p:nvPr/>
        </p:nvPicPr>
        <p:blipFill>
          <a:blip r:embed="rId2"/>
          <a:stretch>
            <a:fillRect/>
          </a:stretch>
        </p:blipFill>
        <p:spPr>
          <a:xfrm>
            <a:off x="5975276" y="2939527"/>
            <a:ext cx="6216724" cy="3793705"/>
          </a:xfrm>
          <a:prstGeom prst="rect">
            <a:avLst/>
          </a:prstGeom>
        </p:spPr>
      </p:pic>
      <p:pic>
        <p:nvPicPr>
          <p:cNvPr id="5" name="Content Placeholder 4" descr="A picture containing text, screenshot, diagram, plot&#10;&#10;Description automatically generated">
            <a:extLst>
              <a:ext uri="{FF2B5EF4-FFF2-40B4-BE49-F238E27FC236}">
                <a16:creationId xmlns:a16="http://schemas.microsoft.com/office/drawing/2014/main" id="{1B030548-2EFB-8F4A-BA65-C36DC4DA0703}"/>
              </a:ext>
            </a:extLst>
          </p:cNvPr>
          <p:cNvPicPr>
            <a:picLocks noGrp="1" noChangeAspect="1"/>
          </p:cNvPicPr>
          <p:nvPr>
            <p:ph idx="1"/>
          </p:nvPr>
        </p:nvPicPr>
        <p:blipFill>
          <a:blip r:embed="rId3"/>
          <a:stretch>
            <a:fillRect/>
          </a:stretch>
        </p:blipFill>
        <p:spPr>
          <a:xfrm>
            <a:off x="0" y="602980"/>
            <a:ext cx="6216724" cy="3959352"/>
          </a:xfrm>
        </p:spPr>
      </p:pic>
      <p:sp>
        <p:nvSpPr>
          <p:cNvPr id="7" name="Snip Diagonal Corner Rectangle 6">
            <a:extLst>
              <a:ext uri="{FF2B5EF4-FFF2-40B4-BE49-F238E27FC236}">
                <a16:creationId xmlns:a16="http://schemas.microsoft.com/office/drawing/2014/main" id="{4EA02D4C-DBCC-4D4E-BCFC-CE8517956CC0}"/>
              </a:ext>
            </a:extLst>
          </p:cNvPr>
          <p:cNvSpPr/>
          <p:nvPr/>
        </p:nvSpPr>
        <p:spPr>
          <a:xfrm>
            <a:off x="498566" y="4820194"/>
            <a:ext cx="4622074" cy="1711234"/>
          </a:xfrm>
          <a:prstGeom prst="snip2Diag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While this graph of </a:t>
            </a:r>
            <a:r>
              <a:rPr lang="en-US" sz="1600" dirty="0" err="1"/>
              <a:t>MS_Subclass</a:t>
            </a:r>
            <a:r>
              <a:rPr lang="en-US" sz="1600" dirty="0"/>
              <a:t> does show us that most Two-Story Homes built in 1946 and newer sold above the median home price, it shows that One-Story Houses from 1946 and newer both sold almost equally for above and below the median home price. (Figure 1.8)</a:t>
            </a:r>
          </a:p>
        </p:txBody>
      </p:sp>
      <p:sp>
        <p:nvSpPr>
          <p:cNvPr id="9" name="Rectangle 8">
            <a:extLst>
              <a:ext uri="{FF2B5EF4-FFF2-40B4-BE49-F238E27FC236}">
                <a16:creationId xmlns:a16="http://schemas.microsoft.com/office/drawing/2014/main" id="{BB89B703-DA60-9341-A2E5-45C17610133D}"/>
              </a:ext>
            </a:extLst>
          </p:cNvPr>
          <p:cNvSpPr/>
          <p:nvPr/>
        </p:nvSpPr>
        <p:spPr>
          <a:xfrm>
            <a:off x="7680960" y="1345474"/>
            <a:ext cx="3905794" cy="148916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While originally thinking that the square footage of a house (</a:t>
            </a:r>
            <a:r>
              <a:rPr lang="en-US" sz="1600" dirty="0" err="1"/>
              <a:t>Lot_Area</a:t>
            </a:r>
            <a:r>
              <a:rPr lang="en-US" sz="1600" dirty="0"/>
              <a:t>) would be a strong predictor variable, we can see from this boxplot that it is not. (figure 1.9)</a:t>
            </a:r>
          </a:p>
        </p:txBody>
      </p:sp>
      <p:sp>
        <p:nvSpPr>
          <p:cNvPr id="10" name="TextBox 9">
            <a:extLst>
              <a:ext uri="{FF2B5EF4-FFF2-40B4-BE49-F238E27FC236}">
                <a16:creationId xmlns:a16="http://schemas.microsoft.com/office/drawing/2014/main" id="{95529AF7-0381-774C-836B-5B34E348F80D}"/>
              </a:ext>
            </a:extLst>
          </p:cNvPr>
          <p:cNvSpPr txBox="1"/>
          <p:nvPr/>
        </p:nvSpPr>
        <p:spPr>
          <a:xfrm>
            <a:off x="5683708" y="3967173"/>
            <a:ext cx="412292" cy="307777"/>
          </a:xfrm>
          <a:prstGeom prst="rect">
            <a:avLst/>
          </a:prstGeom>
          <a:noFill/>
        </p:spPr>
        <p:txBody>
          <a:bodyPr wrap="none" rtlCol="0">
            <a:spAutoFit/>
          </a:bodyPr>
          <a:lstStyle/>
          <a:p>
            <a:r>
              <a:rPr lang="en-US" sz="1400" dirty="0"/>
              <a:t>1.8</a:t>
            </a:r>
          </a:p>
        </p:txBody>
      </p:sp>
      <p:sp>
        <p:nvSpPr>
          <p:cNvPr id="11" name="TextBox 10">
            <a:extLst>
              <a:ext uri="{FF2B5EF4-FFF2-40B4-BE49-F238E27FC236}">
                <a16:creationId xmlns:a16="http://schemas.microsoft.com/office/drawing/2014/main" id="{0B2111D7-1FE7-9449-8A94-EBC592A79909}"/>
              </a:ext>
            </a:extLst>
          </p:cNvPr>
          <p:cNvSpPr txBox="1"/>
          <p:nvPr/>
        </p:nvSpPr>
        <p:spPr>
          <a:xfrm>
            <a:off x="11586754" y="6425455"/>
            <a:ext cx="412292" cy="307777"/>
          </a:xfrm>
          <a:prstGeom prst="rect">
            <a:avLst/>
          </a:prstGeom>
          <a:noFill/>
        </p:spPr>
        <p:txBody>
          <a:bodyPr wrap="none" rtlCol="0">
            <a:spAutoFit/>
          </a:bodyPr>
          <a:lstStyle/>
          <a:p>
            <a:r>
              <a:rPr lang="en-US" sz="1400" dirty="0"/>
              <a:t>1.9</a:t>
            </a:r>
          </a:p>
        </p:txBody>
      </p:sp>
    </p:spTree>
    <p:extLst>
      <p:ext uri="{BB962C8B-B14F-4D97-AF65-F5344CB8AC3E}">
        <p14:creationId xmlns:p14="http://schemas.microsoft.com/office/powerpoint/2010/main" val="2324237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12565</TotalTime>
  <Words>478</Words>
  <Application>Microsoft Macintosh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Exploratory/Descriptive Analysis of Iowa home sales </vt:lpstr>
      <vt:lpstr>Predictors of Home Sale Median Price</vt:lpstr>
      <vt:lpstr>Predictor Variables: Assumed</vt:lpstr>
      <vt:lpstr>We see that more houses sold under Abnormal conditions (trade, foreclosure, short sale) sold below the median price, while most homes under Partial condition (associated with new homes) sold above the median price (figure 1.3)</vt:lpstr>
      <vt:lpstr>Other Predictor Variables</vt:lpstr>
      <vt:lpstr>Other Predictor Variables (Cont’d)</vt:lpstr>
      <vt:lpstr>Interesting finds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Exploratory/Descriptive Analysis of Iowa home sales </dc:title>
  <dc:creator>Beck, Annalee Lee</dc:creator>
  <cp:lastModifiedBy>Beck, Annalee Lee</cp:lastModifiedBy>
  <cp:revision>2</cp:revision>
  <dcterms:created xsi:type="dcterms:W3CDTF">2023-06-20T03:18:12Z</dcterms:created>
  <dcterms:modified xsi:type="dcterms:W3CDTF">2023-06-28T20:43:44Z</dcterms:modified>
</cp:coreProperties>
</file>