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1" r:id="rId4"/>
    <p:sldId id="273" r:id="rId5"/>
    <p:sldId id="257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Weber" initials="AW" lastIdx="3" clrIdx="0">
    <p:extLst>
      <p:ext uri="{19B8F6BF-5375-455C-9EA6-DF929625EA0E}">
        <p15:presenceInfo xmlns:p15="http://schemas.microsoft.com/office/powerpoint/2012/main" userId="6daa1cb37ae4e7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8T18:54:55.772" idx="2">
    <p:pos x="10" y="10"/>
    <p:text>So welcome! How you doing?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8T18:54:14.09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BE2CC-835D-41D8-B5D6-2F46C73D4751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824C5-C444-4915-ADC9-418D31C93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5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#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824C5-C444-4915-ADC9-418D31C933D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32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617D0-FF21-DAB2-5E07-075E56C9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259941-A4FA-B136-7B49-AD21AF1AB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2E5FAC-0887-8240-D958-723C3855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95BD2-02D6-3793-408A-DFB1E3C9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308957-FE06-5609-01E2-5E54B0EA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7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03497-27A8-583C-4351-E516AC1A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4FB765-101E-F461-31F9-B3FE2DF03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2E6D39-347B-4DBE-8451-FEF84B4E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3E6BC-FA95-D8E4-91AF-B38210C7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342356-A7F4-1C56-E0F8-60960F7C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813BA3-4945-0E70-E129-0DC90F4FF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C8284E-A5F2-CF98-C5DB-6DF3FDBE4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234C8-6403-A0D1-C9B9-CF1A81DD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3C29A-59F4-F817-4D32-8597895E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A589A-6D15-4D9A-5670-2DB2DDBB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1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5AF7F-6438-EB46-E9D5-AEF02AA9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A0561-8315-ED1F-CC64-2A0DE7E87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8A3FB-E696-E6CF-4BE7-80E9F6CF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2BCD5-2287-D3DA-5912-07F2EDAB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642B7-0AF4-0AB4-15A7-4758D5A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17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60346-0AFE-8ED5-6279-286D9128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4F461-EF9F-1FAD-64B1-1C0FAF55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38F5F1-F639-BF2C-0292-470A55D1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8AD36C-738F-F87E-D80D-7CE47AB4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54889-E21F-A0D1-E69A-650A4838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BBDA2-C796-D0BD-734F-E3A6034F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B4CDD-D38D-135B-6787-A2D070C7F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215A79-E03A-A233-9BB8-B093CEEB8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CCBDB-3D86-F1AE-26EF-C515384A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5B6992-8816-60E6-3AB0-18CE57A9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3D89E8-230B-D7E4-5617-F435EF96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45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D84A6-83BE-CE98-A273-397E905D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CA0BC8-C206-577F-71B4-387B582A2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676473-8B78-81DF-19A5-4897F34DA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B65DBF-5D5D-6421-23B5-18E81F43B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0841F1-A8EF-43D9-405C-F11619295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F41044-0417-5214-2668-FB6F6E45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8D0694-A61D-A222-F07B-BAB79FD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EEE228-78BC-51E6-3539-F3DBA6E7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9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3DA7F-EB8A-EBCA-9FA4-FE9F1874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FC4B7A-253E-0D94-C972-FB9DEC11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79BDBA-F6E0-61C7-2B9D-FD7F2B48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3378DB-C1C2-15A2-4F6F-EFF2AEF3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4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B4D8BD-FB27-928F-16F9-33505CBB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A42F48-25D7-A5EB-E3DB-FEFC398E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E593CE-2CF5-604A-36F5-CE10B48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9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A5261-1571-2628-101A-4EE75EFD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90332-9417-C54E-E9E0-3C6395C3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496311-B8A1-64B1-03F3-3C0FFFCE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7A15A7-E046-6A82-5D28-2656F38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3AA3C5-19F2-F9BA-AC9F-F12307E5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BE62C5-8048-03BD-7595-C9B9FAA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5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3E3F1-50B1-E585-74BD-22A2376D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EE5976-EBE5-BCCC-1094-256191AB9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52927-4704-E2D6-4BEB-D5BF49524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945827-2232-11D7-BD23-86696D59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A6E1E3-B1CC-6ECC-77D2-43FE4EA0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A340A0-65C4-8D53-6389-BF27869A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68242C-D462-AF40-F454-462CDFC5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2CDE1-12BA-3693-D3A1-7B9416BE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A44D6D-7EA5-B190-241C-E1CB7C876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2DB3-1CD3-4703-A87F-58DF9AB0DE69}" type="datetimeFigureOut">
              <a:rPr lang="de-DE" smtClean="0"/>
              <a:t>19.04.2023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B1FC5-8CD1-54B6-C1A9-9103371B4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FB111-20F6-2877-B0C5-2E1351645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7137A-28BE-4493-9046-FAFC63E58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6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1FF84-4448-F0A1-9961-E5AB84FA0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396" y="2294543"/>
            <a:ext cx="5388531" cy="1134456"/>
          </a:xfrm>
        </p:spPr>
        <p:txBody>
          <a:bodyPr>
            <a:norm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 Code</a:t>
            </a:r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F4FC5110-666C-E801-B9EF-90EB9A8FC704}"/>
              </a:ext>
            </a:extLst>
          </p:cNvPr>
          <p:cNvSpPr/>
          <p:nvPr/>
        </p:nvSpPr>
        <p:spPr>
          <a:xfrm rot="5400000">
            <a:off x="3452500" y="-3452502"/>
            <a:ext cx="3196127" cy="10101129"/>
          </a:xfrm>
          <a:prstGeom prst="rt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4E55A51C-E30C-D337-9AB3-B985BAA771F1}"/>
              </a:ext>
            </a:extLst>
          </p:cNvPr>
          <p:cNvSpPr/>
          <p:nvPr/>
        </p:nvSpPr>
        <p:spPr>
          <a:xfrm rot="5400000">
            <a:off x="5143143" y="-5143145"/>
            <a:ext cx="1905713" cy="1219200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winkliges Dreieck 7">
            <a:extLst>
              <a:ext uri="{FF2B5EF4-FFF2-40B4-BE49-F238E27FC236}">
                <a16:creationId xmlns:a16="http://schemas.microsoft.com/office/drawing/2014/main" id="{BE4F0D39-A9DE-9585-6296-F82E571957F3}"/>
              </a:ext>
            </a:extLst>
          </p:cNvPr>
          <p:cNvSpPr/>
          <p:nvPr/>
        </p:nvSpPr>
        <p:spPr>
          <a:xfrm rot="16200000">
            <a:off x="5543372" y="209372"/>
            <a:ext cx="3196127" cy="10101129"/>
          </a:xfrm>
          <a:prstGeom prst="rt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DB211CCA-DD91-DB4A-B546-6F3265DDB63E}"/>
              </a:ext>
            </a:extLst>
          </p:cNvPr>
          <p:cNvSpPr/>
          <p:nvPr/>
        </p:nvSpPr>
        <p:spPr>
          <a:xfrm rot="16200000">
            <a:off x="5143141" y="-190859"/>
            <a:ext cx="1905713" cy="1219200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164303E-FC6F-6236-8EE0-0C5D696C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45" y="2674084"/>
            <a:ext cx="2432024" cy="24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 lnSpcReduction="10000"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thing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extract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methods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take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then</a:t>
            </a:r>
            <a:r>
              <a:rPr lang="de-DE" dirty="0">
                <a:sym typeface="Wingdings" panose="05000000000000000000" pitchFamily="2" charset="2"/>
              </a:rPr>
              <a:t> 3-4 </a:t>
            </a:r>
            <a:r>
              <a:rPr lang="de-DE" dirty="0" err="1">
                <a:sym typeface="Wingdings" panose="05000000000000000000" pitchFamily="2" charset="2"/>
              </a:rPr>
              <a:t>arguments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arguments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cohesive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objects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cohesive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arguments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mostly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never</a:t>
            </a:r>
            <a:r>
              <a:rPr lang="de-DE" dirty="0">
                <a:sym typeface="Wingdings" panose="05000000000000000000" pitchFamily="2" charset="2"/>
              </a:rPr>
              <a:t> pass </a:t>
            </a:r>
            <a:r>
              <a:rPr lang="de-DE" dirty="0" err="1">
                <a:sym typeface="Wingdings" panose="05000000000000000000" pitchFamily="2" charset="2"/>
              </a:rPr>
              <a:t>booleans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must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an </a:t>
            </a:r>
            <a:r>
              <a:rPr lang="de-DE" dirty="0" err="1">
                <a:sym typeface="Wingdings" panose="05000000000000000000" pitchFamily="2" charset="2"/>
              </a:rPr>
              <a:t>if-then-else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better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split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branches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functions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switch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polymorphism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instead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potentially</a:t>
            </a:r>
            <a:r>
              <a:rPr lang="de-DE" dirty="0">
                <a:sym typeface="Wingdings" panose="05000000000000000000" pitchFamily="2" charset="2"/>
              </a:rPr>
              <a:t> break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Open-</a:t>
            </a:r>
            <a:r>
              <a:rPr lang="de-DE" dirty="0" err="1">
                <a:sym typeface="Wingdings" panose="05000000000000000000" pitchFamily="2" charset="2"/>
              </a:rPr>
              <a:t>Closed</a:t>
            </a:r>
            <a:r>
              <a:rPr lang="de-DE" dirty="0">
                <a:sym typeface="Wingdings" panose="05000000000000000000" pitchFamily="2" charset="2"/>
              </a:rPr>
              <a:t>-</a:t>
            </a:r>
            <a:r>
              <a:rPr lang="de-DE" dirty="0" err="1">
                <a:sym typeface="Wingdings" panose="05000000000000000000" pitchFamily="2" charset="2"/>
              </a:rPr>
              <a:t>Principle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make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hard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independently</a:t>
            </a:r>
            <a:r>
              <a:rPr lang="de-DE" dirty="0">
                <a:sym typeface="Wingdings" panose="05000000000000000000" pitchFamily="2" charset="2"/>
              </a:rPr>
              <a:t> deploy </a:t>
            </a:r>
            <a:r>
              <a:rPr lang="de-DE" dirty="0" err="1">
                <a:sym typeface="Wingdings" panose="05000000000000000000" pitchFamily="2" charset="2"/>
              </a:rPr>
              <a:t>new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modules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0E0F265-2B09-9B0C-048B-4057C5D7CBDF}"/>
              </a:ext>
            </a:extLst>
          </p:cNvPr>
          <p:cNvSpPr/>
          <p:nvPr/>
        </p:nvSpPr>
        <p:spPr>
          <a:xfrm>
            <a:off x="3713262" y="3575971"/>
            <a:ext cx="1228165" cy="211378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2F7EE6-ECF7-F866-752D-11EE680D1F4A}"/>
              </a:ext>
            </a:extLst>
          </p:cNvPr>
          <p:cNvSpPr txBox="1"/>
          <p:nvPr/>
        </p:nvSpPr>
        <p:spPr>
          <a:xfrm>
            <a:off x="4018062" y="3611399"/>
            <a:ext cx="9233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</a:t>
            </a:r>
          </a:p>
          <a:p>
            <a:r>
              <a:rPr lang="de-DE" dirty="0"/>
              <a:t>    C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C</a:t>
            </a:r>
            <a:endParaRPr lang="de-DE" dirty="0"/>
          </a:p>
          <a:p>
            <a:r>
              <a:rPr lang="de-DE" dirty="0"/>
              <a:t>    C</a:t>
            </a:r>
          </a:p>
          <a:p>
            <a:r>
              <a:rPr lang="de-DE" dirty="0"/>
              <a:t>    C</a:t>
            </a:r>
          </a:p>
          <a:p>
            <a:r>
              <a:rPr lang="de-DE" dirty="0"/>
              <a:t>    C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4C01DB5-6D1C-E0C1-6434-4882E14E2F66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486651" y="3677842"/>
            <a:ext cx="1467787" cy="36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58D7BB6-C22A-3F35-BE2F-68FB415BE23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486651" y="4220266"/>
            <a:ext cx="1467788" cy="10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6F3F35E-E579-BE57-5335-D629068B259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486651" y="4604742"/>
            <a:ext cx="1467787" cy="12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64A8A5-763B-5461-1643-5F628294706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86651" y="4900760"/>
            <a:ext cx="1467787" cy="3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BB0C24D-6B8B-A473-CC4F-07FC0A80898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495923" y="5191468"/>
            <a:ext cx="1458515" cy="5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6AFC9CAD-723F-2480-E559-B062696EC545}"/>
              </a:ext>
            </a:extLst>
          </p:cNvPr>
          <p:cNvSpPr/>
          <p:nvPr/>
        </p:nvSpPr>
        <p:spPr>
          <a:xfrm>
            <a:off x="5954439" y="4001493"/>
            <a:ext cx="1376081" cy="4375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9B4ED0A-394B-7671-5C1B-4F9A175C29E0}"/>
              </a:ext>
            </a:extLst>
          </p:cNvPr>
          <p:cNvSpPr/>
          <p:nvPr/>
        </p:nvSpPr>
        <p:spPr>
          <a:xfrm>
            <a:off x="5954438" y="4511748"/>
            <a:ext cx="1376081" cy="4375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D9D299F-90C0-EF44-6D0A-389A88DFA98F}"/>
              </a:ext>
            </a:extLst>
          </p:cNvPr>
          <p:cNvSpPr/>
          <p:nvPr/>
        </p:nvSpPr>
        <p:spPr>
          <a:xfrm>
            <a:off x="5954438" y="5021411"/>
            <a:ext cx="1376081" cy="4375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FC10C4A-A6BE-A7C5-3C57-9DB799CCAEAB}"/>
              </a:ext>
            </a:extLst>
          </p:cNvPr>
          <p:cNvSpPr/>
          <p:nvPr/>
        </p:nvSpPr>
        <p:spPr>
          <a:xfrm>
            <a:off x="5954438" y="5554930"/>
            <a:ext cx="1376081" cy="4375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4A0B8A0-9DAA-9438-CE18-46E3FFDB7061}"/>
              </a:ext>
            </a:extLst>
          </p:cNvPr>
          <p:cNvSpPr/>
          <p:nvPr/>
        </p:nvSpPr>
        <p:spPr>
          <a:xfrm>
            <a:off x="5954438" y="3459069"/>
            <a:ext cx="1376081" cy="43754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2C77449-994D-453E-D847-F21EB5190AE8}"/>
              </a:ext>
            </a:extLst>
          </p:cNvPr>
          <p:cNvSpPr txBox="1"/>
          <p:nvPr/>
        </p:nvSpPr>
        <p:spPr>
          <a:xfrm>
            <a:off x="5954438" y="3485566"/>
            <a:ext cx="13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A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BE93F24-CE0F-8A91-2B37-ED7CAECF0365}"/>
              </a:ext>
            </a:extLst>
          </p:cNvPr>
          <p:cNvSpPr txBox="1"/>
          <p:nvPr/>
        </p:nvSpPr>
        <p:spPr>
          <a:xfrm>
            <a:off x="5954437" y="4024142"/>
            <a:ext cx="13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B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78D94D5-DDB7-B897-74EA-E00D2927600B}"/>
              </a:ext>
            </a:extLst>
          </p:cNvPr>
          <p:cNvSpPr txBox="1"/>
          <p:nvPr/>
        </p:nvSpPr>
        <p:spPr>
          <a:xfrm>
            <a:off x="5954437" y="5589036"/>
            <a:ext cx="13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5620D-56B0-B3BC-6714-A7BDAAD685FC}"/>
              </a:ext>
            </a:extLst>
          </p:cNvPr>
          <p:cNvSpPr txBox="1"/>
          <p:nvPr/>
        </p:nvSpPr>
        <p:spPr>
          <a:xfrm>
            <a:off x="5954437" y="5053481"/>
            <a:ext cx="13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FD094FA-058E-0A2D-5CDC-B6800CE86A1E}"/>
              </a:ext>
            </a:extLst>
          </p:cNvPr>
          <p:cNvSpPr txBox="1"/>
          <p:nvPr/>
        </p:nvSpPr>
        <p:spPr>
          <a:xfrm>
            <a:off x="5954437" y="4540210"/>
            <a:ext cx="137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C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FB68C29-8F23-C697-9359-6823F6A3F075}"/>
              </a:ext>
            </a:extLst>
          </p:cNvPr>
          <p:cNvSpPr txBox="1"/>
          <p:nvPr/>
        </p:nvSpPr>
        <p:spPr>
          <a:xfrm>
            <a:off x="3791703" y="5361402"/>
            <a:ext cx="138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Module S</a:t>
            </a:r>
          </a:p>
        </p:txBody>
      </p:sp>
    </p:spTree>
    <p:extLst>
      <p:ext uri="{BB962C8B-B14F-4D97-AF65-F5344CB8AC3E}">
        <p14:creationId xmlns:p14="http://schemas.microsoft.com/office/powerpoint/2010/main" val="27520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23" grpId="0" animBg="1"/>
      <p:bldP spid="24" grpId="0" animBg="1"/>
      <p:bldP spid="25" grpId="0" animBg="1"/>
      <p:bldP spid="26" grpId="0" animBg="1"/>
      <p:bldP spid="29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DRY –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Don‘t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yourself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573D671-D3BF-FF0C-1B2C-AF0FFE963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11464" r="6440" b="6947"/>
          <a:stretch/>
        </p:blipFill>
        <p:spPr>
          <a:xfrm>
            <a:off x="2922494" y="208621"/>
            <a:ext cx="6347012" cy="5464156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86C947-64EA-908E-E93A-CDC05D5FB6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32859" r="6875" b="19031"/>
          <a:stretch/>
        </p:blipFill>
        <p:spPr>
          <a:xfrm>
            <a:off x="838200" y="1887346"/>
            <a:ext cx="10515601" cy="210670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EE6B09-89B2-F11B-F6A3-399835FB9C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7" t="19869" r="6670" b="11503"/>
          <a:stretch/>
        </p:blipFill>
        <p:spPr>
          <a:xfrm>
            <a:off x="1192307" y="587463"/>
            <a:ext cx="9851475" cy="470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write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others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comments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Every </a:t>
            </a:r>
            <a:r>
              <a:rPr lang="de-DE" dirty="0" err="1">
                <a:sym typeface="Wingdings" panose="05000000000000000000" pitchFamily="2" charset="2"/>
              </a:rPr>
              <a:t>comment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failure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express </a:t>
            </a:r>
            <a:r>
              <a:rPr lang="de-DE" dirty="0" err="1">
                <a:sym typeface="Wingdings" panose="05000000000000000000" pitchFamily="2" charset="2"/>
              </a:rPr>
              <a:t>yourself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well</a:t>
            </a:r>
            <a:r>
              <a:rPr lang="de-DE" dirty="0">
                <a:sym typeface="Wingdings" panose="05000000000000000000" pitchFamily="2" charset="2"/>
              </a:rPr>
              <a:t> in code.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Not </a:t>
            </a:r>
            <a:r>
              <a:rPr lang="de-DE" dirty="0" err="1">
                <a:sym typeface="Wingdings" panose="05000000000000000000" pitchFamily="2" charset="2"/>
              </a:rPr>
              <a:t>everything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expressed</a:t>
            </a:r>
            <a:r>
              <a:rPr lang="de-DE" dirty="0">
                <a:sym typeface="Wingdings" panose="05000000000000000000" pitchFamily="2" charset="2"/>
              </a:rPr>
              <a:t> in Code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Comments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useful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Comments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obscuring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bad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Be </a:t>
            </a:r>
            <a:r>
              <a:rPr lang="de-DE" dirty="0" err="1">
                <a:sym typeface="Wingdings" panose="05000000000000000000" pitchFamily="2" charset="2"/>
              </a:rPr>
              <a:t>careful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comments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1E9A16-C401-8F92-4B8E-BCF64525F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6" t="46720" r="15266" b="28182"/>
          <a:stretch/>
        </p:blipFill>
        <p:spPr>
          <a:xfrm>
            <a:off x="4146176" y="2285999"/>
            <a:ext cx="3899647" cy="7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4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95C7E3-19DC-2BE4-FA59-467AAF1B6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8" t="19608" r="7075" b="11503"/>
          <a:stretch/>
        </p:blipFill>
        <p:spPr>
          <a:xfrm>
            <a:off x="1016066" y="365125"/>
            <a:ext cx="10159868" cy="493301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F70BBF-2114-E270-B6A0-125A1C8DB3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t="17516" r="5659" b="10553"/>
          <a:stretch/>
        </p:blipFill>
        <p:spPr>
          <a:xfrm>
            <a:off x="1174745" y="365124"/>
            <a:ext cx="9842510" cy="493301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4F6F004-4D7F-7D56-9750-4EF8BE966E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36697" r="8230" b="22179"/>
          <a:stretch/>
        </p:blipFill>
        <p:spPr>
          <a:xfrm>
            <a:off x="850102" y="1817710"/>
            <a:ext cx="10491796" cy="20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9959A8-00F5-1BF1-E8F5-D8AE0232B9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t="12549" r="5741" b="7058"/>
          <a:stretch/>
        </p:blipFill>
        <p:spPr>
          <a:xfrm>
            <a:off x="2241176" y="159483"/>
            <a:ext cx="7709647" cy="55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 lnSpcReduction="10000"/>
          </a:bodyPr>
          <a:lstStyle/>
          <a:p>
            <a:r>
              <a:rPr lang="de-DE" dirty="0">
                <a:sym typeface="Wingdings" panose="05000000000000000000" pitchFamily="2" charset="2"/>
              </a:rPr>
              <a:t>Variables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The </a:t>
            </a:r>
            <a:r>
              <a:rPr lang="de-DE" dirty="0" err="1">
                <a:sym typeface="Wingdings" panose="05000000000000000000" pitchFamily="2" charset="2"/>
              </a:rPr>
              <a:t>greater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scope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longer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name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Function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The </a:t>
            </a:r>
            <a:r>
              <a:rPr lang="de-DE" dirty="0" err="1">
                <a:sym typeface="Wingdings" panose="05000000000000000000" pitchFamily="2" charset="2"/>
              </a:rPr>
              <a:t>smaller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scope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>
                <a:sym typeface="Wingdings" panose="05000000000000000000" pitchFamily="2" charset="2"/>
              </a:rPr>
              <a:t>longer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name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verb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Classes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variables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describe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7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Avoid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optical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illusions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Watch out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symbols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64E1A3-96E1-9462-60CF-6F5689FA8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6" t="33357" r="20533" b="18412"/>
          <a:stretch/>
        </p:blipFill>
        <p:spPr>
          <a:xfrm>
            <a:off x="4643718" y="4011861"/>
            <a:ext cx="2273838" cy="189742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D2B31A4-6C81-44A5-47C5-6DE7B83647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0" t="42455" r="9119" b="24808"/>
          <a:stretch/>
        </p:blipFill>
        <p:spPr>
          <a:xfrm>
            <a:off x="1111624" y="2305135"/>
            <a:ext cx="8776447" cy="11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3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Linting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 lnSpcReduction="10000"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Formatting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rules</a:t>
            </a:r>
            <a:r>
              <a:rPr lang="de-DE" dirty="0">
                <a:sym typeface="Wingdings" panose="05000000000000000000" pitchFamily="2" charset="2"/>
              </a:rPr>
              <a:t> different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language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checks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spacing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tabs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blanklines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stays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</a:t>
            </a:r>
          </a:p>
          <a:p>
            <a:r>
              <a:rPr lang="de-DE" dirty="0" err="1">
                <a:sym typeface="Wingdings" panose="05000000000000000000" pitchFamily="2" charset="2"/>
              </a:rPr>
              <a:t>Linting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refactoring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automatically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sorting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imports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repositioning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comments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AST (</a:t>
            </a:r>
            <a:r>
              <a:rPr lang="de-DE" dirty="0" err="1">
                <a:sym typeface="Wingdings" panose="05000000000000000000" pitchFamily="2" charset="2"/>
              </a:rPr>
              <a:t>abstract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syntax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tree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Measurement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A395F2-9461-A4CF-D7DC-F8DD48FC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94" y="1825624"/>
            <a:ext cx="6989212" cy="18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 Measurement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Quality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4F78E7C-C38A-0808-25E3-24B6C004F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67" y="1549399"/>
            <a:ext cx="5238750" cy="4124325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Stay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clean, code clean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B516A5F-F959-AA87-612B-F031B59C8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40" y="1690688"/>
            <a:ext cx="3509319" cy="35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Smells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/>
          </a:bodyPr>
          <a:lstStyle/>
          <a:p>
            <a:r>
              <a:rPr lang="de-DE" dirty="0" err="1">
                <a:sym typeface="Wingdings" panose="05000000000000000000" pitchFamily="2" charset="2"/>
              </a:rPr>
              <a:t>characteristics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possibly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indicates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deeper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problems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code </a:t>
            </a:r>
            <a:r>
              <a:rPr lang="de-DE" dirty="0" err="1">
                <a:sym typeface="Wingdings" panose="05000000000000000000" pitchFamily="2" charset="2"/>
              </a:rPr>
              <a:t>smells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bugs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they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indicate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weeknesses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programm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>
                <a:sym typeface="Wingdings" panose="05000000000000000000" pitchFamily="2" charset="2"/>
              </a:rPr>
              <a:t>decrease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development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speed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depends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programming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language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subjective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a code </a:t>
            </a:r>
            <a:r>
              <a:rPr lang="de-DE" dirty="0" err="1">
                <a:sym typeface="Wingdings" panose="05000000000000000000" pitchFamily="2" charset="2"/>
              </a:rPr>
              <a:t>smell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not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Smells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>
            <a:norm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large </a:t>
            </a:r>
            <a:r>
              <a:rPr lang="de-DE" dirty="0" err="1">
                <a:sym typeface="Wingdings" panose="05000000000000000000" pitchFamily="2" charset="2"/>
              </a:rPr>
              <a:t>classes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inappropriate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intimacy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shotgun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surgery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duplicated</a:t>
            </a:r>
            <a:r>
              <a:rPr lang="de-DE" dirty="0">
                <a:sym typeface="Wingdings" panose="05000000000000000000" pitchFamily="2" charset="2"/>
              </a:rPr>
              <a:t> code</a:t>
            </a:r>
          </a:p>
          <a:p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clump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long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methods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Clean Code matter?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Productivity</a:t>
            </a: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desire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go</a:t>
            </a:r>
            <a:r>
              <a:rPr lang="de-DE" dirty="0">
                <a:sym typeface="Wingdings" panose="05000000000000000000" pitchFamily="2" charset="2"/>
              </a:rPr>
              <a:t> fast ≠ </a:t>
            </a:r>
            <a:r>
              <a:rPr lang="de-DE" dirty="0" err="1">
                <a:sym typeface="Wingdings" panose="05000000000000000000" pitchFamily="2" charset="2"/>
              </a:rPr>
              <a:t>Productivity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unclean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additions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make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messier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new</a:t>
            </a:r>
            <a:r>
              <a:rPr lang="de-DE" dirty="0">
                <a:sym typeface="Wingdings" panose="05000000000000000000" pitchFamily="2" charset="2"/>
              </a:rPr>
              <a:t> Features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implemented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really</a:t>
            </a:r>
            <a:r>
              <a:rPr lang="de-DE" dirty="0">
                <a:sym typeface="Wingdings" panose="05000000000000000000" pitchFamily="2" charset="2"/>
              </a:rPr>
              <a:t> fast (1 </a:t>
            </a:r>
            <a:r>
              <a:rPr lang="de-DE" dirty="0" err="1">
                <a:sym typeface="Wingdings" panose="05000000000000000000" pitchFamily="2" charset="2"/>
              </a:rPr>
              <a:t>week</a:t>
            </a:r>
            <a:r>
              <a:rPr lang="de-DE" dirty="0">
                <a:sym typeface="Wingdings" panose="05000000000000000000" pitchFamily="2" charset="2"/>
              </a:rPr>
              <a:t>),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</a:t>
            </a:r>
            <a:r>
              <a:rPr lang="de-DE" dirty="0" err="1">
                <a:sym typeface="Wingdings" panose="05000000000000000000" pitchFamily="2" charset="2"/>
              </a:rPr>
              <a:t>working</a:t>
            </a:r>
            <a:r>
              <a:rPr lang="de-DE" dirty="0">
                <a:sym typeface="Wingdings" panose="05000000000000000000" pitchFamily="2" charset="2"/>
              </a:rPr>
              <a:t> on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module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year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means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headaches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if</a:t>
            </a:r>
            <a:r>
              <a:rPr lang="de-DE" dirty="0">
                <a:sym typeface="Wingdings" panose="05000000000000000000" pitchFamily="2" charset="2"/>
              </a:rPr>
              <a:t> code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</a:t>
            </a:r>
            <a:r>
              <a:rPr lang="de-DE" dirty="0" err="1">
                <a:sym typeface="Wingdings" panose="05000000000000000000" pitchFamily="2" charset="2"/>
              </a:rPr>
              <a:t>unclean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Maintainance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easier</a:t>
            </a: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readability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Clean Code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1"/>
            <a:ext cx="10515600" cy="4357061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Kent Beck</a:t>
            </a:r>
            <a:r>
              <a:rPr lang="de-DE" dirty="0"/>
              <a:t>: „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fragile </a:t>
            </a:r>
            <a:r>
              <a:rPr lang="de-DE" dirty="0" err="1"/>
              <a:t>premise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code </a:t>
            </a:r>
            <a:r>
              <a:rPr lang="de-DE" dirty="0" err="1"/>
              <a:t>matters</a:t>
            </a:r>
            <a:r>
              <a:rPr lang="de-DE" dirty="0"/>
              <a:t>“</a:t>
            </a:r>
          </a:p>
          <a:p>
            <a:r>
              <a:rPr lang="de-DE" b="1" dirty="0"/>
              <a:t>Robert C. Martin</a:t>
            </a:r>
            <a:r>
              <a:rPr lang="de-DE" dirty="0"/>
              <a:t>: „The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fast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Grady </a:t>
            </a:r>
            <a:r>
              <a:rPr lang="de-DE" b="1" dirty="0" err="1"/>
              <a:t>Brooch</a:t>
            </a:r>
            <a:r>
              <a:rPr lang="de-DE" dirty="0"/>
              <a:t>: „Clean Code </a:t>
            </a:r>
            <a:r>
              <a:rPr lang="de-DE" dirty="0" err="1"/>
              <a:t>reads</a:t>
            </a:r>
            <a:r>
              <a:rPr lang="de-DE" dirty="0"/>
              <a:t> like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prose</a:t>
            </a:r>
            <a:r>
              <a:rPr lang="de-DE" dirty="0"/>
              <a:t>“</a:t>
            </a:r>
          </a:p>
          <a:p>
            <a:r>
              <a:rPr lang="de-DE" b="1" dirty="0"/>
              <a:t>Michael Feathers</a:t>
            </a:r>
            <a:r>
              <a:rPr lang="de-DE" dirty="0"/>
              <a:t>: „Clean Code </a:t>
            </a:r>
            <a:r>
              <a:rPr lang="de-DE" dirty="0" err="1"/>
              <a:t>looks</a:t>
            </a:r>
            <a:r>
              <a:rPr lang="de-DE" dirty="0"/>
              <a:t> like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cares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b="1" dirty="0"/>
              <a:t>Ward Cunningham</a:t>
            </a:r>
            <a:r>
              <a:rPr lang="de-DE" dirty="0"/>
              <a:t>: „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Clean Code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routine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out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“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5AFB3F6-2E2C-33DA-FD49-2EEFB038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14466" r="6628" b="7755"/>
          <a:stretch/>
        </p:blipFill>
        <p:spPr>
          <a:xfrm>
            <a:off x="2715237" y="622941"/>
            <a:ext cx="6761526" cy="4909493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94D813F-2F89-CD56-EE4D-E1792C5563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29648" r="6883" b="16315"/>
          <a:stretch/>
        </p:blipFill>
        <p:spPr>
          <a:xfrm>
            <a:off x="1725363" y="1811979"/>
            <a:ext cx="8741274" cy="25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5963"/>
            <a:ext cx="10515600" cy="2146074"/>
          </a:xfrm>
        </p:spPr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abstraction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endParaRPr lang="de-DE" dirty="0"/>
          </a:p>
          <a:p>
            <a:r>
              <a:rPr lang="de-DE" dirty="0" err="1"/>
              <a:t>polite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get</a:t>
            </a:r>
            <a:r>
              <a:rPr lang="de-DE" dirty="0">
                <a:sym typeface="Wingdings" panose="05000000000000000000" pitchFamily="2" charset="2"/>
              </a:rPr>
              <a:t> out </a:t>
            </a:r>
            <a:r>
              <a:rPr lang="de-DE" dirty="0" err="1">
                <a:sym typeface="Wingdings" panose="05000000000000000000" pitchFamily="2" charset="2"/>
              </a:rPr>
              <a:t>early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do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thing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CC9B101-3C85-8CE8-0788-7E452CB150A0}"/>
              </a:ext>
            </a:extLst>
          </p:cNvPr>
          <p:cNvSpPr/>
          <p:nvPr/>
        </p:nvSpPr>
        <p:spPr>
          <a:xfrm>
            <a:off x="0" y="5532436"/>
            <a:ext cx="12192000" cy="132556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801CC11E-9298-730B-3B21-117779A6B47F}"/>
              </a:ext>
            </a:extLst>
          </p:cNvPr>
          <p:cNvSpPr/>
          <p:nvPr/>
        </p:nvSpPr>
        <p:spPr>
          <a:xfrm rot="16200000">
            <a:off x="5433219" y="99217"/>
            <a:ext cx="1325563" cy="1219200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000EE-4F5F-1FED-9991-46FA2D6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</a:t>
            </a:r>
            <a:endParaRPr lang="de-D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28BB0E2-E1EA-DB99-263D-E2C1BF74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18728"/>
          </a:xfrm>
        </p:spPr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C7A10DF-1804-5348-18E3-7263FBA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82" y="5672777"/>
            <a:ext cx="1044879" cy="104487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39C7185-CF11-4C85-C126-15A1E56B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6606"/>
            <a:ext cx="7493708" cy="274478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A79C520-2B60-94A7-A052-08E35BB66D34}"/>
              </a:ext>
            </a:extLst>
          </p:cNvPr>
          <p:cNvSpPr/>
          <p:nvPr/>
        </p:nvSpPr>
        <p:spPr>
          <a:xfrm>
            <a:off x="973123" y="3967993"/>
            <a:ext cx="1887523" cy="41106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04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Breitbild</PresentationFormat>
  <Paragraphs>104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Clean Code</vt:lpstr>
      <vt:lpstr>The only real Measurement for Code Quality</vt:lpstr>
      <vt:lpstr>Code Smells</vt:lpstr>
      <vt:lpstr>Code Smells - Examples</vt:lpstr>
      <vt:lpstr>Why does Clean Code matter?</vt:lpstr>
      <vt:lpstr>What Clean Code is according to…</vt:lpstr>
      <vt:lpstr>PowerPoint-Präsentation</vt:lpstr>
      <vt:lpstr>Functions should be small</vt:lpstr>
      <vt:lpstr>Functions should be small</vt:lpstr>
      <vt:lpstr>More rules for functions</vt:lpstr>
      <vt:lpstr>Avoid switch statements</vt:lpstr>
      <vt:lpstr>DRY – Don‘t repeat yourself</vt:lpstr>
      <vt:lpstr>Comments</vt:lpstr>
      <vt:lpstr>Some bad comments</vt:lpstr>
      <vt:lpstr>Good comment example</vt:lpstr>
      <vt:lpstr>Names</vt:lpstr>
      <vt:lpstr>Names</vt:lpstr>
      <vt:lpstr>Formatting and Linting</vt:lpstr>
      <vt:lpstr>Measurement</vt:lpstr>
      <vt:lpstr>Stay clean, code clean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Anna Weber</dc:creator>
  <cp:lastModifiedBy>Anna Weber</cp:lastModifiedBy>
  <cp:revision>7</cp:revision>
  <dcterms:created xsi:type="dcterms:W3CDTF">2023-04-13T18:54:01Z</dcterms:created>
  <dcterms:modified xsi:type="dcterms:W3CDTF">2023-04-19T08:56:21Z</dcterms:modified>
</cp:coreProperties>
</file>