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hYuewnUUhnGW0SkXOSp7MO9OIn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9814DB-0034-4C7B-B14B-033F3AC57E2B}">
  <a:tblStyle styleId="{FC9814DB-0034-4C7B-B14B-033F3AC57E2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4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12abf92168574d0b82d37619b446b485" TargetMode="External"/><Relationship Id="rId7"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sdsameer07" TargetMode="External"/><Relationship Id="rId4" Type="http://schemas.openxmlformats.org/officeDocument/2006/relationships/hyperlink" Target="https://github.com/RDYTeddy/Pharmacy_Management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1741816671"/>
              </p:ext>
            </p:extLst>
          </p:nvPr>
        </p:nvGraphicFramePr>
        <p:xfrm>
          <a:off x="9296718" y="2028356"/>
          <a:ext cx="2971800" cy="4282510"/>
        </p:xfrm>
        <a:graphic>
          <a:graphicData uri="http://schemas.openxmlformats.org/drawingml/2006/table">
            <a:tbl>
              <a:tblPr firstRow="1" bandRow="1">
                <a:noFill/>
                <a:tableStyleId>{FC9814DB-0034-4C7B-B14B-033F3AC57E2B}</a:tableStyleId>
              </a:tblPr>
              <a:tblGrid>
                <a:gridCol w="1350975">
                  <a:extLst>
                    <a:ext uri="{9D8B030D-6E8A-4147-A177-3AD203B41FA5}">
                      <a16:colId xmlns:a16="http://schemas.microsoft.com/office/drawing/2014/main" val="20000"/>
                    </a:ext>
                  </a:extLst>
                </a:gridCol>
                <a:gridCol w="1620825">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Delegates and Events, File Io and Serialization.</a:t>
                      </a:r>
                      <a:endParaRPr dirty="0"/>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.NET Framework</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Architecture which includes CTS,CLS,FCL,BCL and CLR.</a:t>
                      </a:r>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Ado.net</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Basics Architecture</a:t>
                      </a:r>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 SQL</a:t>
                      </a:r>
                      <a:endParaRPr/>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a:t>Tools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GIT</a:t>
                      </a:r>
                      <a:endParaRP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 UI Designing(Sketching).</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7" y="2895791"/>
            <a:ext cx="3864814" cy="3516134"/>
          </a:xfrm>
          <a:prstGeom prst="rect">
            <a:avLst/>
          </a:prstGeom>
          <a:noFill/>
          <a:ln>
            <a:noFill/>
          </a:ln>
        </p:spPr>
        <p:txBody>
          <a:bodyPr spcFirstLastPara="1" wrap="square" lIns="0" tIns="0" rIns="0" bIns="0" anchor="t" anchorCtr="0">
            <a:noAutofit/>
          </a:bodyPr>
          <a:lstStyle/>
          <a:p>
            <a:pPr marL="0" lvl="0" indent="228600" algn="just" rtl="0">
              <a:lnSpc>
                <a:spcPct val="100000"/>
              </a:lnSpc>
              <a:spcBef>
                <a:spcPts val="0"/>
              </a:spcBef>
              <a:spcAft>
                <a:spcPts val="0"/>
              </a:spcAft>
              <a:buClr>
                <a:schemeClr val="dk1"/>
              </a:buClr>
              <a:buSzPts val="1200"/>
              <a:buNone/>
            </a:pPr>
            <a:r>
              <a:rPr lang="en-US" sz="1200">
                <a:latin typeface="Times New Roman"/>
                <a:ea typeface="Times New Roman"/>
                <a:cs typeface="Times New Roman"/>
                <a:sym typeface="Times New Roman"/>
              </a:rPr>
              <a:t>Completed case study on </a:t>
            </a:r>
            <a:r>
              <a:rPr lang="en-US" sz="1200" b="1">
                <a:latin typeface="Times New Roman"/>
                <a:ea typeface="Times New Roman"/>
                <a:cs typeface="Times New Roman"/>
                <a:sym typeface="Times New Roman"/>
              </a:rPr>
              <a:t>Pharmacy Management System </a:t>
            </a:r>
            <a:r>
              <a:rPr lang="en-US" sz="1200">
                <a:latin typeface="Times New Roman"/>
                <a:ea typeface="Times New Roman"/>
                <a:cs typeface="Times New Roman"/>
                <a:sym typeface="Times New Roman"/>
              </a:rPr>
              <a:t>which </a:t>
            </a:r>
            <a:r>
              <a:rPr lang="en-US" sz="1200">
                <a:solidFill>
                  <a:srgbClr val="242424"/>
                </a:solidFill>
                <a:latin typeface="Times New Roman"/>
                <a:ea typeface="Times New Roman"/>
                <a:cs typeface="Times New Roman"/>
                <a:sym typeface="Times New Roman"/>
              </a:rPr>
              <a:t>is a Web based System where admin can monitor all the operation about drugs and suppliers. This project will be beneficial for those people to have daily updates in the pharmacy management system . It is an easy and time saving System. This online System is designed with at most security level like, The user needs to Login. By Login in user can access  services he/she needs.</a:t>
            </a:r>
            <a:endParaRPr sz="1200">
              <a:latin typeface="Times New Roman"/>
              <a:ea typeface="Times New Roman"/>
              <a:cs typeface="Times New Roman"/>
              <a:sym typeface="Times New Roman"/>
            </a:endParaRPr>
          </a:p>
          <a:p>
            <a:pPr marL="0" lvl="0" indent="228600" algn="just" rtl="0">
              <a:lnSpc>
                <a:spcPct val="100000"/>
              </a:lnSpc>
              <a:spcBef>
                <a:spcPts val="1000"/>
              </a:spcBef>
              <a:spcAft>
                <a:spcPts val="0"/>
              </a:spcAft>
              <a:buClr>
                <a:srgbClr val="242424"/>
              </a:buClr>
              <a:buSzPts val="1000"/>
              <a:buNone/>
            </a:pPr>
            <a:r>
              <a:rPr lang="en-US">
                <a:solidFill>
                  <a:srgbClr val="242424"/>
                </a:solidFill>
                <a:latin typeface="Times New Roman"/>
                <a:ea typeface="Times New Roman"/>
                <a:cs typeface="Times New Roman"/>
                <a:sym typeface="Times New Roman"/>
              </a:rPr>
              <a:t>Technologies used:</a:t>
            </a:r>
            <a:endParaRPr/>
          </a:p>
          <a:p>
            <a:pPr marL="171450" lvl="0" indent="-171450" algn="just" rtl="0">
              <a:lnSpc>
                <a:spcPct val="100000"/>
              </a:lnSpc>
              <a:spcBef>
                <a:spcPts val="1000"/>
              </a:spcBef>
              <a:spcAft>
                <a:spcPts val="0"/>
              </a:spcAft>
              <a:buClr>
                <a:srgbClr val="242424"/>
              </a:buClr>
              <a:buSzPts val="1000"/>
              <a:buFont typeface="Arial"/>
              <a:buChar char="•"/>
            </a:pPr>
            <a:r>
              <a:rPr lang="en-US">
                <a:solidFill>
                  <a:srgbClr val="242424"/>
                </a:solidFill>
                <a:latin typeface="Times New Roman"/>
                <a:ea typeface="Times New Roman"/>
                <a:cs typeface="Times New Roman"/>
                <a:sym typeface="Times New Roman"/>
              </a:rPr>
              <a:t> </a:t>
            </a:r>
            <a:r>
              <a:rPr lang="en-US" b="1">
                <a:solidFill>
                  <a:srgbClr val="242424"/>
                </a:solidFill>
                <a:latin typeface="Times New Roman"/>
                <a:ea typeface="Times New Roman"/>
                <a:cs typeface="Times New Roman"/>
                <a:sym typeface="Times New Roman"/>
              </a:rPr>
              <a:t>ANGULAR </a:t>
            </a:r>
            <a:endParaRPr/>
          </a:p>
          <a:p>
            <a:pPr marL="171450" lvl="0" indent="-171450" algn="just" rtl="0">
              <a:lnSpc>
                <a:spcPct val="100000"/>
              </a:lnSpc>
              <a:spcBef>
                <a:spcPts val="1000"/>
              </a:spcBef>
              <a:spcAft>
                <a:spcPts val="0"/>
              </a:spcAft>
              <a:buClr>
                <a:srgbClr val="242424"/>
              </a:buClr>
              <a:buSzPts val="1000"/>
              <a:buFont typeface="Arial"/>
              <a:buChar char="•"/>
            </a:pPr>
            <a:r>
              <a:rPr lang="en-US" b="1">
                <a:solidFill>
                  <a:srgbClr val="242424"/>
                </a:solidFill>
                <a:latin typeface="Times New Roman"/>
                <a:ea typeface="Times New Roman"/>
                <a:cs typeface="Times New Roman"/>
                <a:sym typeface="Times New Roman"/>
              </a:rPr>
              <a:t>ASP.NET CORE </a:t>
            </a:r>
            <a:endParaRPr/>
          </a:p>
          <a:p>
            <a:pPr marL="171450" lvl="0" indent="-171450" algn="just" rtl="0">
              <a:lnSpc>
                <a:spcPct val="100000"/>
              </a:lnSpc>
              <a:spcBef>
                <a:spcPts val="1000"/>
              </a:spcBef>
              <a:spcAft>
                <a:spcPts val="0"/>
              </a:spcAft>
              <a:buClr>
                <a:srgbClr val="242424"/>
              </a:buClr>
              <a:buSzPts val="1000"/>
              <a:buFont typeface="Arial"/>
              <a:buChar char="•"/>
            </a:pPr>
            <a:r>
              <a:rPr lang="en-US" b="1">
                <a:solidFill>
                  <a:srgbClr val="242424"/>
                </a:solidFill>
                <a:latin typeface="Times New Roman"/>
                <a:ea typeface="Times New Roman"/>
                <a:cs typeface="Times New Roman"/>
                <a:sym typeface="Times New Roman"/>
              </a:rPr>
              <a:t>Microsoft SQL Server</a:t>
            </a:r>
            <a:endParaRPr b="1">
              <a:solidFill>
                <a:srgbClr val="242424"/>
              </a:solidFill>
              <a:latin typeface="Times New Roman"/>
              <a:ea typeface="Times New Roman"/>
              <a:cs typeface="Times New Roman"/>
              <a:sym typeface="Times New Roman"/>
            </a:endParaRPr>
          </a:p>
          <a:p>
            <a:pPr marL="171450" lvl="0" indent="-171450" algn="just" rtl="0">
              <a:lnSpc>
                <a:spcPct val="100000"/>
              </a:lnSpc>
              <a:spcBef>
                <a:spcPts val="1000"/>
              </a:spcBef>
              <a:spcAft>
                <a:spcPts val="0"/>
              </a:spcAft>
              <a:buClr>
                <a:srgbClr val="242424"/>
              </a:buClr>
              <a:buSzPts val="1000"/>
              <a:buFont typeface="Times New Roman"/>
              <a:buChar char="•"/>
            </a:pPr>
            <a:r>
              <a:rPr lang="en-US" b="1">
                <a:solidFill>
                  <a:srgbClr val="242424"/>
                </a:solidFill>
                <a:latin typeface="Times New Roman"/>
                <a:ea typeface="Times New Roman"/>
                <a:cs typeface="Times New Roman"/>
                <a:sym typeface="Times New Roman"/>
              </a:rPr>
              <a:t>Basics of Azure</a:t>
            </a:r>
            <a:endParaRPr b="1">
              <a:solidFill>
                <a:srgbClr val="242424"/>
              </a:solidFill>
              <a:latin typeface="Times New Roman"/>
              <a:ea typeface="Times New Roman"/>
              <a:cs typeface="Times New Roman"/>
              <a:sym typeface="Times New Roman"/>
            </a:endParaRPr>
          </a:p>
          <a:p>
            <a:pPr marL="0" lvl="0" indent="228600" algn="just" rtl="0">
              <a:lnSpc>
                <a:spcPct val="100000"/>
              </a:lnSpc>
              <a:spcBef>
                <a:spcPts val="1000"/>
              </a:spcBef>
              <a:spcAft>
                <a:spcPts val="0"/>
              </a:spcAft>
              <a:buClr>
                <a:srgbClr val="242424"/>
              </a:buClr>
              <a:buSzPts val="1000"/>
              <a:buNone/>
            </a:pPr>
            <a:r>
              <a:rPr lang="en-US" b="1">
                <a:solidFill>
                  <a:srgbClr val="242424"/>
                </a:solidFill>
                <a:latin typeface="Times New Roman"/>
                <a:ea typeface="Times New Roman"/>
                <a:cs typeface="Times New Roman"/>
                <a:sym typeface="Times New Roman"/>
              </a:rPr>
              <a:t>Video Link : </a:t>
            </a:r>
            <a:r>
              <a:rPr lang="en-US" b="1" u="sng">
                <a:solidFill>
                  <a:srgbClr val="242424"/>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p>
          <a:p>
            <a:pPr marL="0" lvl="0" indent="228600" algn="just" rtl="0">
              <a:lnSpc>
                <a:spcPct val="100000"/>
              </a:lnSpc>
              <a:spcBef>
                <a:spcPts val="1000"/>
              </a:spcBef>
              <a:spcAft>
                <a:spcPts val="0"/>
              </a:spcAft>
              <a:buClr>
                <a:srgbClr val="242424"/>
              </a:buClr>
              <a:buSzPts val="1000"/>
              <a:buNone/>
            </a:pPr>
            <a:r>
              <a:rPr lang="en-US" b="1" u="sng">
                <a:solidFill>
                  <a:srgbClr val="242424"/>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Git</a:t>
            </a:r>
            <a:endParaRPr b="1" u="sng">
              <a:solidFill>
                <a:srgbClr val="242424"/>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endParaRPr>
          </a:p>
          <a:p>
            <a:pPr marL="0" lvl="0" indent="228600" algn="just" rtl="0">
              <a:lnSpc>
                <a:spcPct val="100000"/>
              </a:lnSpc>
              <a:spcBef>
                <a:spcPts val="1000"/>
              </a:spcBef>
              <a:spcAft>
                <a:spcPts val="0"/>
              </a:spcAft>
              <a:buClr>
                <a:schemeClr val="dk1"/>
              </a:buClr>
              <a:buSzPts val="1000"/>
              <a:buNone/>
            </a:pPr>
            <a:r>
              <a:rPr lang="en-US" u="sng">
                <a:solidFill>
                  <a:schemeClr val="hlink"/>
                </a:solidFill>
                <a:latin typeface="Verdana"/>
                <a:ea typeface="Verdana"/>
                <a:cs typeface="Verdana"/>
                <a:sym typeface="Verdana"/>
                <a:hlinkClick r:id="rId5"/>
              </a:rPr>
              <a:t> </a:t>
            </a:r>
            <a:r>
              <a:rPr lang="en-US">
                <a:latin typeface="Verdana"/>
                <a:ea typeface="Verdana"/>
                <a:cs typeface="Verdana"/>
                <a:sym typeface="Verdana"/>
              </a:rPr>
              <a:t> </a:t>
            </a:r>
            <a:endParaRPr/>
          </a:p>
          <a:p>
            <a:pPr marL="0" lvl="0" indent="0" algn="l" rtl="0">
              <a:lnSpc>
                <a:spcPct val="113999"/>
              </a:lnSpc>
              <a:spcBef>
                <a:spcPts val="1000"/>
              </a:spcBef>
              <a:spcAft>
                <a:spcPts val="0"/>
              </a:spcAft>
              <a:buClr>
                <a:schemeClr val="dk1"/>
              </a:buClr>
              <a:buSzPts val="1000"/>
              <a:buNone/>
            </a:pPr>
            <a:endParaRPr>
              <a:solidFill>
                <a:srgbClr val="000000"/>
              </a:solidFill>
              <a:latin typeface="Verdana"/>
              <a:ea typeface="Verdana"/>
              <a:cs typeface="Verdana"/>
              <a:sym typeface="Verdana"/>
            </a:endParaRPr>
          </a:p>
          <a:p>
            <a:pPr marL="0" lvl="0" indent="0" algn="l" rtl="0">
              <a:lnSpc>
                <a:spcPct val="113999"/>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r>
              <a:rPr lang="en-US"/>
              <a:t>https://github.com/sdsameer07</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5090"/>
            <a:ext cx="23749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Chennai</a:t>
            </a:r>
            <a:endParaRPr dirty="0"/>
          </a:p>
          <a:p>
            <a:pPr marL="0" lvl="0" indent="0" algn="l" rtl="0">
              <a:lnSpc>
                <a:spcPct val="90000"/>
              </a:lnSpc>
              <a:spcBef>
                <a:spcPts val="1000"/>
              </a:spcBef>
              <a:spcAft>
                <a:spcPts val="0"/>
              </a:spcAft>
              <a:buClr>
                <a:schemeClr val="lt1"/>
              </a:buClr>
              <a:buSzPts val="1100"/>
              <a:buNone/>
            </a:pPr>
            <a:endParaRPr dirty="0"/>
          </a:p>
        </p:txBody>
      </p:sp>
      <p:sp>
        <p:nvSpPr>
          <p:cNvPr id="220" name="Google Shape;220;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neerajkrishna2608@gmail.com</a:t>
            </a:r>
            <a:endParaRPr/>
          </a:p>
        </p:txBody>
      </p:sp>
      <p:sp>
        <p:nvSpPr>
          <p:cNvPr id="221" name="Google Shape;221;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+91 6302921879</a:t>
            </a:r>
            <a:endParaRPr/>
          </a:p>
        </p:txBody>
      </p:sp>
      <p:sp>
        <p:nvSpPr>
          <p:cNvPr id="222" name="Google Shape;222;p1"/>
          <p:cNvSpPr txBox="1">
            <a:spLocks noGrp="1"/>
          </p:cNvSpPr>
          <p:nvPr>
            <p:ph type="body" idx="8"/>
          </p:nvPr>
        </p:nvSpPr>
        <p:spPr>
          <a:xfrm>
            <a:off x="561474" y="3013878"/>
            <a:ext cx="3997462" cy="3658766"/>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developing applications using </a:t>
            </a:r>
            <a:r>
              <a:rPr lang="en-US" b="1" dirty="0"/>
              <a:t>.NET Framework</a:t>
            </a:r>
            <a:r>
              <a:rPr lang="en-US" dirty="0"/>
              <a:t>, </a:t>
            </a:r>
            <a:r>
              <a:rPr lang="en-US" b="1" dirty="0"/>
              <a:t>ADO.NET Core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Understanding of </a:t>
            </a:r>
            <a:r>
              <a:rPr lang="en-US" b="1" dirty="0"/>
              <a:t>HTML5</a:t>
            </a:r>
            <a:r>
              <a:rPr lang="en-US" dirty="0"/>
              <a:t> , </a:t>
            </a:r>
            <a:r>
              <a:rPr lang="en-US" b="1" dirty="0"/>
              <a:t>CSS </a:t>
            </a:r>
            <a:r>
              <a:rPr lang="en-US" dirty="0"/>
              <a:t>and</a:t>
            </a:r>
            <a:r>
              <a:rPr lang="en-US" b="1" dirty="0"/>
              <a:t> Angular CLI</a:t>
            </a:r>
            <a:r>
              <a:rPr lang="en-US" dirty="0"/>
              <a:t>.</a:t>
            </a:r>
            <a:endParaRPr dirty="0"/>
          </a:p>
          <a:p>
            <a:pPr marL="171450" lvl="0" indent="-171450" algn="l" rtl="0">
              <a:lnSpc>
                <a:spcPct val="114000"/>
              </a:lnSpc>
              <a:spcBef>
                <a:spcPts val="1000"/>
              </a:spcBef>
              <a:spcAft>
                <a:spcPts val="0"/>
              </a:spcAft>
              <a:buSzPts val="1000"/>
              <a:buChar char="•"/>
            </a:pPr>
            <a:r>
              <a:rPr lang="en-US" dirty="0"/>
              <a:t>Understanding of RDBMS concepts using SQL Server.</a:t>
            </a:r>
            <a:endParaRPr dirty="0"/>
          </a:p>
          <a:p>
            <a:pPr marL="171450" lvl="0" indent="-171450" algn="l" rtl="0">
              <a:lnSpc>
                <a:spcPct val="114000"/>
              </a:lnSpc>
              <a:spcBef>
                <a:spcPts val="1000"/>
              </a:spcBef>
              <a:spcAft>
                <a:spcPts val="0"/>
              </a:spcAft>
              <a:buSzPts val="1000"/>
              <a:buChar char="•"/>
            </a:pPr>
            <a:r>
              <a:rPr lang="en-US" dirty="0"/>
              <a:t>Azure Fundamental Knowledge.</a:t>
            </a:r>
            <a:endParaRPr dirty="0"/>
          </a:p>
          <a:p>
            <a:pPr marL="0" lvl="0" indent="0" algn="l" rtl="0">
              <a:lnSpc>
                <a:spcPct val="114000"/>
              </a:lnSpc>
              <a:spcBef>
                <a:spcPts val="1000"/>
              </a:spcBef>
              <a:spcAft>
                <a:spcPts val="0"/>
              </a:spcAft>
              <a:buClr>
                <a:schemeClr val="dk1"/>
              </a:buClr>
              <a:buSzPts val="1000"/>
              <a:buNone/>
            </a:pPr>
            <a:endParaRPr dirty="0"/>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Annam Neeraj Krishna</a:t>
            </a:r>
            <a:endParaRPr/>
          </a:p>
        </p:txBody>
      </p:sp>
      <p:pic>
        <p:nvPicPr>
          <p:cNvPr id="224" name="Google Shape;224;p1">
            <a:hlinkClick r:id="rId4"/>
          </p:cNvPr>
          <p:cNvPicPr preferRelativeResize="0"/>
          <p:nvPr/>
        </p:nvPicPr>
        <p:blipFill rotWithShape="1">
          <a:blip r:embed="rId6">
            <a:alphaModFix/>
          </a:blip>
          <a:srcRect l="23582" t="2057" r="24331" b="4875"/>
          <a:stretch/>
        </p:blipFill>
        <p:spPr>
          <a:xfrm>
            <a:off x="4612957" y="5940437"/>
            <a:ext cx="441007" cy="471488"/>
          </a:xfrm>
          <a:prstGeom prst="rect">
            <a:avLst/>
          </a:prstGeom>
          <a:noFill/>
          <a:ln>
            <a:noFill/>
          </a:ln>
        </p:spPr>
      </p:pic>
      <p:sp>
        <p:nvSpPr>
          <p:cNvPr id="225" name="Google Shape;225;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a:p>
        </p:txBody>
      </p:sp>
      <p:sp>
        <p:nvSpPr>
          <p:cNvPr id="226" name="Google Shape;226;p1"/>
          <p:cNvSpPr/>
          <p:nvPr/>
        </p:nvSpPr>
        <p:spPr>
          <a:xfrm>
            <a:off x="9296718" y="552736"/>
            <a:ext cx="2742882" cy="119759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50" b="0" i="0" u="none" strike="noStrike" cap="none" dirty="0">
                <a:solidFill>
                  <a:schemeClr val="dk1"/>
                </a:solidFill>
                <a:latin typeface="Verdana"/>
                <a:ea typeface="Verdana"/>
                <a:cs typeface="Verdana"/>
                <a:sym typeface="Verdana"/>
              </a:rPr>
              <a:t>Bachelor of </a:t>
            </a:r>
            <a:r>
              <a:rPr lang="en-US" sz="1050" dirty="0">
                <a:solidFill>
                  <a:schemeClr val="dk1"/>
                </a:solidFill>
                <a:latin typeface="Verdana"/>
                <a:ea typeface="Verdana"/>
                <a:cs typeface="Verdana"/>
                <a:sym typeface="Verdana"/>
              </a:rPr>
              <a:t>Technology</a:t>
            </a:r>
            <a:r>
              <a:rPr lang="en-US" sz="1050" b="0" i="0" u="none" strike="noStrike" cap="none" dirty="0">
                <a:solidFill>
                  <a:schemeClr val="dk1"/>
                </a:solidFill>
                <a:latin typeface="Verdana"/>
                <a:ea typeface="Verdana"/>
                <a:cs typeface="Verdana"/>
                <a:sym typeface="Verdana"/>
              </a:rPr>
              <a:t>,</a:t>
            </a:r>
            <a:endParaRPr sz="105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50" dirty="0">
                <a:solidFill>
                  <a:schemeClr val="dk1"/>
                </a:solidFill>
                <a:latin typeface="Verdana"/>
                <a:ea typeface="Verdana"/>
                <a:cs typeface="Verdana"/>
                <a:sym typeface="Verdana"/>
              </a:rPr>
              <a:t>Information Technology </a:t>
            </a:r>
            <a:r>
              <a:rPr lang="en-US" sz="1050" b="0" i="0" u="none" strike="noStrike" cap="none" dirty="0">
                <a:solidFill>
                  <a:schemeClr val="dk1"/>
                </a:solidFill>
                <a:latin typeface="Verdana"/>
                <a:ea typeface="Verdana"/>
                <a:cs typeface="Verdana"/>
                <a:sym typeface="Verdana"/>
              </a:rPr>
              <a:t>: </a:t>
            </a:r>
            <a:r>
              <a:rPr lang="en-US" sz="1050" dirty="0">
                <a:solidFill>
                  <a:schemeClr val="dk1"/>
                </a:solidFill>
                <a:latin typeface="Verdana"/>
                <a:ea typeface="Verdana"/>
                <a:cs typeface="Verdana"/>
                <a:sym typeface="Verdana"/>
              </a:rPr>
              <a:t>2016-2020,</a:t>
            </a:r>
          </a:p>
          <a:p>
            <a:pPr marL="0" marR="0" lvl="0" indent="0" algn="l" rtl="0">
              <a:lnSpc>
                <a:spcPct val="113999"/>
              </a:lnSpc>
              <a:spcBef>
                <a:spcPts val="0"/>
              </a:spcBef>
              <a:spcAft>
                <a:spcPts val="0"/>
              </a:spcAft>
              <a:buNone/>
            </a:pPr>
            <a:r>
              <a:rPr lang="en-US" sz="1050" dirty="0">
                <a:solidFill>
                  <a:schemeClr val="dk1"/>
                </a:solidFill>
                <a:latin typeface="Verdana"/>
                <a:ea typeface="Verdana"/>
                <a:cs typeface="Verdana"/>
                <a:sym typeface="Verdana"/>
              </a:rPr>
              <a:t> Completed certification of AZ-900: Microsoft Azure Fundamentals and AZ-104: Microsoft Azure Administrator </a:t>
            </a:r>
            <a:endParaRPr lang="en-US" sz="1050" b="0" i="0" u="none" strike="noStrike" cap="none" dirty="0">
              <a:solidFill>
                <a:schemeClr val="dk1"/>
              </a:solidFill>
              <a:latin typeface="Verdana"/>
              <a:ea typeface="Verdana"/>
              <a:cs typeface="Verdana"/>
              <a:sym typeface="Verdana"/>
            </a:endParaRPr>
          </a:p>
        </p:txBody>
      </p:sp>
      <p:sp>
        <p:nvSpPr>
          <p:cNvPr id="227" name="Google Shape;227;p1"/>
          <p:cNvSpPr/>
          <p:nvPr/>
        </p:nvSpPr>
        <p:spPr>
          <a:xfrm>
            <a:off x="9296718" y="1741494"/>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pic>
        <p:nvPicPr>
          <p:cNvPr id="228" name="Google Shape;228;p1" descr="A person wearing glasses&#10;&#10;Description automatically generated with medium confidence"/>
          <p:cNvPicPr preferRelativeResize="0">
            <a:picLocks noGrp="1"/>
          </p:cNvPicPr>
          <p:nvPr>
            <p:ph type="pic" idx="5"/>
          </p:nvPr>
        </p:nvPicPr>
        <p:blipFill rotWithShape="1">
          <a:blip r:embed="rId7">
            <a:alphaModFix/>
          </a:blip>
          <a:srcRect t="2158" b="2157"/>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279</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Neeraj Krishna Annam[CAPG36-B1]</cp:lastModifiedBy>
  <cp:revision>2</cp:revision>
  <dcterms:created xsi:type="dcterms:W3CDTF">2020-09-22T06:24:00Z</dcterms:created>
  <dcterms:modified xsi:type="dcterms:W3CDTF">2023-01-11T13:10:56Z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