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1" r:id="rId14"/>
  </p:sldIdLst>
  <p:sldSz cx="18288000" cy="10287000"/>
  <p:notesSz cx="6858000" cy="9144000"/>
  <p:embeddedFontLst>
    <p:embeddedFont>
      <p:font typeface="DM Sans Bold" panose="020B0604020202020204" charset="0"/>
      <p:regular r:id="rId16"/>
    </p:embeddedFont>
    <p:embeddedFont>
      <p:font typeface="Now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89655" autoAdjust="0"/>
  </p:normalViewPr>
  <p:slideViewPr>
    <p:cSldViewPr>
      <p:cViewPr varScale="1">
        <p:scale>
          <a:sx n="47" d="100"/>
          <a:sy n="47" d="100"/>
        </p:scale>
        <p:origin x="10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79E4C-0A0D-4004-A9D6-08C87400D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E74E-A543-47A6-9129-2F4D145D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DE74E-A543-47A6-9129-2F4D145D2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640250" y="0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0" y="776829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826957" y="3009900"/>
            <a:ext cx="16764000" cy="5231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568"/>
              </a:lnSpc>
            </a:pPr>
            <a:r>
              <a:rPr lang="en-US" sz="9600" dirty="0">
                <a:solidFill>
                  <a:srgbClr val="00B0F0"/>
                </a:solidFill>
                <a:latin typeface="Now Bold"/>
              </a:rPr>
              <a:t>ADO.NET </a:t>
            </a:r>
          </a:p>
          <a:p>
            <a:pPr>
              <a:lnSpc>
                <a:spcPts val="13568"/>
              </a:lnSpc>
            </a:pPr>
            <a:r>
              <a:rPr lang="en-US" sz="9600" dirty="0">
                <a:solidFill>
                  <a:srgbClr val="00B0F0"/>
                </a:solidFill>
                <a:latin typeface="Now Bold"/>
              </a:rPr>
              <a:t>ENTITY FRAMEWORK</a:t>
            </a:r>
          </a:p>
          <a:p>
            <a:pPr>
              <a:lnSpc>
                <a:spcPts val="13568"/>
              </a:lnSpc>
            </a:pPr>
            <a:endParaRPr lang="en-US" sz="11306" dirty="0">
              <a:solidFill>
                <a:srgbClr val="56AEFF"/>
              </a:solidFill>
              <a:latin typeface="Now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E520B-7C37-8797-DB0B-EFFD644F74B8}"/>
              </a:ext>
            </a:extLst>
          </p:cNvPr>
          <p:cNvSpPr txBox="1"/>
          <p:nvPr/>
        </p:nvSpPr>
        <p:spPr>
          <a:xfrm>
            <a:off x="8763000" y="8630507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Presented By - PRASUNA ANNAM</a:t>
            </a:r>
            <a:endParaRPr lang="en-US" sz="18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-2519628" y="7227483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10436461">
            <a:off x="14152110" y="-4118246"/>
            <a:ext cx="6566182" cy="6566182"/>
          </a:xfrm>
          <a:custGeom>
            <a:avLst/>
            <a:gdLst/>
            <a:ahLst/>
            <a:cxnLst/>
            <a:rect l="l" t="t" r="r" b="b"/>
            <a:pathLst>
              <a:path w="6566182" h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Modern Thank You Slide Template For PowerPoint SlideModel, 56% OFF">
            <a:extLst>
              <a:ext uri="{FF2B5EF4-FFF2-40B4-BE49-F238E27FC236}">
                <a16:creationId xmlns:a16="http://schemas.microsoft.com/office/drawing/2014/main" id="{B23A7B7D-925E-BD11-385A-812EE224D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4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95600" y="603205"/>
            <a:ext cx="8991600" cy="1292159"/>
            <a:chOff x="0" y="0"/>
            <a:chExt cx="2565722" cy="7947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86974" y="7225"/>
              <a:ext cx="2311722" cy="7875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5"/>
                </a:lnSpc>
              </a:pPr>
              <a:r>
                <a:rPr lang="en-US" sz="4400" dirty="0">
                  <a:solidFill>
                    <a:srgbClr val="FFFFFF"/>
                  </a:solidFill>
                  <a:latin typeface="DM Sans Bold"/>
                </a:rPr>
                <a:t>What Is ADO.NET?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-2519628" y="7227483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10436461">
            <a:off x="13663197" y="-3283090"/>
            <a:ext cx="6566182" cy="6566182"/>
          </a:xfrm>
          <a:custGeom>
            <a:avLst/>
            <a:gdLst/>
            <a:ahLst/>
            <a:cxnLst/>
            <a:rect l="l" t="t" r="r" b="b"/>
            <a:pathLst>
              <a:path w="6566182" h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4C024-BB65-6CA5-2C05-6C2F15EF257E}"/>
              </a:ext>
            </a:extLst>
          </p:cNvPr>
          <p:cNvSpPr txBox="1"/>
          <p:nvPr/>
        </p:nvSpPr>
        <p:spPr>
          <a:xfrm>
            <a:off x="3962400" y="1895364"/>
            <a:ext cx="9861512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ADO stands for (ActiveX Data Object)</a:t>
            </a:r>
          </a:p>
          <a:p>
            <a:endParaRPr lang="en-US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Provide access to the data sources.</a:t>
            </a:r>
          </a:p>
          <a:p>
            <a:endParaRPr lang="en-US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Endow multiple providers for different databases.</a:t>
            </a:r>
          </a:p>
          <a:p>
            <a:endParaRPr lang="en-US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Root classes are found in System .Data</a:t>
            </a:r>
          </a:p>
          <a:p>
            <a:endParaRPr lang="en-US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Classified into Couple of Architectures</a:t>
            </a:r>
          </a:p>
          <a:p>
            <a:endParaRPr lang="en-US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Connection Oriented Architecture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Disconnection Oriented Architecture</a:t>
            </a:r>
          </a:p>
          <a:p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4774" y="868309"/>
            <a:ext cx="8180135" cy="1277430"/>
            <a:chOff x="0" y="-57150"/>
            <a:chExt cx="5043058" cy="7875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43058" cy="730386"/>
            </a:xfrm>
            <a:custGeom>
              <a:avLst/>
              <a:gdLst/>
              <a:ahLst/>
              <a:cxnLst/>
              <a:rect l="l" t="t" r="r" b="b"/>
              <a:pathLst>
                <a:path w="5043058" h="730386">
                  <a:moveTo>
                    <a:pt x="0" y="0"/>
                  </a:moveTo>
                  <a:lnTo>
                    <a:pt x="4839858" y="0"/>
                  </a:lnTo>
                  <a:lnTo>
                    <a:pt x="5043058" y="365193"/>
                  </a:lnTo>
                  <a:lnTo>
                    <a:pt x="4839858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77800" y="-57150"/>
              <a:ext cx="4789058" cy="7875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5"/>
                </a:lnSpc>
              </a:pPr>
              <a:r>
                <a:rPr lang="en-US" sz="4000" dirty="0">
                  <a:solidFill>
                    <a:srgbClr val="FFFFFF"/>
                  </a:solidFill>
                  <a:latin typeface="DM Sans Bold"/>
                </a:rPr>
                <a:t> Data Provider &lt;-&gt; Database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-2519628" y="7227483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10436461">
            <a:off x="14152110" y="-4118246"/>
            <a:ext cx="6566182" cy="6566182"/>
          </a:xfrm>
          <a:custGeom>
            <a:avLst/>
            <a:gdLst/>
            <a:ahLst/>
            <a:cxnLst/>
            <a:rect l="l" t="t" r="r" b="b"/>
            <a:pathLst>
              <a:path w="6566182" h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D8C75D-F4C7-D637-E5F4-35E5BC869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93" y="2569122"/>
            <a:ext cx="12248288" cy="72225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4774" y="961010"/>
            <a:ext cx="8206924" cy="1184729"/>
            <a:chOff x="0" y="0"/>
            <a:chExt cx="5059574" cy="7303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9574" cy="730386"/>
            </a:xfrm>
            <a:custGeom>
              <a:avLst/>
              <a:gdLst/>
              <a:ahLst/>
              <a:cxnLst/>
              <a:rect l="l" t="t" r="r" b="b"/>
              <a:pathLst>
                <a:path w="5059574" h="730386">
                  <a:moveTo>
                    <a:pt x="0" y="0"/>
                  </a:moveTo>
                  <a:lnTo>
                    <a:pt x="4856374" y="0"/>
                  </a:lnTo>
                  <a:lnTo>
                    <a:pt x="5059574" y="365193"/>
                  </a:lnTo>
                  <a:lnTo>
                    <a:pt x="4856374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77800" y="-57150"/>
              <a:ext cx="4805574" cy="7875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5"/>
                </a:lnSpc>
              </a:pPr>
              <a:r>
                <a:rPr lang="en-US" sz="4000" dirty="0">
                  <a:solidFill>
                    <a:srgbClr val="FFFFFF"/>
                  </a:solidFill>
                  <a:latin typeface="DM Sans Bold"/>
                </a:rPr>
                <a:t>Entity Framework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-3352800" y="7200900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10436461">
            <a:off x="13510797" y="-2769336"/>
            <a:ext cx="6566182" cy="6566182"/>
          </a:xfrm>
          <a:custGeom>
            <a:avLst/>
            <a:gdLst/>
            <a:ahLst/>
            <a:cxnLst/>
            <a:rect l="l" t="t" r="r" b="b"/>
            <a:pathLst>
              <a:path w="6566182" h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C9C18-8653-66B1-580B-EAECE5BC2E11}"/>
              </a:ext>
            </a:extLst>
          </p:cNvPr>
          <p:cNvSpPr txBox="1"/>
          <p:nvPr/>
        </p:nvSpPr>
        <p:spPr>
          <a:xfrm>
            <a:off x="762000" y="3059517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2"/>
                </a:solidFill>
                <a:effectLst/>
                <a:highlight>
                  <a:srgbClr val="808080"/>
                </a:highlight>
                <a:latin typeface="Söhne"/>
              </a:rPr>
              <a:t>why Entity Framework emerged as an alternative to ADO.NET:</a:t>
            </a:r>
            <a:endParaRPr lang="en-US" sz="3600" b="1" dirty="0">
              <a:solidFill>
                <a:schemeClr val="bg2"/>
              </a:solidFill>
              <a:highlight>
                <a:srgbClr val="80808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89D88-F202-1176-A457-B1D9BB7013C2}"/>
              </a:ext>
            </a:extLst>
          </p:cNvPr>
          <p:cNvSpPr txBox="1"/>
          <p:nvPr/>
        </p:nvSpPr>
        <p:spPr>
          <a:xfrm>
            <a:off x="784676" y="4381500"/>
            <a:ext cx="82069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</a:rPr>
              <a:t>Object relational Mapping(ORM)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</a:rPr>
              <a:t>Productivity And Rapid Development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</a:rPr>
              <a:t>Maintainability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</a:rPr>
              <a:t>Cross Database Compatibity.</a:t>
            </a:r>
          </a:p>
        </p:txBody>
      </p:sp>
      <p:pic>
        <p:nvPicPr>
          <p:cNvPr id="11" name="Picture 10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3E6EBAC4-5405-681B-F22B-73AD3BDFB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29" y="4544240"/>
            <a:ext cx="8706765" cy="4028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1023540"/>
            <a:ext cx="9220200" cy="1184729"/>
            <a:chOff x="0" y="0"/>
            <a:chExt cx="5703681" cy="7303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3681" cy="730386"/>
            </a:xfrm>
            <a:custGeom>
              <a:avLst/>
              <a:gdLst/>
              <a:ahLst/>
              <a:cxnLst/>
              <a:rect l="l" t="t" r="r" b="b"/>
              <a:pathLst>
                <a:path w="5703681" h="730386">
                  <a:moveTo>
                    <a:pt x="0" y="0"/>
                  </a:moveTo>
                  <a:lnTo>
                    <a:pt x="5500481" y="0"/>
                  </a:lnTo>
                  <a:lnTo>
                    <a:pt x="5703681" y="365193"/>
                  </a:lnTo>
                  <a:lnTo>
                    <a:pt x="5500481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77800" y="-57150"/>
              <a:ext cx="5449681" cy="7875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5"/>
                </a:lnSpc>
              </a:pPr>
              <a:r>
                <a:rPr lang="en-US" sz="4000" dirty="0">
                  <a:solidFill>
                    <a:srgbClr val="FFFFFF"/>
                  </a:solidFill>
                  <a:latin typeface="DM Sans Bold"/>
                </a:rPr>
                <a:t>Entity Framework Approaches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-2519628" y="7227483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10436461">
            <a:off x="14152110" y="-4118246"/>
            <a:ext cx="6566182" cy="6566182"/>
          </a:xfrm>
          <a:custGeom>
            <a:avLst/>
            <a:gdLst/>
            <a:ahLst/>
            <a:cxnLst/>
            <a:rect l="l" t="t" r="r" b="b"/>
            <a:pathLst>
              <a:path w="6566182" h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3221B-C264-BA4B-190E-33A9705925E1}"/>
              </a:ext>
            </a:extLst>
          </p:cNvPr>
          <p:cNvSpPr txBox="1"/>
          <p:nvPr/>
        </p:nvSpPr>
        <p:spPr>
          <a:xfrm>
            <a:off x="1143000" y="3080934"/>
            <a:ext cx="76383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EF is Classified into three approaches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1.Data Base First Approach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2.Code First Approach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3.Model First Approach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10" descr="A diagram of a database&#10;&#10;Description automatically generated">
            <a:extLst>
              <a:ext uri="{FF2B5EF4-FFF2-40B4-BE49-F238E27FC236}">
                <a16:creationId xmlns:a16="http://schemas.microsoft.com/office/drawing/2014/main" id="{C1932420-4590-B1CB-78EE-D31D468B8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99" y="3080934"/>
            <a:ext cx="8809722" cy="60249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BE2791-C823-3D3D-87C2-98825F08C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00100"/>
            <a:ext cx="14782800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5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467C5-E8D4-C2E6-8A4B-35E58B127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00100"/>
            <a:ext cx="14630400" cy="8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72799-7DBB-2A0A-201B-776CAD943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76300"/>
            <a:ext cx="140970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01D32-7CBA-9C75-9F24-CF3A90F2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04900"/>
            <a:ext cx="14477999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8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884C306ACE22448B94E6CF191AA2F8" ma:contentTypeVersion="4" ma:contentTypeDescription="Create a new document." ma:contentTypeScope="" ma:versionID="920af288be5a52eb9af1c2ce777badbc">
  <xsd:schema xmlns:xsd="http://www.w3.org/2001/XMLSchema" xmlns:xs="http://www.w3.org/2001/XMLSchema" xmlns:p="http://schemas.microsoft.com/office/2006/metadata/properties" xmlns:ns3="0e354d53-a921-44bf-94ea-27f40964a280" targetNamespace="http://schemas.microsoft.com/office/2006/metadata/properties" ma:root="true" ma:fieldsID="80f80006c6ac9440df354312de5d7d3d" ns3:_="">
    <xsd:import namespace="0e354d53-a921-44bf-94ea-27f40964a2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54d53-a921-44bf-94ea-27f40964a2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50E0C2-437A-4F49-98DB-0E1C6DBFE3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7883F7-2843-4063-A04D-B5034F61AD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133E15C-5F32-484B-8A2E-C5D3DAB3D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354d53-a921-44bf-94ea-27f40964a2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119</Words>
  <Application>Microsoft Office PowerPoint</Application>
  <PresentationFormat>Custom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DM Sans Bold</vt:lpstr>
      <vt:lpstr>Calibri</vt:lpstr>
      <vt:lpstr>Aptos</vt:lpstr>
      <vt:lpstr>Now Bold</vt:lpstr>
      <vt:lpstr>Arial</vt:lpstr>
      <vt:lpstr>Wingdings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</dc:title>
  <dc:creator>prasuna annam</dc:creator>
  <cp:lastModifiedBy>prasuna annam</cp:lastModifiedBy>
  <cp:revision>10</cp:revision>
  <dcterms:created xsi:type="dcterms:W3CDTF">2006-08-16T00:00:00Z</dcterms:created>
  <dcterms:modified xsi:type="dcterms:W3CDTF">2024-01-24T12:09:21Z</dcterms:modified>
  <dc:identifier>DAF6gkn9-80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2024-01-21T17:11:22Z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e8938278-a98a-49e2-b5a0-2eb73393700c</vt:lpwstr>
  </property>
  <property fmtid="{D5CDD505-2E9C-101B-9397-08002B2CF9AE}" pid="7" name="MSIP_Label_defa4170-0d19-0005-0004-bc88714345d2_ActionId">
    <vt:lpwstr>1c88c7a4-3479-4e91-8ef6-dbf2e8e4062f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0x01010094884C306ACE22448B94E6CF191AA2F8</vt:lpwstr>
  </property>
</Properties>
</file>