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2" r:id="rId5"/>
    <p:sldId id="263" r:id="rId6"/>
    <p:sldId id="259" r:id="rId7"/>
    <p:sldId id="271" r:id="rId8"/>
    <p:sldId id="264" r:id="rId9"/>
    <p:sldId id="272" r:id="rId10"/>
    <p:sldId id="267" r:id="rId11"/>
    <p:sldId id="265" r:id="rId12"/>
    <p:sldId id="266" r:id="rId13"/>
    <p:sldId id="273" r:id="rId14"/>
    <p:sldId id="274" r:id="rId15"/>
    <p:sldId id="275" r:id="rId16"/>
    <p:sldId id="276" r:id="rId17"/>
    <p:sldId id="27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34" autoAdjust="0"/>
    <p:restoredTop sz="94660"/>
  </p:normalViewPr>
  <p:slideViewPr>
    <p:cSldViewPr>
      <p:cViewPr>
        <p:scale>
          <a:sx n="131" d="100"/>
          <a:sy n="131" d="100"/>
        </p:scale>
        <p:origin x="360" y="-113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m Sai Shivani" userId="43459c2af4bd6b53" providerId="LiveId" clId="{5E92FFC1-FDF2-4C2A-89B3-74CC1146825C}"/>
    <pc:docChg chg="undo custSel modSld">
      <pc:chgData name="Annam Sai Shivani" userId="43459c2af4bd6b53" providerId="LiveId" clId="{5E92FFC1-FDF2-4C2A-89B3-74CC1146825C}" dt="2025-04-22T04:40:52.048" v="62" actId="1076"/>
      <pc:docMkLst>
        <pc:docMk/>
      </pc:docMkLst>
      <pc:sldChg chg="modSp mod">
        <pc:chgData name="Annam Sai Shivani" userId="43459c2af4bd6b53" providerId="LiveId" clId="{5E92FFC1-FDF2-4C2A-89B3-74CC1146825C}" dt="2025-04-22T04:23:06.102" v="59" actId="20577"/>
        <pc:sldMkLst>
          <pc:docMk/>
          <pc:sldMk cId="2981189865" sldId="257"/>
        </pc:sldMkLst>
        <pc:spChg chg="mod">
          <ac:chgData name="Annam Sai Shivani" userId="43459c2af4bd6b53" providerId="LiveId" clId="{5E92FFC1-FDF2-4C2A-89B3-74CC1146825C}" dt="2025-04-22T04:23:06.102" v="59" actId="20577"/>
          <ac:spMkLst>
            <pc:docMk/>
            <pc:sldMk cId="2981189865" sldId="257"/>
            <ac:spMk id="2" creationId="{9CE0B280-3E89-A5ED-4604-8D616F9ECC21}"/>
          </ac:spMkLst>
        </pc:spChg>
      </pc:sldChg>
      <pc:sldChg chg="modSp mod">
        <pc:chgData name="Annam Sai Shivani" userId="43459c2af4bd6b53" providerId="LiveId" clId="{5E92FFC1-FDF2-4C2A-89B3-74CC1146825C}" dt="2025-04-22T04:40:52.048" v="62" actId="1076"/>
        <pc:sldMkLst>
          <pc:docMk/>
          <pc:sldMk cId="245772243" sldId="267"/>
        </pc:sldMkLst>
        <pc:picChg chg="mod">
          <ac:chgData name="Annam Sai Shivani" userId="43459c2af4bd6b53" providerId="LiveId" clId="{5E92FFC1-FDF2-4C2A-89B3-74CC1146825C}" dt="2025-04-22T04:40:52.048" v="62" actId="1076"/>
          <ac:picMkLst>
            <pc:docMk/>
            <pc:sldMk cId="245772243" sldId="267"/>
            <ac:picMk id="5" creationId="{0332D6DC-E46F-AA72-2262-2B0DAF9B0528}"/>
          </ac:picMkLst>
        </pc:picChg>
      </pc:sldChg>
    </pc:docChg>
  </pc:docChgLst>
  <pc:docChgLst>
    <pc:chgData name="Annam Sai Shivani" userId="43459c2af4bd6b53" providerId="LiveId" clId="{74719861-7D98-433B-A944-04782E000E03}"/>
    <pc:docChg chg="undo redo custSel addSld delSld modSld sldOrd">
      <pc:chgData name="Annam Sai Shivani" userId="43459c2af4bd6b53" providerId="LiveId" clId="{74719861-7D98-433B-A944-04782E000E03}" dt="2025-03-11T13:33:49.468" v="170" actId="27636"/>
      <pc:docMkLst>
        <pc:docMk/>
      </pc:docMkLst>
      <pc:sldChg chg="modSp mod">
        <pc:chgData name="Annam Sai Shivani" userId="43459c2af4bd6b53" providerId="LiveId" clId="{74719861-7D98-433B-A944-04782E000E03}" dt="2025-03-11T13:33:38.698" v="168" actId="20577"/>
        <pc:sldMkLst>
          <pc:docMk/>
          <pc:sldMk cId="2631300506" sldId="258"/>
        </pc:sldMkLst>
        <pc:spChg chg="mod">
          <ac:chgData name="Annam Sai Shivani" userId="43459c2af4bd6b53" providerId="LiveId" clId="{74719861-7D98-433B-A944-04782E000E03}" dt="2025-03-11T13:33:38.698" v="168" actId="20577"/>
          <ac:spMkLst>
            <pc:docMk/>
            <pc:sldMk cId="2631300506" sldId="258"/>
            <ac:spMk id="3" creationId="{00000000-0000-0000-0000-000000000000}"/>
          </ac:spMkLst>
        </pc:spChg>
      </pc:sldChg>
      <pc:sldChg chg="modSp mod">
        <pc:chgData name="Annam Sai Shivani" userId="43459c2af4bd6b53" providerId="LiveId" clId="{74719861-7D98-433B-A944-04782E000E03}" dt="2025-03-11T13:33:49.468" v="170" actId="27636"/>
        <pc:sldMkLst>
          <pc:docMk/>
          <pc:sldMk cId="2933516153" sldId="261"/>
        </pc:sldMkLst>
        <pc:spChg chg="mod">
          <ac:chgData name="Annam Sai Shivani" userId="43459c2af4bd6b53" providerId="LiveId" clId="{74719861-7D98-433B-A944-04782E000E03}" dt="2025-03-11T13:33:49.468" v="170" actId="27636"/>
          <ac:spMkLst>
            <pc:docMk/>
            <pc:sldMk cId="2933516153" sldId="261"/>
            <ac:spMk id="3" creationId="{1DB4DDCF-BCE9-663D-3174-E7CCA2F3CCC8}"/>
          </ac:spMkLst>
        </pc:spChg>
      </pc:sldChg>
      <pc:sldChg chg="modSp mod">
        <pc:chgData name="Annam Sai Shivani" userId="43459c2af4bd6b53" providerId="LiveId" clId="{74719861-7D98-433B-A944-04782E000E03}" dt="2025-03-10T13:30:47.712" v="18" actId="115"/>
        <pc:sldMkLst>
          <pc:docMk/>
          <pc:sldMk cId="3964871215" sldId="265"/>
        </pc:sldMkLst>
        <pc:spChg chg="mod">
          <ac:chgData name="Annam Sai Shivani" userId="43459c2af4bd6b53" providerId="LiveId" clId="{74719861-7D98-433B-A944-04782E000E03}" dt="2025-03-10T13:30:47.712" v="18" actId="115"/>
          <ac:spMkLst>
            <pc:docMk/>
            <pc:sldMk cId="3964871215" sldId="265"/>
            <ac:spMk id="2" creationId="{A4528F58-1950-16E3-96D2-1073C27F8E95}"/>
          </ac:spMkLst>
        </pc:spChg>
      </pc:sldChg>
      <pc:sldChg chg="modSp mod">
        <pc:chgData name="Annam Sai Shivani" userId="43459c2af4bd6b53" providerId="LiveId" clId="{74719861-7D98-433B-A944-04782E000E03}" dt="2025-03-10T13:31:05.968" v="20" actId="115"/>
        <pc:sldMkLst>
          <pc:docMk/>
          <pc:sldMk cId="261620848" sldId="266"/>
        </pc:sldMkLst>
        <pc:spChg chg="mod">
          <ac:chgData name="Annam Sai Shivani" userId="43459c2af4bd6b53" providerId="LiveId" clId="{74719861-7D98-433B-A944-04782E000E03}" dt="2025-03-10T13:31:05.968" v="20" actId="115"/>
          <ac:spMkLst>
            <pc:docMk/>
            <pc:sldMk cId="261620848" sldId="266"/>
            <ac:spMk id="2" creationId="{7B28F1FA-CE49-67A3-F11B-19C657D7DB28}"/>
          </ac:spMkLst>
        </pc:spChg>
      </pc:sldChg>
      <pc:sldChg chg="modSp mod">
        <pc:chgData name="Annam Sai Shivani" userId="43459c2af4bd6b53" providerId="LiveId" clId="{74719861-7D98-433B-A944-04782E000E03}" dt="2025-03-10T13:30:58.246" v="19" actId="115"/>
        <pc:sldMkLst>
          <pc:docMk/>
          <pc:sldMk cId="245772243" sldId="267"/>
        </pc:sldMkLst>
        <pc:spChg chg="mod">
          <ac:chgData name="Annam Sai Shivani" userId="43459c2af4bd6b53" providerId="LiveId" clId="{74719861-7D98-433B-A944-04782E000E03}" dt="2025-03-10T13:30:58.246" v="19" actId="115"/>
          <ac:spMkLst>
            <pc:docMk/>
            <pc:sldMk cId="245772243" sldId="267"/>
            <ac:spMk id="2" creationId="{1031AA4B-945F-A040-2576-80E9F8569C35}"/>
          </ac:spMkLst>
        </pc:spChg>
      </pc:sldChg>
      <pc:sldChg chg="ord">
        <pc:chgData name="Annam Sai Shivani" userId="43459c2af4bd6b53" providerId="LiveId" clId="{74719861-7D98-433B-A944-04782E000E03}" dt="2025-03-10T13:29:10.208" v="2"/>
        <pc:sldMkLst>
          <pc:docMk/>
          <pc:sldMk cId="1817563610" sldId="270"/>
        </pc:sldMkLst>
      </pc:sldChg>
      <pc:sldChg chg="modSp new mod">
        <pc:chgData name="Annam Sai Shivani" userId="43459c2af4bd6b53" providerId="LiveId" clId="{74719861-7D98-433B-A944-04782E000E03}" dt="2025-03-10T13:43:33.878" v="52" actId="2710"/>
        <pc:sldMkLst>
          <pc:docMk/>
          <pc:sldMk cId="4003816315" sldId="273"/>
        </pc:sldMkLst>
        <pc:spChg chg="mod">
          <ac:chgData name="Annam Sai Shivani" userId="43459c2af4bd6b53" providerId="LiveId" clId="{74719861-7D98-433B-A944-04782E000E03}" dt="2025-03-10T13:32:34.397" v="33" actId="1076"/>
          <ac:spMkLst>
            <pc:docMk/>
            <pc:sldMk cId="4003816315" sldId="273"/>
            <ac:spMk id="2" creationId="{EB6D9DFD-451F-3515-0AAA-2DB2D36728F4}"/>
          </ac:spMkLst>
        </pc:spChg>
        <pc:spChg chg="mod">
          <ac:chgData name="Annam Sai Shivani" userId="43459c2af4bd6b53" providerId="LiveId" clId="{74719861-7D98-433B-A944-04782E000E03}" dt="2025-03-10T13:43:33.878" v="52" actId="2710"/>
          <ac:spMkLst>
            <pc:docMk/>
            <pc:sldMk cId="4003816315" sldId="273"/>
            <ac:spMk id="3" creationId="{4F5D1E5E-216B-0F2B-8B19-EA6EE54B5F67}"/>
          </ac:spMkLst>
        </pc:spChg>
      </pc:sldChg>
      <pc:sldChg chg="addSp delSp modSp new mod">
        <pc:chgData name="Annam Sai Shivani" userId="43459c2af4bd6b53" providerId="LiveId" clId="{74719861-7D98-433B-A944-04782E000E03}" dt="2025-03-11T13:29:05.958" v="85" actId="1076"/>
        <pc:sldMkLst>
          <pc:docMk/>
          <pc:sldMk cId="2727632543" sldId="274"/>
        </pc:sldMkLst>
        <pc:spChg chg="mod">
          <ac:chgData name="Annam Sai Shivani" userId="43459c2af4bd6b53" providerId="LiveId" clId="{74719861-7D98-433B-A944-04782E000E03}" dt="2025-03-11T13:27:36.478" v="73" actId="1076"/>
          <ac:spMkLst>
            <pc:docMk/>
            <pc:sldMk cId="2727632543" sldId="274"/>
            <ac:spMk id="2" creationId="{DE8D4CF9-E75A-BA17-C472-D0EEE1C1B2DB}"/>
          </ac:spMkLst>
        </pc:spChg>
        <pc:picChg chg="add mod">
          <ac:chgData name="Annam Sai Shivani" userId="43459c2af4bd6b53" providerId="LiveId" clId="{74719861-7D98-433B-A944-04782E000E03}" dt="2025-03-11T13:28:41.008" v="81" actId="1076"/>
          <ac:picMkLst>
            <pc:docMk/>
            <pc:sldMk cId="2727632543" sldId="274"/>
            <ac:picMk id="5" creationId="{ACFE952E-4F10-9518-EB60-44E32E42BFA5}"/>
          </ac:picMkLst>
        </pc:picChg>
        <pc:picChg chg="add mod">
          <ac:chgData name="Annam Sai Shivani" userId="43459c2af4bd6b53" providerId="LiveId" clId="{74719861-7D98-433B-A944-04782E000E03}" dt="2025-03-11T13:29:05.958" v="85" actId="1076"/>
          <ac:picMkLst>
            <pc:docMk/>
            <pc:sldMk cId="2727632543" sldId="274"/>
            <ac:picMk id="6" creationId="{4BAC8502-716C-5AA2-23E0-F10C476DD267}"/>
          </ac:picMkLst>
        </pc:picChg>
      </pc:sldChg>
      <pc:sldChg chg="addSp delSp modSp new mod">
        <pc:chgData name="Annam Sai Shivani" userId="43459c2af4bd6b53" providerId="LiveId" clId="{74719861-7D98-433B-A944-04782E000E03}" dt="2025-03-11T13:31:26.900" v="114" actId="1076"/>
        <pc:sldMkLst>
          <pc:docMk/>
          <pc:sldMk cId="835929848" sldId="275"/>
        </pc:sldMkLst>
        <pc:spChg chg="mod">
          <ac:chgData name="Annam Sai Shivani" userId="43459c2af4bd6b53" providerId="LiveId" clId="{74719861-7D98-433B-A944-04782E000E03}" dt="2025-03-11T13:30:46.528" v="103" actId="27636"/>
          <ac:spMkLst>
            <pc:docMk/>
            <pc:sldMk cId="835929848" sldId="275"/>
            <ac:spMk id="2" creationId="{31B7564A-84F4-62B7-E6C2-4A90EC7E2E2E}"/>
          </ac:spMkLst>
        </pc:spChg>
        <pc:picChg chg="add mod ord">
          <ac:chgData name="Annam Sai Shivani" userId="43459c2af4bd6b53" providerId="LiveId" clId="{74719861-7D98-433B-A944-04782E000E03}" dt="2025-03-11T13:31:26.900" v="114" actId="1076"/>
          <ac:picMkLst>
            <pc:docMk/>
            <pc:sldMk cId="835929848" sldId="275"/>
            <ac:picMk id="5" creationId="{B7D71F15-55FA-C78B-2377-37BC91CD6E63}"/>
          </ac:picMkLst>
        </pc:picChg>
        <pc:picChg chg="add mod">
          <ac:chgData name="Annam Sai Shivani" userId="43459c2af4bd6b53" providerId="LiveId" clId="{74719861-7D98-433B-A944-04782E000E03}" dt="2025-03-11T13:31:24.848" v="113" actId="14100"/>
          <ac:picMkLst>
            <pc:docMk/>
            <pc:sldMk cId="835929848" sldId="275"/>
            <ac:picMk id="7" creationId="{6710A04E-D634-E30C-EDAD-8384D1A06D0A}"/>
          </ac:picMkLst>
        </pc:picChg>
      </pc:sldChg>
      <pc:sldChg chg="modSp new add del mod ord">
        <pc:chgData name="Annam Sai Shivani" userId="43459c2af4bd6b53" providerId="LiveId" clId="{74719861-7D98-433B-A944-04782E000E03}" dt="2025-03-11T13:32:41.178" v="137" actId="123"/>
        <pc:sldMkLst>
          <pc:docMk/>
          <pc:sldMk cId="554041072" sldId="276"/>
        </pc:sldMkLst>
        <pc:spChg chg="mod">
          <ac:chgData name="Annam Sai Shivani" userId="43459c2af4bd6b53" providerId="LiveId" clId="{74719861-7D98-433B-A944-04782E000E03}" dt="2025-03-11T13:31:52.688" v="131" actId="14100"/>
          <ac:spMkLst>
            <pc:docMk/>
            <pc:sldMk cId="554041072" sldId="276"/>
            <ac:spMk id="2" creationId="{A6FBB014-43C4-3D30-DACC-64D6FF61A225}"/>
          </ac:spMkLst>
        </pc:spChg>
        <pc:spChg chg="mod">
          <ac:chgData name="Annam Sai Shivani" userId="43459c2af4bd6b53" providerId="LiveId" clId="{74719861-7D98-433B-A944-04782E000E03}" dt="2025-03-11T13:32:41.178" v="137" actId="123"/>
          <ac:spMkLst>
            <pc:docMk/>
            <pc:sldMk cId="554041072" sldId="276"/>
            <ac:spMk id="3" creationId="{A6DE2A9B-CF48-6A48-5975-DA92BF8134FC}"/>
          </ac:spMkLst>
        </pc:spChg>
      </pc:sldChg>
      <pc:sldChg chg="addSp delSp modSp new del mod">
        <pc:chgData name="Annam Sai Shivani" userId="43459c2af4bd6b53" providerId="LiveId" clId="{74719861-7D98-433B-A944-04782E000E03}" dt="2025-03-11T13:30:39.063" v="100" actId="2696"/>
        <pc:sldMkLst>
          <pc:docMk/>
          <pc:sldMk cId="997901898"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7B9671E-0B0F-4DED-99C3-6495567FE58E}"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563F1-CD28-44CC-B626-814D8A1DE6AD}" type="slidenum">
              <a:rPr lang="en-IN" smtClean="0"/>
              <a:t>‹#›</a:t>
            </a:fld>
            <a:endParaRPr lang="en-IN"/>
          </a:p>
        </p:txBody>
      </p:sp>
    </p:spTree>
    <p:extLst>
      <p:ext uri="{BB962C8B-B14F-4D97-AF65-F5344CB8AC3E}">
        <p14:creationId xmlns:p14="http://schemas.microsoft.com/office/powerpoint/2010/main" val="326107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B9671E-0B0F-4DED-99C3-6495567FE58E}"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563F1-CD28-44CC-B626-814D8A1DE6AD}" type="slidenum">
              <a:rPr lang="en-IN" smtClean="0"/>
              <a:t>‹#›</a:t>
            </a:fld>
            <a:endParaRPr lang="en-IN"/>
          </a:p>
        </p:txBody>
      </p:sp>
    </p:spTree>
    <p:extLst>
      <p:ext uri="{BB962C8B-B14F-4D97-AF65-F5344CB8AC3E}">
        <p14:creationId xmlns:p14="http://schemas.microsoft.com/office/powerpoint/2010/main" val="147316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B9671E-0B0F-4DED-99C3-6495567FE58E}"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563F1-CD28-44CC-B626-814D8A1DE6AD}" type="slidenum">
              <a:rPr lang="en-IN" smtClean="0"/>
              <a:t>‹#›</a:t>
            </a:fld>
            <a:endParaRPr lang="en-IN"/>
          </a:p>
        </p:txBody>
      </p:sp>
    </p:spTree>
    <p:extLst>
      <p:ext uri="{BB962C8B-B14F-4D97-AF65-F5344CB8AC3E}">
        <p14:creationId xmlns:p14="http://schemas.microsoft.com/office/powerpoint/2010/main" val="2748479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B9671E-0B0F-4DED-99C3-6495567FE58E}"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563F1-CD28-44CC-B626-814D8A1DE6AD}" type="slidenum">
              <a:rPr lang="en-IN" smtClean="0"/>
              <a:t>‹#›</a:t>
            </a:fld>
            <a:endParaRPr lang="en-IN"/>
          </a:p>
        </p:txBody>
      </p:sp>
    </p:spTree>
    <p:extLst>
      <p:ext uri="{BB962C8B-B14F-4D97-AF65-F5344CB8AC3E}">
        <p14:creationId xmlns:p14="http://schemas.microsoft.com/office/powerpoint/2010/main" val="224528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B9671E-0B0F-4DED-99C3-6495567FE58E}"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563F1-CD28-44CC-B626-814D8A1DE6AD}" type="slidenum">
              <a:rPr lang="en-IN" smtClean="0"/>
              <a:t>‹#›</a:t>
            </a:fld>
            <a:endParaRPr lang="en-IN"/>
          </a:p>
        </p:txBody>
      </p:sp>
    </p:spTree>
    <p:extLst>
      <p:ext uri="{BB962C8B-B14F-4D97-AF65-F5344CB8AC3E}">
        <p14:creationId xmlns:p14="http://schemas.microsoft.com/office/powerpoint/2010/main" val="25483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7B9671E-0B0F-4DED-99C3-6495567FE58E}"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4563F1-CD28-44CC-B626-814D8A1DE6AD}" type="slidenum">
              <a:rPr lang="en-IN" smtClean="0"/>
              <a:t>‹#›</a:t>
            </a:fld>
            <a:endParaRPr lang="en-IN"/>
          </a:p>
        </p:txBody>
      </p:sp>
    </p:spTree>
    <p:extLst>
      <p:ext uri="{BB962C8B-B14F-4D97-AF65-F5344CB8AC3E}">
        <p14:creationId xmlns:p14="http://schemas.microsoft.com/office/powerpoint/2010/main" val="1783066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7B9671E-0B0F-4DED-99C3-6495567FE58E}" type="datetimeFigureOut">
              <a:rPr lang="en-IN" smtClean="0"/>
              <a:t>22-04-2025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4563F1-CD28-44CC-B626-814D8A1DE6AD}" type="slidenum">
              <a:rPr lang="en-IN" smtClean="0"/>
              <a:t>‹#›</a:t>
            </a:fld>
            <a:endParaRPr lang="en-IN"/>
          </a:p>
        </p:txBody>
      </p:sp>
    </p:spTree>
    <p:extLst>
      <p:ext uri="{BB962C8B-B14F-4D97-AF65-F5344CB8AC3E}">
        <p14:creationId xmlns:p14="http://schemas.microsoft.com/office/powerpoint/2010/main" val="2386141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7B9671E-0B0F-4DED-99C3-6495567FE58E}" type="datetimeFigureOut">
              <a:rPr lang="en-IN" smtClean="0"/>
              <a:t>22-04-2025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4563F1-CD28-44CC-B626-814D8A1DE6AD}" type="slidenum">
              <a:rPr lang="en-IN" smtClean="0"/>
              <a:t>‹#›</a:t>
            </a:fld>
            <a:endParaRPr lang="en-IN"/>
          </a:p>
        </p:txBody>
      </p:sp>
    </p:spTree>
    <p:extLst>
      <p:ext uri="{BB962C8B-B14F-4D97-AF65-F5344CB8AC3E}">
        <p14:creationId xmlns:p14="http://schemas.microsoft.com/office/powerpoint/2010/main" val="431763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9671E-0B0F-4DED-99C3-6495567FE58E}" type="datetimeFigureOut">
              <a:rPr lang="en-IN" smtClean="0"/>
              <a:t>22-04-2025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4563F1-CD28-44CC-B626-814D8A1DE6AD}" type="slidenum">
              <a:rPr lang="en-IN" smtClean="0"/>
              <a:t>‹#›</a:t>
            </a:fld>
            <a:endParaRPr lang="en-IN"/>
          </a:p>
        </p:txBody>
      </p:sp>
    </p:spTree>
    <p:extLst>
      <p:ext uri="{BB962C8B-B14F-4D97-AF65-F5344CB8AC3E}">
        <p14:creationId xmlns:p14="http://schemas.microsoft.com/office/powerpoint/2010/main" val="2676354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B9671E-0B0F-4DED-99C3-6495567FE58E}"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4563F1-CD28-44CC-B626-814D8A1DE6AD}" type="slidenum">
              <a:rPr lang="en-IN" smtClean="0"/>
              <a:t>‹#›</a:t>
            </a:fld>
            <a:endParaRPr lang="en-IN"/>
          </a:p>
        </p:txBody>
      </p:sp>
    </p:spTree>
    <p:extLst>
      <p:ext uri="{BB962C8B-B14F-4D97-AF65-F5344CB8AC3E}">
        <p14:creationId xmlns:p14="http://schemas.microsoft.com/office/powerpoint/2010/main" val="3116779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B9671E-0B0F-4DED-99C3-6495567FE58E}"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4563F1-CD28-44CC-B626-814D8A1DE6AD}" type="slidenum">
              <a:rPr lang="en-IN" smtClean="0"/>
              <a:t>‹#›</a:t>
            </a:fld>
            <a:endParaRPr lang="en-IN"/>
          </a:p>
        </p:txBody>
      </p:sp>
    </p:spTree>
    <p:extLst>
      <p:ext uri="{BB962C8B-B14F-4D97-AF65-F5344CB8AC3E}">
        <p14:creationId xmlns:p14="http://schemas.microsoft.com/office/powerpoint/2010/main" val="3077852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B9671E-0B0F-4DED-99C3-6495567FE58E}" type="datetimeFigureOut">
              <a:rPr lang="en-IN" smtClean="0"/>
              <a:t>22-04-2025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4563F1-CD28-44CC-B626-814D8A1DE6AD}" type="slidenum">
              <a:rPr lang="en-IN" smtClean="0"/>
              <a:t>‹#›</a:t>
            </a:fld>
            <a:endParaRPr lang="en-IN"/>
          </a:p>
        </p:txBody>
      </p:sp>
    </p:spTree>
    <p:extLst>
      <p:ext uri="{BB962C8B-B14F-4D97-AF65-F5344CB8AC3E}">
        <p14:creationId xmlns:p14="http://schemas.microsoft.com/office/powerpoint/2010/main" val="3184638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E0B280-3E89-A5ED-4604-8D616F9ECC21}"/>
              </a:ext>
            </a:extLst>
          </p:cNvPr>
          <p:cNvSpPr txBox="1"/>
          <p:nvPr/>
        </p:nvSpPr>
        <p:spPr>
          <a:xfrm>
            <a:off x="381000" y="1371600"/>
            <a:ext cx="8534400" cy="4832092"/>
          </a:xfrm>
          <a:prstGeom prst="rect">
            <a:avLst/>
          </a:prstGeom>
          <a:noFill/>
        </p:spPr>
        <p:txBody>
          <a:bodyPr wrap="square" rtlCol="0">
            <a:spAutoFit/>
          </a:bodyPr>
          <a:lstStyle/>
          <a:p>
            <a:pPr algn="ctr"/>
            <a:r>
              <a:rPr lang="en-IN" b="1" i="1" dirty="0">
                <a:solidFill>
                  <a:srgbClr val="002060"/>
                </a:solidFill>
              </a:rPr>
              <a:t>A  Review </a:t>
            </a:r>
          </a:p>
          <a:p>
            <a:pPr algn="ctr"/>
            <a:r>
              <a:rPr lang="en-IN" i="1" dirty="0"/>
              <a:t>On</a:t>
            </a:r>
          </a:p>
          <a:p>
            <a:pPr algn="ct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Deepfake Videos Detection Using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DeepLearning</a:t>
            </a:r>
            <a:endParaRPr lang="en-US" b="1" dirty="0">
              <a:solidFill>
                <a:srgbClr val="7030A0"/>
              </a:solidFill>
            </a:endParaRPr>
          </a:p>
          <a:p>
            <a:pPr algn="ctr"/>
            <a:endParaRPr lang="en-US" b="1" dirty="0">
              <a:solidFill>
                <a:srgbClr val="7030A0"/>
              </a:solidFill>
            </a:endParaRPr>
          </a:p>
          <a:p>
            <a:pPr algn="ctr"/>
            <a:r>
              <a:rPr lang="en-IN" b="1" dirty="0"/>
              <a:t>Bachelor Of Technology</a:t>
            </a:r>
          </a:p>
          <a:p>
            <a:pPr algn="ctr"/>
            <a:r>
              <a:rPr lang="en-IN" i="1" dirty="0"/>
              <a:t>In</a:t>
            </a:r>
          </a:p>
          <a:p>
            <a:pPr algn="ctr"/>
            <a:r>
              <a:rPr lang="en-IN" b="1" dirty="0"/>
              <a:t>Computer Science &amp; Engineering </a:t>
            </a:r>
          </a:p>
          <a:p>
            <a:pPr algn="ctr"/>
            <a:r>
              <a:rPr lang="en-IN" i="1" dirty="0"/>
              <a:t>By</a:t>
            </a:r>
          </a:p>
          <a:p>
            <a:pPr algn="ctr"/>
            <a:r>
              <a:rPr lang="en-IN" b="1" dirty="0">
                <a:solidFill>
                  <a:srgbClr val="002060"/>
                </a:solidFill>
              </a:rPr>
              <a:t>  A Sai Shivani        : 21N31A0510</a:t>
            </a:r>
          </a:p>
          <a:p>
            <a:pPr algn="ctr"/>
            <a:r>
              <a:rPr lang="en-US" b="1" dirty="0">
                <a:solidFill>
                  <a:srgbClr val="002060"/>
                </a:solidFill>
              </a:rPr>
              <a:t>B Pavan Kuma   : 21N31A0534</a:t>
            </a:r>
          </a:p>
          <a:p>
            <a:pPr algn="ctr"/>
            <a:r>
              <a:rPr lang="en-US" b="1" dirty="0">
                <a:solidFill>
                  <a:srgbClr val="002060"/>
                </a:solidFill>
              </a:rPr>
              <a:t>Abdul Rahman   : 21N31A0501</a:t>
            </a:r>
            <a:endParaRPr lang="en-IN" b="1" dirty="0">
              <a:solidFill>
                <a:srgbClr val="002060"/>
              </a:solidFill>
            </a:endParaRPr>
          </a:p>
          <a:p>
            <a:pPr algn="ctr"/>
            <a:endParaRPr lang="en-IN" b="1" dirty="0">
              <a:solidFill>
                <a:srgbClr val="002060"/>
              </a:solidFill>
            </a:endParaRPr>
          </a:p>
          <a:p>
            <a:pPr algn="ctr"/>
            <a:r>
              <a:rPr lang="en-IN" i="1" dirty="0"/>
              <a:t> Under the Esteemed Guidance of </a:t>
            </a:r>
          </a:p>
          <a:p>
            <a:pPr algn="ctr"/>
            <a:endParaRPr lang="en-IN" i="1" dirty="0"/>
          </a:p>
          <a:p>
            <a:pPr algn="ctr"/>
            <a:r>
              <a:rPr lang="en-US" sz="2000" b="1" dirty="0" err="1">
                <a:solidFill>
                  <a:srgbClr val="002060"/>
                </a:solidFill>
              </a:rPr>
              <a:t>Dr.S.Shanthi</a:t>
            </a:r>
            <a:endParaRPr lang="en-IN" sz="2000" b="1" dirty="0">
              <a:solidFill>
                <a:srgbClr val="002060"/>
              </a:solidFill>
            </a:endParaRPr>
          </a:p>
          <a:p>
            <a:pPr algn="ctr"/>
            <a:r>
              <a:rPr lang="en-IN" b="1" dirty="0" err="1">
                <a:solidFill>
                  <a:srgbClr val="002060"/>
                </a:solidFill>
              </a:rPr>
              <a:t>Professor,HOD</a:t>
            </a:r>
            <a:endParaRPr lang="en-IN" b="1" dirty="0">
              <a:solidFill>
                <a:srgbClr val="002060"/>
              </a:solidFill>
            </a:endParaRPr>
          </a:p>
          <a:p>
            <a:pPr algn="ctr"/>
            <a:r>
              <a:rPr lang="en-IN" b="1" dirty="0">
                <a:solidFill>
                  <a:srgbClr val="002060"/>
                </a:solidFill>
              </a:rPr>
              <a:t>Dept. of CSE</a:t>
            </a:r>
          </a:p>
        </p:txBody>
      </p:sp>
      <p:pic>
        <p:nvPicPr>
          <p:cNvPr id="1026" name="Picture 2" descr="Malla Reddy College of Engineering and Techn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60648"/>
            <a:ext cx="85344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189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1AA4B-945F-A040-2576-80E9F8569C35}"/>
              </a:ext>
            </a:extLst>
          </p:cNvPr>
          <p:cNvSpPr>
            <a:spLocks noGrp="1"/>
          </p:cNvSpPr>
          <p:nvPr>
            <p:ph type="title"/>
          </p:nvPr>
        </p:nvSpPr>
        <p:spPr>
          <a:xfrm>
            <a:off x="383759" y="116632"/>
            <a:ext cx="8229600" cy="706090"/>
          </a:xfrm>
        </p:spPr>
        <p:txBody>
          <a:bodyPr>
            <a:normAutofit/>
          </a:bodyPr>
          <a:lstStyle/>
          <a:p>
            <a:r>
              <a:rPr lang="en-IN" sz="3200" b="1" u="sng" dirty="0">
                <a:latin typeface="Times New Roman" panose="02020603050405020304" pitchFamily="18" charset="0"/>
                <a:cs typeface="Times New Roman" panose="02020603050405020304" pitchFamily="18" charset="0"/>
              </a:rPr>
              <a:t>USE CASE DIAGRAM</a:t>
            </a:r>
          </a:p>
        </p:txBody>
      </p:sp>
      <p:pic>
        <p:nvPicPr>
          <p:cNvPr id="5" name="Picture 4">
            <a:extLst>
              <a:ext uri="{FF2B5EF4-FFF2-40B4-BE49-F238E27FC236}">
                <a16:creationId xmlns:a16="http://schemas.microsoft.com/office/drawing/2014/main" id="{0332D6DC-E46F-AA72-2262-2B0DAF9B0528}"/>
              </a:ext>
            </a:extLst>
          </p:cNvPr>
          <p:cNvPicPr>
            <a:picLocks noChangeAspect="1"/>
          </p:cNvPicPr>
          <p:nvPr/>
        </p:nvPicPr>
        <p:blipFill>
          <a:blip r:embed="rId2"/>
          <a:stretch>
            <a:fillRect/>
          </a:stretch>
        </p:blipFill>
        <p:spPr>
          <a:xfrm>
            <a:off x="1613057" y="1052736"/>
            <a:ext cx="5771003" cy="5328296"/>
          </a:xfrm>
          <a:prstGeom prst="rect">
            <a:avLst/>
          </a:prstGeom>
        </p:spPr>
      </p:pic>
    </p:spTree>
    <p:extLst>
      <p:ext uri="{BB962C8B-B14F-4D97-AF65-F5344CB8AC3E}">
        <p14:creationId xmlns:p14="http://schemas.microsoft.com/office/powerpoint/2010/main" val="245772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8F58-1950-16E3-96D2-1073C27F8E95}"/>
              </a:ext>
            </a:extLst>
          </p:cNvPr>
          <p:cNvSpPr>
            <a:spLocks noGrp="1"/>
          </p:cNvSpPr>
          <p:nvPr>
            <p:ph type="title"/>
          </p:nvPr>
        </p:nvSpPr>
        <p:spPr>
          <a:xfrm>
            <a:off x="0" y="436364"/>
            <a:ext cx="8229600" cy="706090"/>
          </a:xfrm>
        </p:spPr>
        <p:txBody>
          <a:bodyPr>
            <a:normAutofit fontScale="90000"/>
          </a:bodyPr>
          <a:lstStyle/>
          <a:p>
            <a:r>
              <a:rPr lang="en-IN" b="1" i="0" u="sng" dirty="0">
                <a:effectLst/>
                <a:latin typeface="Times New Roman" panose="02020603050405020304" pitchFamily="18" charset="0"/>
                <a:cs typeface="Times New Roman" panose="02020603050405020304" pitchFamily="18" charset="0"/>
              </a:rPr>
              <a:t>SEQUENCE DIAGRAM</a:t>
            </a:r>
            <a:br>
              <a:rPr lang="en-IN" b="1" i="0" dirty="0">
                <a:effectLst/>
                <a:latin typeface="Inria Sans"/>
              </a:rPr>
            </a:br>
            <a:endParaRPr lang="en-IN" dirty="0"/>
          </a:p>
        </p:txBody>
      </p:sp>
      <p:pic>
        <p:nvPicPr>
          <p:cNvPr id="4" name="Picture 3">
            <a:extLst>
              <a:ext uri="{FF2B5EF4-FFF2-40B4-BE49-F238E27FC236}">
                <a16:creationId xmlns:a16="http://schemas.microsoft.com/office/drawing/2014/main" id="{B73B014A-DA90-E0BA-391F-183186CEFF4D}"/>
              </a:ext>
            </a:extLst>
          </p:cNvPr>
          <p:cNvPicPr>
            <a:picLocks noChangeAspect="1"/>
          </p:cNvPicPr>
          <p:nvPr/>
        </p:nvPicPr>
        <p:blipFill>
          <a:blip r:embed="rId2"/>
          <a:stretch>
            <a:fillRect/>
          </a:stretch>
        </p:blipFill>
        <p:spPr>
          <a:xfrm>
            <a:off x="123204" y="1333207"/>
            <a:ext cx="8897592" cy="4191585"/>
          </a:xfrm>
          <a:prstGeom prst="rect">
            <a:avLst/>
          </a:prstGeom>
        </p:spPr>
      </p:pic>
      <p:sp>
        <p:nvSpPr>
          <p:cNvPr id="5" name="Rectangle: Rounded Corners 4">
            <a:extLst>
              <a:ext uri="{FF2B5EF4-FFF2-40B4-BE49-F238E27FC236}">
                <a16:creationId xmlns:a16="http://schemas.microsoft.com/office/drawing/2014/main" id="{A0AB7B68-FC93-1FA6-51DB-414D43E252ED}"/>
              </a:ext>
            </a:extLst>
          </p:cNvPr>
          <p:cNvSpPr/>
          <p:nvPr/>
        </p:nvSpPr>
        <p:spPr>
          <a:xfrm>
            <a:off x="6156176" y="1844824"/>
            <a:ext cx="1008112" cy="360040"/>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000" dirty="0">
                <a:latin typeface="Times New Roman" panose="02020603050405020304" pitchFamily="18" charset="0"/>
                <a:cs typeface="Times New Roman" panose="02020603050405020304" pitchFamily="18" charset="0"/>
              </a:rPr>
              <a:t>CNN</a:t>
            </a:r>
          </a:p>
        </p:txBody>
      </p:sp>
      <p:sp>
        <p:nvSpPr>
          <p:cNvPr id="9" name="Rectangle: Rounded Corners 8">
            <a:extLst>
              <a:ext uri="{FF2B5EF4-FFF2-40B4-BE49-F238E27FC236}">
                <a16:creationId xmlns:a16="http://schemas.microsoft.com/office/drawing/2014/main" id="{770CA207-296B-6421-EB78-2A7BC8236561}"/>
              </a:ext>
            </a:extLst>
          </p:cNvPr>
          <p:cNvSpPr/>
          <p:nvPr/>
        </p:nvSpPr>
        <p:spPr>
          <a:xfrm>
            <a:off x="7884368" y="1844824"/>
            <a:ext cx="936104" cy="360040"/>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000" dirty="0" err="1">
                <a:latin typeface="Times New Roman" panose="02020603050405020304" pitchFamily="18" charset="0"/>
                <a:cs typeface="Times New Roman" panose="02020603050405020304" pitchFamily="18" charset="0"/>
              </a:rPr>
              <a:t>GenConViT</a:t>
            </a:r>
            <a:endParaRPr lang="en-IN"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871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8F1FA-CE49-67A3-F11B-19C657D7DB28}"/>
              </a:ext>
            </a:extLst>
          </p:cNvPr>
          <p:cNvSpPr>
            <a:spLocks noGrp="1"/>
          </p:cNvSpPr>
          <p:nvPr>
            <p:ph type="title"/>
          </p:nvPr>
        </p:nvSpPr>
        <p:spPr>
          <a:xfrm>
            <a:off x="611560" y="116632"/>
            <a:ext cx="8229600" cy="572599"/>
          </a:xfrm>
        </p:spPr>
        <p:txBody>
          <a:bodyPr>
            <a:normAutofit fontScale="90000"/>
          </a:bodyPr>
          <a:lstStyle/>
          <a:p>
            <a:br>
              <a:rPr lang="en-IN" sz="3600" b="1" i="0" dirty="0">
                <a:effectLst/>
                <a:latin typeface="Times New Roman" panose="02020603050405020304" pitchFamily="18" charset="0"/>
                <a:cs typeface="Times New Roman" panose="02020603050405020304" pitchFamily="18" charset="0"/>
              </a:rPr>
            </a:br>
            <a:r>
              <a:rPr lang="en-IN" sz="3600" b="1" i="0" u="sng" dirty="0">
                <a:effectLst/>
                <a:latin typeface="Times New Roman" panose="02020603050405020304" pitchFamily="18" charset="0"/>
                <a:cs typeface="Times New Roman" panose="02020603050405020304" pitchFamily="18" charset="0"/>
              </a:rPr>
              <a:t>DATA FLOW DIAGRAM</a:t>
            </a:r>
            <a:r>
              <a:rPr lang="en-IN" b="1" i="0" u="sng" dirty="0">
                <a:effectLst/>
                <a:latin typeface="Times New Roman" panose="02020603050405020304" pitchFamily="18" charset="0"/>
                <a:cs typeface="Times New Roman" panose="02020603050405020304" pitchFamily="18" charset="0"/>
              </a:rPr>
              <a:t> </a:t>
            </a:r>
            <a:br>
              <a:rPr lang="en-IN" b="1" i="0" dirty="0">
                <a:effectLst/>
                <a:latin typeface="Inria Sans"/>
              </a:rPr>
            </a:br>
            <a:endParaRPr lang="en-IN" dirty="0"/>
          </a:p>
        </p:txBody>
      </p:sp>
      <p:pic>
        <p:nvPicPr>
          <p:cNvPr id="4" name="Picture 3">
            <a:extLst>
              <a:ext uri="{FF2B5EF4-FFF2-40B4-BE49-F238E27FC236}">
                <a16:creationId xmlns:a16="http://schemas.microsoft.com/office/drawing/2014/main" id="{77FC3584-4CE0-7C68-98C9-FDD098D700AB}"/>
              </a:ext>
            </a:extLst>
          </p:cNvPr>
          <p:cNvPicPr>
            <a:picLocks noChangeAspect="1"/>
          </p:cNvPicPr>
          <p:nvPr/>
        </p:nvPicPr>
        <p:blipFill>
          <a:blip r:embed="rId2"/>
          <a:stretch>
            <a:fillRect/>
          </a:stretch>
        </p:blipFill>
        <p:spPr>
          <a:xfrm>
            <a:off x="2339752" y="689231"/>
            <a:ext cx="3596619" cy="6168769"/>
          </a:xfrm>
          <a:prstGeom prst="rect">
            <a:avLst/>
          </a:prstGeom>
        </p:spPr>
      </p:pic>
    </p:spTree>
    <p:extLst>
      <p:ext uri="{BB962C8B-B14F-4D97-AF65-F5344CB8AC3E}">
        <p14:creationId xmlns:p14="http://schemas.microsoft.com/office/powerpoint/2010/main" val="261620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9DFD-451F-3515-0AAA-2DB2D36728F4}"/>
              </a:ext>
            </a:extLst>
          </p:cNvPr>
          <p:cNvSpPr>
            <a:spLocks noGrp="1"/>
          </p:cNvSpPr>
          <p:nvPr>
            <p:ph type="title"/>
          </p:nvPr>
        </p:nvSpPr>
        <p:spPr>
          <a:xfrm>
            <a:off x="357596" y="-171400"/>
            <a:ext cx="8229600" cy="1143000"/>
          </a:xfrm>
        </p:spPr>
        <p:txBody>
          <a:bodyPr/>
          <a:lstStyle/>
          <a:p>
            <a:r>
              <a:rPr lang="en-IN" b="1" u="sng"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4F5D1E5E-216B-0F2B-8B19-EA6EE54B5F67}"/>
              </a:ext>
            </a:extLst>
          </p:cNvPr>
          <p:cNvSpPr>
            <a:spLocks noGrp="1"/>
          </p:cNvSpPr>
          <p:nvPr>
            <p:ph idx="1"/>
          </p:nvPr>
        </p:nvSpPr>
        <p:spPr>
          <a:xfrm>
            <a:off x="357596" y="836712"/>
            <a:ext cx="8363272" cy="4857403"/>
          </a:xfrm>
        </p:spPr>
        <p:txBody>
          <a:bodyPr>
            <a:normAutofit/>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A Deepfake Video Detection System consists of multiple interconnected modules that work together to analyze videos, extract features, and classify them as real or fake. Below are the essential modules required for an effective system</a:t>
            </a:r>
          </a:p>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dirty="0">
                <a:latin typeface="Times New Roman" panose="02020603050405020304" pitchFamily="18" charset="0"/>
                <a:cs typeface="Times New Roman" panose="02020603050405020304" pitchFamily="18" charset="0"/>
              </a:rPr>
              <a:t>Video Upload Module</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dirty="0">
                <a:latin typeface="Times New Roman" panose="02020603050405020304" pitchFamily="18" charset="0"/>
                <a:cs typeface="Times New Roman" panose="02020603050405020304" pitchFamily="18" charset="0"/>
              </a:rPr>
              <a:t>Video Preprocessing Module</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dirty="0">
                <a:latin typeface="Times New Roman" panose="02020603050405020304" pitchFamily="18" charset="0"/>
                <a:cs typeface="Times New Roman" panose="02020603050405020304" pitchFamily="18" charset="0"/>
              </a:rPr>
              <a:t>Face Detection &amp; Alignment Module</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dirty="0">
                <a:latin typeface="Times New Roman" panose="02020603050405020304" pitchFamily="18" charset="0"/>
                <a:cs typeface="Times New Roman" panose="02020603050405020304" pitchFamily="18" charset="0"/>
              </a:rPr>
              <a:t>Feature Extraction Module</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dirty="0">
                <a:latin typeface="Times New Roman" panose="02020603050405020304" pitchFamily="18" charset="0"/>
                <a:cs typeface="Times New Roman" panose="02020603050405020304" pitchFamily="18" charset="0"/>
              </a:rPr>
              <a:t>Deepfake Detection &amp; Classification Module</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dirty="0">
                <a:latin typeface="Times New Roman" panose="02020603050405020304" pitchFamily="18" charset="0"/>
                <a:cs typeface="Times New Roman" panose="02020603050405020304" pitchFamily="18" charset="0"/>
              </a:rPr>
              <a:t>User Interface (UI) Module</a:t>
            </a:r>
          </a:p>
        </p:txBody>
      </p:sp>
    </p:spTree>
    <p:extLst>
      <p:ext uri="{BB962C8B-B14F-4D97-AF65-F5344CB8AC3E}">
        <p14:creationId xmlns:p14="http://schemas.microsoft.com/office/powerpoint/2010/main" val="4003816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4CF9-E75A-BA17-C472-D0EEE1C1B2DB}"/>
              </a:ext>
            </a:extLst>
          </p:cNvPr>
          <p:cNvSpPr>
            <a:spLocks noGrp="1"/>
          </p:cNvSpPr>
          <p:nvPr>
            <p:ph type="title"/>
          </p:nvPr>
        </p:nvSpPr>
        <p:spPr>
          <a:xfrm>
            <a:off x="323528" y="-171400"/>
            <a:ext cx="8229600" cy="1143000"/>
          </a:xfrm>
        </p:spPr>
        <p:txBody>
          <a:bodyPr>
            <a:normAutofit/>
          </a:bodyPr>
          <a:lstStyle/>
          <a:p>
            <a:r>
              <a:rPr lang="en-IN" sz="3200" b="1" u="sng" dirty="0">
                <a:latin typeface="Times New Roman" panose="02020603050405020304" pitchFamily="18" charset="0"/>
                <a:cs typeface="Times New Roman" panose="02020603050405020304" pitchFamily="18" charset="0"/>
              </a:rPr>
              <a:t>OUTPUT SCREENS</a:t>
            </a:r>
          </a:p>
        </p:txBody>
      </p:sp>
      <p:pic>
        <p:nvPicPr>
          <p:cNvPr id="5" name="Content Placeholder 4">
            <a:extLst>
              <a:ext uri="{FF2B5EF4-FFF2-40B4-BE49-F238E27FC236}">
                <a16:creationId xmlns:a16="http://schemas.microsoft.com/office/drawing/2014/main" id="{ACFE952E-4F10-9518-EB60-44E32E42BF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0828" y="1052736"/>
            <a:ext cx="5915000" cy="2820769"/>
          </a:xfrm>
        </p:spPr>
      </p:pic>
      <p:pic>
        <p:nvPicPr>
          <p:cNvPr id="6" name="Picture 5">
            <a:extLst>
              <a:ext uri="{FF2B5EF4-FFF2-40B4-BE49-F238E27FC236}">
                <a16:creationId xmlns:a16="http://schemas.microsoft.com/office/drawing/2014/main" id="{4BAC8502-716C-5AA2-23E0-F10C476DD26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0828" y="3859786"/>
            <a:ext cx="5915000" cy="2774785"/>
          </a:xfrm>
          <a:prstGeom prst="rect">
            <a:avLst/>
          </a:prstGeom>
          <a:noFill/>
          <a:ln>
            <a:noFill/>
          </a:ln>
        </p:spPr>
      </p:pic>
    </p:spTree>
    <p:extLst>
      <p:ext uri="{BB962C8B-B14F-4D97-AF65-F5344CB8AC3E}">
        <p14:creationId xmlns:p14="http://schemas.microsoft.com/office/powerpoint/2010/main" val="2727632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564A-84F4-62B7-E6C2-4A90EC7E2E2E}"/>
              </a:ext>
            </a:extLst>
          </p:cNvPr>
          <p:cNvSpPr>
            <a:spLocks noGrp="1"/>
          </p:cNvSpPr>
          <p:nvPr>
            <p:ph type="title"/>
          </p:nvPr>
        </p:nvSpPr>
        <p:spPr>
          <a:xfrm>
            <a:off x="457200" y="274638"/>
            <a:ext cx="8229600" cy="202034"/>
          </a:xfrm>
        </p:spPr>
        <p:txBody>
          <a:bodyPr>
            <a:normAutofit fontScale="90000"/>
          </a:bodyPr>
          <a:lstStyle/>
          <a:p>
            <a:r>
              <a:rPr lang="en-IN" dirty="0"/>
              <a:t> </a:t>
            </a:r>
          </a:p>
        </p:txBody>
      </p:sp>
      <p:pic>
        <p:nvPicPr>
          <p:cNvPr id="5" name="Content Placeholder 4">
            <a:extLst>
              <a:ext uri="{FF2B5EF4-FFF2-40B4-BE49-F238E27FC236}">
                <a16:creationId xmlns:a16="http://schemas.microsoft.com/office/drawing/2014/main" id="{B7D71F15-55FA-C78B-2377-37BC91CD6E63}"/>
              </a:ext>
            </a:extLst>
          </p:cNvPr>
          <p:cNvPicPr>
            <a:picLocks noGrp="1" noChangeAspect="1"/>
          </p:cNvPicPr>
          <p:nvPr>
            <p:ph idx="1"/>
          </p:nvPr>
        </p:nvPicPr>
        <p:blipFill>
          <a:blip r:embed="rId2"/>
          <a:stretch>
            <a:fillRect/>
          </a:stretch>
        </p:blipFill>
        <p:spPr>
          <a:xfrm>
            <a:off x="1464927" y="100657"/>
            <a:ext cx="5707385" cy="3109046"/>
          </a:xfrm>
        </p:spPr>
      </p:pic>
      <p:pic>
        <p:nvPicPr>
          <p:cNvPr id="7" name="Picture 6">
            <a:extLst>
              <a:ext uri="{FF2B5EF4-FFF2-40B4-BE49-F238E27FC236}">
                <a16:creationId xmlns:a16="http://schemas.microsoft.com/office/drawing/2014/main" id="{6710A04E-D634-E30C-EDAD-8384D1A06D0A}"/>
              </a:ext>
            </a:extLst>
          </p:cNvPr>
          <p:cNvPicPr>
            <a:picLocks noChangeAspect="1"/>
          </p:cNvPicPr>
          <p:nvPr/>
        </p:nvPicPr>
        <p:blipFill>
          <a:blip r:embed="rId3"/>
          <a:stretch>
            <a:fillRect/>
          </a:stretch>
        </p:blipFill>
        <p:spPr>
          <a:xfrm>
            <a:off x="1475656" y="3439185"/>
            <a:ext cx="6048673" cy="3285465"/>
          </a:xfrm>
          <a:prstGeom prst="rect">
            <a:avLst/>
          </a:prstGeom>
        </p:spPr>
      </p:pic>
    </p:spTree>
    <p:extLst>
      <p:ext uri="{BB962C8B-B14F-4D97-AF65-F5344CB8AC3E}">
        <p14:creationId xmlns:p14="http://schemas.microsoft.com/office/powerpoint/2010/main" val="835929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BB014-43C4-3D30-DACC-64D6FF61A225}"/>
              </a:ext>
            </a:extLst>
          </p:cNvPr>
          <p:cNvSpPr>
            <a:spLocks noGrp="1"/>
          </p:cNvSpPr>
          <p:nvPr>
            <p:ph type="title"/>
          </p:nvPr>
        </p:nvSpPr>
        <p:spPr>
          <a:xfrm>
            <a:off x="457200" y="274638"/>
            <a:ext cx="8229600" cy="706090"/>
          </a:xfrm>
        </p:spPr>
        <p:txBody>
          <a:bodyPr>
            <a:normAutofit/>
          </a:bodyPr>
          <a:lstStyle/>
          <a:p>
            <a:r>
              <a:rPr lang="en-IN" sz="3200" b="1" u="sng" dirty="0">
                <a:latin typeface="Times New Roman" panose="02020603050405020304" pitchFamily="18" charset="0"/>
                <a:cs typeface="Times New Roman" panose="02020603050405020304" pitchFamily="18" charset="0"/>
              </a:rPr>
              <a:t>CONCULSION</a:t>
            </a:r>
          </a:p>
        </p:txBody>
      </p:sp>
      <p:sp>
        <p:nvSpPr>
          <p:cNvPr id="3" name="Content Placeholder 2">
            <a:extLst>
              <a:ext uri="{FF2B5EF4-FFF2-40B4-BE49-F238E27FC236}">
                <a16:creationId xmlns:a16="http://schemas.microsoft.com/office/drawing/2014/main" id="{A6DE2A9B-CF48-6A48-5975-DA92BF8134FC}"/>
              </a:ext>
            </a:extLst>
          </p:cNvPr>
          <p:cNvSpPr>
            <a:spLocks noGrp="1"/>
          </p:cNvSpPr>
          <p:nvPr>
            <p:ph idx="1"/>
          </p:nvPr>
        </p:nvSpPr>
        <p:spPr>
          <a:xfrm>
            <a:off x="457200" y="1166018"/>
            <a:ext cx="8229600" cy="5071294"/>
          </a:xfrm>
        </p:spPr>
        <p:txBody>
          <a:bodyPr/>
          <a:lstStyle/>
          <a:p>
            <a:pPr marL="0" indent="0" algn="just">
              <a:lnSpc>
                <a:spcPct val="150000"/>
              </a:lnSpc>
              <a:buNone/>
            </a:pPr>
            <a:r>
              <a:rPr lang="en-US" sz="1800" spc="-5" dirty="0">
                <a:effectLst/>
                <a:latin typeface="Times New Roman" panose="02020603050405020304" pitchFamily="18" charset="0"/>
                <a:ea typeface="Times New Roman" panose="02020603050405020304" pitchFamily="18" charset="0"/>
              </a:rPr>
              <a:t>The Deepfake Video Detection project successfully implements an advanced deep learning-based approach to identify manipulated videos with high accuracy. By leveraging CNN, </a:t>
            </a:r>
            <a:r>
              <a:rPr lang="en-US" sz="1800" spc="-5" dirty="0" err="1">
                <a:effectLst/>
                <a:latin typeface="Times New Roman" panose="02020603050405020304" pitchFamily="18" charset="0"/>
                <a:ea typeface="Times New Roman" panose="02020603050405020304" pitchFamily="18" charset="0"/>
              </a:rPr>
              <a:t>ResNet</a:t>
            </a:r>
            <a:r>
              <a:rPr lang="en-US" sz="1800" spc="-5" dirty="0">
                <a:effectLst/>
                <a:latin typeface="Times New Roman" panose="02020603050405020304" pitchFamily="18" charset="0"/>
                <a:ea typeface="Times New Roman" panose="02020603050405020304" pitchFamily="18" charset="0"/>
              </a:rPr>
              <a:t>, LSTM, and Vision Transformer (</a:t>
            </a:r>
            <a:r>
              <a:rPr lang="en-US" sz="1800" spc="-5" dirty="0" err="1">
                <a:effectLst/>
                <a:latin typeface="Times New Roman" panose="02020603050405020304" pitchFamily="18" charset="0"/>
                <a:ea typeface="Times New Roman" panose="02020603050405020304" pitchFamily="18" charset="0"/>
              </a:rPr>
              <a:t>GenConViT</a:t>
            </a:r>
            <a:r>
              <a:rPr lang="en-US" sz="1800" spc="-5" dirty="0">
                <a:effectLst/>
                <a:latin typeface="Times New Roman" panose="02020603050405020304" pitchFamily="18" charset="0"/>
                <a:ea typeface="Times New Roman" panose="02020603050405020304" pitchFamily="18" charset="0"/>
              </a:rPr>
              <a:t>) architectures, the system efficiently extracts spatial and temporal features to detect deepfakes. The combination of frame-based analysis, face detection, and classification models ensures reliable and automated detection. The project's effectiveness is further enhanced by robust preprocessing techniques and dataset management. The results demonstrate a high detection accuracy, making this system a valuable tool for combating misinformation, ensuring media authenticity, and strengthening digital security. Future improvements may focus on enhancing real-time detection, expanding datasets, and optimizing computational efficiency for large-scale deployment.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554041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8FEC-FE28-E68E-5A93-42685498E40D}"/>
              </a:ext>
            </a:extLst>
          </p:cNvPr>
          <p:cNvSpPr>
            <a:spLocks noGrp="1"/>
          </p:cNvSpPr>
          <p:nvPr>
            <p:ph type="title"/>
          </p:nvPr>
        </p:nvSpPr>
        <p:spPr>
          <a:xfrm>
            <a:off x="457200" y="274638"/>
            <a:ext cx="8229600" cy="58018"/>
          </a:xfrm>
        </p:spPr>
        <p:txBody>
          <a:bodyPr>
            <a:normAutofit fontScale="90000"/>
          </a:bodyPr>
          <a:lstStyle/>
          <a:p>
            <a:r>
              <a:rPr lang="en-IN" dirty="0"/>
              <a:t> </a:t>
            </a:r>
            <a:br>
              <a:rPr lang="en-IN" dirty="0"/>
            </a:br>
            <a:endParaRPr lang="en-IN" dirty="0"/>
          </a:p>
        </p:txBody>
      </p:sp>
      <p:sp>
        <p:nvSpPr>
          <p:cNvPr id="4" name="Rectangle 1">
            <a:extLst>
              <a:ext uri="{FF2B5EF4-FFF2-40B4-BE49-F238E27FC236}">
                <a16:creationId xmlns:a16="http://schemas.microsoft.com/office/drawing/2014/main" id="{E822E299-0F8C-63A3-8F8B-38A280CDC2C0}"/>
              </a:ext>
            </a:extLst>
          </p:cNvPr>
          <p:cNvSpPr>
            <a:spLocks noGrp="1" noChangeArrowheads="1"/>
          </p:cNvSpPr>
          <p:nvPr>
            <p:ph idx="1"/>
          </p:nvPr>
        </p:nvSpPr>
        <p:spPr bwMode="auto">
          <a:xfrm>
            <a:off x="1115616" y="2204864"/>
            <a:ext cx="617398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9D26961B-D18D-DAC9-092E-59493D663886}"/>
              </a:ext>
            </a:extLst>
          </p:cNvPr>
          <p:cNvSpPr txBox="1"/>
          <p:nvPr/>
        </p:nvSpPr>
        <p:spPr>
          <a:xfrm>
            <a:off x="2771800" y="2767482"/>
            <a:ext cx="4320480" cy="1015663"/>
          </a:xfrm>
          <a:prstGeom prst="rect">
            <a:avLst/>
          </a:prstGeom>
          <a:noFill/>
        </p:spPr>
        <p:txBody>
          <a:bodyPr wrap="square" rtlCol="0">
            <a:spAutoFit/>
          </a:bodyPr>
          <a:lstStyle/>
          <a:p>
            <a:r>
              <a:rPr lang="en-IN" sz="6000" b="1" u="sng" dirty="0"/>
              <a:t>THANK  YOU</a:t>
            </a:r>
          </a:p>
        </p:txBody>
      </p:sp>
    </p:spTree>
    <p:extLst>
      <p:ext uri="{BB962C8B-B14F-4D97-AF65-F5344CB8AC3E}">
        <p14:creationId xmlns:p14="http://schemas.microsoft.com/office/powerpoint/2010/main" val="1817563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Abstract</a:t>
            </a:r>
            <a:endParaRPr lang="en-IN" sz="3200" b="1" u="sng" dirty="0">
              <a:latin typeface="Times New Roman" panose="02020603050405020304" pitchFamily="18" charset="0"/>
              <a:cs typeface="Times New Roman" panose="02020603050405020304" pitchFamily="18" charset="0"/>
            </a:endParaRPr>
          </a:p>
        </p:txBody>
      </p:sp>
      <p:sp>
        <p:nvSpPr>
          <p:cNvPr id="3" name="Rectangle 2"/>
          <p:cNvSpPr/>
          <p:nvPr/>
        </p:nvSpPr>
        <p:spPr>
          <a:xfrm>
            <a:off x="450937" y="1234868"/>
            <a:ext cx="8081503" cy="4156907"/>
          </a:xfrm>
          <a:prstGeom prst="rect">
            <a:avLst/>
          </a:prstGeom>
        </p:spPr>
        <p:txBody>
          <a:bodyPr wrap="square">
            <a:spAutoFit/>
          </a:bodyPr>
          <a:lstStyle/>
          <a:p>
            <a:pPr algn="just">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Deepfake videos have emerged as a critical challenge in the digital age, with their ability to manipulate and fabricate video content convincingly. These videos pose significant threats to privacy, security, and the dissemination of truthful information. Real-time detection of Deepfake videos is essential for mitigating their misuse, especially in applications requiring immediate responses, such as social media platforms, video conferencing, and live broadcasts. This project focuses on the development of a real-time Deepfake video detection framework utilizing deep learning techniques, specifically convolutional neural networks (CNNs) and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Generative Convolutional Vision Transformer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GenConViT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,LSTM and RESNET.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1600" b="0" i="0" dirty="0">
                <a:solidFill>
                  <a:srgbClr val="212529"/>
                </a:solidFill>
                <a:effectLst/>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631300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E2683-74D4-3D3D-921D-2C0534A2D9C1}"/>
              </a:ext>
            </a:extLst>
          </p:cNvPr>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INTRODUCTION</a:t>
            </a:r>
            <a:endParaRPr lang="en-IN" sz="3200" b="1" u="sng" dirty="0"/>
          </a:p>
        </p:txBody>
      </p:sp>
      <p:sp>
        <p:nvSpPr>
          <p:cNvPr id="3" name="Content Placeholder 2">
            <a:extLst>
              <a:ext uri="{FF2B5EF4-FFF2-40B4-BE49-F238E27FC236}">
                <a16:creationId xmlns:a16="http://schemas.microsoft.com/office/drawing/2014/main" id="{1DB4DDCF-BCE9-663D-3174-E7CCA2F3CCC8}"/>
              </a:ext>
            </a:extLst>
          </p:cNvPr>
          <p:cNvSpPr>
            <a:spLocks noGrp="1"/>
          </p:cNvSpPr>
          <p:nvPr>
            <p:ph idx="1"/>
          </p:nvPr>
        </p:nvSpPr>
        <p:spPr>
          <a:xfrm>
            <a:off x="457200" y="1340768"/>
            <a:ext cx="8229600" cy="5242594"/>
          </a:xfrm>
        </p:spPr>
        <p:txBody>
          <a:bodyPr>
            <a:normAutofit lnSpcReduction="10000"/>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Deepfake videos, created using advanced AI techniques, pose a significant threat by enabling the spread of misinformation, identity fraud, and manipulated media. These videos leverage deep learning models such as Generative Adversarial Networks (GANs) to create hyper-realistic synthetic videos, making their detection increasingly challenging. </a:t>
            </a:r>
            <a:r>
              <a:rPr lang="en-US" sz="1800" dirty="0" err="1">
                <a:latin typeface="Times New Roman" panose="02020603050405020304" pitchFamily="18" charset="0"/>
                <a:cs typeface="Times New Roman" panose="02020603050405020304" pitchFamily="18" charset="0"/>
              </a:rPr>
              <a:t>GenConViT</a:t>
            </a:r>
            <a:r>
              <a:rPr lang="en-US" sz="1800" dirty="0">
                <a:latin typeface="Times New Roman" panose="02020603050405020304" pitchFamily="18" charset="0"/>
                <a:cs typeface="Times New Roman" panose="02020603050405020304" pitchFamily="18" charset="0"/>
              </a:rPr>
              <a:t> is a hybrid model that combines the strengths of convolutional neural networks (CNNs) and vision transformers (</a:t>
            </a:r>
            <a:r>
              <a:rPr lang="en-US" sz="1800" dirty="0" err="1">
                <a:latin typeface="Times New Roman" panose="02020603050405020304" pitchFamily="18" charset="0"/>
                <a:cs typeface="Times New Roman" panose="02020603050405020304" pitchFamily="18" charset="0"/>
              </a:rPr>
              <a:t>ViTs</a:t>
            </a:r>
            <a:r>
              <a:rPr lang="en-US" sz="1800" dirty="0">
                <a:latin typeface="Times New Roman" panose="02020603050405020304" pitchFamily="18" charset="0"/>
                <a:cs typeface="Times New Roman" panose="02020603050405020304" pitchFamily="18" charset="0"/>
              </a:rPr>
              <a:t>) to improve the detection of deepfake videos.</a:t>
            </a:r>
          </a:p>
          <a:p>
            <a:pPr marL="0" indent="0">
              <a:lnSpc>
                <a:spcPct val="150000"/>
              </a:lnSpc>
              <a:buNone/>
            </a:pPr>
            <a:r>
              <a:rPr lang="en-US" sz="1800" dirty="0">
                <a:latin typeface="Times New Roman" panose="02020603050405020304" pitchFamily="18" charset="0"/>
                <a:cs typeface="Times New Roman" panose="02020603050405020304" pitchFamily="18" charset="0"/>
              </a:rPr>
              <a:t>Why </a:t>
            </a:r>
            <a:r>
              <a:rPr lang="en-US" sz="1800" dirty="0" err="1">
                <a:latin typeface="Times New Roman" panose="02020603050405020304" pitchFamily="18" charset="0"/>
                <a:cs typeface="Times New Roman" panose="02020603050405020304" pitchFamily="18" charset="0"/>
              </a:rPr>
              <a:t>GenConViT</a:t>
            </a:r>
            <a:r>
              <a:rPr lang="en-US" sz="1800" dirty="0">
                <a:latin typeface="Times New Roman" panose="02020603050405020304" pitchFamily="18" charset="0"/>
                <a:cs typeface="Times New Roman" panose="02020603050405020304" pitchFamily="18" charset="0"/>
              </a:rPr>
              <a:t> for Deepfake Detection?</a:t>
            </a:r>
          </a:p>
          <a:p>
            <a:pPr>
              <a:lnSpc>
                <a:spcPct val="150000"/>
              </a:lnSpc>
              <a:buFont typeface="+mj-lt"/>
              <a:buAutoNum type="arabicPeriod"/>
            </a:pPr>
            <a:r>
              <a:rPr lang="en-IN" sz="1800" dirty="0">
                <a:latin typeface="Times New Roman" panose="02020603050405020304" pitchFamily="18" charset="0"/>
                <a:cs typeface="Times New Roman" panose="02020603050405020304" pitchFamily="18" charset="0"/>
              </a:rPr>
              <a:t>Feature Extraction Efficiency</a:t>
            </a:r>
            <a:endParaRPr lang="en-US" sz="18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IN" sz="1800" dirty="0">
                <a:latin typeface="Times New Roman" panose="02020603050405020304" pitchFamily="18" charset="0"/>
                <a:cs typeface="Times New Roman" panose="02020603050405020304" pitchFamily="18" charset="0"/>
              </a:rPr>
              <a:t>Improved Generalization: </a:t>
            </a:r>
            <a:endParaRPr lang="en-US" sz="18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IN" sz="1800" dirty="0">
                <a:latin typeface="Times New Roman" panose="02020603050405020304" pitchFamily="18" charset="0"/>
                <a:cs typeface="Times New Roman" panose="02020603050405020304" pitchFamily="18" charset="0"/>
              </a:rPr>
              <a:t>Attention Mechanisms</a:t>
            </a:r>
          </a:p>
          <a:p>
            <a:pPr>
              <a:lnSpc>
                <a:spcPct val="150000"/>
              </a:lnSpc>
              <a:buFont typeface="+mj-lt"/>
              <a:buAutoNum type="arabicPeriod"/>
            </a:pPr>
            <a:r>
              <a:rPr lang="en-IN" sz="1800" dirty="0">
                <a:latin typeface="Times New Roman" panose="02020603050405020304" pitchFamily="18" charset="0"/>
                <a:cs typeface="Times New Roman" panose="02020603050405020304" pitchFamily="18" charset="0"/>
              </a:rPr>
              <a:t>Robust Against Adversarial Attacks</a:t>
            </a:r>
            <a:endParaRPr lang="en-US" sz="180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516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F9F1-E5F4-524A-ED75-8E5D2173A72D}"/>
              </a:ext>
            </a:extLst>
          </p:cNvPr>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PURPOSE AND OBJECTIVES</a:t>
            </a:r>
            <a:endParaRPr lang="en-IN" sz="3200" u="sng" dirty="0"/>
          </a:p>
        </p:txBody>
      </p:sp>
      <p:sp>
        <p:nvSpPr>
          <p:cNvPr id="3" name="Content Placeholder 2">
            <a:extLst>
              <a:ext uri="{FF2B5EF4-FFF2-40B4-BE49-F238E27FC236}">
                <a16:creationId xmlns:a16="http://schemas.microsoft.com/office/drawing/2014/main" id="{7E12A021-9C74-AD1F-6492-C6B95E042061}"/>
              </a:ext>
            </a:extLst>
          </p:cNvPr>
          <p:cNvSpPr>
            <a:spLocks noGrp="1"/>
          </p:cNvSpPr>
          <p:nvPr>
            <p:ph idx="1"/>
          </p:nvPr>
        </p:nvSpPr>
        <p:spPr/>
        <p:txBody>
          <a:bodyPr>
            <a:normAutofit/>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The primary purpose of deepfake video detection using </a:t>
            </a:r>
            <a:r>
              <a:rPr lang="en-US" sz="1600" dirty="0" err="1">
                <a:latin typeface="Times New Roman" panose="02020603050405020304" pitchFamily="18" charset="0"/>
                <a:cs typeface="Times New Roman" panose="02020603050405020304" pitchFamily="18" charset="0"/>
              </a:rPr>
              <a:t>GenConViT</a:t>
            </a:r>
            <a:r>
              <a:rPr lang="en-US" sz="1600" dirty="0">
                <a:latin typeface="Times New Roman" panose="02020603050405020304" pitchFamily="18" charset="0"/>
                <a:cs typeface="Times New Roman" panose="02020603050405020304" pitchFamily="18" charset="0"/>
              </a:rPr>
              <a:t> is to identify and prevent the misuse of synthetic videos generated using AI. Deepfakes pose serious ethical, security, and privacy threats, and detecting them is crucial to maintaining the integrity of digital media</a:t>
            </a:r>
            <a:r>
              <a:rPr lang="en-US" sz="1600" i="0" dirty="0">
                <a:solidFill>
                  <a:srgbClr val="374151"/>
                </a:solidFill>
                <a:effectLst/>
                <a:latin typeface="Times New Roman" panose="02020603050405020304" pitchFamily="18" charset="0"/>
                <a:cs typeface="Times New Roman" panose="02020603050405020304" pitchFamily="18" charset="0"/>
              </a:rPr>
              <a:t>. </a:t>
            </a:r>
          </a:p>
          <a:p>
            <a:pPr>
              <a:lnSpc>
                <a:spcPct val="150000"/>
              </a:lnSpc>
            </a:pPr>
            <a:r>
              <a:rPr lang="en-IN" sz="1600" dirty="0">
                <a:latin typeface="Times New Roman" panose="02020603050405020304" pitchFamily="18" charset="0"/>
                <a:cs typeface="Times New Roman" panose="02020603050405020304" pitchFamily="18" charset="0"/>
              </a:rPr>
              <a:t>Enhancing Detection Accuracy</a:t>
            </a:r>
            <a:endParaRPr lang="en-US" sz="1600" i="0" dirty="0">
              <a:solidFill>
                <a:srgbClr val="374151"/>
              </a:solidFill>
              <a:effectLst/>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Generalizing Across Different Deepfake Techniques</a:t>
            </a:r>
          </a:p>
          <a:p>
            <a:pPr>
              <a:lnSpc>
                <a:spcPct val="150000"/>
              </a:lnSpc>
            </a:pPr>
            <a:r>
              <a:rPr lang="en-US" sz="1600" dirty="0">
                <a:latin typeface="Times New Roman" panose="02020603050405020304" pitchFamily="18" charset="0"/>
                <a:cs typeface="Times New Roman" panose="02020603050405020304" pitchFamily="18" charset="0"/>
              </a:rPr>
              <a:t>Strengthening Security and Preventing Misinformation</a:t>
            </a:r>
          </a:p>
          <a:p>
            <a:pPr marL="0" indent="0" algn="just">
              <a:lnSpc>
                <a:spcPct val="150000"/>
              </a:lnSpc>
              <a:buNone/>
            </a:pPr>
            <a:r>
              <a:rPr lang="en-US" sz="1600" dirty="0">
                <a:latin typeface="Times New Roman" panose="02020603050405020304" pitchFamily="18" charset="0"/>
                <a:cs typeface="Times New Roman" panose="02020603050405020304" pitchFamily="18" charset="0"/>
              </a:rPr>
              <a:t>The main objective of deepfake video detection using </a:t>
            </a:r>
            <a:r>
              <a:rPr lang="en-US" sz="1600" dirty="0" err="1">
                <a:latin typeface="Times New Roman" panose="02020603050405020304" pitchFamily="18" charset="0"/>
                <a:cs typeface="Times New Roman" panose="02020603050405020304" pitchFamily="18" charset="0"/>
              </a:rPr>
              <a:t>GenConViT</a:t>
            </a:r>
            <a:r>
              <a:rPr lang="en-US" sz="1600" dirty="0">
                <a:latin typeface="Times New Roman" panose="02020603050405020304" pitchFamily="18" charset="0"/>
                <a:cs typeface="Times New Roman" panose="02020603050405020304" pitchFamily="18" charset="0"/>
              </a:rPr>
              <a:t> is to develop a robust, efficient, and generalizable model that can accurately distinguish between real and manipulated videos. This is crucial to prevent misinformation, enhance security, and maintain digital media integrity</a:t>
            </a:r>
            <a:r>
              <a:rPr lang="en-US" sz="1050" dirty="0"/>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459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CA2E-1673-5747-E847-1B68A4369314}"/>
              </a:ext>
            </a:extLst>
          </p:cNvPr>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SCOPE OF PROJECT</a:t>
            </a:r>
            <a:endParaRPr lang="en-IN" sz="3200" u="sng" dirty="0"/>
          </a:p>
        </p:txBody>
      </p:sp>
      <p:sp>
        <p:nvSpPr>
          <p:cNvPr id="3" name="Content Placeholder 2">
            <a:extLst>
              <a:ext uri="{FF2B5EF4-FFF2-40B4-BE49-F238E27FC236}">
                <a16:creationId xmlns:a16="http://schemas.microsoft.com/office/drawing/2014/main" id="{B8FAA2A8-3BBE-7358-EDAA-F0A89FF7D431}"/>
              </a:ext>
            </a:extLst>
          </p:cNvPr>
          <p:cNvSpPr>
            <a:spLocks noGrp="1"/>
          </p:cNvSpPr>
          <p:nvPr>
            <p:ph idx="1"/>
          </p:nvPr>
        </p:nvSpPr>
        <p:spPr/>
        <p:txBody>
          <a:bodyPr>
            <a:normAutofit/>
          </a:bodyPr>
          <a:lstStyle/>
          <a:p>
            <a:pPr>
              <a:lnSpc>
                <a:spcPct val="150000"/>
              </a:lnSpc>
            </a:pPr>
            <a:r>
              <a:rPr lang="en-IN" sz="1800" dirty="0">
                <a:latin typeface="Times New Roman" panose="02020603050405020304" pitchFamily="18" charset="0"/>
                <a:cs typeface="Times New Roman" panose="02020603050405020304" pitchFamily="18" charset="0"/>
              </a:rPr>
              <a:t>Research and Development</a:t>
            </a:r>
          </a:p>
          <a:p>
            <a:pPr>
              <a:lnSpc>
                <a:spcPct val="150000"/>
              </a:lnSpc>
            </a:pPr>
            <a:r>
              <a:rPr lang="en-US" sz="1800" dirty="0">
                <a:latin typeface="Times New Roman" panose="02020603050405020304" pitchFamily="18" charset="0"/>
                <a:cs typeface="Times New Roman" panose="02020603050405020304" pitchFamily="18" charset="0"/>
              </a:rPr>
              <a:t>Media Security and Digital Trust</a:t>
            </a:r>
          </a:p>
          <a:p>
            <a:pPr>
              <a:lnSpc>
                <a:spcPct val="150000"/>
              </a:lnSpc>
            </a:pPr>
            <a:r>
              <a:rPr lang="en-US" sz="1800" dirty="0">
                <a:latin typeface="Times New Roman" panose="02020603050405020304" pitchFamily="18" charset="0"/>
                <a:cs typeface="Times New Roman" panose="02020603050405020304" pitchFamily="18" charset="0"/>
              </a:rPr>
              <a:t>Law Enforcement and Digital Forensics</a:t>
            </a:r>
          </a:p>
          <a:p>
            <a:pPr>
              <a:lnSpc>
                <a:spcPct val="150000"/>
              </a:lnSpc>
            </a:pPr>
            <a:r>
              <a:rPr lang="en-IN" sz="1800" dirty="0">
                <a:latin typeface="Times New Roman" panose="02020603050405020304" pitchFamily="18" charset="0"/>
                <a:cs typeface="Times New Roman" panose="02020603050405020304" pitchFamily="18" charset="0"/>
              </a:rPr>
              <a:t>Social Media and Content Moderation</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Ethical AI and Policy Regulation</a:t>
            </a:r>
          </a:p>
          <a:p>
            <a:pPr>
              <a:lnSpc>
                <a:spcPct val="150000"/>
              </a:lnSpc>
            </a:pPr>
            <a:r>
              <a:rPr lang="en-IN" sz="1800" dirty="0">
                <a:latin typeface="Times New Roman" panose="02020603050405020304" pitchFamily="18" charset="0"/>
                <a:cs typeface="Times New Roman" panose="02020603050405020304" pitchFamily="18" charset="0"/>
              </a:rPr>
              <a:t>Cybersecurity and Fraud Prevention</a:t>
            </a:r>
          </a:p>
          <a:p>
            <a:pPr>
              <a:lnSpc>
                <a:spcPct val="150000"/>
              </a:lnSpc>
            </a:pPr>
            <a:r>
              <a:rPr lang="en-IN" sz="1800" dirty="0">
                <a:latin typeface="Times New Roman" panose="02020603050405020304" pitchFamily="18" charset="0"/>
                <a:cs typeface="Times New Roman" panose="02020603050405020304" pitchFamily="18" charset="0"/>
              </a:rPr>
              <a:t>Biometric Security and Authentication</a:t>
            </a:r>
          </a:p>
        </p:txBody>
      </p:sp>
    </p:spTree>
    <p:extLst>
      <p:ext uri="{BB962C8B-B14F-4D97-AF65-F5344CB8AC3E}">
        <p14:creationId xmlns:p14="http://schemas.microsoft.com/office/powerpoint/2010/main" val="180968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C00057-3D34-CB43-5C78-6189679A6297}"/>
              </a:ext>
            </a:extLst>
          </p:cNvPr>
          <p:cNvSpPr txBox="1"/>
          <p:nvPr/>
        </p:nvSpPr>
        <p:spPr>
          <a:xfrm>
            <a:off x="395536" y="468986"/>
            <a:ext cx="7920880" cy="583750"/>
          </a:xfrm>
          <a:prstGeom prst="rect">
            <a:avLst/>
          </a:prstGeom>
          <a:noFill/>
        </p:spPr>
        <p:txBody>
          <a:bodyPr wrap="square">
            <a:spAutoFit/>
          </a:bodyPr>
          <a:lstStyle/>
          <a:p>
            <a:pPr algn="ctr">
              <a:lnSpc>
                <a:spcPct val="107000"/>
              </a:lnSpc>
              <a:spcAft>
                <a:spcPts val="800"/>
              </a:spcAft>
            </a:pPr>
            <a:r>
              <a:rPr lang="en-IN" sz="3200" b="1" u="sng" kern="100" dirty="0">
                <a:effectLst/>
                <a:latin typeface="Times New Roman" panose="02020603050405020304" pitchFamily="18" charset="0"/>
                <a:ea typeface="Calibri" panose="020F0502020204030204" pitchFamily="34" charset="0"/>
                <a:cs typeface="Times New Roman" panose="02020603050405020304" pitchFamily="18" charset="0"/>
              </a:rPr>
              <a:t>EXISTING PROJECTS</a:t>
            </a:r>
            <a:endParaRPr lang="en-IN" sz="3200" u="sng"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9B29A033-7BC7-41D5-44A0-2E6D2182F605}"/>
              </a:ext>
            </a:extLst>
          </p:cNvPr>
          <p:cNvSpPr txBox="1"/>
          <p:nvPr/>
        </p:nvSpPr>
        <p:spPr>
          <a:xfrm>
            <a:off x="395536" y="1052736"/>
            <a:ext cx="8352928" cy="5866350"/>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1.GOTCHA</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Focusing on real-time deepfake detection, GOTCHA employs a challenge-</a:t>
            </a:r>
            <a:r>
              <a:rPr lang="en-US" dirty="0" err="1">
                <a:latin typeface="Times New Roman" panose="02020603050405020304" pitchFamily="18" charset="0"/>
                <a:cs typeface="Times New Roman" panose="02020603050405020304" pitchFamily="18" charset="0"/>
              </a:rPr>
              <a:t>respons</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mechanism to establish authenticity during live video interactions. By presenting</a:t>
            </a:r>
          </a:p>
          <a:p>
            <a:pPr algn="just">
              <a:lnSpc>
                <a:spcPct val="150000"/>
              </a:lnSpc>
            </a:pPr>
            <a:r>
              <a:rPr lang="en-US" dirty="0">
                <a:latin typeface="Times New Roman" panose="02020603050405020304" pitchFamily="18" charset="0"/>
                <a:cs typeface="Times New Roman" panose="02020603050405020304" pitchFamily="18" charset="0"/>
              </a:rPr>
              <a:t>      specific challenges that exploit limitations of deepfake generation pipelines, this</a:t>
            </a:r>
          </a:p>
          <a:p>
            <a:pPr algn="just">
              <a:lnSpc>
                <a:spcPct val="150000"/>
              </a:lnSpc>
            </a:pPr>
            <a:r>
              <a:rPr lang="en-US" dirty="0">
                <a:latin typeface="Times New Roman" panose="02020603050405020304" pitchFamily="18" charset="0"/>
                <a:cs typeface="Times New Roman" panose="02020603050405020304" pitchFamily="18" charset="0"/>
              </a:rPr>
              <a:t>      approach effectively degrades the quality of deepfakes, facilitating their detection.</a:t>
            </a:r>
          </a:p>
          <a:p>
            <a:pPr>
              <a:lnSpc>
                <a:spcPct val="150000"/>
              </a:lnSpc>
            </a:pPr>
            <a:r>
              <a:rPr lang="en-US" b="1" dirty="0">
                <a:latin typeface="Times New Roman" panose="02020603050405020304" pitchFamily="18" charset="0"/>
                <a:cs typeface="Times New Roman" panose="02020603050405020304" pitchFamily="18" charset="0"/>
              </a:rPr>
              <a:t>2.GRACE (Graph-Regularized Attentive Convolutional Entanglement)</a:t>
            </a: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     GRACE introduces a novel approach for robust deepfake video detection by</a:t>
            </a:r>
          </a:p>
          <a:p>
            <a:pPr algn="just">
              <a:lnSpc>
                <a:spcPct val="150000"/>
              </a:lnSpc>
            </a:pPr>
            <a:r>
              <a:rPr lang="en-US" dirty="0">
                <a:latin typeface="Times New Roman" panose="02020603050405020304" pitchFamily="18" charset="0"/>
                <a:cs typeface="Times New Roman" panose="02020603050405020304" pitchFamily="18" charset="0"/>
              </a:rPr>
              <a:t>     constructing a graph with sparse constraints to entangle spatial and temporal features.</a:t>
            </a:r>
          </a:p>
          <a:p>
            <a:pPr algn="just">
              <a:lnSpc>
                <a:spcPct val="150000"/>
              </a:lnSpc>
            </a:pPr>
            <a:r>
              <a:rPr lang="en-US" dirty="0">
                <a:latin typeface="Times New Roman" panose="02020603050405020304" pitchFamily="18" charset="0"/>
                <a:cs typeface="Times New Roman" panose="02020603050405020304" pitchFamily="18" charset="0"/>
              </a:rPr>
              <a:t>     This method enhances stability and performance, particularly in noisy face sequences.</a:t>
            </a:r>
          </a:p>
          <a:p>
            <a:pPr>
              <a:lnSpc>
                <a:spcPct val="150000"/>
              </a:lnSpc>
            </a:pPr>
            <a:r>
              <a:rPr lang="en-US" b="1" dirty="0">
                <a:latin typeface="Times New Roman" panose="02020603050405020304" pitchFamily="18" charset="0"/>
                <a:cs typeface="Times New Roman" panose="02020603050405020304" pitchFamily="18" charset="0"/>
              </a:rPr>
              <a:t>3.Detect Fakes</a:t>
            </a: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     A research initiative by the MIT Media Lab, Detect Fakes aims to identify AI-</a:t>
            </a:r>
          </a:p>
          <a:p>
            <a:pPr algn="just">
              <a:lnSpc>
                <a:spcPct val="150000"/>
              </a:lnSpc>
            </a:pPr>
            <a:r>
              <a:rPr lang="en-US" dirty="0">
                <a:latin typeface="Times New Roman" panose="02020603050405020304" pitchFamily="18" charset="0"/>
                <a:cs typeface="Times New Roman" panose="02020603050405020304" pitchFamily="18" charset="0"/>
              </a:rPr>
              <a:t>    generated misinformation. The project focuses on uncovering subtle indicators of</a:t>
            </a:r>
          </a:p>
          <a:p>
            <a:pPr algn="just">
              <a:lnSpc>
                <a:spcPct val="150000"/>
              </a:lnSpc>
            </a:pPr>
            <a:r>
              <a:rPr lang="en-US" dirty="0">
                <a:latin typeface="Times New Roman" panose="02020603050405020304" pitchFamily="18" charset="0"/>
                <a:cs typeface="Times New Roman" panose="02020603050405020304" pitchFamily="18" charset="0"/>
              </a:rPr>
              <a:t>    algorithmic manipulation in videos, enhancing the ability to detect deepfakes</a:t>
            </a:r>
            <a:r>
              <a:rPr lang="en-US" dirty="0"/>
              <a:t>. </a:t>
            </a:r>
          </a:p>
          <a:p>
            <a:pPr>
              <a:lnSpc>
                <a:spcPct val="150000"/>
              </a:lnSpc>
            </a:pPr>
            <a:endParaRPr lang="en-IN" dirty="0"/>
          </a:p>
        </p:txBody>
      </p:sp>
    </p:spTree>
    <p:extLst>
      <p:ext uri="{BB962C8B-B14F-4D97-AF65-F5344CB8AC3E}">
        <p14:creationId xmlns:p14="http://schemas.microsoft.com/office/powerpoint/2010/main" val="320669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DECD0-F7E6-2BA6-FD06-629D48EB2B21}"/>
              </a:ext>
            </a:extLst>
          </p:cNvPr>
          <p:cNvSpPr>
            <a:spLocks noGrp="1"/>
          </p:cNvSpPr>
          <p:nvPr>
            <p:ph type="title"/>
          </p:nvPr>
        </p:nvSpPr>
        <p:spPr/>
        <p:txBody>
          <a:bodyPr>
            <a:normAutofit/>
          </a:bodyPr>
          <a:lstStyle/>
          <a:p>
            <a:r>
              <a:rPr lang="en-IN" sz="3200" b="1" u="sng" dirty="0">
                <a:latin typeface="Times New Roman" panose="02020603050405020304" pitchFamily="18" charset="0"/>
                <a:cs typeface="Times New Roman" panose="02020603050405020304" pitchFamily="18" charset="0"/>
              </a:rPr>
              <a:t>PROPOSED</a:t>
            </a:r>
            <a:r>
              <a:rPr lang="en-IN" sz="3200" u="sng" dirty="0">
                <a:latin typeface="Times New Roman" panose="02020603050405020304" pitchFamily="18" charset="0"/>
                <a:cs typeface="Times New Roman" panose="02020603050405020304" pitchFamily="18" charset="0"/>
              </a:rPr>
              <a:t> </a:t>
            </a:r>
            <a:r>
              <a:rPr lang="en-IN" sz="3200" b="1" u="sng" dirty="0">
                <a:latin typeface="Times New Roman" panose="02020603050405020304" pitchFamily="18" charset="0"/>
                <a:cs typeface="Times New Roman" panose="02020603050405020304" pitchFamily="18" charset="0"/>
              </a:rPr>
              <a:t>SYSTEM</a:t>
            </a:r>
          </a:p>
        </p:txBody>
      </p:sp>
      <p:sp>
        <p:nvSpPr>
          <p:cNvPr id="3" name="Content Placeholder 2">
            <a:extLst>
              <a:ext uri="{FF2B5EF4-FFF2-40B4-BE49-F238E27FC236}">
                <a16:creationId xmlns:a16="http://schemas.microsoft.com/office/drawing/2014/main" id="{58994FF3-4C24-7755-9289-90D0495D2D4A}"/>
              </a:ext>
            </a:extLst>
          </p:cNvPr>
          <p:cNvSpPr>
            <a:spLocks noGrp="1"/>
          </p:cNvSpPr>
          <p:nvPr>
            <p:ph idx="1"/>
          </p:nvPr>
        </p:nvSpPr>
        <p:spPr>
          <a:xfrm>
            <a:off x="457200" y="1268760"/>
            <a:ext cx="8229600" cy="4857403"/>
          </a:xfrm>
        </p:spPr>
        <p:txBody>
          <a:bodyPr>
            <a:normAutofit/>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Deepfake Video Detection Using Generative Convolutional Vision Transformer</a:t>
            </a:r>
            <a:r>
              <a:rPr lang="en-US" sz="1800" dirty="0">
                <a:latin typeface="Times New Roman" panose="02020603050405020304" pitchFamily="18" charset="0"/>
                <a:cs typeface="Times New Roman" panose="02020603050405020304" pitchFamily="18" charset="0"/>
              </a:rPr>
              <a:t>: This project, developed by researchers </a:t>
            </a:r>
            <a:r>
              <a:rPr lang="en-US" sz="1800" dirty="0" err="1">
                <a:latin typeface="Times New Roman" panose="02020603050405020304" pitchFamily="18" charset="0"/>
                <a:cs typeface="Times New Roman" panose="02020603050405020304" pitchFamily="18" charset="0"/>
              </a:rPr>
              <a:t>Deressa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Wodajo</a:t>
            </a:r>
            <a:r>
              <a:rPr lang="en-US" sz="1800" dirty="0">
                <a:latin typeface="Times New Roman" panose="02020603050405020304" pitchFamily="18" charset="0"/>
                <a:cs typeface="Times New Roman" panose="02020603050405020304" pitchFamily="18" charset="0"/>
              </a:rPr>
              <a:t>, Solomon </a:t>
            </a:r>
            <a:r>
              <a:rPr lang="en-US" sz="1800" dirty="0" err="1">
                <a:latin typeface="Times New Roman" panose="02020603050405020304" pitchFamily="18" charset="0"/>
                <a:cs typeface="Times New Roman" panose="02020603050405020304" pitchFamily="18" charset="0"/>
              </a:rPr>
              <a:t>Atnafu</a:t>
            </a:r>
            <a:r>
              <a:rPr lang="en-US" sz="1800" dirty="0">
                <a:latin typeface="Times New Roman" panose="02020603050405020304" pitchFamily="18" charset="0"/>
                <a:cs typeface="Times New Roman" panose="02020603050405020304" pitchFamily="18" charset="0"/>
              </a:rPr>
              <a:t>, and Zahid Akhtar, introduces the </a:t>
            </a:r>
            <a:r>
              <a:rPr lang="en-US" sz="1800" dirty="0" err="1">
                <a:latin typeface="Times New Roman" panose="02020603050405020304" pitchFamily="18" charset="0"/>
                <a:cs typeface="Times New Roman" panose="02020603050405020304" pitchFamily="18" charset="0"/>
              </a:rPr>
              <a:t>GenConViT</a:t>
            </a:r>
            <a:r>
              <a:rPr lang="en-US" sz="1800" dirty="0">
                <a:latin typeface="Times New Roman" panose="02020603050405020304" pitchFamily="18" charset="0"/>
                <a:cs typeface="Times New Roman" panose="02020603050405020304" pitchFamily="18" charset="0"/>
              </a:rPr>
              <a:t> model. The model combines CNN and Vision Transformer architectures for feature extraction and employs Autoencoder and Variational Autoencoder techniques to analyze latent data distributions. It has been evaluated on datasets such as </a:t>
            </a:r>
            <a:r>
              <a:rPr lang="en-US" sz="1800" dirty="0" err="1">
                <a:latin typeface="Times New Roman" panose="02020603050405020304" pitchFamily="18" charset="0"/>
                <a:cs typeface="Times New Roman" panose="02020603050405020304" pitchFamily="18" charset="0"/>
              </a:rPr>
              <a:t>DeepfakeTIMIT</a:t>
            </a:r>
            <a:r>
              <a:rPr lang="en-US" sz="1800" dirty="0">
                <a:latin typeface="Times New Roman" panose="02020603050405020304" pitchFamily="18" charset="0"/>
                <a:cs typeface="Times New Roman" panose="02020603050405020304" pitchFamily="18" charset="0"/>
              </a:rPr>
              <a:t>, achieving an average accuracy of 95.2%</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908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4D90-43D0-9FC7-FCEA-190F90BFEA2C}"/>
              </a:ext>
            </a:extLst>
          </p:cNvPr>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HARDWARE AND SOFTWARE REQUIREMENTS</a:t>
            </a:r>
            <a:endParaRPr lang="en-IN" sz="3200" u="sng" dirty="0"/>
          </a:p>
        </p:txBody>
      </p:sp>
      <p:sp>
        <p:nvSpPr>
          <p:cNvPr id="3" name="Content Placeholder 2">
            <a:extLst>
              <a:ext uri="{FF2B5EF4-FFF2-40B4-BE49-F238E27FC236}">
                <a16:creationId xmlns:a16="http://schemas.microsoft.com/office/drawing/2014/main" id="{9D688D51-DA39-F0FA-D19F-38588041FCCA}"/>
              </a:ext>
            </a:extLst>
          </p:cNvPr>
          <p:cNvSpPr>
            <a:spLocks noGrp="1"/>
          </p:cNvSpPr>
          <p:nvPr>
            <p:ph idx="1"/>
          </p:nvPr>
        </p:nvSpPr>
        <p:spPr/>
        <p:txBody>
          <a:bodyPr>
            <a:normAutofit lnSpcReduction="10000"/>
          </a:bodyPr>
          <a:lstStyle/>
          <a:p>
            <a:pPr marL="0" indent="0">
              <a:lnSpc>
                <a:spcPct val="150000"/>
              </a:lnSpc>
              <a:buNone/>
            </a:pPr>
            <a:r>
              <a:rPr lang="en-US" sz="1600" b="1" dirty="0">
                <a:latin typeface="Times New Roman" panose="02020603050405020304" pitchFamily="18" charset="0"/>
                <a:cs typeface="Times New Roman" panose="02020603050405020304" pitchFamily="18" charset="0"/>
              </a:rPr>
              <a:t> HARDWARE REQUIREMENTS:</a:t>
            </a: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b="1" dirty="0">
                <a:latin typeface="Times New Roman" panose="02020603050405020304" pitchFamily="18" charset="0"/>
                <a:cs typeface="Times New Roman" panose="02020603050405020304" pitchFamily="18" charset="0"/>
              </a:rPr>
              <a:t>Processor	                     :	</a:t>
            </a:r>
            <a:r>
              <a:rPr lang="en-US" sz="1600" dirty="0">
                <a:latin typeface="Times New Roman" panose="02020603050405020304" pitchFamily="18" charset="0"/>
                <a:cs typeface="Times New Roman" panose="02020603050405020304" pitchFamily="18" charset="0"/>
              </a:rPr>
              <a:t>i5(2</a:t>
            </a:r>
            <a:r>
              <a:rPr lang="en-US" sz="1600" baseline="30000" dirty="0">
                <a:latin typeface="Times New Roman" panose="02020603050405020304" pitchFamily="18" charset="0"/>
                <a:cs typeface="Times New Roman" panose="02020603050405020304" pitchFamily="18" charset="0"/>
              </a:rPr>
              <a:t>nd</a:t>
            </a:r>
            <a:r>
              <a:rPr lang="en-US" sz="1600" dirty="0">
                <a:latin typeface="Times New Roman" panose="02020603050405020304" pitchFamily="18" charset="0"/>
                <a:cs typeface="Times New Roman" panose="02020603050405020304" pitchFamily="18" charset="0"/>
              </a:rPr>
              <a:t> generation or later)</a:t>
            </a:r>
          </a:p>
          <a:p>
            <a:pPr>
              <a:lnSpc>
                <a:spcPct val="150000"/>
              </a:lnSpc>
            </a:pPr>
            <a:r>
              <a:rPr lang="en-US" sz="1600" b="1" dirty="0">
                <a:latin typeface="Times New Roman" panose="02020603050405020304" pitchFamily="18" charset="0"/>
                <a:cs typeface="Times New Roman" panose="02020603050405020304" pitchFamily="18" charset="0"/>
              </a:rPr>
              <a:t>Ram	                                       :	4</a:t>
            </a:r>
            <a:r>
              <a:rPr lang="en-US" sz="1600" dirty="0">
                <a:latin typeface="Times New Roman" panose="02020603050405020304" pitchFamily="18" charset="0"/>
                <a:cs typeface="Times New Roman" panose="02020603050405020304" pitchFamily="18" charset="0"/>
              </a:rPr>
              <a:t>GB or above.</a:t>
            </a:r>
          </a:p>
          <a:p>
            <a:pPr>
              <a:lnSpc>
                <a:spcPct val="150000"/>
              </a:lnSpc>
            </a:pPr>
            <a:r>
              <a:rPr lang="en-US" sz="1600" b="1" dirty="0">
                <a:latin typeface="Times New Roman" panose="02020603050405020304" pitchFamily="18" charset="0"/>
                <a:cs typeface="Times New Roman" panose="02020603050405020304" pitchFamily="18" charset="0"/>
              </a:rPr>
              <a:t>Hard disk	                     :	</a:t>
            </a:r>
            <a:r>
              <a:rPr lang="en-US" sz="1600" dirty="0">
                <a:latin typeface="Times New Roman" panose="02020603050405020304" pitchFamily="18" charset="0"/>
                <a:cs typeface="Times New Roman" panose="02020603050405020304" pitchFamily="18" charset="0"/>
              </a:rPr>
              <a:t>10GB or above.</a:t>
            </a:r>
          </a:p>
          <a:p>
            <a:pPr marL="0" indent="0">
              <a:lnSpc>
                <a:spcPct val="150000"/>
              </a:lnSpc>
              <a:buNone/>
            </a:pPr>
            <a:endParaRPr lang="en-US" sz="1600" b="1" dirty="0">
              <a:latin typeface="Times New Roman" panose="02020603050405020304" pitchFamily="18" charset="0"/>
              <a:cs typeface="Times New Roman" panose="02020603050405020304" pitchFamily="18" charset="0"/>
            </a:endParaRPr>
          </a:p>
          <a:p>
            <a:pPr marL="0" indent="0">
              <a:lnSpc>
                <a:spcPct val="150000"/>
              </a:lnSpc>
              <a:buNone/>
            </a:pPr>
            <a:r>
              <a:rPr lang="en-US" sz="1600" b="1" dirty="0">
                <a:latin typeface="Times New Roman" panose="02020603050405020304" pitchFamily="18" charset="0"/>
                <a:cs typeface="Times New Roman" panose="02020603050405020304" pitchFamily="18" charset="0"/>
              </a:rPr>
              <a:t>      SOFTWARE REQUIREMENTS:</a:t>
            </a:r>
          </a:p>
          <a:p>
            <a:pPr>
              <a:lnSpc>
                <a:spcPct val="150000"/>
              </a:lnSpc>
            </a:pPr>
            <a:r>
              <a:rPr lang="en-US" sz="1600" b="1" dirty="0">
                <a:latin typeface="Times New Roman" panose="02020603050405020304" pitchFamily="18" charset="0"/>
                <a:cs typeface="Times New Roman" panose="02020603050405020304" pitchFamily="18" charset="0"/>
              </a:rPr>
              <a:t>Technology/Language	      :       </a:t>
            </a:r>
            <a:r>
              <a:rPr lang="en-US" sz="1600" dirty="0">
                <a:latin typeface="Times New Roman" panose="02020603050405020304" pitchFamily="18" charset="0"/>
                <a:cs typeface="Times New Roman" panose="02020603050405020304" pitchFamily="18" charset="0"/>
              </a:rPr>
              <a:t>Python version 3.7.2</a:t>
            </a:r>
          </a:p>
          <a:p>
            <a:pPr>
              <a:lnSpc>
                <a:spcPct val="150000"/>
              </a:lnSpc>
            </a:pPr>
            <a:r>
              <a:rPr lang="en-US" sz="1600" b="1" dirty="0">
                <a:latin typeface="Times New Roman" panose="02020603050405020304" pitchFamily="18" charset="0"/>
                <a:cs typeface="Times New Roman" panose="02020603050405020304" pitchFamily="18" charset="0"/>
              </a:rPr>
              <a:t>Operating System</a:t>
            </a:r>
            <a:r>
              <a:rPr lang="en-US" sz="1600" dirty="0">
                <a:latin typeface="Times New Roman" panose="02020603050405020304" pitchFamily="18" charset="0"/>
                <a:cs typeface="Times New Roman" panose="02020603050405020304" pitchFamily="18" charset="0"/>
              </a:rPr>
              <a:t>                       :       Windows</a:t>
            </a:r>
          </a:p>
          <a:p>
            <a:pPr>
              <a:lnSpc>
                <a:spcPct val="150000"/>
              </a:lnSpc>
            </a:pPr>
            <a:r>
              <a:rPr lang="en-US" sz="1600" b="1" dirty="0">
                <a:latin typeface="Times New Roman" panose="02020603050405020304" pitchFamily="18" charset="0"/>
                <a:cs typeface="Times New Roman" panose="02020603050405020304" pitchFamily="18" charset="0"/>
              </a:rPr>
              <a:t>IDE    </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VScode</a:t>
            </a:r>
            <a:r>
              <a:rPr lang="en-US" sz="1600" dirty="0">
                <a:latin typeface="Times New Roman" panose="02020603050405020304" pitchFamily="18" charset="0"/>
                <a:cs typeface="Times New Roman" panose="02020603050405020304" pitchFamily="18" charset="0"/>
              </a:rPr>
              <a:t>  </a:t>
            </a: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a:p>
            <a:pPr marL="0" indent="0">
              <a:lnSpc>
                <a:spcPct val="150000"/>
              </a:lnSpc>
              <a:buNone/>
            </a:pPr>
            <a:r>
              <a:rPr lang="en-US" sz="1600" dirty="0">
                <a:latin typeface="Times New Roman" panose="02020603050405020304" pitchFamily="18" charset="0"/>
                <a:cs typeface="Times New Roman" panose="02020603050405020304" pitchFamily="18" charset="0"/>
              </a:rPr>
              <a:t>               </a:t>
            </a:r>
          </a:p>
          <a:p>
            <a:pPr>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9983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BF30-254E-59E4-18F4-F2DC2F74D9D8}"/>
              </a:ext>
            </a:extLst>
          </p:cNvPr>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SYSTEM ARCHITECTURE</a:t>
            </a:r>
            <a:endParaRPr lang="en-IN" sz="3200" dirty="0"/>
          </a:p>
        </p:txBody>
      </p:sp>
      <p:sp>
        <p:nvSpPr>
          <p:cNvPr id="3" name="Content Placeholder 2">
            <a:extLst>
              <a:ext uri="{FF2B5EF4-FFF2-40B4-BE49-F238E27FC236}">
                <a16:creationId xmlns:a16="http://schemas.microsoft.com/office/drawing/2014/main" id="{2189C0AB-2D9A-FAA0-8B25-EC09B7BF80E0}"/>
              </a:ext>
            </a:extLst>
          </p:cNvPr>
          <p:cNvSpPr>
            <a:spLocks noGrp="1"/>
          </p:cNvSpPr>
          <p:nvPr>
            <p:ph idx="1"/>
          </p:nvPr>
        </p:nvSpPr>
        <p:spPr>
          <a:xfrm>
            <a:off x="457200" y="1268760"/>
            <a:ext cx="8229600" cy="4857403"/>
          </a:xfrm>
        </p:spPr>
        <p:txBody>
          <a:bodyPr/>
          <a:lstStyle/>
          <a:p>
            <a:pPr marL="0" indent="0">
              <a:buNone/>
            </a:pPr>
            <a:endParaRPr lang="en-IN" dirty="0"/>
          </a:p>
          <a:p>
            <a:pPr marL="0" indent="0">
              <a:buNone/>
            </a:pPr>
            <a:endParaRPr lang="en-IN" dirty="0"/>
          </a:p>
          <a:p>
            <a:pPr marL="0" indent="0">
              <a:buNone/>
            </a:pPr>
            <a:endParaRPr lang="en-IN" dirty="0"/>
          </a:p>
          <a:p>
            <a:pPr marL="0" indent="0">
              <a:buNone/>
            </a:pPr>
            <a:r>
              <a:rPr lang="en-IN" dirty="0"/>
              <a:t>                    </a:t>
            </a:r>
          </a:p>
        </p:txBody>
      </p:sp>
      <p:pic>
        <p:nvPicPr>
          <p:cNvPr id="1029" name="Picture 1">
            <a:extLst>
              <a:ext uri="{FF2B5EF4-FFF2-40B4-BE49-F238E27FC236}">
                <a16:creationId xmlns:a16="http://schemas.microsoft.com/office/drawing/2014/main" id="{4D85F0CF-A119-8958-1591-31FA13578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01198"/>
            <a:ext cx="8111875" cy="3255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8672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903</Words>
  <Application>Microsoft Office PowerPoint</Application>
  <PresentationFormat>On-screen Show (4:3)</PresentationFormat>
  <Paragraphs>94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Inria Sans</vt:lpstr>
      <vt:lpstr>Times New Roman</vt:lpstr>
      <vt:lpstr>Office Theme</vt:lpstr>
      <vt:lpstr>PowerPoint Presentation</vt:lpstr>
      <vt:lpstr>Abstract</vt:lpstr>
      <vt:lpstr>INTRODUCTION</vt:lpstr>
      <vt:lpstr>PURPOSE AND OBJECTIVES</vt:lpstr>
      <vt:lpstr>SCOPE OF PROJECT</vt:lpstr>
      <vt:lpstr>PowerPoint Presentation</vt:lpstr>
      <vt:lpstr>PROPOSED SYSTEM</vt:lpstr>
      <vt:lpstr>HARDWARE AND SOFTWARE REQUIREMENTS</vt:lpstr>
      <vt:lpstr>SYSTEM ARCHITECTURE</vt:lpstr>
      <vt:lpstr>USE CASE DIAGRAM</vt:lpstr>
      <vt:lpstr>SEQUENCE DIAGRAM </vt:lpstr>
      <vt:lpstr> DATA FLOW DIAGRAM  </vt:lpstr>
      <vt:lpstr>MODULES</vt:lpstr>
      <vt:lpstr>OUTPUT SCREENS</vt:lpstr>
      <vt:lpstr> </vt:lpstr>
      <vt:lpstr>CONCULSION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MRCET</dc:creator>
  <cp:lastModifiedBy>Annam Sai Shivani</cp:lastModifiedBy>
  <cp:revision>13</cp:revision>
  <dcterms:created xsi:type="dcterms:W3CDTF">2024-08-06T04:18:03Z</dcterms:created>
  <dcterms:modified xsi:type="dcterms:W3CDTF">2025-04-22T04:40:57Z</dcterms:modified>
</cp:coreProperties>
</file>