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71" r:id="rId5"/>
    <p:sldId id="264" r:id="rId6"/>
    <p:sldId id="263" r:id="rId7"/>
    <p:sldId id="265" r:id="rId8"/>
    <p:sldId id="266" r:id="rId9"/>
    <p:sldId id="258" r:id="rId10"/>
    <p:sldId id="267" r:id="rId11"/>
    <p:sldId id="259" r:id="rId12"/>
    <p:sldId id="260" r:id="rId13"/>
    <p:sldId id="272" r:id="rId14"/>
    <p:sldId id="268" r:id="rId15"/>
    <p:sldId id="269" r:id="rId16"/>
    <p:sldId id="270"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97B57E-0D0D-4CA8-B86B-BDF141344B75}"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7B57E-0D0D-4CA8-B86B-BDF141344B75}"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7B57E-0D0D-4CA8-B86B-BDF141344B75}"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7B57E-0D0D-4CA8-B86B-BDF141344B75}"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7B57E-0D0D-4CA8-B86B-BDF141344B75}"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97B57E-0D0D-4CA8-B86B-BDF141344B75}"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97B57E-0D0D-4CA8-B86B-BDF141344B75}" type="datetimeFigureOut">
              <a:rPr lang="en-US" smtClean="0"/>
              <a:pPr/>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97B57E-0D0D-4CA8-B86B-BDF141344B75}" type="datetimeFigureOut">
              <a:rPr lang="en-US" smtClean="0"/>
              <a:pPr/>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7B57E-0D0D-4CA8-B86B-BDF141344B75}" type="datetimeFigureOut">
              <a:rPr lang="en-US" smtClean="0"/>
              <a:pPr/>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7B57E-0D0D-4CA8-B86B-BDF141344B75}"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7B57E-0D0D-4CA8-B86B-BDF141344B75}"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59E70-ED91-4960-9B83-A0E8C27174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97B57E-0D0D-4CA8-B86B-BDF141344B75}" type="datetimeFigureOut">
              <a:rPr lang="en-US" smtClean="0"/>
              <a:pPr/>
              <a:t>9/21/2022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59E70-ED91-4960-9B83-A0E8C27174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Emotions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Drawback</a:t>
            </a:r>
          </a:p>
          <a:p>
            <a:pPr lvl="1"/>
            <a:r>
              <a:rPr lang="en-US" dirty="0"/>
              <a:t>Limited range of physiological changes</a:t>
            </a:r>
          </a:p>
          <a:p>
            <a:pPr lvl="1"/>
            <a:r>
              <a:rPr lang="en-US" dirty="0"/>
              <a:t>Wide range of emotions</a:t>
            </a:r>
          </a:p>
          <a:p>
            <a:pPr lvl="1"/>
            <a:r>
              <a:rPr lang="en-US" dirty="0"/>
              <a:t>Difficult to ascertain patterns for subtle and less intense emotions. </a:t>
            </a:r>
          </a:p>
          <a:p>
            <a:pPr lvl="1"/>
            <a:r>
              <a:rPr lang="en-US" dirty="0"/>
              <a:t> Our perception of internal changes is not very acute.</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Cannon-Bard Theory</a:t>
            </a:r>
          </a:p>
        </p:txBody>
      </p:sp>
      <p:sp>
        <p:nvSpPr>
          <p:cNvPr id="3" name="Content Placeholder 2"/>
          <p:cNvSpPr>
            <a:spLocks noGrp="1"/>
          </p:cNvSpPr>
          <p:nvPr>
            <p:ph idx="1"/>
          </p:nvPr>
        </p:nvSpPr>
        <p:spPr/>
        <p:txBody>
          <a:bodyPr>
            <a:normAutofit/>
          </a:bodyPr>
          <a:lstStyle/>
          <a:p>
            <a:r>
              <a:rPr lang="en-US" dirty="0"/>
              <a:t> Felt emotion and bodily reaction are independent of each other but triggered together. </a:t>
            </a:r>
            <a:endParaRPr lang="en-US" sz="2800" dirty="0"/>
          </a:p>
          <a:p>
            <a:r>
              <a:rPr lang="en-US" sz="2800" dirty="0"/>
              <a:t>On perceiving a situation the Hypothalamus sends signals to  </a:t>
            </a:r>
          </a:p>
          <a:p>
            <a:pPr>
              <a:buNone/>
            </a:pPr>
            <a:endParaRPr lang="en-US" sz="1900" dirty="0"/>
          </a:p>
          <a:p>
            <a:pPr>
              <a:buNone/>
            </a:pPr>
            <a:r>
              <a:rPr lang="en-US" sz="1900" dirty="0"/>
              <a:t> </a:t>
            </a:r>
          </a:p>
          <a:p>
            <a:endParaRPr lang="en-US" dirty="0"/>
          </a:p>
        </p:txBody>
      </p:sp>
      <p:sp>
        <p:nvSpPr>
          <p:cNvPr id="4" name="Rectangle 3"/>
          <p:cNvSpPr/>
          <p:nvPr/>
        </p:nvSpPr>
        <p:spPr>
          <a:xfrm>
            <a:off x="457200" y="4800600"/>
            <a:ext cx="2971800" cy="1600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Autonomic nervous system; Physiological Response and external muscles for bodily expression of emotions</a:t>
            </a:r>
          </a:p>
        </p:txBody>
      </p:sp>
      <p:sp>
        <p:nvSpPr>
          <p:cNvPr id="5" name="Rectangle 4"/>
          <p:cNvSpPr/>
          <p:nvPr/>
        </p:nvSpPr>
        <p:spPr>
          <a:xfrm>
            <a:off x="4648200" y="4648200"/>
            <a:ext cx="35052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Message to the cerebral cortex where the pattern of discharge from the thalamus is perceived as felt emotion</a:t>
            </a:r>
          </a:p>
        </p:txBody>
      </p:sp>
      <p:cxnSp>
        <p:nvCxnSpPr>
          <p:cNvPr id="7" name="Straight Arrow Connector 6"/>
          <p:cNvCxnSpPr/>
          <p:nvPr/>
        </p:nvCxnSpPr>
        <p:spPr>
          <a:xfrm rot="5400000">
            <a:off x="2095500" y="3771900"/>
            <a:ext cx="914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419600" y="3733800"/>
            <a:ext cx="1828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Schachter</a:t>
            </a:r>
            <a:r>
              <a:rPr lang="en-US" dirty="0"/>
              <a:t>-Singer Theory</a:t>
            </a:r>
          </a:p>
        </p:txBody>
      </p:sp>
      <p:sp>
        <p:nvSpPr>
          <p:cNvPr id="3" name="Content Placeholder 2"/>
          <p:cNvSpPr>
            <a:spLocks noGrp="1"/>
          </p:cNvSpPr>
          <p:nvPr>
            <p:ph idx="1"/>
          </p:nvPr>
        </p:nvSpPr>
        <p:spPr/>
        <p:txBody>
          <a:bodyPr>
            <a:normAutofit fontScale="92500"/>
          </a:bodyPr>
          <a:lstStyle/>
          <a:p>
            <a:pPr>
              <a:buNone/>
            </a:pPr>
            <a:r>
              <a:rPr lang="en-US" dirty="0"/>
              <a:t>Emotion is experienced because of a “stirred up” bodily state. </a:t>
            </a:r>
          </a:p>
          <a:p>
            <a:pPr>
              <a:buNone/>
            </a:pPr>
            <a:r>
              <a:rPr lang="en-US" dirty="0"/>
              <a:t>Same for most emotions. </a:t>
            </a:r>
          </a:p>
          <a:p>
            <a:pPr>
              <a:buNone/>
            </a:pPr>
            <a:r>
              <a:rPr lang="en-US" dirty="0"/>
              <a:t>Emotions are felt differently because of the way we interpret or label this physiological arousal. </a:t>
            </a:r>
          </a:p>
          <a:p>
            <a:pPr marL="914400" lvl="1" indent="-514350">
              <a:buFont typeface="+mj-lt"/>
              <a:buAutoNum type="arabicPeriod"/>
            </a:pPr>
            <a:r>
              <a:rPr lang="en-US" dirty="0"/>
              <a:t>Perception of potential emotion-producing situation.</a:t>
            </a:r>
          </a:p>
          <a:p>
            <a:pPr marL="914400" lvl="1" indent="-514350">
              <a:buFont typeface="+mj-lt"/>
              <a:buAutoNum type="arabicPeriod"/>
            </a:pPr>
            <a:r>
              <a:rPr lang="en-US" dirty="0"/>
              <a:t>An aroused bodily state which is ambiguous.</a:t>
            </a:r>
          </a:p>
          <a:p>
            <a:pPr marL="914400" lvl="1" indent="-514350">
              <a:buFont typeface="+mj-lt"/>
              <a:buAutoNum type="arabicPeriod"/>
            </a:pPr>
            <a:r>
              <a:rPr lang="en-US" dirty="0"/>
              <a:t> Interpretation and labeling of this bodily state that fits the perceived situation.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Appraisal theory</a:t>
            </a:r>
          </a:p>
        </p:txBody>
      </p:sp>
      <p:sp>
        <p:nvSpPr>
          <p:cNvPr id="3" name="Content Placeholder 2"/>
          <p:cNvSpPr>
            <a:spLocks noGrp="1"/>
          </p:cNvSpPr>
          <p:nvPr>
            <p:ph idx="1"/>
          </p:nvPr>
        </p:nvSpPr>
        <p:spPr/>
        <p:txBody>
          <a:bodyPr>
            <a:normAutofit fontScale="92500"/>
          </a:bodyPr>
          <a:lstStyle/>
          <a:p>
            <a:r>
              <a:rPr lang="en-US" dirty="0"/>
              <a:t>Contemporary theories provide the two responses are not independent. </a:t>
            </a:r>
          </a:p>
          <a:p>
            <a:r>
              <a:rPr lang="en-US" dirty="0"/>
              <a:t>Perception of emotion is the joint effect of physiological arousal and cognitive appraisal.</a:t>
            </a:r>
          </a:p>
          <a:p>
            <a:r>
              <a:rPr lang="en-US" dirty="0"/>
              <a:t>All arousal is general &amp; undifferentiated which is the first step. </a:t>
            </a:r>
          </a:p>
          <a:p>
            <a:r>
              <a:rPr lang="en-US" dirty="0"/>
              <a:t>You appraise this arousal in an effort to discover what you are feeling. What label best fits and what your reaction means in the setting.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Cognitive appraisal theory  </a:t>
            </a:r>
          </a:p>
        </p:txBody>
      </p:sp>
      <p:sp>
        <p:nvSpPr>
          <p:cNvPr id="3" name="Content Placeholder 2"/>
          <p:cNvSpPr>
            <a:spLocks noGrp="1"/>
          </p:cNvSpPr>
          <p:nvPr>
            <p:ph idx="1"/>
          </p:nvPr>
        </p:nvSpPr>
        <p:spPr/>
        <p:txBody>
          <a:bodyPr>
            <a:normAutofit/>
          </a:bodyPr>
          <a:lstStyle/>
          <a:p>
            <a:r>
              <a:rPr lang="en-US" dirty="0"/>
              <a:t>Lazarus states that emotional experience grows out of ongoing transactions with the environment that are evaluated</a:t>
            </a:r>
          </a:p>
          <a:p>
            <a:r>
              <a:rPr lang="en-US" dirty="0"/>
              <a:t>Appraisal occurs without conscious thought. </a:t>
            </a:r>
          </a:p>
          <a:p>
            <a:r>
              <a:rPr lang="en-US" dirty="0"/>
              <a:t>Memories of past encounters, dispositions to respond in certain ways enter into the appraisal system.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a:t>Reappraisal of potentially emotion-producing situations is an important aspect of this theory. </a:t>
            </a:r>
          </a:p>
          <a:p>
            <a:r>
              <a:rPr lang="en-US" dirty="0" err="1"/>
              <a:t>Eg</a:t>
            </a:r>
            <a:r>
              <a:rPr lang="en-US" dirty="0"/>
              <a:t>. Meeting with the Dean. </a:t>
            </a:r>
          </a:p>
          <a:p>
            <a:r>
              <a:rPr lang="en-US" dirty="0"/>
              <a:t>Important in coping with stressful situations.</a:t>
            </a:r>
          </a:p>
          <a:p>
            <a:r>
              <a:rPr lang="en-US" dirty="0"/>
              <a:t>May use defense mechanisms of denial, intellectualization etc for reappraising a situation; reduces the intensity of disturbing emotional feelings that accompany stressful situations.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among emotions</a:t>
            </a:r>
          </a:p>
        </p:txBody>
      </p:sp>
      <p:sp>
        <p:nvSpPr>
          <p:cNvPr id="3" name="Content Placeholder 2"/>
          <p:cNvSpPr>
            <a:spLocks noGrp="1"/>
          </p:cNvSpPr>
          <p:nvPr>
            <p:ph idx="1"/>
          </p:nvPr>
        </p:nvSpPr>
        <p:spPr/>
        <p:txBody>
          <a:bodyPr>
            <a:normAutofit fontScale="92500" lnSpcReduction="20000"/>
          </a:bodyPr>
          <a:lstStyle/>
          <a:p>
            <a:r>
              <a:rPr lang="en-US" dirty="0"/>
              <a:t>Emotions are constantly changing and intermingled hence difficult to study. </a:t>
            </a:r>
          </a:p>
          <a:p>
            <a:r>
              <a:rPr lang="en-US" dirty="0" err="1"/>
              <a:t>Plutchik</a:t>
            </a:r>
            <a:r>
              <a:rPr lang="en-US" dirty="0"/>
              <a:t> discusses primary emotions and how they mix.</a:t>
            </a:r>
          </a:p>
          <a:p>
            <a:r>
              <a:rPr lang="en-US" dirty="0"/>
              <a:t>Emotions differ in three ways</a:t>
            </a:r>
          </a:p>
          <a:p>
            <a:pPr lvl="1"/>
            <a:r>
              <a:rPr lang="en-US" dirty="0"/>
              <a:t>Intensity</a:t>
            </a:r>
          </a:p>
          <a:p>
            <a:pPr lvl="1"/>
            <a:r>
              <a:rPr lang="en-US" dirty="0"/>
              <a:t>Similarity to one another</a:t>
            </a:r>
          </a:p>
          <a:p>
            <a:pPr lvl="1"/>
            <a:r>
              <a:rPr lang="en-US" dirty="0"/>
              <a:t>Polarity or Oppositeness which are conflicting emotions. </a:t>
            </a:r>
          </a:p>
          <a:p>
            <a:r>
              <a:rPr lang="en-US" dirty="0"/>
              <a:t>8 primary emotions that are an outcome of evolution hence have adaptive nature.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Non-verbal behavior</a:t>
            </a:r>
          </a:p>
        </p:txBody>
      </p:sp>
      <p:sp>
        <p:nvSpPr>
          <p:cNvPr id="3" name="Content Placeholder 2"/>
          <p:cNvSpPr>
            <a:spLocks noGrp="1"/>
          </p:cNvSpPr>
          <p:nvPr>
            <p:ph idx="1"/>
          </p:nvPr>
        </p:nvSpPr>
        <p:spPr/>
        <p:txBody>
          <a:bodyPr>
            <a:normAutofit fontScale="77500" lnSpcReduction="20000"/>
          </a:bodyPr>
          <a:lstStyle/>
          <a:p>
            <a:pPr>
              <a:buNone/>
            </a:pPr>
            <a:r>
              <a:rPr lang="en-US" dirty="0"/>
              <a:t>Communicates messages through many channels; understood across cultures</a:t>
            </a:r>
            <a:endParaRPr lang="en-US" b="1" dirty="0"/>
          </a:p>
          <a:p>
            <a:pPr>
              <a:buNone/>
            </a:pPr>
            <a:r>
              <a:rPr lang="en-US" dirty="0"/>
              <a:t> </a:t>
            </a:r>
          </a:p>
          <a:p>
            <a:r>
              <a:rPr lang="en-US" dirty="0"/>
              <a:t>Facial affect </a:t>
            </a:r>
            <a:r>
              <a:rPr lang="en-US" dirty="0" err="1"/>
              <a:t>programme</a:t>
            </a:r>
            <a:r>
              <a:rPr lang="en-US" dirty="0"/>
              <a:t>- universally present at birth</a:t>
            </a:r>
          </a:p>
          <a:p>
            <a:pPr lvl="1"/>
            <a:r>
              <a:rPr lang="en-US" dirty="0"/>
              <a:t>Activates a set of nerve impulses that make the face display an appropriate expression</a:t>
            </a:r>
          </a:p>
          <a:p>
            <a:pPr>
              <a:buNone/>
            </a:pPr>
            <a:r>
              <a:rPr lang="en-US" dirty="0"/>
              <a:t> </a:t>
            </a:r>
          </a:p>
          <a:p>
            <a:r>
              <a:rPr lang="en-US" dirty="0"/>
              <a:t>Display rules – guidelines that govern the appropriateness of showing emotion nonverbally</a:t>
            </a:r>
          </a:p>
          <a:p>
            <a:pPr>
              <a:buNone/>
            </a:pPr>
            <a:endParaRPr lang="en-US" dirty="0"/>
          </a:p>
          <a:p>
            <a:r>
              <a:rPr lang="en-US" dirty="0"/>
              <a:t>Facial feedback hypothesis- facial expressions not only reflect emotions, they also help determine how people experience and label emotions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7500" lnSpcReduction="20000"/>
          </a:bodyPr>
          <a:lstStyle/>
          <a:p>
            <a:r>
              <a:rPr lang="en-US" sz="3900" dirty="0"/>
              <a:t>What are emotions?</a:t>
            </a:r>
          </a:p>
          <a:p>
            <a:pPr>
              <a:buNone/>
            </a:pPr>
            <a:r>
              <a:rPr lang="en-US" sz="3900" dirty="0"/>
              <a:t>A complex pattern of bodily and mental changes that includes physiological arousal, feelings, cognitive processes, visible expressions and specific behavioral reactions to situations perceived as personally significant. </a:t>
            </a:r>
          </a:p>
          <a:p>
            <a:pPr lvl="1">
              <a:buNone/>
            </a:pPr>
            <a:endParaRPr lang="en-US" sz="3500" dirty="0"/>
          </a:p>
          <a:p>
            <a:pPr lvl="1">
              <a:buNone/>
            </a:pPr>
            <a:r>
              <a:rPr lang="en-US" sz="3500" dirty="0"/>
              <a:t>Why are they complex?</a:t>
            </a:r>
          </a:p>
          <a:p>
            <a:pPr marL="914400" lvl="1" indent="-514350">
              <a:buFont typeface="+mj-lt"/>
              <a:buAutoNum type="arabicPeriod"/>
            </a:pPr>
            <a:r>
              <a:rPr lang="en-US" sz="2600" dirty="0"/>
              <a:t>Say something about the way you feel</a:t>
            </a:r>
          </a:p>
          <a:p>
            <a:pPr marL="914400" lvl="1" indent="-514350">
              <a:buFont typeface="+mj-lt"/>
              <a:buAutoNum type="arabicPeriod"/>
            </a:pPr>
            <a:r>
              <a:rPr lang="en-US" sz="2600" dirty="0"/>
              <a:t>Gives the bodily basis for the emotion</a:t>
            </a:r>
          </a:p>
          <a:p>
            <a:pPr marL="914400" lvl="1" indent="-514350">
              <a:buFont typeface="+mj-lt"/>
              <a:buAutoNum type="arabicPeriod"/>
            </a:pPr>
            <a:r>
              <a:rPr lang="en-US" sz="2600" dirty="0"/>
              <a:t>Includes the effect of emotion on perception, thinking.</a:t>
            </a:r>
          </a:p>
          <a:p>
            <a:pPr marL="914400" lvl="1" indent="-514350">
              <a:buFont typeface="+mj-lt"/>
              <a:buAutoNum type="arabicPeriod"/>
            </a:pPr>
            <a:r>
              <a:rPr lang="en-US" sz="2600" dirty="0"/>
              <a:t>Motivational properties of emotions</a:t>
            </a:r>
          </a:p>
          <a:p>
            <a:pPr marL="914400" lvl="1" indent="-514350">
              <a:buFont typeface="+mj-lt"/>
              <a:buAutoNum type="arabicPeriod"/>
            </a:pPr>
            <a:r>
              <a:rPr lang="en-US" sz="2600" dirty="0"/>
              <a:t>Expressed in language, facial expressions and gestures</a:t>
            </a:r>
          </a:p>
          <a:p>
            <a:pPr marL="1371600" lvl="2" indent="-514350">
              <a:buFont typeface="+mj-lt"/>
              <a:buAutoNum type="arabicPeriod"/>
            </a:pPr>
            <a:endParaRPr lang="en-US" sz="2600" dirty="0"/>
          </a:p>
          <a:p>
            <a:pPr lvl="1">
              <a:buNone/>
            </a:pPr>
            <a:r>
              <a:rPr lang="en-US" sz="2600"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dirty="0"/>
              <a:t>Functions of emotions–</a:t>
            </a:r>
          </a:p>
          <a:p>
            <a:pPr lvl="1"/>
            <a:r>
              <a:rPr lang="en-US" dirty="0"/>
              <a:t>Give richness to our interactions with others; and  also guide how we behave on perceiving certain emotions in others. </a:t>
            </a:r>
          </a:p>
          <a:p>
            <a:pPr lvl="1"/>
            <a:r>
              <a:rPr lang="en-US" dirty="0"/>
              <a:t>Motivate us,  providing us with an impetus to act. all goal-directed behavior is emotionally toned.</a:t>
            </a:r>
          </a:p>
          <a:p>
            <a:pPr lvl="1"/>
            <a:r>
              <a:rPr lang="en-US" dirty="0"/>
              <a:t>Have a cognitive function by influencing what you pay attention to, affect influences our learning, memory, social judgments and how we organize and categorize information from our life experiences. </a:t>
            </a:r>
          </a:p>
          <a:p>
            <a:pPr lvl="1"/>
            <a:endParaRPr lang="en-US" dirty="0"/>
          </a:p>
          <a:p>
            <a:pPr lvl="1"/>
            <a:endParaRPr lang="en-US" dirty="0"/>
          </a:p>
          <a:p>
            <a:pPr lvl="1"/>
            <a:endParaRPr lang="en-US"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Experience of emotions is universal</a:t>
            </a:r>
          </a:p>
          <a:p>
            <a:pPr lvl="1"/>
            <a:r>
              <a:rPr lang="en-US" dirty="0"/>
              <a:t>Emotional responses of new born show innate emotional responses.</a:t>
            </a:r>
          </a:p>
          <a:p>
            <a:pPr lvl="1"/>
            <a:r>
              <a:rPr lang="en-US" dirty="0"/>
              <a:t>Consistency of facial expressions.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85786" y="1571612"/>
            <a:ext cx="3867150" cy="3609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572000" y="1714488"/>
            <a:ext cx="1476375" cy="1714512"/>
          </a:xfrm>
          <a:prstGeom prst="rect">
            <a:avLst/>
          </a:prstGeom>
          <a:noFill/>
          <a:ln w="9525">
            <a:noFill/>
            <a:miter lim="800000"/>
            <a:headEnd/>
            <a:tailEnd/>
          </a:ln>
          <a:effectLst/>
        </p:spPr>
      </p:pic>
      <p:sp>
        <p:nvSpPr>
          <p:cNvPr id="4" name="TextBox 3"/>
          <p:cNvSpPr txBox="1"/>
          <p:nvPr/>
        </p:nvSpPr>
        <p:spPr>
          <a:xfrm>
            <a:off x="304800" y="457200"/>
            <a:ext cx="8839200" cy="584775"/>
          </a:xfrm>
          <a:prstGeom prst="rect">
            <a:avLst/>
          </a:prstGeom>
          <a:noFill/>
        </p:spPr>
        <p:txBody>
          <a:bodyPr wrap="square" rtlCol="0">
            <a:spAutoFit/>
          </a:bodyPr>
          <a:lstStyle/>
          <a:p>
            <a:r>
              <a:rPr lang="en-US" sz="3200" dirty="0"/>
              <a:t>Identify the emotions in these facial expressions</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t>Are emotional expressions universal?</a:t>
            </a:r>
          </a:p>
          <a:p>
            <a:pPr lvl="1"/>
            <a:r>
              <a:rPr lang="en-US" dirty="0"/>
              <a:t> Focused on set of seven emotions.</a:t>
            </a:r>
          </a:p>
          <a:p>
            <a:pPr lvl="1"/>
            <a:r>
              <a:rPr lang="en-US" dirty="0"/>
              <a:t>Not all facial expressions are universal.</a:t>
            </a:r>
          </a:p>
          <a:p>
            <a:r>
              <a:rPr lang="en-US" dirty="0"/>
              <a:t>Does cultural constrain emotional expressions </a:t>
            </a:r>
          </a:p>
          <a:p>
            <a:pPr lvl="1"/>
            <a:r>
              <a:rPr lang="en-US" dirty="0"/>
              <a:t>Culture establishes social rules for when people may express certain emotions and social appropriateness of certain types of emotional displays by particular people in specific settings. </a:t>
            </a:r>
          </a:p>
          <a:p>
            <a:pPr lvl="1"/>
            <a:r>
              <a:rPr lang="en-US" dirty="0"/>
              <a:t>Difference in expressions of negative emotions in Individualistic/Collectivistic cultures.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Emotions &amp; Physiology</a:t>
            </a:r>
            <a:endParaRPr lang="en-IN" dirty="0"/>
          </a:p>
        </p:txBody>
      </p:sp>
      <p:sp>
        <p:nvSpPr>
          <p:cNvPr id="3" name="Content Placeholder 2"/>
          <p:cNvSpPr>
            <a:spLocks noGrp="1"/>
          </p:cNvSpPr>
          <p:nvPr>
            <p:ph idx="1"/>
          </p:nvPr>
        </p:nvSpPr>
        <p:spPr/>
        <p:txBody>
          <a:bodyPr>
            <a:noAutofit/>
          </a:bodyPr>
          <a:lstStyle/>
          <a:p>
            <a:r>
              <a:rPr lang="en-US" sz="2800" dirty="0"/>
              <a:t>Our emotions have a physiological basis; some of which we are aware of; others we are not aware.</a:t>
            </a:r>
          </a:p>
          <a:p>
            <a:r>
              <a:rPr lang="en-US" sz="2800" dirty="0"/>
              <a:t>Role of the Autonomic nervous system- through the sympathetic system increases the heart rate, raises blood pressure, increases glucose levels, secretions of hormones epinephrine and </a:t>
            </a:r>
            <a:r>
              <a:rPr lang="en-US" sz="2800" dirty="0" err="1"/>
              <a:t>norepinephrine</a:t>
            </a:r>
            <a:r>
              <a:rPr lang="en-US" sz="2800" dirty="0"/>
              <a:t>.</a:t>
            </a:r>
          </a:p>
          <a:p>
            <a:r>
              <a:rPr lang="en-US" sz="2800" dirty="0"/>
              <a:t>In calm state it’s the parasympathetic system that is activated slows the heart rate, reduces blood pressure, increases blood supply to the digestive tract.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r>
              <a:rPr lang="en-US" dirty="0"/>
              <a:t>The somatic nervous system activates the muscles in the arms, legs and the breathing muscles. </a:t>
            </a:r>
          </a:p>
          <a:p>
            <a:r>
              <a:rPr lang="en-US" dirty="0"/>
              <a:t>Different parts of the brain namely the hypothalamus, the limbic structure  and brain cells in the cerebral cortex are parts of the brain involved in the perception and evaluations of situations that give rise to emotions. </a:t>
            </a:r>
          </a:p>
          <a:p>
            <a:r>
              <a:rPr lang="en-US" dirty="0"/>
              <a:t>Stimulation of cells in different parts leads to experience of different feelings.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James-Lange theory of emotions</a:t>
            </a:r>
          </a:p>
        </p:txBody>
      </p:sp>
      <p:sp>
        <p:nvSpPr>
          <p:cNvPr id="3" name="Content Placeholder 2"/>
          <p:cNvSpPr>
            <a:spLocks noGrp="1"/>
          </p:cNvSpPr>
          <p:nvPr>
            <p:ph idx="1"/>
          </p:nvPr>
        </p:nvSpPr>
        <p:spPr/>
        <p:txBody>
          <a:bodyPr>
            <a:normAutofit fontScale="92500" lnSpcReduction="20000"/>
          </a:bodyPr>
          <a:lstStyle/>
          <a:p>
            <a:pPr>
              <a:buNone/>
            </a:pPr>
            <a:r>
              <a:rPr lang="en-US" dirty="0"/>
              <a:t> </a:t>
            </a:r>
          </a:p>
          <a:p>
            <a:r>
              <a:rPr lang="en-US" dirty="0"/>
              <a:t>Emotional experience is a reaction of bodily changes</a:t>
            </a:r>
          </a:p>
          <a:p>
            <a:pPr>
              <a:buNone/>
            </a:pPr>
            <a:r>
              <a:rPr lang="en-US" dirty="0"/>
              <a:t> </a:t>
            </a:r>
          </a:p>
          <a:p>
            <a:r>
              <a:rPr lang="en-US" dirty="0"/>
              <a:t>Every emotion is accompanied by a physiological or gut reaction. This helps us label our emotional reaction.</a:t>
            </a:r>
          </a:p>
          <a:p>
            <a:pPr lvl="1"/>
            <a:r>
              <a:rPr lang="en-US" dirty="0"/>
              <a:t>We perceive a situation that will produce a situation</a:t>
            </a:r>
          </a:p>
          <a:p>
            <a:pPr lvl="1"/>
            <a:r>
              <a:rPr lang="en-US" dirty="0"/>
              <a:t>We react to the situation</a:t>
            </a:r>
          </a:p>
          <a:p>
            <a:pPr lvl="1"/>
            <a:r>
              <a:rPr lang="en-US" dirty="0"/>
              <a:t>We notice our reaction </a:t>
            </a:r>
          </a:p>
          <a:p>
            <a:pPr>
              <a:buNone/>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6475</TotalTime>
  <Words>882</Words>
  <Application>Microsoft Office PowerPoint</Application>
  <PresentationFormat>On-screen Show (4:3)</PresentationFormat>
  <Paragraphs>92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Emotions</vt:lpstr>
      <vt:lpstr>PowerPoint Presentation</vt:lpstr>
      <vt:lpstr>PowerPoint Presentation</vt:lpstr>
      <vt:lpstr>PowerPoint Presentation</vt:lpstr>
      <vt:lpstr>PowerPoint Presentation</vt:lpstr>
      <vt:lpstr>PowerPoint Presentation</vt:lpstr>
      <vt:lpstr>Emotions &amp; Physiology</vt:lpstr>
      <vt:lpstr>PowerPoint Presentation</vt:lpstr>
      <vt:lpstr>James-Lange theory of emotions</vt:lpstr>
      <vt:lpstr>PowerPoint Presentation</vt:lpstr>
      <vt:lpstr>Cannon-Bard Theory</vt:lpstr>
      <vt:lpstr>Schachter-Singer Theory</vt:lpstr>
      <vt:lpstr>Cognitive Appraisal theory</vt:lpstr>
      <vt:lpstr>Cognitive appraisal theory  </vt:lpstr>
      <vt:lpstr>PowerPoint Presentation</vt:lpstr>
      <vt:lpstr>Relationships among emotions</vt:lpstr>
      <vt:lpstr>Non-verbal behavior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Emotions</dc:title>
  <dc:creator>HSS</dc:creator>
  <cp:lastModifiedBy>Pooja Purang</cp:lastModifiedBy>
  <cp:revision>35</cp:revision>
  <dcterms:created xsi:type="dcterms:W3CDTF">2012-06-28T14:32:09Z</dcterms:created>
  <dcterms:modified xsi:type="dcterms:W3CDTF">2022-09-21T11:59:09Z</dcterms:modified>
</cp:coreProperties>
</file>