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68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1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8739" y="30099"/>
            <a:ext cx="5151755" cy="701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bg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0466" y="1166113"/>
            <a:ext cx="10604500" cy="40290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7591" y="2410713"/>
            <a:ext cx="6295390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spc="-25" dirty="0"/>
              <a:t>PLACEMENT-</a:t>
            </a:r>
            <a:r>
              <a:rPr sz="3950" spc="-10" dirty="0"/>
              <a:t>PROJECT</a:t>
            </a:r>
            <a:endParaRPr sz="3950"/>
          </a:p>
        </p:txBody>
      </p:sp>
      <p:sp>
        <p:nvSpPr>
          <p:cNvPr id="3" name="object 3"/>
          <p:cNvSpPr txBox="1"/>
          <p:nvPr/>
        </p:nvSpPr>
        <p:spPr>
          <a:xfrm>
            <a:off x="3715765" y="3312348"/>
            <a:ext cx="4415790" cy="941069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695"/>
              </a:spcBef>
            </a:pPr>
            <a:r>
              <a:rPr sz="2500" spc="-100" dirty="0">
                <a:solidFill>
                  <a:srgbClr val="FFFFFF"/>
                </a:solidFill>
                <a:latin typeface="Arial Black"/>
                <a:cs typeface="Arial Black"/>
              </a:rPr>
              <a:t>“STUDENT-</a:t>
            </a:r>
            <a:r>
              <a:rPr sz="2500" spc="-10" dirty="0">
                <a:solidFill>
                  <a:srgbClr val="FFFFFF"/>
                </a:solidFill>
                <a:latin typeface="Arial Black"/>
                <a:cs typeface="Arial Black"/>
              </a:rPr>
              <a:t>PORTAL”</a:t>
            </a:r>
            <a:endParaRPr sz="25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605"/>
              </a:spcBef>
            </a:pPr>
            <a:r>
              <a:rPr sz="2500" spc="-60" dirty="0">
                <a:solidFill>
                  <a:srgbClr val="FFFFFF"/>
                </a:solidFill>
                <a:latin typeface="Arial Black"/>
                <a:cs typeface="Arial Black"/>
              </a:rPr>
              <a:t>Full-stack</a:t>
            </a:r>
            <a:r>
              <a:rPr sz="25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75" dirty="0">
                <a:solidFill>
                  <a:srgbClr val="FFFFFF"/>
                </a:solidFill>
                <a:latin typeface="Arial Black"/>
                <a:cs typeface="Arial Black"/>
              </a:rPr>
              <a:t>web</a:t>
            </a:r>
            <a:r>
              <a:rPr sz="25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500" spc="-40" dirty="0">
                <a:solidFill>
                  <a:srgbClr val="FFFFFF"/>
                </a:solidFill>
                <a:latin typeface="Arial Black"/>
                <a:cs typeface="Arial Black"/>
              </a:rPr>
              <a:t>application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06866" y="5124767"/>
            <a:ext cx="2579370" cy="1397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NAME:Annamalai</a:t>
            </a:r>
            <a:r>
              <a:rPr sz="1800" b="1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ajay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.D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REG</a:t>
            </a:r>
            <a:r>
              <a:rPr sz="18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NO:</a:t>
            </a:r>
            <a:r>
              <a:rPr sz="1800" b="1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43130026 </a:t>
            </a:r>
            <a:r>
              <a:rPr sz="1800" b="1" spc="60" dirty="0">
                <a:solidFill>
                  <a:srgbClr val="FFFFFF"/>
                </a:solidFill>
                <a:latin typeface="Trebuchet MS"/>
                <a:cs typeface="Trebuchet MS"/>
              </a:rPr>
              <a:t>BRANCH</a:t>
            </a:r>
            <a:r>
              <a:rPr sz="1800" b="1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:BE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DEPARTMENT:ECE </a:t>
            </a:r>
            <a:r>
              <a:rPr sz="1800" b="1" spc="-35" dirty="0">
                <a:solidFill>
                  <a:srgbClr val="FFFFFF"/>
                </a:solidFill>
                <a:latin typeface="Trebuchet MS"/>
                <a:cs typeface="Trebuchet MS"/>
              </a:rPr>
              <a:t>BATCH:SIST-</a:t>
            </a:r>
            <a:r>
              <a:rPr sz="1800" b="1" spc="-95" dirty="0">
                <a:solidFill>
                  <a:srgbClr val="FFFFFF"/>
                </a:solidFill>
                <a:latin typeface="Trebuchet MS"/>
                <a:cs typeface="Trebuchet MS"/>
              </a:rPr>
              <a:t>2027-</a:t>
            </a:r>
            <a:r>
              <a:rPr sz="1800" b="1" spc="-85" dirty="0">
                <a:solidFill>
                  <a:srgbClr val="FFFFFF"/>
                </a:solidFill>
                <a:latin typeface="Trebuchet MS"/>
                <a:cs typeface="Trebuchet MS"/>
              </a:rPr>
              <a:t>JFS-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02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825" y="133348"/>
            <a:ext cx="11915775" cy="6629400"/>
            <a:chOff x="123825" y="133348"/>
            <a:chExt cx="11915775" cy="6629400"/>
          </a:xfrm>
        </p:grpSpPr>
        <p:sp>
          <p:nvSpPr>
            <p:cNvPr id="6" name="object 6"/>
            <p:cNvSpPr/>
            <p:nvPr/>
          </p:nvSpPr>
          <p:spPr>
            <a:xfrm>
              <a:off x="133350" y="142873"/>
              <a:ext cx="11896725" cy="6610350"/>
            </a:xfrm>
            <a:custGeom>
              <a:avLst/>
              <a:gdLst/>
              <a:ahLst/>
              <a:cxnLst/>
              <a:rect l="l" t="t" r="r" b="b"/>
              <a:pathLst>
                <a:path w="11896725" h="6610350">
                  <a:moveTo>
                    <a:pt x="0" y="6610350"/>
                  </a:moveTo>
                  <a:lnTo>
                    <a:pt x="11896725" y="6610350"/>
                  </a:lnTo>
                  <a:lnTo>
                    <a:pt x="11896725" y="0"/>
                  </a:lnTo>
                  <a:lnTo>
                    <a:pt x="0" y="0"/>
                  </a:lnTo>
                  <a:lnTo>
                    <a:pt x="0" y="66103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5" y="171449"/>
              <a:ext cx="11877675" cy="21336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63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100"/>
              </a:spcBef>
            </a:pPr>
            <a:r>
              <a:rPr spc="-55" dirty="0"/>
              <a:t>DATABASE</a:t>
            </a:r>
            <a:r>
              <a:rPr spc="-125" dirty="0"/>
              <a:t> </a:t>
            </a:r>
            <a:r>
              <a:rPr spc="-10" dirty="0"/>
              <a:t>(MONGODB):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6780" y="4112577"/>
            <a:ext cx="17183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5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71129" y="4374197"/>
            <a:ext cx="23888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40" dirty="0">
                <a:solidFill>
                  <a:srgbClr val="FFFFFF"/>
                </a:solidFill>
                <a:latin typeface="Trebuchet MS"/>
                <a:cs typeface="Trebuchet MS"/>
              </a:rPr>
              <a:t>DATABASE</a:t>
            </a:r>
            <a:r>
              <a:rPr sz="1800" b="1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b="1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45" dirty="0">
                <a:solidFill>
                  <a:srgbClr val="FFFFFF"/>
                </a:solidFill>
                <a:latin typeface="Trebuchet MS"/>
                <a:cs typeface="Trebuchet MS"/>
              </a:rPr>
              <a:t>BOOKS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3825" y="133348"/>
            <a:ext cx="11915775" cy="6629400"/>
            <a:chOff x="123825" y="133348"/>
            <a:chExt cx="11915775" cy="6629400"/>
          </a:xfrm>
        </p:grpSpPr>
        <p:sp>
          <p:nvSpPr>
            <p:cNvPr id="6" name="object 6"/>
            <p:cNvSpPr/>
            <p:nvPr/>
          </p:nvSpPr>
          <p:spPr>
            <a:xfrm>
              <a:off x="133350" y="142873"/>
              <a:ext cx="11896725" cy="6610350"/>
            </a:xfrm>
            <a:custGeom>
              <a:avLst/>
              <a:gdLst/>
              <a:ahLst/>
              <a:cxnLst/>
              <a:rect l="l" t="t" r="r" b="b"/>
              <a:pathLst>
                <a:path w="11896725" h="6610350">
                  <a:moveTo>
                    <a:pt x="0" y="6610350"/>
                  </a:moveTo>
                  <a:lnTo>
                    <a:pt x="11896725" y="6610350"/>
                  </a:lnTo>
                  <a:lnTo>
                    <a:pt x="11896725" y="0"/>
                  </a:lnTo>
                  <a:lnTo>
                    <a:pt x="0" y="0"/>
                  </a:lnTo>
                  <a:lnTo>
                    <a:pt x="0" y="6610350"/>
                  </a:lnTo>
                  <a:close/>
                </a:path>
              </a:pathLst>
            </a:custGeom>
            <a:ln w="1905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975" y="723899"/>
              <a:ext cx="4772025" cy="31432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162675" y="514349"/>
              <a:ext cx="5648325" cy="36480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3200" spc="-135" dirty="0"/>
              <a:t>DATA</a:t>
            </a:r>
            <a:r>
              <a:rPr sz="3200" spc="-110" dirty="0"/>
              <a:t> </a:t>
            </a:r>
            <a:r>
              <a:rPr sz="3200" spc="-20" dirty="0"/>
              <a:t>BASE</a:t>
            </a:r>
            <a:endParaRPr sz="3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3825" y="676275"/>
            <a:ext cx="6172200" cy="39624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43650" y="3095625"/>
            <a:ext cx="5772150" cy="361950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175891" y="4766627"/>
            <a:ext cx="1617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CANTEEN</a:t>
            </a:r>
            <a:r>
              <a:rPr sz="18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50554" y="2652077"/>
            <a:ext cx="129095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30" dirty="0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r>
              <a:rPr sz="1800" b="1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65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86DC6-8F2F-384E-78BE-CCAA8FF61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2639AEA-82BA-7828-3889-8362100CE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8739" y="30099"/>
            <a:ext cx="6245861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lang="en-IN" sz="3200" spc="-135" dirty="0"/>
              <a:t>API REQUEST(POSTMAN)</a:t>
            </a:r>
            <a:endParaRPr sz="32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25CE6B3C-D50C-8106-B3BE-579FABB91548}"/>
              </a:ext>
            </a:extLst>
          </p:cNvPr>
          <p:cNvSpPr txBox="1"/>
          <p:nvPr/>
        </p:nvSpPr>
        <p:spPr>
          <a:xfrm>
            <a:off x="2175891" y="4766627"/>
            <a:ext cx="16179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CANTEEN</a:t>
            </a:r>
            <a:r>
              <a:rPr sz="1800" b="1" spc="-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6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F69BA7-D2E0-4C39-814D-46E3EE268D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838200"/>
            <a:ext cx="9173059" cy="454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7272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10629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CONCLUSION: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532889" y="781748"/>
            <a:ext cx="8997315" cy="368807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00965" indent="-96520">
              <a:lnSpc>
                <a:spcPct val="100000"/>
              </a:lnSpc>
              <a:spcBef>
                <a:spcPts val="1300"/>
              </a:spcBef>
              <a:buSzPct val="95000"/>
              <a:buChar char="•"/>
              <a:tabLst>
                <a:tab pos="10096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This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project</a:t>
            </a:r>
            <a:r>
              <a:rPr sz="2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successfully</a:t>
            </a:r>
            <a:r>
              <a:rPr sz="2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delivers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full-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stack,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modular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b="1" dirty="0">
                <a:solidFill>
                  <a:srgbClr val="FFFFFF"/>
                </a:solidFill>
                <a:latin typeface="Arial"/>
                <a:cs typeface="Arial"/>
              </a:rPr>
              <a:t>Student</a:t>
            </a:r>
            <a:r>
              <a:rPr sz="2000" b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FFFFFF"/>
                </a:solidFill>
                <a:latin typeface="Arial"/>
                <a:cs typeface="Arial"/>
              </a:rPr>
              <a:t>Portal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application.</a:t>
            </a:r>
            <a:endParaRPr sz="2000">
              <a:latin typeface="Arial MT"/>
              <a:cs typeface="Arial MT"/>
            </a:endParaRPr>
          </a:p>
          <a:p>
            <a:pPr marL="12700" marR="5080" indent="-8255">
              <a:lnSpc>
                <a:spcPct val="150200"/>
              </a:lnSpc>
              <a:buSzPct val="95000"/>
              <a:buChar char="•"/>
              <a:tabLst>
                <a:tab pos="10096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	It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effectively</a:t>
            </a:r>
            <a:r>
              <a:rPr sz="2000" spc="-8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solves</a:t>
            </a:r>
            <a:r>
              <a:rPr sz="2000" spc="-9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problem</a:t>
            </a:r>
            <a:r>
              <a:rPr sz="20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scattered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information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20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manual</a:t>
            </a:r>
            <a:r>
              <a:rPr sz="2000" spc="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processes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by</a:t>
            </a:r>
            <a:r>
              <a:rPr sz="20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centralizing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services.</a:t>
            </a:r>
            <a:endParaRPr sz="2000">
              <a:latin typeface="Arial MT"/>
              <a:cs typeface="Arial MT"/>
            </a:endParaRPr>
          </a:p>
          <a:p>
            <a:pPr marL="12700" marR="85090" indent="-8255">
              <a:lnSpc>
                <a:spcPct val="150200"/>
              </a:lnSpc>
              <a:buSzPct val="95000"/>
              <a:buChar char="•"/>
              <a:tabLst>
                <a:tab pos="10096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	The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use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20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Spring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Boot,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MongoDB, and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JavaScript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creates a</a:t>
            </a:r>
            <a:r>
              <a:rPr sz="20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fast, reliable,</a:t>
            </a:r>
            <a:r>
              <a:rPr sz="20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user-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friendly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system.</a:t>
            </a:r>
            <a:endParaRPr sz="2000">
              <a:latin typeface="Arial MT"/>
              <a:cs typeface="Arial MT"/>
            </a:endParaRPr>
          </a:p>
          <a:p>
            <a:pPr marL="12700" marR="90170" indent="-8255">
              <a:lnSpc>
                <a:spcPct val="150200"/>
              </a:lnSpc>
              <a:buSzPct val="95000"/>
              <a:buChar char="•"/>
              <a:tabLst>
                <a:tab pos="100965" algn="l"/>
              </a:tabLst>
            </a:pP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	The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current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build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20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strong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foundation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future</a:t>
            </a:r>
            <a:r>
              <a:rPr sz="20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development,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such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as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adding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an</a:t>
            </a:r>
            <a:r>
              <a:rPr sz="20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admin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panel,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real</a:t>
            </a:r>
            <a:r>
              <a:rPr sz="20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payment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gateway,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20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25" dirty="0">
                <a:solidFill>
                  <a:srgbClr val="FFFFFF"/>
                </a:solidFill>
                <a:latin typeface="Arial MT"/>
                <a:cs typeface="Arial MT"/>
              </a:rPr>
              <a:t>grade-</a:t>
            </a:r>
            <a:r>
              <a:rPr sz="2000" dirty="0">
                <a:solidFill>
                  <a:srgbClr val="FFFFFF"/>
                </a:solidFill>
                <a:latin typeface="Arial MT"/>
                <a:cs typeface="Arial MT"/>
              </a:rPr>
              <a:t>tracking</a:t>
            </a:r>
            <a:r>
              <a:rPr sz="20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Arial MT"/>
                <a:cs typeface="Arial MT"/>
              </a:rPr>
              <a:t>module</a:t>
            </a:r>
            <a:endParaRPr sz="20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8658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Abstract: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3780" y="1062037"/>
            <a:ext cx="9474200" cy="3600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1440" indent="-8890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Project: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1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full-stack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called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"Student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Portal."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Purpose:</a:t>
            </a:r>
            <a:r>
              <a:rPr sz="1800" b="1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centralize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digitize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common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college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services.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4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spcBef>
                <a:spcPts val="5"/>
              </a:spcBef>
              <a:buSzPct val="94444"/>
              <a:buFont typeface="Arial MT"/>
              <a:buChar char="•"/>
              <a:tabLst>
                <a:tab pos="91440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Features: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Provides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students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single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for: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Book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Reservation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Canteen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Ordering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&amp;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Billing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1440" indent="-88900">
              <a:lnSpc>
                <a:spcPct val="100000"/>
              </a:lnSpc>
              <a:buSzPct val="94444"/>
              <a:buChar char="•"/>
              <a:tabLst>
                <a:tab pos="9144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College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Event</a:t>
            </a:r>
            <a:r>
              <a:rPr sz="1800" spc="-10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Announcement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Goal:</a:t>
            </a:r>
            <a:r>
              <a:rPr sz="1800" b="1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replace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manual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processes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with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efficient,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accessible,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user-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friendly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online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system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30"/>
              </a:spcBef>
            </a:pPr>
            <a:r>
              <a:rPr dirty="0"/>
              <a:t>Existing</a:t>
            </a:r>
            <a:r>
              <a:rPr spc="-55" dirty="0"/>
              <a:t> </a:t>
            </a:r>
            <a:r>
              <a:rPr spc="-10" dirty="0"/>
              <a:t>System</a:t>
            </a:r>
            <a:r>
              <a:rPr sz="4400" spc="-10" dirty="0">
                <a:latin typeface="Palatino Linotype"/>
                <a:cs typeface="Palatino Linotype"/>
              </a:rPr>
              <a:t>:</a:t>
            </a:r>
            <a:endParaRPr sz="4400">
              <a:latin typeface="Palatino Linotype"/>
              <a:cs typeface="Palatino Linotype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19467" y="1118552"/>
            <a:ext cx="10329545" cy="30473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2075" indent="-88900">
              <a:lnSpc>
                <a:spcPct val="100000"/>
              </a:lnSpc>
              <a:spcBef>
                <a:spcPts val="100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Manual</a:t>
            </a:r>
            <a:r>
              <a:rPr sz="1800" b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Processes:</a:t>
            </a:r>
            <a:r>
              <a:rPr sz="1800" b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Students</a:t>
            </a:r>
            <a:r>
              <a:rPr sz="1800" spc="-8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must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physically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visit</a:t>
            </a:r>
            <a:r>
              <a:rPr sz="1800" spc="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library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check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book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availability.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25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Inefficient:</a:t>
            </a:r>
            <a:r>
              <a:rPr sz="1800" b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Long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queues</a:t>
            </a:r>
            <a:r>
              <a:rPr sz="1800" spc="-7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at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canteen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placing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orders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billing.</a:t>
            </a:r>
            <a:endParaRPr sz="1800">
              <a:latin typeface="Arial MT"/>
              <a:cs typeface="Arial MT"/>
            </a:endParaRPr>
          </a:p>
          <a:p>
            <a:pPr marL="12700" marR="5080" indent="-9525">
              <a:lnSpc>
                <a:spcPts val="4350"/>
              </a:lnSpc>
              <a:spcBef>
                <a:spcPts val="44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	Scattered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Information: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Event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holiday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announcements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are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spread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across</a:t>
            </a:r>
            <a:r>
              <a:rPr sz="1800" spc="-7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physical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notice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boards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emails.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689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Lack</a:t>
            </a:r>
            <a:r>
              <a:rPr sz="18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Centralization:</a:t>
            </a:r>
            <a:r>
              <a:rPr sz="1800" b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No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single,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unified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platform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student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services.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  <a:buClr>
                <a:srgbClr val="FFFFFF"/>
              </a:buClr>
              <a:buFont typeface="Arial MT"/>
              <a:buChar char="•"/>
            </a:pP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spc="-20" dirty="0">
                <a:solidFill>
                  <a:srgbClr val="FFFFFF"/>
                </a:solidFill>
                <a:latin typeface="Arial"/>
                <a:cs typeface="Arial"/>
              </a:rPr>
              <a:t>Time-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Consuming: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Simple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tasks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require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significant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manual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effort</a:t>
            </a:r>
            <a:r>
              <a:rPr sz="1800" spc="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time.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89928" rIns="0" bIns="0" rtlCol="0">
            <a:spAutoFit/>
          </a:bodyPr>
          <a:lstStyle/>
          <a:p>
            <a:pPr marL="245110">
              <a:lnSpc>
                <a:spcPct val="100000"/>
              </a:lnSpc>
              <a:spcBef>
                <a:spcPts val="100"/>
              </a:spcBef>
            </a:pPr>
            <a:r>
              <a:rPr dirty="0"/>
              <a:t>Proposed</a:t>
            </a:r>
            <a:r>
              <a:rPr spc="35" dirty="0"/>
              <a:t> </a:t>
            </a:r>
            <a:r>
              <a:rPr spc="-1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34097" y="959548"/>
            <a:ext cx="7774305" cy="4985385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92075" indent="-88900">
              <a:lnSpc>
                <a:spcPct val="100000"/>
              </a:lnSpc>
              <a:spcBef>
                <a:spcPts val="124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Centralized</a:t>
            </a:r>
            <a:r>
              <a:rPr sz="1800" b="1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Hub:</a:t>
            </a:r>
            <a:r>
              <a:rPr sz="1800" b="1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1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single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portal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student-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facing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services.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14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User</a:t>
            </a:r>
            <a:r>
              <a:rPr sz="1800" b="1" spc="-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Authentication:</a:t>
            </a:r>
            <a:r>
              <a:rPr sz="1800" b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Secure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registration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login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students.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Library:</a:t>
            </a:r>
            <a:endParaRPr sz="1800">
              <a:latin typeface="Arial"/>
              <a:cs typeface="Arial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Char char="•"/>
              <a:tabLst>
                <a:tab pos="9207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View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live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list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of</a:t>
            </a:r>
            <a:r>
              <a:rPr sz="1800" spc="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books.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065"/>
              </a:spcBef>
              <a:buSzPct val="94444"/>
              <a:buChar char="•"/>
              <a:tabLst>
                <a:tab pos="9207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Check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real-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time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availability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("Available"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"Reserved").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Char char="•"/>
              <a:tabLst>
                <a:tab pos="9207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Reserve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book online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single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click.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145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Digital</a:t>
            </a:r>
            <a:r>
              <a:rPr sz="1800" b="1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Canteen:</a:t>
            </a:r>
            <a:endParaRPr sz="1800">
              <a:latin typeface="Arial"/>
              <a:cs typeface="Arial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Char char="•"/>
              <a:tabLst>
                <a:tab pos="9207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Browse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full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canteen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menu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prices.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Char char="•"/>
              <a:tabLst>
                <a:tab pos="9207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Add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items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digital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bill.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Char char="•"/>
              <a:tabLst>
                <a:tab pos="9207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Instantly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see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total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bill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amount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calculated.</a:t>
            </a:r>
            <a:endParaRPr sz="1800">
              <a:latin typeface="Arial MT"/>
              <a:cs typeface="Arial MT"/>
            </a:endParaRPr>
          </a:p>
          <a:p>
            <a:pPr marL="92075" indent="-88900">
              <a:lnSpc>
                <a:spcPct val="100000"/>
              </a:lnSpc>
              <a:spcBef>
                <a:spcPts val="1070"/>
              </a:spcBef>
              <a:buSzPct val="94444"/>
              <a:buFont typeface="Arial MT"/>
              <a:buChar char="•"/>
              <a:tabLst>
                <a:tab pos="92075" algn="l"/>
              </a:tabLst>
            </a:pPr>
            <a:r>
              <a:rPr sz="1800" b="1" dirty="0">
                <a:solidFill>
                  <a:srgbClr val="FFFFFF"/>
                </a:solidFill>
                <a:latin typeface="Arial"/>
                <a:cs typeface="Arial"/>
              </a:rPr>
              <a:t>Events</a:t>
            </a:r>
            <a:r>
              <a:rPr sz="18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Arial"/>
                <a:cs typeface="Arial"/>
              </a:rPr>
              <a:t>Dashboard:</a:t>
            </a:r>
            <a:endParaRPr sz="1800">
              <a:latin typeface="Arial"/>
              <a:cs typeface="Arial"/>
            </a:endParaRPr>
          </a:p>
          <a:p>
            <a:pPr marL="92075" indent="-88900">
              <a:lnSpc>
                <a:spcPct val="100000"/>
              </a:lnSpc>
              <a:spcBef>
                <a:spcPts val="1145"/>
              </a:spcBef>
              <a:buSzPct val="94444"/>
              <a:buChar char="•"/>
              <a:tabLst>
                <a:tab pos="92075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1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single,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up-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to-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feed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for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all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college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announcements,</a:t>
            </a:r>
            <a:r>
              <a:rPr sz="1800" spc="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fests,</a:t>
            </a:r>
            <a:r>
              <a:rPr sz="1800" spc="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and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holidays.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5892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dirty="0"/>
              <a:t>Advantages</a:t>
            </a:r>
            <a:r>
              <a:rPr spc="-50" dirty="0"/>
              <a:t> </a:t>
            </a:r>
            <a:r>
              <a:rPr dirty="0"/>
              <a:t>&amp;</a:t>
            </a:r>
            <a:r>
              <a:rPr spc="-35" dirty="0"/>
              <a:t> </a:t>
            </a:r>
            <a:r>
              <a:rPr spc="-10" dirty="0"/>
              <a:t>Disadvantages: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68566" y="1166113"/>
          <a:ext cx="10604500" cy="40290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0581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ADVANTAGES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800" b="1" spc="5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DIS-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ADVANTAGES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581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Efficiency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800" spc="-70" dirty="0">
                          <a:latin typeface="Trebuchet MS"/>
                          <a:cs typeface="Trebuchet MS"/>
                        </a:rPr>
                        <a:t>Internet</a:t>
                      </a:r>
                      <a:r>
                        <a:rPr sz="1800" spc="-150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Dependency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581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Accessibility: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35" dirty="0">
                          <a:latin typeface="Trebuchet MS"/>
                          <a:cs typeface="Trebuchet MS"/>
                        </a:rPr>
                        <a:t>Simplified</a:t>
                      </a:r>
                      <a:r>
                        <a:rPr sz="1800" spc="-14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Billing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0581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spc="-10" dirty="0">
                          <a:latin typeface="Trebuchet MS"/>
                          <a:cs typeface="Trebuchet MS"/>
                        </a:rPr>
                        <a:t>Centralization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Basic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Security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05815"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spc="-25" dirty="0">
                          <a:latin typeface="Trebuchet MS"/>
                          <a:cs typeface="Trebuchet MS"/>
                        </a:rPr>
                        <a:t>User-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Friendly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58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dirty="0">
                          <a:latin typeface="Trebuchet MS"/>
                          <a:cs typeface="Trebuchet MS"/>
                        </a:rPr>
                        <a:t>Basic</a:t>
                      </a:r>
                      <a:r>
                        <a:rPr sz="1800" spc="-15" dirty="0">
                          <a:latin typeface="Trebuchet MS"/>
                          <a:cs typeface="Trebuchet MS"/>
                        </a:rPr>
                        <a:t> </a:t>
                      </a:r>
                      <a:r>
                        <a:rPr sz="1800" spc="-10" dirty="0">
                          <a:latin typeface="Trebuchet MS"/>
                          <a:cs typeface="Trebuchet MS"/>
                        </a:rPr>
                        <a:t>Security</a:t>
                      </a:r>
                      <a:endParaRPr sz="1800">
                        <a:latin typeface="Trebuchet MS"/>
                        <a:cs typeface="Trebuchet MS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1154" y="223456"/>
            <a:ext cx="40811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Hardware</a:t>
            </a:r>
            <a:r>
              <a:rPr spc="10" dirty="0"/>
              <a:t> </a:t>
            </a:r>
            <a:r>
              <a:rPr spc="-10" dirty="0"/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89559" y="626300"/>
            <a:ext cx="6634480" cy="4225925"/>
          </a:xfrm>
          <a:prstGeom prst="rect">
            <a:avLst/>
          </a:prstGeom>
        </p:spPr>
        <p:txBody>
          <a:bodyPr vert="horz" wrap="square" lIns="0" tIns="157480" rIns="0" bIns="0" rtlCol="0">
            <a:spAutoFit/>
          </a:bodyPr>
          <a:lstStyle/>
          <a:p>
            <a:pPr marL="468630" indent="-88900">
              <a:lnSpc>
                <a:spcPct val="100000"/>
              </a:lnSpc>
              <a:spcBef>
                <a:spcPts val="1240"/>
              </a:spcBef>
              <a:buSzPct val="94444"/>
              <a:buFont typeface="Arial MT"/>
              <a:buChar char="•"/>
              <a:tabLst>
                <a:tab pos="468630" algn="l"/>
              </a:tabLst>
            </a:pP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Server:</a:t>
            </a:r>
            <a:endParaRPr sz="1800">
              <a:latin typeface="Arial"/>
              <a:cs typeface="Arial"/>
            </a:endParaRPr>
          </a:p>
          <a:p>
            <a:pPr marL="389890" marR="5080" indent="-10160">
              <a:lnSpc>
                <a:spcPct val="149500"/>
              </a:lnSpc>
              <a:spcBef>
                <a:spcPts val="75"/>
              </a:spcBef>
              <a:buSzPct val="94444"/>
              <a:buChar char="•"/>
              <a:tabLst>
                <a:tab pos="46863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	A</a:t>
            </a:r>
            <a:r>
              <a:rPr sz="1800" spc="-1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PC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cloud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server</a:t>
            </a:r>
            <a:r>
              <a:rPr sz="1800" spc="4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to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host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the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Spring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Boot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application</a:t>
            </a:r>
            <a:r>
              <a:rPr sz="1800" spc="-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and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MongoDB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database.</a:t>
            </a:r>
            <a:endParaRPr sz="1800">
              <a:latin typeface="Arial MT"/>
              <a:cs typeface="Arial MT"/>
            </a:endParaRPr>
          </a:p>
          <a:p>
            <a:pPr marL="468630" indent="-88900">
              <a:lnSpc>
                <a:spcPct val="100000"/>
              </a:lnSpc>
              <a:spcBef>
                <a:spcPts val="1070"/>
              </a:spcBef>
              <a:buSzPct val="94444"/>
              <a:buFont typeface="Arial MT"/>
              <a:buChar char="•"/>
              <a:tabLst>
                <a:tab pos="468630" algn="l"/>
              </a:tabLst>
            </a:pP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Client:</a:t>
            </a:r>
            <a:endParaRPr sz="1800">
              <a:latin typeface="Arial"/>
              <a:cs typeface="Arial"/>
            </a:endParaRPr>
          </a:p>
          <a:p>
            <a:pPr marL="468630" indent="-88900">
              <a:lnSpc>
                <a:spcPct val="100000"/>
              </a:lnSpc>
              <a:spcBef>
                <a:spcPts val="1070"/>
              </a:spcBef>
              <a:buSzPct val="94444"/>
              <a:buChar char="•"/>
              <a:tabLst>
                <a:tab pos="468630" algn="l"/>
              </a:tabLst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Any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device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with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a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web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browser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Arial MT"/>
                <a:cs typeface="Arial MT"/>
              </a:rPr>
              <a:t>.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8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FFFFFF"/>
                </a:solidFill>
                <a:latin typeface="Arial Black"/>
                <a:cs typeface="Arial Black"/>
              </a:rPr>
              <a:t>Software</a:t>
            </a:r>
            <a:r>
              <a:rPr sz="2400" spc="-5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Arial Black"/>
                <a:cs typeface="Arial Black"/>
              </a:rPr>
              <a:t>Requirements</a:t>
            </a:r>
            <a:endParaRPr sz="24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1345"/>
              </a:spcBef>
            </a:pPr>
            <a:endParaRPr sz="2400">
              <a:latin typeface="Arial Black"/>
              <a:cs typeface="Arial Black"/>
            </a:endParaRPr>
          </a:p>
          <a:p>
            <a:pPr marL="226060">
              <a:lnSpc>
                <a:spcPct val="100000"/>
              </a:lnSpc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Backend: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Java</a:t>
            </a:r>
            <a:r>
              <a:rPr sz="1800" spc="-3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(JDK</a:t>
            </a:r>
            <a:r>
              <a:rPr sz="1800" spc="-2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17)Spring</a:t>
            </a:r>
            <a:r>
              <a:rPr sz="1800" spc="-6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BootMaven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130"/>
              </a:spcBef>
            </a:pPr>
            <a:endParaRPr sz="1800">
              <a:latin typeface="Arial MT"/>
              <a:cs typeface="Arial MT"/>
            </a:endParaRPr>
          </a:p>
          <a:p>
            <a:pPr marL="226060">
              <a:lnSpc>
                <a:spcPct val="100000"/>
              </a:lnSpc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Database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:MongoDB</a:t>
            </a:r>
            <a:r>
              <a:rPr sz="1800" spc="-6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ServerMongoDB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Compass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Arial MT"/>
                <a:cs typeface="Arial MT"/>
              </a:rPr>
              <a:t>(for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03555" y="5095557"/>
            <a:ext cx="243967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database</a:t>
            </a:r>
            <a:r>
              <a:rPr sz="1800" spc="-5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management)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752340" y="5138737"/>
            <a:ext cx="56946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Frontend</a:t>
            </a:r>
            <a:r>
              <a:rPr sz="1800" b="1" u="sng" spc="-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HTML5CSS3JavaScript</a:t>
            </a:r>
            <a:r>
              <a:rPr sz="1800" spc="-9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(ES6+)Development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48657" y="5691822"/>
            <a:ext cx="4894580" cy="843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sng" spc="-2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Tools</a:t>
            </a:r>
            <a:r>
              <a:rPr sz="1800" b="1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Visual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Studio</a:t>
            </a:r>
            <a:r>
              <a:rPr sz="1800" spc="-3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Code</a:t>
            </a:r>
            <a:r>
              <a:rPr sz="1800" spc="-4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(VS</a:t>
            </a:r>
            <a:r>
              <a:rPr sz="1800" spc="-1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Code)Operating</a:t>
            </a:r>
            <a:endParaRPr sz="180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00">
              <a:latin typeface="Arial MT"/>
              <a:cs typeface="Arial MT"/>
            </a:endParaRPr>
          </a:p>
          <a:p>
            <a:pPr marL="15875">
              <a:lnSpc>
                <a:spcPct val="100000"/>
              </a:lnSpc>
            </a:pP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System</a:t>
            </a:r>
            <a:r>
              <a:rPr sz="1800" b="1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 </a:t>
            </a:r>
            <a:r>
              <a:rPr sz="1800" b="1" u="sng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  <a:cs typeface="Arial"/>
              </a:rPr>
              <a:t>: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Windows,</a:t>
            </a:r>
            <a:r>
              <a:rPr sz="1800" spc="20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macOS,</a:t>
            </a:r>
            <a:r>
              <a:rPr sz="1800" spc="-45" dirty="0">
                <a:solidFill>
                  <a:srgbClr val="FFFFFF"/>
                </a:solidFill>
                <a:latin typeface="Arial MT"/>
                <a:cs typeface="Arial MT"/>
              </a:rPr>
              <a:t> </a:t>
            </a:r>
            <a:r>
              <a:rPr sz="1800" dirty="0">
                <a:solidFill>
                  <a:srgbClr val="FFFFFF"/>
                </a:solidFill>
                <a:latin typeface="Arial MT"/>
                <a:cs typeface="Arial MT"/>
              </a:rPr>
              <a:t>or </a:t>
            </a:r>
            <a:r>
              <a:rPr sz="1800" spc="-10" dirty="0">
                <a:solidFill>
                  <a:srgbClr val="FFFFFF"/>
                </a:solidFill>
                <a:latin typeface="Arial MT"/>
                <a:cs typeface="Arial MT"/>
              </a:rPr>
              <a:t>Linux</a:t>
            </a:r>
            <a:endParaRPr sz="1800">
              <a:latin typeface="Arial MT"/>
              <a:cs typeface="Arial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4368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MODULES</a:t>
            </a:r>
            <a:r>
              <a:rPr spc="-35" dirty="0"/>
              <a:t> </a:t>
            </a:r>
            <a:r>
              <a:rPr dirty="0"/>
              <a:t>AND</a:t>
            </a:r>
            <a:r>
              <a:rPr spc="-15" dirty="0"/>
              <a:t> </a:t>
            </a:r>
            <a:r>
              <a:rPr spc="-10" dirty="0"/>
              <a:t>DISCRIPTION: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4077" y="766000"/>
            <a:ext cx="8749665" cy="195262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9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u="sng" spc="-4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Authentication</a:t>
            </a:r>
            <a:r>
              <a:rPr sz="1800" b="1" u="sng" spc="-9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Module: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Handles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new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registration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existing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login.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Spring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Boot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check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credentials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against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users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collection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MongoDB.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u="sng" spc="-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Library</a:t>
            </a:r>
            <a:r>
              <a:rPr sz="1800" b="1" u="sng" spc="-1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Module: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Fetches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displays</a:t>
            </a:r>
            <a:r>
              <a:rPr sz="1800" spc="-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books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books</a:t>
            </a:r>
            <a:r>
              <a:rPr sz="1800" spc="-1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collection.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Shows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real-time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reserved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status</a:t>
            </a:r>
            <a:r>
              <a:rPr sz="1800" spc="-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each</a:t>
            </a:r>
            <a:r>
              <a:rPr sz="1800" spc="-13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book.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4077" y="2733357"/>
            <a:ext cx="931354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50" dirty="0">
                <a:solidFill>
                  <a:srgbClr val="FFFFFF"/>
                </a:solidFill>
                <a:latin typeface="Trebuchet MS"/>
                <a:cs typeface="Trebuchet MS"/>
              </a:rPr>
              <a:t>Sends</a:t>
            </a:r>
            <a:r>
              <a:rPr sz="1800" spc="-20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PUT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request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backend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API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5" dirty="0">
                <a:solidFill>
                  <a:srgbClr val="FFFFFF"/>
                </a:solidFill>
                <a:latin typeface="Trebuchet MS"/>
                <a:cs typeface="Trebuchet MS"/>
              </a:rPr>
              <a:t>update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book's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status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"Reserve"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button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4077" y="2874581"/>
            <a:ext cx="6960870" cy="162813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1300">
              <a:lnSpc>
                <a:spcPct val="100000"/>
              </a:lnSpc>
              <a:spcBef>
                <a:spcPts val="490"/>
              </a:spcBef>
            </a:pP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is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clicked.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Canteen</a:t>
            </a:r>
            <a:r>
              <a:rPr sz="1800" b="1" u="sng" spc="-16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Module: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Fetches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displays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items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canteen_items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collection.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75" dirty="0">
                <a:solidFill>
                  <a:srgbClr val="FFFFFF"/>
                </a:solidFill>
                <a:latin typeface="Trebuchet MS"/>
                <a:cs typeface="Trebuchet MS"/>
              </a:rPr>
              <a:t>Uses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JavaScript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create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digital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bill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when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2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user</a:t>
            </a:r>
            <a:r>
              <a:rPr sz="1800" spc="-15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clicks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"Add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5" dirty="0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Bill".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Dynamically</a:t>
            </a:r>
            <a:r>
              <a:rPr sz="1800" spc="-14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calculates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8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displays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9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total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5" dirty="0">
                <a:solidFill>
                  <a:srgbClr val="FFFFFF"/>
                </a:solidFill>
                <a:latin typeface="Trebuchet MS"/>
                <a:cs typeface="Trebuchet MS"/>
              </a:rPr>
              <a:t>bill</a:t>
            </a:r>
            <a:r>
              <a:rPr sz="1800" spc="-16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amount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74077" y="4676838"/>
            <a:ext cx="6941820" cy="97980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b="1" u="sng" spc="-2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Events</a:t>
            </a:r>
            <a:r>
              <a:rPr sz="1800" b="1" u="sng" spc="-16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sng" spc="-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rebuchet MS"/>
                <a:cs typeface="Trebuchet MS"/>
              </a:rPr>
              <a:t>Module: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Fetches</a:t>
            </a:r>
            <a:r>
              <a:rPr sz="1800" spc="-1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displays</a:t>
            </a:r>
            <a:r>
              <a:rPr sz="1800" spc="-10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1800" spc="-15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announcements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from</a:t>
            </a:r>
            <a:r>
              <a:rPr sz="1800" spc="-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sz="1800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events</a:t>
            </a:r>
            <a:r>
              <a:rPr sz="1800" spc="-19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10" dirty="0">
                <a:solidFill>
                  <a:srgbClr val="FFFFFF"/>
                </a:solidFill>
                <a:latin typeface="Trebuchet MS"/>
                <a:cs typeface="Trebuchet MS"/>
              </a:rPr>
              <a:t>collection.</a:t>
            </a:r>
            <a:endParaRPr sz="1800">
              <a:latin typeface="Trebuchet MS"/>
              <a:cs typeface="Trebuchet MS"/>
            </a:endParaRPr>
          </a:p>
          <a:p>
            <a:pPr marL="241300" indent="-228600">
              <a:lnSpc>
                <a:spcPct val="10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Provides</a:t>
            </a:r>
            <a:r>
              <a:rPr sz="1800" spc="-20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dirty="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sz="1800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60" dirty="0">
                <a:solidFill>
                  <a:srgbClr val="FFFFFF"/>
                </a:solidFill>
                <a:latin typeface="Trebuchet MS"/>
                <a:cs typeface="Trebuchet MS"/>
              </a:rPr>
              <a:t>central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feed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85" dirty="0">
                <a:solidFill>
                  <a:srgbClr val="FFFFFF"/>
                </a:solidFill>
                <a:latin typeface="Trebuchet MS"/>
                <a:cs typeface="Trebuchet MS"/>
              </a:rPr>
              <a:t>for</a:t>
            </a:r>
            <a:r>
              <a:rPr sz="1800" spc="-14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50" dirty="0">
                <a:solidFill>
                  <a:srgbClr val="FFFFFF"/>
                </a:solidFill>
                <a:latin typeface="Trebuchet MS"/>
                <a:cs typeface="Trebuchet MS"/>
              </a:rPr>
              <a:t>all</a:t>
            </a:r>
            <a:r>
              <a:rPr sz="1800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5" dirty="0">
                <a:solidFill>
                  <a:srgbClr val="FFFFFF"/>
                </a:solidFill>
                <a:latin typeface="Trebuchet MS"/>
                <a:cs typeface="Trebuchet MS"/>
              </a:rPr>
              <a:t>college</a:t>
            </a:r>
            <a:r>
              <a:rPr sz="1800" spc="-114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40" dirty="0">
                <a:solidFill>
                  <a:srgbClr val="FFFFFF"/>
                </a:solidFill>
                <a:latin typeface="Trebuchet MS"/>
                <a:cs typeface="Trebuchet MS"/>
              </a:rPr>
              <a:t>news,</a:t>
            </a:r>
            <a:r>
              <a:rPr sz="1800" spc="-13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30" dirty="0">
                <a:solidFill>
                  <a:srgbClr val="FFFFFF"/>
                </a:solidFill>
                <a:latin typeface="Trebuchet MS"/>
                <a:cs typeface="Trebuchet MS"/>
              </a:rPr>
              <a:t>sorted</a:t>
            </a:r>
            <a:r>
              <a:rPr sz="1800" spc="-17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5" dirty="0">
                <a:solidFill>
                  <a:srgbClr val="FFFFFF"/>
                </a:solidFill>
                <a:latin typeface="Trebuchet MS"/>
                <a:cs typeface="Trebuchet MS"/>
              </a:rPr>
              <a:t>by</a:t>
            </a:r>
            <a:r>
              <a:rPr sz="1800" spc="-21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spc="-20" dirty="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54063" rIns="0" bIns="0" rtlCol="0">
            <a:spAutoFit/>
          </a:bodyPr>
          <a:lstStyle/>
          <a:p>
            <a:pPr marL="154305">
              <a:lnSpc>
                <a:spcPct val="100000"/>
              </a:lnSpc>
              <a:spcBef>
                <a:spcPts val="100"/>
              </a:spcBef>
            </a:pPr>
            <a:r>
              <a:rPr dirty="0"/>
              <a:t>SAMPLE</a:t>
            </a:r>
            <a:r>
              <a:rPr spc="-15" dirty="0"/>
              <a:t> </a:t>
            </a:r>
            <a:r>
              <a:rPr spc="-10" dirty="0"/>
              <a:t>OUTPUT: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57275" y="1552575"/>
            <a:ext cx="10772775" cy="4352925"/>
            <a:chOff x="1057275" y="1552575"/>
            <a:chExt cx="10772775" cy="4352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57275" y="1552575"/>
              <a:ext cx="3914775" cy="43529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72125" y="1914525"/>
              <a:ext cx="6257925" cy="3200400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2192401" y="6020434"/>
            <a:ext cx="138493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LOG-</a:t>
            </a:r>
            <a:r>
              <a:rPr sz="1800" b="1" spc="55" dirty="0">
                <a:solidFill>
                  <a:srgbClr val="FFFFFF"/>
                </a:solidFill>
                <a:latin typeface="Trebuchet MS"/>
                <a:cs typeface="Trebuchet MS"/>
              </a:rPr>
              <a:t>IN</a:t>
            </a:r>
            <a:r>
              <a:rPr sz="1800" b="1" spc="-17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20" dirty="0">
                <a:solidFill>
                  <a:srgbClr val="FFFFFF"/>
                </a:solidFill>
                <a:latin typeface="Trebuchet MS"/>
                <a:cs typeface="Trebuchet MS"/>
              </a:rPr>
              <a:t>PAGE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543543" y="5268277"/>
            <a:ext cx="91249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LIBRARY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7863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100"/>
              </a:spcBef>
            </a:pPr>
            <a:r>
              <a:rPr dirty="0"/>
              <a:t>SAMPLE</a:t>
            </a:r>
            <a:r>
              <a:rPr spc="-20" dirty="0"/>
              <a:t> </a:t>
            </a:r>
            <a:r>
              <a:rPr spc="-10" dirty="0"/>
              <a:t>OUTPUT: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47675" y="1266825"/>
            <a:ext cx="11315700" cy="4352925"/>
            <a:chOff x="447675" y="1266825"/>
            <a:chExt cx="11315700" cy="435292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05425" y="1266825"/>
              <a:ext cx="6457950" cy="43529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7675" y="1714500"/>
              <a:ext cx="4572000" cy="36861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102994" y="5649595"/>
            <a:ext cx="312102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FFFFFF"/>
                </a:solidFill>
                <a:latin typeface="Trebuchet MS"/>
                <a:cs typeface="Trebuchet MS"/>
              </a:rPr>
              <a:t>CANTEEN</a:t>
            </a:r>
            <a:r>
              <a:rPr sz="1800" b="1" spc="-16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60" dirty="0">
                <a:solidFill>
                  <a:srgbClr val="FFFFFF"/>
                </a:solidFill>
                <a:latin typeface="Trebuchet MS"/>
                <a:cs typeface="Trebuchet MS"/>
              </a:rPr>
              <a:t>MENU</a:t>
            </a:r>
            <a:r>
              <a:rPr sz="1800" b="1" spc="-185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50" dirty="0">
                <a:solidFill>
                  <a:srgbClr val="FFFFFF"/>
                </a:solidFill>
                <a:latin typeface="Trebuchet MS"/>
                <a:cs typeface="Trebuchet MS"/>
              </a:rPr>
              <a:t>AND</a:t>
            </a:r>
            <a:r>
              <a:rPr sz="1800" b="1" spc="-120" dirty="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BILLING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11919" y="5671502"/>
            <a:ext cx="7131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0" dirty="0">
                <a:solidFill>
                  <a:srgbClr val="FFFFFF"/>
                </a:solidFill>
                <a:latin typeface="Trebuchet MS"/>
                <a:cs typeface="Trebuchet MS"/>
              </a:rPr>
              <a:t>EVENT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33350" y="142873"/>
            <a:ext cx="11896725" cy="6610350"/>
          </a:xfrm>
          <a:custGeom>
            <a:avLst/>
            <a:gdLst/>
            <a:ahLst/>
            <a:cxnLst/>
            <a:rect l="l" t="t" r="r" b="b"/>
            <a:pathLst>
              <a:path w="11896725" h="6610350">
                <a:moveTo>
                  <a:pt x="0" y="6610350"/>
                </a:moveTo>
                <a:lnTo>
                  <a:pt x="11896725" y="6610350"/>
                </a:lnTo>
                <a:lnTo>
                  <a:pt x="11896725" y="0"/>
                </a:lnTo>
                <a:lnTo>
                  <a:pt x="0" y="0"/>
                </a:lnTo>
                <a:lnTo>
                  <a:pt x="0" y="6610350"/>
                </a:lnTo>
                <a:close/>
              </a:path>
            </a:pathLst>
          </a:custGeom>
          <a:ln w="1905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604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Arial Black</vt:lpstr>
      <vt:lpstr>Arial MT</vt:lpstr>
      <vt:lpstr>Calibri</vt:lpstr>
      <vt:lpstr>Palatino Linotype</vt:lpstr>
      <vt:lpstr>Trebuchet MS</vt:lpstr>
      <vt:lpstr>Office Theme</vt:lpstr>
      <vt:lpstr>PLACEMENT-PROJECT</vt:lpstr>
      <vt:lpstr>Abstract:</vt:lpstr>
      <vt:lpstr>Existing System:</vt:lpstr>
      <vt:lpstr>Proposed System</vt:lpstr>
      <vt:lpstr>Advantages &amp; Disadvantages:</vt:lpstr>
      <vt:lpstr>Hardware Requirements</vt:lpstr>
      <vt:lpstr>MODULES AND DISCRIPTION:</vt:lpstr>
      <vt:lpstr>SAMPLE OUTPUT:</vt:lpstr>
      <vt:lpstr>SAMPLE OUTPUT:</vt:lpstr>
      <vt:lpstr>DATABASE (MONGODB):</vt:lpstr>
      <vt:lpstr>DATA BASE</vt:lpstr>
      <vt:lpstr>API REQUEST(POSTMAN)</vt:lpstr>
      <vt:lpstr>CONCLUSION: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Sharmila Dharmarajan</dc:creator>
  <cp:lastModifiedBy>Sharmila Dharmarajan</cp:lastModifiedBy>
  <cp:revision>2</cp:revision>
  <dcterms:created xsi:type="dcterms:W3CDTF">2025-10-29T09:04:47Z</dcterms:created>
  <dcterms:modified xsi:type="dcterms:W3CDTF">2025-10-29T09:12:05Z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2025-10-29T00:00:00Z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2025-10-29T00:00:00Z</vt:filetime>
  </property>
</Properties>
</file>