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png" ContentType="image/png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30099"/>
            <a:ext cx="5151755" cy="701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0466" y="1166113"/>
            <a:ext cx="10604500" cy="4029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7591" y="2410713"/>
            <a:ext cx="6295390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25"/>
              <a:t>PLACEMENT-</a:t>
            </a:r>
            <a:r>
              <a:rPr dirty="0" sz="3950" spc="-10"/>
              <a:t>PROJECT</a:t>
            </a:r>
            <a:endParaRPr sz="3950"/>
          </a:p>
        </p:txBody>
      </p:sp>
      <p:sp>
        <p:nvSpPr>
          <p:cNvPr id="3" name="object 3" descr=""/>
          <p:cNvSpPr txBox="1"/>
          <p:nvPr/>
        </p:nvSpPr>
        <p:spPr>
          <a:xfrm>
            <a:off x="3715765" y="3312348"/>
            <a:ext cx="4415790" cy="941069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95"/>
              </a:spcBef>
            </a:pPr>
            <a:r>
              <a:rPr dirty="0" sz="2500" spc="-100">
                <a:solidFill>
                  <a:srgbClr val="FFFFFF"/>
                </a:solidFill>
                <a:latin typeface="Arial Black"/>
                <a:cs typeface="Arial Black"/>
              </a:rPr>
              <a:t>“STUDENT-</a:t>
            </a:r>
            <a:r>
              <a:rPr dirty="0" sz="2500" spc="-10">
                <a:solidFill>
                  <a:srgbClr val="FFFFFF"/>
                </a:solidFill>
                <a:latin typeface="Arial Black"/>
                <a:cs typeface="Arial Black"/>
              </a:rPr>
              <a:t>PORTAL”</a:t>
            </a:r>
            <a:endParaRPr sz="25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605"/>
              </a:spcBef>
            </a:pPr>
            <a:r>
              <a:rPr dirty="0" sz="2500" spc="-60">
                <a:solidFill>
                  <a:srgbClr val="FFFFFF"/>
                </a:solidFill>
                <a:latin typeface="Arial Black"/>
                <a:cs typeface="Arial Black"/>
              </a:rPr>
              <a:t>Full-stack</a:t>
            </a:r>
            <a:r>
              <a:rPr dirty="0" sz="2500" spc="-10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500" spc="-75">
                <a:solidFill>
                  <a:srgbClr val="FFFFFF"/>
                </a:solidFill>
                <a:latin typeface="Arial Black"/>
                <a:cs typeface="Arial Black"/>
              </a:rPr>
              <a:t>web</a:t>
            </a:r>
            <a:r>
              <a:rPr dirty="0" sz="2500" spc="-10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500" spc="-40">
                <a:solidFill>
                  <a:srgbClr val="FFFFFF"/>
                </a:solidFill>
                <a:latin typeface="Arial Black"/>
                <a:cs typeface="Arial Black"/>
              </a:rPr>
              <a:t>application</a:t>
            </a:r>
            <a:endParaRPr sz="2500">
              <a:latin typeface="Arial Black"/>
              <a:cs typeface="Arial Black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706866" y="5124767"/>
            <a:ext cx="2579370" cy="1397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Trebuchet MS"/>
                <a:cs typeface="Trebuchet MS"/>
              </a:rPr>
              <a:t>NAME:Annamalai</a:t>
            </a:r>
            <a:r>
              <a:rPr dirty="0" sz="1800" spc="-1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60" b="1">
                <a:solidFill>
                  <a:srgbClr val="FFFFFF"/>
                </a:solidFill>
                <a:latin typeface="Trebuchet MS"/>
                <a:cs typeface="Trebuchet MS"/>
              </a:rPr>
              <a:t>ajay</a:t>
            </a:r>
            <a:r>
              <a:rPr dirty="0" sz="1800" spc="-1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25" b="1">
                <a:solidFill>
                  <a:srgbClr val="FFFFFF"/>
                </a:solidFill>
                <a:latin typeface="Trebuchet MS"/>
                <a:cs typeface="Trebuchet MS"/>
              </a:rPr>
              <a:t>.D </a:t>
            </a:r>
            <a:r>
              <a:rPr dirty="0" sz="1800" b="1">
                <a:solidFill>
                  <a:srgbClr val="FFFFFF"/>
                </a:solidFill>
                <a:latin typeface="Trebuchet MS"/>
                <a:cs typeface="Trebuchet MS"/>
              </a:rPr>
              <a:t>REG</a:t>
            </a:r>
            <a:r>
              <a:rPr dirty="0" sz="1800" spc="-12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FFFFFF"/>
                </a:solidFill>
                <a:latin typeface="Trebuchet MS"/>
                <a:cs typeface="Trebuchet MS"/>
              </a:rPr>
              <a:t>NO:</a:t>
            </a:r>
            <a:r>
              <a:rPr dirty="0" sz="1800" spc="-114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Trebuchet MS"/>
                <a:cs typeface="Trebuchet MS"/>
              </a:rPr>
              <a:t>43130026 </a:t>
            </a:r>
            <a:r>
              <a:rPr dirty="0" sz="1800" spc="60" b="1">
                <a:solidFill>
                  <a:srgbClr val="FFFFFF"/>
                </a:solidFill>
                <a:latin typeface="Trebuchet MS"/>
                <a:cs typeface="Trebuchet MS"/>
              </a:rPr>
              <a:t>BRANCH</a:t>
            </a:r>
            <a:r>
              <a:rPr dirty="0" sz="1800" spc="-20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25" b="1">
                <a:solidFill>
                  <a:srgbClr val="FFFFFF"/>
                </a:solidFill>
                <a:latin typeface="Trebuchet MS"/>
                <a:cs typeface="Trebuchet MS"/>
              </a:rPr>
              <a:t>:BE </a:t>
            </a:r>
            <a:r>
              <a:rPr dirty="0" sz="1800" spc="-10" b="1">
                <a:solidFill>
                  <a:srgbClr val="FFFFFF"/>
                </a:solidFill>
                <a:latin typeface="Trebuchet MS"/>
                <a:cs typeface="Trebuchet MS"/>
              </a:rPr>
              <a:t>DEPARTMENT:ECE </a:t>
            </a:r>
            <a:r>
              <a:rPr dirty="0" sz="1800" spc="-35" b="1">
                <a:solidFill>
                  <a:srgbClr val="FFFFFF"/>
                </a:solidFill>
                <a:latin typeface="Trebuchet MS"/>
                <a:cs typeface="Trebuchet MS"/>
              </a:rPr>
              <a:t>BATCH:SIST-</a:t>
            </a:r>
            <a:r>
              <a:rPr dirty="0" sz="1800" spc="-95" b="1">
                <a:solidFill>
                  <a:srgbClr val="FFFFFF"/>
                </a:solidFill>
                <a:latin typeface="Trebuchet MS"/>
                <a:cs typeface="Trebuchet MS"/>
              </a:rPr>
              <a:t>2027-</a:t>
            </a:r>
            <a:r>
              <a:rPr dirty="0" sz="1800" spc="-85" b="1">
                <a:solidFill>
                  <a:srgbClr val="FFFFFF"/>
                </a:solidFill>
                <a:latin typeface="Trebuchet MS"/>
                <a:cs typeface="Trebuchet MS"/>
              </a:rPr>
              <a:t>JFS-</a:t>
            </a:r>
            <a:r>
              <a:rPr dirty="0" sz="1800" spc="-25" b="1">
                <a:solidFill>
                  <a:srgbClr val="FFFFFF"/>
                </a:solidFill>
                <a:latin typeface="Trebuchet MS"/>
                <a:cs typeface="Trebuchet MS"/>
              </a:rPr>
              <a:t>02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123825" y="133348"/>
            <a:ext cx="11915775" cy="6629400"/>
            <a:chOff x="123825" y="133348"/>
            <a:chExt cx="11915775" cy="6629400"/>
          </a:xfrm>
        </p:grpSpPr>
        <p:sp>
          <p:nvSpPr>
            <p:cNvPr id="6" name="object 6" descr=""/>
            <p:cNvSpPr/>
            <p:nvPr/>
          </p:nvSpPr>
          <p:spPr>
            <a:xfrm>
              <a:off x="133350" y="142873"/>
              <a:ext cx="11896725" cy="6610350"/>
            </a:xfrm>
            <a:custGeom>
              <a:avLst/>
              <a:gdLst/>
              <a:ahLst/>
              <a:cxnLst/>
              <a:rect l="l" t="t" r="r" b="b"/>
              <a:pathLst>
                <a:path w="11896725" h="6610350">
                  <a:moveTo>
                    <a:pt x="0" y="6610350"/>
                  </a:moveTo>
                  <a:lnTo>
                    <a:pt x="11896725" y="6610350"/>
                  </a:lnTo>
                  <a:lnTo>
                    <a:pt x="11896725" y="0"/>
                  </a:lnTo>
                  <a:lnTo>
                    <a:pt x="0" y="0"/>
                  </a:lnTo>
                  <a:lnTo>
                    <a:pt x="0" y="66103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825" y="171449"/>
              <a:ext cx="11877675" cy="21336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7863" rIns="0" bIns="0" rtlCol="0" vert="horz">
            <a:spAutoFit/>
          </a:bodyPr>
          <a:lstStyle/>
          <a:p>
            <a:pPr marL="110489">
              <a:lnSpc>
                <a:spcPct val="100000"/>
              </a:lnSpc>
              <a:spcBef>
                <a:spcPts val="100"/>
              </a:spcBef>
            </a:pPr>
            <a:r>
              <a:rPr dirty="0" spc="-55"/>
              <a:t>DATABASE</a:t>
            </a:r>
            <a:r>
              <a:rPr dirty="0" spc="-125"/>
              <a:t> </a:t>
            </a:r>
            <a:r>
              <a:rPr dirty="0" spc="-10"/>
              <a:t>(MONGODB):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06780" y="4112577"/>
            <a:ext cx="171831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0" b="1">
                <a:solidFill>
                  <a:srgbClr val="FFFFFF"/>
                </a:solidFill>
                <a:latin typeface="Trebuchet MS"/>
                <a:cs typeface="Trebuchet MS"/>
              </a:rPr>
              <a:t>USER</a:t>
            </a:r>
            <a:r>
              <a:rPr dirty="0" sz="1800" spc="-18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25" b="1">
                <a:solidFill>
                  <a:srgbClr val="FFFFFF"/>
                </a:solidFill>
                <a:latin typeface="Trebuchet MS"/>
                <a:cs typeface="Trebuchet MS"/>
              </a:rPr>
              <a:t>DATABASE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271129" y="4374197"/>
            <a:ext cx="238887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40" b="1">
                <a:solidFill>
                  <a:srgbClr val="FFFFFF"/>
                </a:solidFill>
                <a:latin typeface="Trebuchet MS"/>
                <a:cs typeface="Trebuchet MS"/>
              </a:rPr>
              <a:t>DATABASE</a:t>
            </a:r>
            <a:r>
              <a:rPr dirty="0" sz="1800" spc="-1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1800" spc="-13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45" b="1">
                <a:solidFill>
                  <a:srgbClr val="FFFFFF"/>
                </a:solidFill>
                <a:latin typeface="Trebuchet MS"/>
                <a:cs typeface="Trebuchet MS"/>
              </a:rPr>
              <a:t>BOOKS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123825" y="133348"/>
            <a:ext cx="11915775" cy="6629400"/>
            <a:chOff x="123825" y="133348"/>
            <a:chExt cx="11915775" cy="6629400"/>
          </a:xfrm>
        </p:grpSpPr>
        <p:sp>
          <p:nvSpPr>
            <p:cNvPr id="6" name="object 6" descr=""/>
            <p:cNvSpPr/>
            <p:nvPr/>
          </p:nvSpPr>
          <p:spPr>
            <a:xfrm>
              <a:off x="133350" y="142873"/>
              <a:ext cx="11896725" cy="6610350"/>
            </a:xfrm>
            <a:custGeom>
              <a:avLst/>
              <a:gdLst/>
              <a:ahLst/>
              <a:cxnLst/>
              <a:rect l="l" t="t" r="r" b="b"/>
              <a:pathLst>
                <a:path w="11896725" h="6610350">
                  <a:moveTo>
                    <a:pt x="0" y="6610350"/>
                  </a:moveTo>
                  <a:lnTo>
                    <a:pt x="11896725" y="6610350"/>
                  </a:lnTo>
                  <a:lnTo>
                    <a:pt x="11896725" y="0"/>
                  </a:lnTo>
                  <a:lnTo>
                    <a:pt x="0" y="0"/>
                  </a:lnTo>
                  <a:lnTo>
                    <a:pt x="0" y="66103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0975" y="723899"/>
              <a:ext cx="4772025" cy="314325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62675" y="514349"/>
              <a:ext cx="5648325" cy="36480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200" spc="-135"/>
              <a:t>DATA</a:t>
            </a:r>
            <a:r>
              <a:rPr dirty="0" sz="3200" spc="-110"/>
              <a:t> </a:t>
            </a:r>
            <a:r>
              <a:rPr dirty="0" sz="3200" spc="-20"/>
              <a:t>BASE</a:t>
            </a:r>
            <a:endParaRPr sz="32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825" y="676275"/>
            <a:ext cx="6172200" cy="396240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43650" y="3095625"/>
            <a:ext cx="5772150" cy="3619500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2175891" y="4766627"/>
            <a:ext cx="161798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Trebuchet MS"/>
                <a:cs typeface="Trebuchet MS"/>
              </a:rPr>
              <a:t>CANTEEN</a:t>
            </a:r>
            <a:r>
              <a:rPr dirty="0" sz="1800" spc="-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60" b="1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750554" y="2652077"/>
            <a:ext cx="129095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 b="1">
                <a:solidFill>
                  <a:srgbClr val="FFFFFF"/>
                </a:solidFill>
                <a:latin typeface="Trebuchet MS"/>
                <a:cs typeface="Trebuchet MS"/>
              </a:rPr>
              <a:t>EVENT</a:t>
            </a:r>
            <a:r>
              <a:rPr dirty="0" sz="1800" spc="-15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65" b="1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10629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CONCLUSION: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532889" y="781748"/>
            <a:ext cx="8997315" cy="3688079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100965" indent="-96520">
              <a:lnSpc>
                <a:spcPct val="100000"/>
              </a:lnSpc>
              <a:spcBef>
                <a:spcPts val="1300"/>
              </a:spcBef>
              <a:buSzPct val="95000"/>
              <a:buChar char="•"/>
              <a:tabLst>
                <a:tab pos="100965" algn="l"/>
              </a:tabLst>
            </a:pP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This</a:t>
            </a:r>
            <a:r>
              <a:rPr dirty="0" sz="20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project</a:t>
            </a:r>
            <a:r>
              <a:rPr dirty="0" sz="20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successfully</a:t>
            </a:r>
            <a:r>
              <a:rPr dirty="0" sz="20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delivers</a:t>
            </a:r>
            <a:r>
              <a:rPr dirty="0" sz="20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20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Arial MT"/>
                <a:cs typeface="Arial MT"/>
              </a:rPr>
              <a:t>full-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stack,</a:t>
            </a:r>
            <a:r>
              <a:rPr dirty="0" sz="20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modular</a:t>
            </a:r>
            <a:r>
              <a:rPr dirty="0" sz="20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Student</a:t>
            </a:r>
            <a:r>
              <a:rPr dirty="0" sz="20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Arial"/>
                <a:cs typeface="Arial"/>
              </a:rPr>
              <a:t>Portal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dirty="0" sz="2000" spc="-10">
                <a:solidFill>
                  <a:srgbClr val="FFFFFF"/>
                </a:solidFill>
                <a:latin typeface="Arial MT"/>
                <a:cs typeface="Arial MT"/>
              </a:rPr>
              <a:t>application.</a:t>
            </a:r>
            <a:endParaRPr sz="2000">
              <a:latin typeface="Arial MT"/>
              <a:cs typeface="Arial MT"/>
            </a:endParaRPr>
          </a:p>
          <a:p>
            <a:pPr marL="12700" marR="5080" indent="-8255">
              <a:lnSpc>
                <a:spcPct val="150200"/>
              </a:lnSpc>
              <a:buSzPct val="95000"/>
              <a:buChar char="•"/>
              <a:tabLst>
                <a:tab pos="100965" algn="l"/>
              </a:tabLst>
            </a:pP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It</a:t>
            </a:r>
            <a:r>
              <a:rPr dirty="0" sz="20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effectively</a:t>
            </a:r>
            <a:r>
              <a:rPr dirty="0" sz="2000" spc="-8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solves</a:t>
            </a:r>
            <a:r>
              <a:rPr dirty="0" sz="2000" spc="-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20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problem</a:t>
            </a:r>
            <a:r>
              <a:rPr dirty="0" sz="2000" spc="-8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dirty="0" sz="20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scattered</a:t>
            </a:r>
            <a:r>
              <a:rPr dirty="0" sz="20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information</a:t>
            </a:r>
            <a:r>
              <a:rPr dirty="0" sz="20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20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manual</a:t>
            </a:r>
            <a:r>
              <a:rPr dirty="0" sz="200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Arial MT"/>
                <a:cs typeface="Arial MT"/>
              </a:rPr>
              <a:t>processes 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dirty="0" sz="20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centralizing</a:t>
            </a:r>
            <a:r>
              <a:rPr dirty="0" sz="20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Arial MT"/>
                <a:cs typeface="Arial MT"/>
              </a:rPr>
              <a:t>services.</a:t>
            </a:r>
            <a:endParaRPr sz="2000">
              <a:latin typeface="Arial MT"/>
              <a:cs typeface="Arial MT"/>
            </a:endParaRPr>
          </a:p>
          <a:p>
            <a:pPr marL="12700" marR="85090" indent="-8255">
              <a:lnSpc>
                <a:spcPct val="150200"/>
              </a:lnSpc>
              <a:buSzPct val="95000"/>
              <a:buChar char="•"/>
              <a:tabLst>
                <a:tab pos="100965" algn="l"/>
              </a:tabLst>
            </a:pP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20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use</a:t>
            </a:r>
            <a:r>
              <a:rPr dirty="0" sz="20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dirty="0" sz="20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Spring</a:t>
            </a:r>
            <a:r>
              <a:rPr dirty="0" sz="20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Boot,</a:t>
            </a:r>
            <a:r>
              <a:rPr dirty="0" sz="2000" spc="-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MongoDB, and</a:t>
            </a:r>
            <a:r>
              <a:rPr dirty="0" sz="20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JavaScript</a:t>
            </a:r>
            <a:r>
              <a:rPr dirty="0" sz="2000" spc="-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creates a</a:t>
            </a:r>
            <a:r>
              <a:rPr dirty="0" sz="20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fast, reliable,</a:t>
            </a:r>
            <a:r>
              <a:rPr dirty="0" sz="2000" spc="-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Arial MT"/>
                <a:cs typeface="Arial MT"/>
              </a:rPr>
              <a:t>and </a:t>
            </a:r>
            <a:r>
              <a:rPr dirty="0" sz="2000" spc="-10">
                <a:solidFill>
                  <a:srgbClr val="FFFFFF"/>
                </a:solidFill>
                <a:latin typeface="Arial MT"/>
                <a:cs typeface="Arial MT"/>
              </a:rPr>
              <a:t>user-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friendly</a:t>
            </a:r>
            <a:r>
              <a:rPr dirty="0" sz="20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Arial MT"/>
                <a:cs typeface="Arial MT"/>
              </a:rPr>
              <a:t>system.</a:t>
            </a:r>
            <a:endParaRPr sz="2000">
              <a:latin typeface="Arial MT"/>
              <a:cs typeface="Arial MT"/>
            </a:endParaRPr>
          </a:p>
          <a:p>
            <a:pPr marL="12700" marR="90170" indent="-8255">
              <a:lnSpc>
                <a:spcPct val="150200"/>
              </a:lnSpc>
              <a:buSzPct val="95000"/>
              <a:buChar char="•"/>
              <a:tabLst>
                <a:tab pos="100965" algn="l"/>
              </a:tabLst>
            </a:pP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20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current</a:t>
            </a:r>
            <a:r>
              <a:rPr dirty="0" sz="20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build</a:t>
            </a:r>
            <a:r>
              <a:rPr dirty="0" sz="20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provides</a:t>
            </a:r>
            <a:r>
              <a:rPr dirty="0" sz="20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20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strong</a:t>
            </a:r>
            <a:r>
              <a:rPr dirty="0" sz="20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foundation</a:t>
            </a:r>
            <a:r>
              <a:rPr dirty="0" sz="20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dirty="0" sz="20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future</a:t>
            </a:r>
            <a:r>
              <a:rPr dirty="0" sz="200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development,</a:t>
            </a:r>
            <a:r>
              <a:rPr dirty="0" sz="20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such</a:t>
            </a:r>
            <a:r>
              <a:rPr dirty="0" sz="20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Arial MT"/>
                <a:cs typeface="Arial MT"/>
              </a:rPr>
              <a:t>as 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adding</a:t>
            </a:r>
            <a:r>
              <a:rPr dirty="0" sz="20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an</a:t>
            </a:r>
            <a:r>
              <a:rPr dirty="0" sz="20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admin</a:t>
            </a:r>
            <a:r>
              <a:rPr dirty="0" sz="20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panel,</a:t>
            </a:r>
            <a:r>
              <a:rPr dirty="0" sz="20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20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real</a:t>
            </a:r>
            <a:r>
              <a:rPr dirty="0" sz="20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payment</a:t>
            </a:r>
            <a:r>
              <a:rPr dirty="0" sz="20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Arial MT"/>
                <a:cs typeface="Arial MT"/>
              </a:rPr>
              <a:t>gateway,</a:t>
            </a:r>
            <a:r>
              <a:rPr dirty="0" sz="20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or</a:t>
            </a:r>
            <a:r>
              <a:rPr dirty="0" sz="20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20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Arial MT"/>
                <a:cs typeface="Arial MT"/>
              </a:rPr>
              <a:t>grade-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tracking</a:t>
            </a:r>
            <a:r>
              <a:rPr dirty="0" sz="20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Arial MT"/>
                <a:cs typeface="Arial MT"/>
              </a:rPr>
              <a:t>module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33350" y="142873"/>
            <a:ext cx="11896725" cy="6610350"/>
          </a:xfrm>
          <a:custGeom>
            <a:avLst/>
            <a:gdLst/>
            <a:ahLst/>
            <a:cxnLst/>
            <a:rect l="l" t="t" r="r" b="b"/>
            <a:pathLst>
              <a:path w="11896725" h="6610350">
                <a:moveTo>
                  <a:pt x="0" y="6610350"/>
                </a:moveTo>
                <a:lnTo>
                  <a:pt x="11896725" y="6610350"/>
                </a:lnTo>
                <a:lnTo>
                  <a:pt x="11896725" y="0"/>
                </a:lnTo>
                <a:lnTo>
                  <a:pt x="0" y="0"/>
                </a:lnTo>
                <a:lnTo>
                  <a:pt x="0" y="6610350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8658" rIns="0" bIns="0" rtlCol="0" vert="horz">
            <a:spAutoFit/>
          </a:bodyPr>
          <a:lstStyle/>
          <a:p>
            <a:pPr marL="175895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Abstract: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033780" y="1062037"/>
            <a:ext cx="9474200" cy="3600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1440" indent="-88900">
              <a:lnSpc>
                <a:spcPct val="100000"/>
              </a:lnSpc>
              <a:spcBef>
                <a:spcPts val="100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Project:</a:t>
            </a:r>
            <a:r>
              <a:rPr dirty="0" sz="1800" spc="-11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1800" spc="-1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full-stack</a:t>
            </a:r>
            <a:r>
              <a:rPr dirty="0" sz="18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web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application</a:t>
            </a:r>
            <a:r>
              <a:rPr dirty="0" sz="1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called</a:t>
            </a:r>
            <a:r>
              <a:rPr dirty="0" sz="1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"Student</a:t>
            </a:r>
            <a:r>
              <a:rPr dirty="0" sz="18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Portal."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30"/>
              </a:spcBef>
              <a:buClr>
                <a:srgbClr val="FFFFFF"/>
              </a:buClr>
              <a:buFont typeface="Arial MT"/>
              <a:buChar char="•"/>
            </a:pPr>
            <a:endParaRPr sz="1800">
              <a:latin typeface="Arial MT"/>
              <a:cs typeface="Arial MT"/>
            </a:endParaRPr>
          </a:p>
          <a:p>
            <a:pPr marL="91440" indent="-88900">
              <a:lnSpc>
                <a:spcPct val="1000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Purpose:</a:t>
            </a:r>
            <a:r>
              <a:rPr dirty="0" sz="1800" spc="-7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9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centralize</a:t>
            </a: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digitize</a:t>
            </a: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common</a:t>
            </a: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college</a:t>
            </a:r>
            <a:r>
              <a:rPr dirty="0" sz="18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services.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FFFFF"/>
              </a:buClr>
              <a:buFont typeface="Arial MT"/>
              <a:buChar char="•"/>
            </a:pPr>
            <a:endParaRPr sz="1800">
              <a:latin typeface="Arial MT"/>
              <a:cs typeface="Arial MT"/>
            </a:endParaRPr>
          </a:p>
          <a:p>
            <a:pPr marL="91440" indent="-88900">
              <a:lnSpc>
                <a:spcPct val="100000"/>
              </a:lnSpc>
              <a:spcBef>
                <a:spcPts val="5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Features:</a:t>
            </a:r>
            <a:r>
              <a:rPr dirty="0" sz="180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Provides</a:t>
            </a:r>
            <a:r>
              <a:rPr dirty="0" sz="18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students</a:t>
            </a:r>
            <a:r>
              <a:rPr dirty="0" sz="1800" spc="-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dirty="0" sz="18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18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single</a:t>
            </a:r>
            <a:r>
              <a:rPr dirty="0" sz="18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platform</a:t>
            </a:r>
            <a:r>
              <a:rPr dirty="0" sz="18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Arial MT"/>
                <a:cs typeface="Arial MT"/>
              </a:rPr>
              <a:t>for: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5"/>
              </a:spcBef>
              <a:buClr>
                <a:srgbClr val="FFFFFF"/>
              </a:buClr>
              <a:buFont typeface="Arial MT"/>
              <a:buChar char="•"/>
            </a:pPr>
            <a:endParaRPr sz="1800">
              <a:latin typeface="Arial MT"/>
              <a:cs typeface="Arial MT"/>
            </a:endParaRPr>
          </a:p>
          <a:p>
            <a:pPr marL="91440" indent="-88900">
              <a:lnSpc>
                <a:spcPct val="100000"/>
              </a:lnSpc>
              <a:buSzPct val="94444"/>
              <a:buChar char="•"/>
              <a:tabLst>
                <a:tab pos="91440" algn="l"/>
              </a:tabLst>
            </a:pP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Library</a:t>
            </a:r>
            <a:r>
              <a:rPr dirty="0" sz="18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Book</a:t>
            </a:r>
            <a:r>
              <a:rPr dirty="0" sz="18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Reservation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5"/>
              </a:spcBef>
              <a:buClr>
                <a:srgbClr val="FFFFFF"/>
              </a:buClr>
              <a:buFont typeface="Arial MT"/>
              <a:buChar char="•"/>
            </a:pPr>
            <a:endParaRPr sz="1800">
              <a:latin typeface="Arial MT"/>
              <a:cs typeface="Arial MT"/>
            </a:endParaRPr>
          </a:p>
          <a:p>
            <a:pPr marL="91440" indent="-88900">
              <a:lnSpc>
                <a:spcPct val="100000"/>
              </a:lnSpc>
              <a:buSzPct val="94444"/>
              <a:buChar char="•"/>
              <a:tabLst>
                <a:tab pos="91440" algn="l"/>
              </a:tabLst>
            </a:pP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Canteen</a:t>
            </a:r>
            <a:r>
              <a:rPr dirty="0" sz="18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Ordering</a:t>
            </a:r>
            <a:r>
              <a:rPr dirty="0" sz="18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&amp;</a:t>
            </a:r>
            <a:r>
              <a:rPr dirty="0" sz="18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Billing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Arial MT"/>
              <a:buChar char="•"/>
            </a:pPr>
            <a:endParaRPr sz="1800">
              <a:latin typeface="Arial MT"/>
              <a:cs typeface="Arial MT"/>
            </a:endParaRPr>
          </a:p>
          <a:p>
            <a:pPr marL="91440" indent="-88900">
              <a:lnSpc>
                <a:spcPct val="100000"/>
              </a:lnSpc>
              <a:buSzPct val="94444"/>
              <a:buChar char="•"/>
              <a:tabLst>
                <a:tab pos="91440" algn="l"/>
              </a:tabLst>
            </a:pP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College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Event</a:t>
            </a:r>
            <a:r>
              <a:rPr dirty="0" sz="1800" spc="-1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Announcement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-10" b="1">
                <a:solidFill>
                  <a:srgbClr val="FFFFFF"/>
                </a:solidFill>
                <a:latin typeface="Trebuchet MS"/>
                <a:cs typeface="Trebuchet MS"/>
              </a:rPr>
              <a:t>Goal:</a:t>
            </a:r>
            <a:r>
              <a:rPr dirty="0" sz="1800" spc="-9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80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FFFFFF"/>
                </a:solidFill>
                <a:latin typeface="Trebuchet MS"/>
                <a:cs typeface="Trebuchet MS"/>
              </a:rPr>
              <a:t>replace</a:t>
            </a:r>
            <a:r>
              <a:rPr dirty="0" sz="18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Trebuchet MS"/>
                <a:cs typeface="Trebuchet MS"/>
              </a:rPr>
              <a:t>manual</a:t>
            </a:r>
            <a:r>
              <a:rPr dirty="0" sz="18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processes</a:t>
            </a:r>
            <a:r>
              <a:rPr dirty="0" sz="1800" spc="-1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75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18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dirty="0" sz="18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85">
                <a:solidFill>
                  <a:srgbClr val="FFFFFF"/>
                </a:solidFill>
                <a:latin typeface="Trebuchet MS"/>
                <a:cs typeface="Trebuchet MS"/>
              </a:rPr>
              <a:t>efficient,</a:t>
            </a:r>
            <a:r>
              <a:rPr dirty="0" sz="18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accessible,</a:t>
            </a:r>
            <a:r>
              <a:rPr dirty="0" sz="18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8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user-</a:t>
            </a:r>
            <a:r>
              <a:rPr dirty="0" sz="1800" spc="-75">
                <a:solidFill>
                  <a:srgbClr val="FFFFFF"/>
                </a:solidFill>
                <a:latin typeface="Trebuchet MS"/>
                <a:cs typeface="Trebuchet MS"/>
              </a:rPr>
              <a:t>friendly</a:t>
            </a:r>
            <a:r>
              <a:rPr dirty="0" sz="18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FFFFFF"/>
                </a:solidFill>
                <a:latin typeface="Trebuchet MS"/>
                <a:cs typeface="Trebuchet MS"/>
              </a:rPr>
              <a:t>online</a:t>
            </a:r>
            <a:r>
              <a:rPr dirty="0" sz="18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system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33350" y="142873"/>
            <a:ext cx="11896725" cy="6610350"/>
          </a:xfrm>
          <a:custGeom>
            <a:avLst/>
            <a:gdLst/>
            <a:ahLst/>
            <a:cxnLst/>
            <a:rect l="l" t="t" r="r" b="b"/>
            <a:pathLst>
              <a:path w="11896725" h="6610350">
                <a:moveTo>
                  <a:pt x="0" y="6610350"/>
                </a:moveTo>
                <a:lnTo>
                  <a:pt x="11896725" y="6610350"/>
                </a:lnTo>
                <a:lnTo>
                  <a:pt x="11896725" y="0"/>
                </a:lnTo>
                <a:lnTo>
                  <a:pt x="0" y="0"/>
                </a:lnTo>
                <a:lnTo>
                  <a:pt x="0" y="6610350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130"/>
              </a:spcBef>
            </a:pPr>
            <a:r>
              <a:rPr dirty="0"/>
              <a:t>Existing</a:t>
            </a:r>
            <a:r>
              <a:rPr dirty="0" spc="-55"/>
              <a:t> </a:t>
            </a:r>
            <a:r>
              <a:rPr dirty="0" spc="-10"/>
              <a:t>System</a:t>
            </a:r>
            <a:r>
              <a:rPr dirty="0" sz="4400" spc="-10">
                <a:latin typeface="Palatino Linotype"/>
                <a:cs typeface="Palatino Linotype"/>
              </a:rPr>
              <a:t>:</a:t>
            </a:r>
            <a:endParaRPr sz="4400">
              <a:latin typeface="Palatino Linotype"/>
              <a:cs typeface="Palatino Linotype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19467" y="1118552"/>
            <a:ext cx="10329545" cy="30473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2075" indent="-88900">
              <a:lnSpc>
                <a:spcPct val="100000"/>
              </a:lnSpc>
              <a:spcBef>
                <a:spcPts val="100"/>
              </a:spcBef>
              <a:buSzPct val="94444"/>
              <a:buFont typeface="Arial MT"/>
              <a:buChar char="•"/>
              <a:tabLst>
                <a:tab pos="92075" algn="l"/>
              </a:tabLst>
            </a:pP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Manual</a:t>
            </a:r>
            <a:r>
              <a:rPr dirty="0" sz="1800" spc="-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Processes:</a:t>
            </a:r>
            <a:r>
              <a:rPr dirty="0" sz="1800" spc="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Students</a:t>
            </a:r>
            <a:r>
              <a:rPr dirty="0" sz="1800" spc="-8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must</a:t>
            </a:r>
            <a:r>
              <a:rPr dirty="0" sz="18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physically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visit</a:t>
            </a:r>
            <a:r>
              <a:rPr dirty="0" sz="18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library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check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book</a:t>
            </a:r>
            <a:r>
              <a:rPr dirty="0" sz="18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availability.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5"/>
              </a:spcBef>
              <a:buClr>
                <a:srgbClr val="FFFFFF"/>
              </a:buClr>
              <a:buFont typeface="Arial MT"/>
              <a:buChar char="•"/>
            </a:pPr>
            <a:endParaRPr sz="1800">
              <a:latin typeface="Arial MT"/>
              <a:cs typeface="Arial MT"/>
            </a:endParaRPr>
          </a:p>
          <a:p>
            <a:pPr marL="92075" indent="-88900">
              <a:lnSpc>
                <a:spcPct val="100000"/>
              </a:lnSpc>
              <a:buSzPct val="94444"/>
              <a:buFont typeface="Arial MT"/>
              <a:buChar char="•"/>
              <a:tabLst>
                <a:tab pos="92075" algn="l"/>
              </a:tabLst>
            </a:pP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Inefficient:</a:t>
            </a:r>
            <a:r>
              <a:rPr dirty="0" sz="1800" spc="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Long</a:t>
            </a:r>
            <a:r>
              <a:rPr dirty="0" sz="18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queues</a:t>
            </a:r>
            <a:r>
              <a:rPr dirty="0" sz="1800" spc="-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at</a:t>
            </a:r>
            <a:r>
              <a:rPr dirty="0" sz="180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8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canteen</a:t>
            </a:r>
            <a:r>
              <a:rPr dirty="0" sz="18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dirty="0" sz="18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placing</a:t>
            </a:r>
            <a:r>
              <a:rPr dirty="0" sz="18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orders</a:t>
            </a:r>
            <a:r>
              <a:rPr dirty="0" sz="18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18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billing.</a:t>
            </a:r>
            <a:endParaRPr sz="1800">
              <a:latin typeface="Arial MT"/>
              <a:cs typeface="Arial MT"/>
            </a:endParaRPr>
          </a:p>
          <a:p>
            <a:pPr marL="12700" marR="5080" indent="-9525">
              <a:lnSpc>
                <a:spcPts val="4350"/>
              </a:lnSpc>
              <a:spcBef>
                <a:spcPts val="445"/>
              </a:spcBef>
              <a:buSzPct val="94444"/>
              <a:buFont typeface="Arial MT"/>
              <a:buChar char="•"/>
              <a:tabLst>
                <a:tab pos="92075" algn="l"/>
              </a:tabLst>
            </a:pP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Scattered</a:t>
            </a:r>
            <a:r>
              <a:rPr dirty="0" sz="1800" spc="-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Information: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Event</a:t>
            </a: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holiday</a:t>
            </a:r>
            <a:r>
              <a:rPr dirty="0" sz="18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announcements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are</a:t>
            </a:r>
            <a:r>
              <a:rPr dirty="0" sz="18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spread</a:t>
            </a: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across</a:t>
            </a:r>
            <a:r>
              <a:rPr dirty="0" sz="18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physical</a:t>
            </a: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notice</a:t>
            </a:r>
            <a:r>
              <a:rPr dirty="0" sz="18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boards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180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emails.</a:t>
            </a:r>
            <a:endParaRPr sz="1800">
              <a:latin typeface="Arial MT"/>
              <a:cs typeface="Arial MT"/>
            </a:endParaRPr>
          </a:p>
          <a:p>
            <a:pPr marL="92075" indent="-88900">
              <a:lnSpc>
                <a:spcPct val="100000"/>
              </a:lnSpc>
              <a:spcBef>
                <a:spcPts val="1689"/>
              </a:spcBef>
              <a:buSzPct val="94444"/>
              <a:buFont typeface="Arial MT"/>
              <a:buChar char="•"/>
              <a:tabLst>
                <a:tab pos="92075" algn="l"/>
              </a:tabLst>
            </a:pP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Lack</a:t>
            </a:r>
            <a:r>
              <a:rPr dirty="0" sz="1800" spc="-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Centralization:</a:t>
            </a:r>
            <a:r>
              <a:rPr dirty="0" sz="1800" spc="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No</a:t>
            </a:r>
            <a:r>
              <a:rPr dirty="0" sz="18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single,</a:t>
            </a:r>
            <a:r>
              <a:rPr dirty="0" sz="18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unified</a:t>
            </a:r>
            <a:r>
              <a:rPr dirty="0" sz="18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platform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student</a:t>
            </a:r>
            <a:r>
              <a:rPr dirty="0" sz="18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services.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Arial MT"/>
              <a:buChar char="•"/>
            </a:pPr>
            <a:endParaRPr sz="1800">
              <a:latin typeface="Arial MT"/>
              <a:cs typeface="Arial MT"/>
            </a:endParaRPr>
          </a:p>
          <a:p>
            <a:pPr marL="92075" indent="-88900">
              <a:lnSpc>
                <a:spcPct val="100000"/>
              </a:lnSpc>
              <a:buSzPct val="94444"/>
              <a:buFont typeface="Arial MT"/>
              <a:buChar char="•"/>
              <a:tabLst>
                <a:tab pos="92075" algn="l"/>
              </a:tabLst>
            </a:pPr>
            <a:r>
              <a:rPr dirty="0" sz="1800" spc="-20" b="1">
                <a:solidFill>
                  <a:srgbClr val="FFFFFF"/>
                </a:solidFill>
                <a:latin typeface="Arial"/>
                <a:cs typeface="Arial"/>
              </a:rPr>
              <a:t>Time-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Consuming:</a:t>
            </a:r>
            <a:r>
              <a:rPr dirty="0" sz="1800" spc="-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Simple</a:t>
            </a:r>
            <a:r>
              <a:rPr dirty="0" sz="18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tasks</a:t>
            </a:r>
            <a:r>
              <a:rPr dirty="0" sz="18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require</a:t>
            </a:r>
            <a:r>
              <a:rPr dirty="0" sz="18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significant</a:t>
            </a:r>
            <a:r>
              <a:rPr dirty="0" sz="18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manual</a:t>
            </a:r>
            <a:r>
              <a:rPr dirty="0" sz="18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effort</a:t>
            </a:r>
            <a:r>
              <a:rPr dirty="0" sz="18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18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time.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33350" y="142873"/>
            <a:ext cx="11896725" cy="6610350"/>
          </a:xfrm>
          <a:custGeom>
            <a:avLst/>
            <a:gdLst/>
            <a:ahLst/>
            <a:cxnLst/>
            <a:rect l="l" t="t" r="r" b="b"/>
            <a:pathLst>
              <a:path w="11896725" h="6610350">
                <a:moveTo>
                  <a:pt x="0" y="6610350"/>
                </a:moveTo>
                <a:lnTo>
                  <a:pt x="11896725" y="6610350"/>
                </a:lnTo>
                <a:lnTo>
                  <a:pt x="11896725" y="0"/>
                </a:lnTo>
                <a:lnTo>
                  <a:pt x="0" y="0"/>
                </a:lnTo>
                <a:lnTo>
                  <a:pt x="0" y="6610350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9928" rIns="0" bIns="0" rtlCol="0" vert="horz">
            <a:spAutoFit/>
          </a:bodyPr>
          <a:lstStyle/>
          <a:p>
            <a:pPr marL="245110">
              <a:lnSpc>
                <a:spcPct val="100000"/>
              </a:lnSpc>
              <a:spcBef>
                <a:spcPts val="100"/>
              </a:spcBef>
            </a:pPr>
            <a:r>
              <a:rPr dirty="0"/>
              <a:t>Proposed</a:t>
            </a:r>
            <a:r>
              <a:rPr dirty="0" spc="35"/>
              <a:t> </a:t>
            </a:r>
            <a:r>
              <a:rPr dirty="0" spc="-10"/>
              <a:t>System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034097" y="959548"/>
            <a:ext cx="7774305" cy="4985385"/>
          </a:xfrm>
          <a:prstGeom prst="rect">
            <a:avLst/>
          </a:prstGeom>
        </p:spPr>
        <p:txBody>
          <a:bodyPr wrap="square" lIns="0" tIns="158115" rIns="0" bIns="0" rtlCol="0" vert="horz">
            <a:spAutoFit/>
          </a:bodyPr>
          <a:lstStyle/>
          <a:p>
            <a:pPr marL="92075" indent="-88900">
              <a:lnSpc>
                <a:spcPct val="100000"/>
              </a:lnSpc>
              <a:spcBef>
                <a:spcPts val="1245"/>
              </a:spcBef>
              <a:buSzPct val="94444"/>
              <a:buFont typeface="Arial MT"/>
              <a:buChar char="•"/>
              <a:tabLst>
                <a:tab pos="92075" algn="l"/>
              </a:tabLst>
            </a:pP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Centralized</a:t>
            </a:r>
            <a:r>
              <a:rPr dirty="0" sz="1800" spc="-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Hub:</a:t>
            </a:r>
            <a:r>
              <a:rPr dirty="0" sz="1800" spc="-1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1800" spc="-1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single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web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portal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dirty="0" sz="180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all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 student-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facing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services.</a:t>
            </a:r>
            <a:endParaRPr sz="1800">
              <a:latin typeface="Arial MT"/>
              <a:cs typeface="Arial MT"/>
            </a:endParaRPr>
          </a:p>
          <a:p>
            <a:pPr marL="92075" indent="-88900">
              <a:lnSpc>
                <a:spcPct val="100000"/>
              </a:lnSpc>
              <a:spcBef>
                <a:spcPts val="1145"/>
              </a:spcBef>
              <a:buSzPct val="94444"/>
              <a:buFont typeface="Arial MT"/>
              <a:buChar char="•"/>
              <a:tabLst>
                <a:tab pos="92075" algn="l"/>
              </a:tabLst>
            </a:pP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dirty="0" sz="1800" spc="-11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Authentication:</a:t>
            </a: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Secure</a:t>
            </a: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registration</a:t>
            </a: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18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login</a:t>
            </a: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all</a:t>
            </a: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students.</a:t>
            </a:r>
            <a:endParaRPr sz="1800">
              <a:latin typeface="Arial MT"/>
              <a:cs typeface="Arial MT"/>
            </a:endParaRPr>
          </a:p>
          <a:p>
            <a:pPr marL="92075" indent="-88900">
              <a:lnSpc>
                <a:spcPct val="100000"/>
              </a:lnSpc>
              <a:spcBef>
                <a:spcPts val="1070"/>
              </a:spcBef>
              <a:buSzPct val="94444"/>
              <a:buFont typeface="Arial MT"/>
              <a:buChar char="•"/>
              <a:tabLst>
                <a:tab pos="92075" algn="l"/>
              </a:tabLst>
            </a:pP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Digital</a:t>
            </a:r>
            <a:r>
              <a:rPr dirty="0" sz="180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Library:</a:t>
            </a:r>
            <a:endParaRPr sz="1800">
              <a:latin typeface="Arial"/>
              <a:cs typeface="Arial"/>
            </a:endParaRPr>
          </a:p>
          <a:p>
            <a:pPr marL="92075" indent="-88900">
              <a:lnSpc>
                <a:spcPct val="100000"/>
              </a:lnSpc>
              <a:spcBef>
                <a:spcPts val="1070"/>
              </a:spcBef>
              <a:buSzPct val="94444"/>
              <a:buChar char="•"/>
              <a:tabLst>
                <a:tab pos="92075" algn="l"/>
              </a:tabLst>
            </a:pP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View</a:t>
            </a:r>
            <a:r>
              <a:rPr dirty="0" sz="18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18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live</a:t>
            </a: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list</a:t>
            </a: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dirty="0" sz="180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all</a:t>
            </a:r>
            <a:r>
              <a:rPr dirty="0" sz="18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books.</a:t>
            </a:r>
            <a:endParaRPr sz="1800">
              <a:latin typeface="Arial MT"/>
              <a:cs typeface="Arial MT"/>
            </a:endParaRPr>
          </a:p>
          <a:p>
            <a:pPr marL="92075" indent="-88900">
              <a:lnSpc>
                <a:spcPct val="100000"/>
              </a:lnSpc>
              <a:spcBef>
                <a:spcPts val="1065"/>
              </a:spcBef>
              <a:buSzPct val="94444"/>
              <a:buChar char="•"/>
              <a:tabLst>
                <a:tab pos="92075" algn="l"/>
              </a:tabLst>
            </a:pP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Check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real-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time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availability</a:t>
            </a:r>
            <a:r>
              <a:rPr dirty="0" sz="18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("Available"</a:t>
            </a:r>
            <a:r>
              <a:rPr dirty="0" sz="18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or</a:t>
            </a:r>
            <a:r>
              <a:rPr dirty="0" sz="180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"Reserved").</a:t>
            </a:r>
            <a:endParaRPr sz="1800">
              <a:latin typeface="Arial MT"/>
              <a:cs typeface="Arial MT"/>
            </a:endParaRPr>
          </a:p>
          <a:p>
            <a:pPr marL="92075" indent="-88900">
              <a:lnSpc>
                <a:spcPct val="100000"/>
              </a:lnSpc>
              <a:spcBef>
                <a:spcPts val="1070"/>
              </a:spcBef>
              <a:buSzPct val="94444"/>
              <a:buChar char="•"/>
              <a:tabLst>
                <a:tab pos="92075" algn="l"/>
              </a:tabLst>
            </a:pP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Reserve</a:t>
            </a:r>
            <a:r>
              <a:rPr dirty="0" sz="18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18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book online</a:t>
            </a:r>
            <a:r>
              <a:rPr dirty="0" sz="18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dirty="0" sz="18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18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single</a:t>
            </a:r>
            <a:r>
              <a:rPr dirty="0" sz="18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click.</a:t>
            </a:r>
            <a:endParaRPr sz="1800">
              <a:latin typeface="Arial MT"/>
              <a:cs typeface="Arial MT"/>
            </a:endParaRPr>
          </a:p>
          <a:p>
            <a:pPr marL="92075" indent="-88900">
              <a:lnSpc>
                <a:spcPct val="100000"/>
              </a:lnSpc>
              <a:spcBef>
                <a:spcPts val="1145"/>
              </a:spcBef>
              <a:buSzPct val="94444"/>
              <a:buFont typeface="Arial MT"/>
              <a:buChar char="•"/>
              <a:tabLst>
                <a:tab pos="92075" algn="l"/>
              </a:tabLst>
            </a:pP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Digital</a:t>
            </a:r>
            <a:r>
              <a:rPr dirty="0" sz="180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Canteen:</a:t>
            </a:r>
            <a:endParaRPr sz="1800">
              <a:latin typeface="Arial"/>
              <a:cs typeface="Arial"/>
            </a:endParaRPr>
          </a:p>
          <a:p>
            <a:pPr marL="92075" indent="-88900">
              <a:lnSpc>
                <a:spcPct val="100000"/>
              </a:lnSpc>
              <a:spcBef>
                <a:spcPts val="1070"/>
              </a:spcBef>
              <a:buSzPct val="94444"/>
              <a:buChar char="•"/>
              <a:tabLst>
                <a:tab pos="92075" algn="l"/>
              </a:tabLst>
            </a:pP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Browse</a:t>
            </a:r>
            <a:r>
              <a:rPr dirty="0" sz="18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8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full</a:t>
            </a:r>
            <a:r>
              <a:rPr dirty="0" sz="18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canteen</a:t>
            </a:r>
            <a:r>
              <a:rPr dirty="0" sz="18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menu</a:t>
            </a:r>
            <a:r>
              <a:rPr dirty="0" sz="18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dirty="0" sz="18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prices.</a:t>
            </a:r>
            <a:endParaRPr sz="1800">
              <a:latin typeface="Arial MT"/>
              <a:cs typeface="Arial MT"/>
            </a:endParaRPr>
          </a:p>
          <a:p>
            <a:pPr marL="92075" indent="-88900">
              <a:lnSpc>
                <a:spcPct val="100000"/>
              </a:lnSpc>
              <a:spcBef>
                <a:spcPts val="1070"/>
              </a:spcBef>
              <a:buSzPct val="94444"/>
              <a:buChar char="•"/>
              <a:tabLst>
                <a:tab pos="92075" algn="l"/>
              </a:tabLst>
            </a:pP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Add</a:t>
            </a:r>
            <a:r>
              <a:rPr dirty="0" sz="18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items</a:t>
            </a:r>
            <a:r>
              <a:rPr dirty="0" sz="18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1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digital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Arial MT"/>
                <a:cs typeface="Arial MT"/>
              </a:rPr>
              <a:t>bill.</a:t>
            </a:r>
            <a:endParaRPr sz="1800">
              <a:latin typeface="Arial MT"/>
              <a:cs typeface="Arial MT"/>
            </a:endParaRPr>
          </a:p>
          <a:p>
            <a:pPr marL="92075" indent="-88900">
              <a:lnSpc>
                <a:spcPct val="100000"/>
              </a:lnSpc>
              <a:spcBef>
                <a:spcPts val="1070"/>
              </a:spcBef>
              <a:buSzPct val="94444"/>
              <a:buChar char="•"/>
              <a:tabLst>
                <a:tab pos="92075" algn="l"/>
              </a:tabLst>
            </a:pP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Instantly</a:t>
            </a:r>
            <a:r>
              <a:rPr dirty="0" sz="1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see</a:t>
            </a:r>
            <a:r>
              <a:rPr dirty="0" sz="18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8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total</a:t>
            </a:r>
            <a:r>
              <a:rPr dirty="0" sz="18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bill</a:t>
            </a:r>
            <a:r>
              <a:rPr dirty="0" sz="18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amount</a:t>
            </a:r>
            <a:r>
              <a:rPr dirty="0" sz="180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calculated.</a:t>
            </a:r>
            <a:endParaRPr sz="1800">
              <a:latin typeface="Arial MT"/>
              <a:cs typeface="Arial MT"/>
            </a:endParaRPr>
          </a:p>
          <a:p>
            <a:pPr marL="92075" indent="-88900">
              <a:lnSpc>
                <a:spcPct val="100000"/>
              </a:lnSpc>
              <a:spcBef>
                <a:spcPts val="1070"/>
              </a:spcBef>
              <a:buSzPct val="94444"/>
              <a:buFont typeface="Arial MT"/>
              <a:buChar char="•"/>
              <a:tabLst>
                <a:tab pos="92075" algn="l"/>
              </a:tabLst>
            </a:pP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Events</a:t>
            </a:r>
            <a:r>
              <a:rPr dirty="0" sz="1800" spc="-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Dashboard:</a:t>
            </a:r>
            <a:endParaRPr sz="1800">
              <a:latin typeface="Arial"/>
              <a:cs typeface="Arial"/>
            </a:endParaRPr>
          </a:p>
          <a:p>
            <a:pPr marL="92075" indent="-88900">
              <a:lnSpc>
                <a:spcPct val="100000"/>
              </a:lnSpc>
              <a:spcBef>
                <a:spcPts val="1145"/>
              </a:spcBef>
              <a:buSzPct val="94444"/>
              <a:buChar char="•"/>
              <a:tabLst>
                <a:tab pos="92075" algn="l"/>
              </a:tabLst>
            </a:pP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1800" spc="-1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single,</a:t>
            </a:r>
            <a:r>
              <a:rPr dirty="0" sz="18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up-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to-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date</a:t>
            </a:r>
            <a:r>
              <a:rPr dirty="0" sz="1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feed</a:t>
            </a:r>
            <a:r>
              <a:rPr dirty="0" sz="1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dirty="0" sz="18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all</a:t>
            </a:r>
            <a:r>
              <a:rPr dirty="0" sz="1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college</a:t>
            </a:r>
            <a:r>
              <a:rPr dirty="0" sz="1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announcements,</a:t>
            </a:r>
            <a:r>
              <a:rPr dirty="0" sz="1800" spc="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fests,</a:t>
            </a:r>
            <a:r>
              <a:rPr dirty="0" sz="1800" spc="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 holidays.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33350" y="142873"/>
            <a:ext cx="11896725" cy="6610350"/>
          </a:xfrm>
          <a:custGeom>
            <a:avLst/>
            <a:gdLst/>
            <a:ahLst/>
            <a:cxnLst/>
            <a:rect l="l" t="t" r="r" b="b"/>
            <a:pathLst>
              <a:path w="11896725" h="6610350">
                <a:moveTo>
                  <a:pt x="0" y="6610350"/>
                </a:moveTo>
                <a:lnTo>
                  <a:pt x="11896725" y="6610350"/>
                </a:lnTo>
                <a:lnTo>
                  <a:pt x="11896725" y="0"/>
                </a:lnTo>
                <a:lnTo>
                  <a:pt x="0" y="0"/>
                </a:lnTo>
                <a:lnTo>
                  <a:pt x="0" y="6610350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5892" rIns="0" bIns="0" rtlCol="0" vert="horz">
            <a:spAutoFit/>
          </a:bodyPr>
          <a:lstStyle/>
          <a:p>
            <a:pPr marL="143510">
              <a:lnSpc>
                <a:spcPct val="100000"/>
              </a:lnSpc>
              <a:spcBef>
                <a:spcPts val="100"/>
              </a:spcBef>
            </a:pPr>
            <a:r>
              <a:rPr dirty="0"/>
              <a:t>Advantages</a:t>
            </a:r>
            <a:r>
              <a:rPr dirty="0" spc="-50"/>
              <a:t> </a:t>
            </a:r>
            <a:r>
              <a:rPr dirty="0"/>
              <a:t>&amp;</a:t>
            </a:r>
            <a:r>
              <a:rPr dirty="0" spc="-35"/>
              <a:t> </a:t>
            </a:r>
            <a:r>
              <a:rPr dirty="0" spc="-10"/>
              <a:t>Disadvantages: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668566" y="1166113"/>
          <a:ext cx="10604500" cy="40290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/>
                <a:gridCol w="5257800"/>
              </a:tblGrid>
              <a:tr h="80581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ADVANTAGES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5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DIS-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ADVANTAGES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80581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dirty="0" sz="1800" spc="-10">
                          <a:latin typeface="Trebuchet MS"/>
                          <a:cs typeface="Trebuchet MS"/>
                        </a:rPr>
                        <a:t>Efficiency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2984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dirty="0" sz="1800" spc="-70">
                          <a:latin typeface="Trebuchet MS"/>
                          <a:cs typeface="Trebuchet MS"/>
                        </a:rPr>
                        <a:t>Internet</a:t>
                      </a:r>
                      <a:r>
                        <a:rPr dirty="0" sz="1800" spc="-1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Dependency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2984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80581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10">
                          <a:latin typeface="Trebuchet MS"/>
                          <a:cs typeface="Trebuchet MS"/>
                        </a:rPr>
                        <a:t>Accessibility: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35">
                          <a:latin typeface="Trebuchet MS"/>
                          <a:cs typeface="Trebuchet MS"/>
                        </a:rPr>
                        <a:t>Simplified</a:t>
                      </a:r>
                      <a:r>
                        <a:rPr dirty="0" sz="1800" spc="-1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Billing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80581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-10">
                          <a:latin typeface="Trebuchet MS"/>
                          <a:cs typeface="Trebuchet MS"/>
                        </a:rPr>
                        <a:t>Centralization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Basic</a:t>
                      </a:r>
                      <a:r>
                        <a:rPr dirty="0" sz="1800" spc="-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Security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80581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-25">
                          <a:latin typeface="Trebuchet MS"/>
                          <a:cs typeface="Trebuchet MS"/>
                        </a:rPr>
                        <a:t>User-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Friendly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Basic</a:t>
                      </a:r>
                      <a:r>
                        <a:rPr dirty="0" sz="1800" spc="-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Security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4" name="object 4" descr=""/>
          <p:cNvSpPr/>
          <p:nvPr/>
        </p:nvSpPr>
        <p:spPr>
          <a:xfrm>
            <a:off x="133350" y="142873"/>
            <a:ext cx="11896725" cy="6610350"/>
          </a:xfrm>
          <a:custGeom>
            <a:avLst/>
            <a:gdLst/>
            <a:ahLst/>
            <a:cxnLst/>
            <a:rect l="l" t="t" r="r" b="b"/>
            <a:pathLst>
              <a:path w="11896725" h="6610350">
                <a:moveTo>
                  <a:pt x="0" y="6610350"/>
                </a:moveTo>
                <a:lnTo>
                  <a:pt x="11896725" y="6610350"/>
                </a:lnTo>
                <a:lnTo>
                  <a:pt x="11896725" y="0"/>
                </a:lnTo>
                <a:lnTo>
                  <a:pt x="0" y="0"/>
                </a:lnTo>
                <a:lnTo>
                  <a:pt x="0" y="6610350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154" y="223456"/>
            <a:ext cx="408114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Hardware</a:t>
            </a:r>
            <a:r>
              <a:rPr dirty="0" spc="10"/>
              <a:t> </a:t>
            </a:r>
            <a:r>
              <a:rPr dirty="0" spc="-10"/>
              <a:t>Requirements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89559" y="626300"/>
            <a:ext cx="6634480" cy="4225925"/>
          </a:xfrm>
          <a:prstGeom prst="rect">
            <a:avLst/>
          </a:prstGeom>
        </p:spPr>
        <p:txBody>
          <a:bodyPr wrap="square" lIns="0" tIns="157480" rIns="0" bIns="0" rtlCol="0" vert="horz">
            <a:spAutoFit/>
          </a:bodyPr>
          <a:lstStyle/>
          <a:p>
            <a:pPr marL="468630" indent="-88900">
              <a:lnSpc>
                <a:spcPct val="100000"/>
              </a:lnSpc>
              <a:spcBef>
                <a:spcPts val="1240"/>
              </a:spcBef>
              <a:buSzPct val="94444"/>
              <a:buFont typeface="Arial MT"/>
              <a:buChar char="•"/>
              <a:tabLst>
                <a:tab pos="468630" algn="l"/>
              </a:tabLst>
            </a:pPr>
            <a:r>
              <a:rPr dirty="0" u="sng" sz="1800" spc="-1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Server:</a:t>
            </a:r>
            <a:endParaRPr sz="1800">
              <a:latin typeface="Arial"/>
              <a:cs typeface="Arial"/>
            </a:endParaRPr>
          </a:p>
          <a:p>
            <a:pPr marL="389890" marR="5080" indent="-10160">
              <a:lnSpc>
                <a:spcPct val="149500"/>
              </a:lnSpc>
              <a:spcBef>
                <a:spcPts val="75"/>
              </a:spcBef>
              <a:buSzPct val="94444"/>
              <a:buChar char="•"/>
              <a:tabLst>
                <a:tab pos="468630" algn="l"/>
              </a:tabLst>
            </a:pP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1800" spc="-1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PC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or</a:t>
            </a:r>
            <a:r>
              <a:rPr dirty="0" sz="18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cloud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server</a:t>
            </a:r>
            <a:r>
              <a:rPr dirty="0" sz="1800" spc="4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host</a:t>
            </a: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Spring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Boot</a:t>
            </a:r>
            <a:r>
              <a:rPr dirty="0" sz="18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application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Arial MT"/>
                <a:cs typeface="Arial MT"/>
              </a:rPr>
              <a:t>and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MongoDB</a:t>
            </a:r>
            <a:r>
              <a:rPr dirty="0" sz="18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database.</a:t>
            </a:r>
            <a:endParaRPr sz="1800">
              <a:latin typeface="Arial MT"/>
              <a:cs typeface="Arial MT"/>
            </a:endParaRPr>
          </a:p>
          <a:p>
            <a:pPr marL="468630" indent="-88900">
              <a:lnSpc>
                <a:spcPct val="100000"/>
              </a:lnSpc>
              <a:spcBef>
                <a:spcPts val="1070"/>
              </a:spcBef>
              <a:buSzPct val="94444"/>
              <a:buFont typeface="Arial MT"/>
              <a:buChar char="•"/>
              <a:tabLst>
                <a:tab pos="468630" algn="l"/>
              </a:tabLst>
            </a:pPr>
            <a:r>
              <a:rPr dirty="0" u="sng" sz="1800" spc="-1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Client:</a:t>
            </a:r>
            <a:endParaRPr sz="1800">
              <a:latin typeface="Arial"/>
              <a:cs typeface="Arial"/>
            </a:endParaRPr>
          </a:p>
          <a:p>
            <a:pPr marL="468630" indent="-88900">
              <a:lnSpc>
                <a:spcPct val="100000"/>
              </a:lnSpc>
              <a:spcBef>
                <a:spcPts val="1070"/>
              </a:spcBef>
              <a:buSzPct val="94444"/>
              <a:buChar char="•"/>
              <a:tabLst>
                <a:tab pos="468630" algn="l"/>
              </a:tabLst>
            </a:pP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Any</a:t>
            </a:r>
            <a:r>
              <a:rPr dirty="0" sz="1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device</a:t>
            </a:r>
            <a:r>
              <a:rPr dirty="0" sz="18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dirty="0" sz="18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18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web</a:t>
            </a:r>
            <a:r>
              <a:rPr dirty="0" sz="18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browser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solidFill>
                  <a:srgbClr val="FFFFFF"/>
                </a:solidFill>
                <a:latin typeface="Arial Black"/>
                <a:cs typeface="Arial Black"/>
              </a:rPr>
              <a:t>Software</a:t>
            </a:r>
            <a:r>
              <a:rPr dirty="0" sz="2400" spc="-5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Arial Black"/>
                <a:cs typeface="Arial Black"/>
              </a:rPr>
              <a:t>Requirements</a:t>
            </a:r>
            <a:endParaRPr sz="24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345"/>
              </a:spcBef>
            </a:pPr>
            <a:endParaRPr sz="2400">
              <a:latin typeface="Arial Black"/>
              <a:cs typeface="Arial Black"/>
            </a:endParaRPr>
          </a:p>
          <a:p>
            <a:pPr marL="226060">
              <a:lnSpc>
                <a:spcPct val="100000"/>
              </a:lnSpc>
            </a:pPr>
            <a:r>
              <a:rPr dirty="0" u="sng" sz="18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Backend: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Java</a:t>
            </a: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(JDK</a:t>
            </a:r>
            <a:r>
              <a:rPr dirty="0" sz="18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17)Spring</a:t>
            </a:r>
            <a:r>
              <a:rPr dirty="0" sz="18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BootMaven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1800">
              <a:latin typeface="Arial MT"/>
              <a:cs typeface="Arial MT"/>
            </a:endParaRPr>
          </a:p>
          <a:p>
            <a:pPr marL="226060">
              <a:lnSpc>
                <a:spcPct val="100000"/>
              </a:lnSpc>
            </a:pPr>
            <a:r>
              <a:rPr dirty="0" u="sng" sz="18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Database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:MongoDB</a:t>
            </a:r>
            <a:r>
              <a:rPr dirty="0" sz="18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ServerMongoDB</a:t>
            </a:r>
            <a:r>
              <a:rPr dirty="0" sz="180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Compass</a:t>
            </a:r>
            <a:r>
              <a:rPr dirty="0" sz="18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Arial MT"/>
                <a:cs typeface="Arial MT"/>
              </a:rPr>
              <a:t>(for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03555" y="5095557"/>
            <a:ext cx="243967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database</a:t>
            </a:r>
            <a:r>
              <a:rPr dirty="0" sz="18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management)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752340" y="5138737"/>
            <a:ext cx="569468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8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Frontend</a:t>
            </a:r>
            <a:r>
              <a:rPr dirty="0" u="sng" sz="1800" spc="-55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8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: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HTML5CSS3JavaScript</a:t>
            </a:r>
            <a:r>
              <a:rPr dirty="0" sz="1800" spc="-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(ES6+)Development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748657" y="5691822"/>
            <a:ext cx="4894580" cy="843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800" spc="-2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800" spc="-1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Tools</a:t>
            </a:r>
            <a:r>
              <a:rPr dirty="0" u="sng" sz="1800" spc="-4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8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: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Visual</a:t>
            </a:r>
            <a:r>
              <a:rPr dirty="0" sz="18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Studio</a:t>
            </a:r>
            <a:r>
              <a:rPr dirty="0" sz="18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Code</a:t>
            </a:r>
            <a:r>
              <a:rPr dirty="0" sz="18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(VS</a:t>
            </a:r>
            <a:r>
              <a:rPr dirty="0" sz="1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Code)Operating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Arial MT"/>
              <a:cs typeface="Arial MT"/>
            </a:endParaRPr>
          </a:p>
          <a:p>
            <a:pPr marL="15875">
              <a:lnSpc>
                <a:spcPct val="100000"/>
              </a:lnSpc>
            </a:pPr>
            <a:r>
              <a:rPr dirty="0" u="sng" sz="18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System</a:t>
            </a:r>
            <a:r>
              <a:rPr dirty="0" u="sng" sz="1800" spc="-4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8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: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Windows,</a:t>
            </a:r>
            <a:r>
              <a:rPr dirty="0" sz="180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macOS,</a:t>
            </a:r>
            <a:r>
              <a:rPr dirty="0" sz="180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or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Linux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133350" y="142873"/>
            <a:ext cx="11896725" cy="6610350"/>
          </a:xfrm>
          <a:custGeom>
            <a:avLst/>
            <a:gdLst/>
            <a:ahLst/>
            <a:cxnLst/>
            <a:rect l="l" t="t" r="r" b="b"/>
            <a:pathLst>
              <a:path w="11896725" h="6610350">
                <a:moveTo>
                  <a:pt x="0" y="6610350"/>
                </a:moveTo>
                <a:lnTo>
                  <a:pt x="11896725" y="6610350"/>
                </a:lnTo>
                <a:lnTo>
                  <a:pt x="11896725" y="0"/>
                </a:lnTo>
                <a:lnTo>
                  <a:pt x="0" y="0"/>
                </a:lnTo>
                <a:lnTo>
                  <a:pt x="0" y="6610350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4368" rIns="0" bIns="0" rtlCol="0" vert="horz">
            <a:spAutoFit/>
          </a:bodyPr>
          <a:lstStyle/>
          <a:p>
            <a:pPr marL="143510">
              <a:lnSpc>
                <a:spcPct val="100000"/>
              </a:lnSpc>
              <a:spcBef>
                <a:spcPts val="100"/>
              </a:spcBef>
            </a:pPr>
            <a:r>
              <a:rPr dirty="0"/>
              <a:t>MODULES</a:t>
            </a:r>
            <a:r>
              <a:rPr dirty="0" spc="-35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 spc="-10"/>
              <a:t>DISCRIPTION: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74077" y="766000"/>
            <a:ext cx="8749665" cy="1952625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9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u="sng" sz="1800" spc="-4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Authentication</a:t>
            </a:r>
            <a:r>
              <a:rPr dirty="0" u="sng" sz="1800" spc="-9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800" spc="-1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Module:</a:t>
            </a:r>
            <a:endParaRPr sz="1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Handles</a:t>
            </a:r>
            <a:r>
              <a:rPr dirty="0" sz="18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FFFFFF"/>
                </a:solidFill>
                <a:latin typeface="Trebuchet MS"/>
                <a:cs typeface="Trebuchet MS"/>
              </a:rPr>
              <a:t>new</a:t>
            </a:r>
            <a:r>
              <a:rPr dirty="0" sz="18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Trebuchet MS"/>
                <a:cs typeface="Trebuchet MS"/>
              </a:rPr>
              <a:t>user</a:t>
            </a:r>
            <a:r>
              <a:rPr dirty="0" sz="180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60">
                <a:solidFill>
                  <a:srgbClr val="FFFFFF"/>
                </a:solidFill>
                <a:latin typeface="Trebuchet MS"/>
                <a:cs typeface="Trebuchet MS"/>
              </a:rPr>
              <a:t>registration</a:t>
            </a:r>
            <a:r>
              <a:rPr dirty="0" sz="18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800" spc="-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5">
                <a:solidFill>
                  <a:srgbClr val="FFFFFF"/>
                </a:solidFill>
                <a:latin typeface="Trebuchet MS"/>
                <a:cs typeface="Trebuchet MS"/>
              </a:rPr>
              <a:t>existing</a:t>
            </a:r>
            <a:r>
              <a:rPr dirty="0" sz="18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Trebuchet MS"/>
                <a:cs typeface="Trebuchet MS"/>
              </a:rPr>
              <a:t>user</a:t>
            </a:r>
            <a:r>
              <a:rPr dirty="0" sz="180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login.</a:t>
            </a:r>
            <a:endParaRPr sz="1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1800" spc="75">
                <a:solidFill>
                  <a:srgbClr val="FFFFFF"/>
                </a:solidFill>
                <a:latin typeface="Trebuchet MS"/>
                <a:cs typeface="Trebuchet MS"/>
              </a:rPr>
              <a:t>Uses</a:t>
            </a:r>
            <a:r>
              <a:rPr dirty="0" sz="1800" spc="-1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6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8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FFFFFF"/>
                </a:solidFill>
                <a:latin typeface="Trebuchet MS"/>
                <a:cs typeface="Trebuchet MS"/>
              </a:rPr>
              <a:t>Spring</a:t>
            </a:r>
            <a:r>
              <a:rPr dirty="0" sz="18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Boot</a:t>
            </a:r>
            <a:r>
              <a:rPr dirty="0" sz="18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API</a:t>
            </a:r>
            <a:r>
              <a:rPr dirty="0" sz="18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8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check</a:t>
            </a:r>
            <a:r>
              <a:rPr dirty="0" sz="18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FFFFFF"/>
                </a:solidFill>
                <a:latin typeface="Trebuchet MS"/>
                <a:cs typeface="Trebuchet MS"/>
              </a:rPr>
              <a:t>credentials</a:t>
            </a:r>
            <a:r>
              <a:rPr dirty="0" sz="1800" spc="-1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Trebuchet MS"/>
                <a:cs typeface="Trebuchet MS"/>
              </a:rPr>
              <a:t>against</a:t>
            </a:r>
            <a:r>
              <a:rPr dirty="0" sz="18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6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8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users</a:t>
            </a:r>
            <a:r>
              <a:rPr dirty="0" sz="18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FFFFFF"/>
                </a:solidFill>
                <a:latin typeface="Trebuchet MS"/>
                <a:cs typeface="Trebuchet MS"/>
              </a:rPr>
              <a:t>collection</a:t>
            </a:r>
            <a:r>
              <a:rPr dirty="0" sz="18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18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MongoDB.</a:t>
            </a:r>
            <a:endParaRPr sz="1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u="sng" sz="1800" spc="-8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Library</a:t>
            </a:r>
            <a:r>
              <a:rPr dirty="0" u="sng" sz="1800" spc="-11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800" spc="-1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Module:</a:t>
            </a:r>
            <a:endParaRPr sz="1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32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1800" spc="-20">
                <a:solidFill>
                  <a:srgbClr val="FFFFFF"/>
                </a:solidFill>
                <a:latin typeface="Trebuchet MS"/>
                <a:cs typeface="Trebuchet MS"/>
              </a:rPr>
              <a:t>Fetches</a:t>
            </a:r>
            <a:r>
              <a:rPr dirty="0" sz="18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800" spc="-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displays</a:t>
            </a:r>
            <a:r>
              <a:rPr dirty="0" sz="18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dirty="0" sz="18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books</a:t>
            </a:r>
            <a:r>
              <a:rPr dirty="0" sz="1800" spc="-1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60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dirty="0" sz="18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6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800" spc="-1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books</a:t>
            </a:r>
            <a:r>
              <a:rPr dirty="0" sz="18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collection.</a:t>
            </a:r>
            <a:endParaRPr sz="1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39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Shows</a:t>
            </a:r>
            <a:r>
              <a:rPr dirty="0" sz="1800" spc="-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6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8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65">
                <a:solidFill>
                  <a:srgbClr val="FFFFFF"/>
                </a:solidFill>
                <a:latin typeface="Trebuchet MS"/>
                <a:cs typeface="Trebuchet MS"/>
              </a:rPr>
              <a:t>real-time</a:t>
            </a:r>
            <a:r>
              <a:rPr dirty="0" sz="18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FFFFFF"/>
                </a:solidFill>
                <a:latin typeface="Trebuchet MS"/>
                <a:cs typeface="Trebuchet MS"/>
              </a:rPr>
              <a:t>reserved</a:t>
            </a:r>
            <a:r>
              <a:rPr dirty="0" sz="18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status</a:t>
            </a:r>
            <a:r>
              <a:rPr dirty="0" sz="18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85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18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each</a:t>
            </a:r>
            <a:r>
              <a:rPr dirty="0" sz="180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book.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74077" y="2733357"/>
            <a:ext cx="931354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1800" spc="50">
                <a:solidFill>
                  <a:srgbClr val="FFFFFF"/>
                </a:solidFill>
                <a:latin typeface="Trebuchet MS"/>
                <a:cs typeface="Trebuchet MS"/>
              </a:rPr>
              <a:t>Sends</a:t>
            </a:r>
            <a:r>
              <a:rPr dirty="0" sz="1800" spc="-20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8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FFFFFF"/>
                </a:solidFill>
                <a:latin typeface="Trebuchet MS"/>
                <a:cs typeface="Trebuchet MS"/>
              </a:rPr>
              <a:t>PUT</a:t>
            </a:r>
            <a:r>
              <a:rPr dirty="0" sz="18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FFFFFF"/>
                </a:solidFill>
                <a:latin typeface="Trebuchet MS"/>
                <a:cs typeface="Trebuchet MS"/>
              </a:rPr>
              <a:t>request</a:t>
            </a:r>
            <a:r>
              <a:rPr dirty="0" sz="18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9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80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6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8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backend</a:t>
            </a:r>
            <a:r>
              <a:rPr dirty="0" sz="1800" spc="-1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API</a:t>
            </a:r>
            <a:r>
              <a:rPr dirty="0" sz="1800" spc="-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80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FFFFFF"/>
                </a:solidFill>
                <a:latin typeface="Trebuchet MS"/>
                <a:cs typeface="Trebuchet MS"/>
              </a:rPr>
              <a:t>update</a:t>
            </a:r>
            <a:r>
              <a:rPr dirty="0" sz="18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8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book's</a:t>
            </a:r>
            <a:r>
              <a:rPr dirty="0" sz="18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status</a:t>
            </a:r>
            <a:r>
              <a:rPr dirty="0" sz="18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FFFFFF"/>
                </a:solidFill>
                <a:latin typeface="Trebuchet MS"/>
                <a:cs typeface="Trebuchet MS"/>
              </a:rPr>
              <a:t>when</a:t>
            </a:r>
            <a:r>
              <a:rPr dirty="0" sz="180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6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800" spc="-1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"Reserve"</a:t>
            </a:r>
            <a:r>
              <a:rPr dirty="0" sz="18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button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74077" y="2874581"/>
            <a:ext cx="6960870" cy="1628139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490"/>
              </a:spcBef>
            </a:pP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18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clicked.</a:t>
            </a:r>
            <a:endParaRPr sz="1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u="sng" sz="1800" spc="-1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Canteen</a:t>
            </a:r>
            <a:r>
              <a:rPr dirty="0" u="sng" sz="1800" spc="-16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800" spc="-1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Module:</a:t>
            </a:r>
            <a:endParaRPr sz="1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1800" spc="-20">
                <a:solidFill>
                  <a:srgbClr val="FFFFFF"/>
                </a:solidFill>
                <a:latin typeface="Trebuchet MS"/>
                <a:cs typeface="Trebuchet MS"/>
              </a:rPr>
              <a:t>Fetches</a:t>
            </a:r>
            <a:r>
              <a:rPr dirty="0" sz="18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800" spc="-1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displays</a:t>
            </a:r>
            <a:r>
              <a:rPr dirty="0" sz="18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dirty="0" sz="180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FFFFFF"/>
                </a:solidFill>
                <a:latin typeface="Trebuchet MS"/>
                <a:cs typeface="Trebuchet MS"/>
              </a:rPr>
              <a:t>items</a:t>
            </a:r>
            <a:r>
              <a:rPr dirty="0" sz="18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60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dirty="0" sz="1800" spc="-1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6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8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FFFFFF"/>
                </a:solidFill>
                <a:latin typeface="Trebuchet MS"/>
                <a:cs typeface="Trebuchet MS"/>
              </a:rPr>
              <a:t>canteen_items</a:t>
            </a:r>
            <a:r>
              <a:rPr dirty="0" sz="18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collection.</a:t>
            </a:r>
            <a:endParaRPr sz="1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1800" spc="75">
                <a:solidFill>
                  <a:srgbClr val="FFFFFF"/>
                </a:solidFill>
                <a:latin typeface="Trebuchet MS"/>
                <a:cs typeface="Trebuchet MS"/>
              </a:rPr>
              <a:t>Uses</a:t>
            </a:r>
            <a:r>
              <a:rPr dirty="0" sz="18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5">
                <a:solidFill>
                  <a:srgbClr val="FFFFFF"/>
                </a:solidFill>
                <a:latin typeface="Trebuchet MS"/>
                <a:cs typeface="Trebuchet MS"/>
              </a:rPr>
              <a:t>JavaScript</a:t>
            </a:r>
            <a:r>
              <a:rPr dirty="0" sz="18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9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800" spc="-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FFFFFF"/>
                </a:solidFill>
                <a:latin typeface="Trebuchet MS"/>
                <a:cs typeface="Trebuchet MS"/>
              </a:rPr>
              <a:t>create</a:t>
            </a:r>
            <a:r>
              <a:rPr dirty="0" sz="18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8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65">
                <a:solidFill>
                  <a:srgbClr val="FFFFFF"/>
                </a:solidFill>
                <a:latin typeface="Trebuchet MS"/>
                <a:cs typeface="Trebuchet MS"/>
              </a:rPr>
              <a:t>digital</a:t>
            </a:r>
            <a:r>
              <a:rPr dirty="0" sz="1800" spc="-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65">
                <a:solidFill>
                  <a:srgbClr val="FFFFFF"/>
                </a:solidFill>
                <a:latin typeface="Trebuchet MS"/>
                <a:cs typeface="Trebuchet MS"/>
              </a:rPr>
              <a:t>bill</a:t>
            </a:r>
            <a:r>
              <a:rPr dirty="0" sz="1800" spc="-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FFFFFF"/>
                </a:solidFill>
                <a:latin typeface="Trebuchet MS"/>
                <a:cs typeface="Trebuchet MS"/>
              </a:rPr>
              <a:t>when</a:t>
            </a:r>
            <a:r>
              <a:rPr dirty="0" sz="1800" spc="-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8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user</a:t>
            </a:r>
            <a:r>
              <a:rPr dirty="0" sz="18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clicks</a:t>
            </a:r>
            <a:r>
              <a:rPr dirty="0" sz="18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"Add</a:t>
            </a:r>
            <a:r>
              <a:rPr dirty="0" sz="18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80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Bill".</a:t>
            </a:r>
            <a:endParaRPr sz="1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32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1800" spc="-25">
                <a:solidFill>
                  <a:srgbClr val="FFFFFF"/>
                </a:solidFill>
                <a:latin typeface="Trebuchet MS"/>
                <a:cs typeface="Trebuchet MS"/>
              </a:rPr>
              <a:t>Dynamically</a:t>
            </a:r>
            <a:r>
              <a:rPr dirty="0" sz="1800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calculates</a:t>
            </a:r>
            <a:r>
              <a:rPr dirty="0" sz="1800" spc="-1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800" spc="-1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displays</a:t>
            </a:r>
            <a:r>
              <a:rPr dirty="0" sz="18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6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800" spc="-1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60">
                <a:solidFill>
                  <a:srgbClr val="FFFFFF"/>
                </a:solidFill>
                <a:latin typeface="Trebuchet MS"/>
                <a:cs typeface="Trebuchet MS"/>
              </a:rPr>
              <a:t>total</a:t>
            </a:r>
            <a:r>
              <a:rPr dirty="0" sz="180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65">
                <a:solidFill>
                  <a:srgbClr val="FFFFFF"/>
                </a:solidFill>
                <a:latin typeface="Trebuchet MS"/>
                <a:cs typeface="Trebuchet MS"/>
              </a:rPr>
              <a:t>bill</a:t>
            </a:r>
            <a:r>
              <a:rPr dirty="0" sz="1800" spc="-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amount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74077" y="4676838"/>
            <a:ext cx="6941820" cy="97980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2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u="sng" sz="1800" spc="-25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Events</a:t>
            </a:r>
            <a:r>
              <a:rPr dirty="0" u="sng" sz="1800" spc="-165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800" spc="-1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Module:</a:t>
            </a:r>
            <a:endParaRPr sz="1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32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1800" spc="-20">
                <a:solidFill>
                  <a:srgbClr val="FFFFFF"/>
                </a:solidFill>
                <a:latin typeface="Trebuchet MS"/>
                <a:cs typeface="Trebuchet MS"/>
              </a:rPr>
              <a:t>Fetches</a:t>
            </a:r>
            <a:r>
              <a:rPr dirty="0" sz="18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800" spc="-1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displays</a:t>
            </a:r>
            <a:r>
              <a:rPr dirty="0" sz="18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dirty="0" sz="18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announcements</a:t>
            </a:r>
            <a:r>
              <a:rPr dirty="0" sz="18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60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dirty="0" sz="18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6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8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FFFFFF"/>
                </a:solidFill>
                <a:latin typeface="Trebuchet MS"/>
                <a:cs typeface="Trebuchet MS"/>
              </a:rPr>
              <a:t>events</a:t>
            </a:r>
            <a:r>
              <a:rPr dirty="0" sz="1800" spc="-1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collection.</a:t>
            </a:r>
            <a:endParaRPr sz="1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39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1800" spc="-30">
                <a:solidFill>
                  <a:srgbClr val="FFFFFF"/>
                </a:solidFill>
                <a:latin typeface="Trebuchet MS"/>
                <a:cs typeface="Trebuchet MS"/>
              </a:rPr>
              <a:t>Provides</a:t>
            </a:r>
            <a:r>
              <a:rPr dirty="0" sz="18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8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60">
                <a:solidFill>
                  <a:srgbClr val="FFFFFF"/>
                </a:solidFill>
                <a:latin typeface="Trebuchet MS"/>
                <a:cs typeface="Trebuchet MS"/>
              </a:rPr>
              <a:t>central</a:t>
            </a:r>
            <a:r>
              <a:rPr dirty="0" sz="180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FFFFFF"/>
                </a:solidFill>
                <a:latin typeface="Trebuchet MS"/>
                <a:cs typeface="Trebuchet MS"/>
              </a:rPr>
              <a:t>feed</a:t>
            </a:r>
            <a:r>
              <a:rPr dirty="0" sz="1800" spc="-1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85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18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dirty="0" sz="180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FFFFFF"/>
                </a:solidFill>
                <a:latin typeface="Trebuchet MS"/>
                <a:cs typeface="Trebuchet MS"/>
              </a:rPr>
              <a:t>college</a:t>
            </a:r>
            <a:r>
              <a:rPr dirty="0" sz="18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FFFFFF"/>
                </a:solidFill>
                <a:latin typeface="Trebuchet MS"/>
                <a:cs typeface="Trebuchet MS"/>
              </a:rPr>
              <a:t>news,</a:t>
            </a:r>
            <a:r>
              <a:rPr dirty="0" sz="18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FFFFFF"/>
                </a:solidFill>
                <a:latin typeface="Trebuchet MS"/>
                <a:cs typeface="Trebuchet MS"/>
              </a:rPr>
              <a:t>sorted</a:t>
            </a:r>
            <a:r>
              <a:rPr dirty="0" sz="1800" spc="-1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dirty="0" sz="1800" spc="-2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133350" y="142873"/>
            <a:ext cx="11896725" cy="6610350"/>
          </a:xfrm>
          <a:custGeom>
            <a:avLst/>
            <a:gdLst/>
            <a:ahLst/>
            <a:cxnLst/>
            <a:rect l="l" t="t" r="r" b="b"/>
            <a:pathLst>
              <a:path w="11896725" h="6610350">
                <a:moveTo>
                  <a:pt x="0" y="6610350"/>
                </a:moveTo>
                <a:lnTo>
                  <a:pt x="11896725" y="6610350"/>
                </a:lnTo>
                <a:lnTo>
                  <a:pt x="11896725" y="0"/>
                </a:lnTo>
                <a:lnTo>
                  <a:pt x="0" y="0"/>
                </a:lnTo>
                <a:lnTo>
                  <a:pt x="0" y="6610350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54063" rIns="0" bIns="0" rtlCol="0" vert="horz">
            <a:spAutoFit/>
          </a:bodyPr>
          <a:lstStyle/>
          <a:p>
            <a:pPr marL="154305">
              <a:lnSpc>
                <a:spcPct val="100000"/>
              </a:lnSpc>
              <a:spcBef>
                <a:spcPts val="100"/>
              </a:spcBef>
            </a:pPr>
            <a:r>
              <a:rPr dirty="0"/>
              <a:t>SAMPLE</a:t>
            </a:r>
            <a:r>
              <a:rPr dirty="0" spc="-15"/>
              <a:t> </a:t>
            </a:r>
            <a:r>
              <a:rPr dirty="0" spc="-10"/>
              <a:t>OUTPUT: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057275" y="1552575"/>
            <a:ext cx="10772775" cy="4352925"/>
            <a:chOff x="1057275" y="1552575"/>
            <a:chExt cx="10772775" cy="435292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7275" y="1552575"/>
              <a:ext cx="3914775" cy="4352925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72125" y="1914525"/>
              <a:ext cx="6257925" cy="3200400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2192401" y="6020434"/>
            <a:ext cx="13849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 b="1">
                <a:solidFill>
                  <a:srgbClr val="FFFFFF"/>
                </a:solidFill>
                <a:latin typeface="Trebuchet MS"/>
                <a:cs typeface="Trebuchet MS"/>
              </a:rPr>
              <a:t>LOG-</a:t>
            </a:r>
            <a:r>
              <a:rPr dirty="0" sz="1800" spc="55" b="1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1800" spc="-1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20" b="1">
                <a:solidFill>
                  <a:srgbClr val="FFFFFF"/>
                </a:solidFill>
                <a:latin typeface="Trebuchet MS"/>
                <a:cs typeface="Trebuchet MS"/>
              </a:rPr>
              <a:t>PAGE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543543" y="5268277"/>
            <a:ext cx="912494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FFFFFF"/>
                </a:solidFill>
                <a:latin typeface="Trebuchet MS"/>
                <a:cs typeface="Trebuchet MS"/>
              </a:rPr>
              <a:t>LIBRARY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133350" y="142873"/>
            <a:ext cx="11896725" cy="6610350"/>
          </a:xfrm>
          <a:custGeom>
            <a:avLst/>
            <a:gdLst/>
            <a:ahLst/>
            <a:cxnLst/>
            <a:rect l="l" t="t" r="r" b="b"/>
            <a:pathLst>
              <a:path w="11896725" h="6610350">
                <a:moveTo>
                  <a:pt x="0" y="6610350"/>
                </a:moveTo>
                <a:lnTo>
                  <a:pt x="11896725" y="6610350"/>
                </a:lnTo>
                <a:lnTo>
                  <a:pt x="11896725" y="0"/>
                </a:lnTo>
                <a:lnTo>
                  <a:pt x="0" y="0"/>
                </a:lnTo>
                <a:lnTo>
                  <a:pt x="0" y="6610350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7863" rIns="0" bIns="0" rtlCol="0" vert="horz">
            <a:spAutoFit/>
          </a:bodyPr>
          <a:lstStyle/>
          <a:p>
            <a:pPr marL="110489">
              <a:lnSpc>
                <a:spcPct val="100000"/>
              </a:lnSpc>
              <a:spcBef>
                <a:spcPts val="100"/>
              </a:spcBef>
            </a:pPr>
            <a:r>
              <a:rPr dirty="0"/>
              <a:t>SAMPLE</a:t>
            </a:r>
            <a:r>
              <a:rPr dirty="0" spc="-20"/>
              <a:t> </a:t>
            </a:r>
            <a:r>
              <a:rPr dirty="0" spc="-10"/>
              <a:t>OUTPUT: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447675" y="1266825"/>
            <a:ext cx="11315700" cy="4352925"/>
            <a:chOff x="447675" y="1266825"/>
            <a:chExt cx="11315700" cy="435292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05425" y="1266825"/>
              <a:ext cx="6457950" cy="4352925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7675" y="1714500"/>
              <a:ext cx="4572000" cy="3686175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1102994" y="5649595"/>
            <a:ext cx="312102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Trebuchet MS"/>
                <a:cs typeface="Trebuchet MS"/>
              </a:rPr>
              <a:t>CANTEEN</a:t>
            </a:r>
            <a:r>
              <a:rPr dirty="0" sz="1800" spc="-16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60" b="1">
                <a:solidFill>
                  <a:srgbClr val="FFFFFF"/>
                </a:solidFill>
                <a:latin typeface="Trebuchet MS"/>
                <a:cs typeface="Trebuchet MS"/>
              </a:rPr>
              <a:t>MENU</a:t>
            </a:r>
            <a:r>
              <a:rPr dirty="0" sz="1800" spc="-18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50" b="1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800" spc="-12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Trebuchet MS"/>
                <a:cs typeface="Trebuchet MS"/>
              </a:rPr>
              <a:t>BILLING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9011919" y="5671502"/>
            <a:ext cx="71310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FFFFFF"/>
                </a:solidFill>
                <a:latin typeface="Trebuchet MS"/>
                <a:cs typeface="Trebuchet MS"/>
              </a:rPr>
              <a:t>EVENT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133350" y="142873"/>
            <a:ext cx="11896725" cy="6610350"/>
          </a:xfrm>
          <a:custGeom>
            <a:avLst/>
            <a:gdLst/>
            <a:ahLst/>
            <a:cxnLst/>
            <a:rect l="l" t="t" r="r" b="b"/>
            <a:pathLst>
              <a:path w="11896725" h="6610350">
                <a:moveTo>
                  <a:pt x="0" y="6610350"/>
                </a:moveTo>
                <a:lnTo>
                  <a:pt x="11896725" y="6610350"/>
                </a:lnTo>
                <a:lnTo>
                  <a:pt x="11896725" y="0"/>
                </a:lnTo>
                <a:lnTo>
                  <a:pt x="0" y="0"/>
                </a:lnTo>
                <a:lnTo>
                  <a:pt x="0" y="6610350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2025-10-29T09:04:47Z</dcterms:created>
  <dcterms:modified xsi:type="dcterms:W3CDTF">2025-10-29T09:04:47Z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2025-10-29T00:00:00Z</vt:filetime>
  </property>
  <property fmtid="{D5CDD505-2E9C-101B-9397-08002B2CF9AE}" pid="3" name="Creator">
    <vt:lpwstr>PDFium</vt:lpwstr>
  </property>
  <property fmtid="{D5CDD505-2E9C-101B-9397-08002B2CF9AE}" pid="4" name="Producer">
    <vt:lpwstr>PDFium</vt:lpwstr>
  </property>
  <property fmtid="{D5CDD505-2E9C-101B-9397-08002B2CF9AE}" pid="5" name="LastSaved">
    <vt:filetime>2025-10-29T00:00:00Z</vt:filetime>
  </property>
</Properties>
</file>