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7556500" cx="106934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Inter Light"/>
      <p:regular r:id="rId53"/>
      <p:bold r:id="rId54"/>
      <p:italic r:id="rId55"/>
      <p:boldItalic r:id="rId56"/>
    </p:embeddedFont>
    <p:embeddedFont>
      <p:font typeface="Roboto"/>
      <p:regular r:id="rId57"/>
      <p:bold r:id="rId58"/>
      <p:italic r:id="rId59"/>
      <p:boldItalic r:id="rId60"/>
    </p:embeddedFont>
    <p:embeddedFont>
      <p:font typeface="Inter"/>
      <p:regular r:id="rId61"/>
      <p:bold r:id="rId62"/>
      <p:italic r:id="rId63"/>
      <p:boldItalic r:id="rId64"/>
    </p:embeddedFont>
    <p:embeddedFont>
      <p:font typeface="Helvetica Neue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Inter-bold.fntdata"/><Relationship Id="rId61" Type="http://schemas.openxmlformats.org/officeDocument/2006/relationships/font" Target="fonts/Inter-regular.fntdata"/><Relationship Id="rId20" Type="http://schemas.openxmlformats.org/officeDocument/2006/relationships/slide" Target="slides/slide16.xml"/><Relationship Id="rId64" Type="http://schemas.openxmlformats.org/officeDocument/2006/relationships/font" Target="fonts/Inter-boldItalic.fntdata"/><Relationship Id="rId63" Type="http://schemas.openxmlformats.org/officeDocument/2006/relationships/font" Target="fonts/Inter-italic.fntdata"/><Relationship Id="rId22" Type="http://schemas.openxmlformats.org/officeDocument/2006/relationships/slide" Target="slides/slide18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-italic.fntdata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InterLight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55" Type="http://schemas.openxmlformats.org/officeDocument/2006/relationships/font" Target="fonts/InterLight-italic.fntdata"/><Relationship Id="rId10" Type="http://schemas.openxmlformats.org/officeDocument/2006/relationships/slide" Target="slides/slide6.xml"/><Relationship Id="rId54" Type="http://schemas.openxmlformats.org/officeDocument/2006/relationships/font" Target="fonts/InterLight-bold.fntdata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font" Target="fonts/InterLight-boldItalic.fntdata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variables.asp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variables.asp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003300" y="685800"/>
            <a:ext cx="485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0cf03730e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0cf03730e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cf03730e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cf03730e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cf03730e_0_1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340cf03730e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78baee6d_0_49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1df78baee6d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0cf03730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0cf03730e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2fa12602f_0_126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282fa12602f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f78baee6d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df78baee6d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32ba0e023_0_94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1532ba0e023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Nice read but maybe a bit complex: https://ui.dev/primitive-vs-reference-values-in-javascript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2fa12602f_0_14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282fa12602f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Nice read but maybe a bit complex: https://ui.dev/primitive-vs-reference-values-in-javascript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32ba0e023_0_11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1532ba0e023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Examples and explanations for variables in js: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https://www.w3schools.com/js/js_variables.asp</a:t>
            </a:r>
            <a:endParaRPr/>
          </a:p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003300" y="685800"/>
            <a:ext cx="48529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2fa12602f_0_155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282fa12602f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Examples and explanations for variables in js: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https://www.w3schools.com/js/js_variables.asp</a:t>
            </a:r>
            <a:endParaRPr/>
          </a:p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f78baee6d_0_112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1df78baee6d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f78baee6d_0_12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1df78baee6d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2fa12602f_0_167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282fa12602f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78baee6d_0_145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1df78baee6d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f78baee6d_0_153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df78baee6d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2fa12602f_0_176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282fa12602f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32ba0e023_0_174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1532ba0e023_0_174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cup of tea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loose tea, put tea in filter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in: kettle || (pot &amp;&amp; (stove || fire))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water to cool slightly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white or green tea&gt; until water is 80 degrees celsius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black tea&gt; don’t wait (needs 100 degrees celsius)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tea filter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water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depending on the kind of tea: 1-10 min.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tea filter from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drink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Cook bowl of rice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rice cooker is available&gt;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add rice and water into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on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rice into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dependent on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on: stove || fire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pot from warmth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 and cooking method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rice into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the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the internet from a computer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functioning computer is available)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log into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 to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8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type in wifi password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prefered browser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browser has separate search bar&gt;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search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address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press enter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feel the surfing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 car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valid driver’s license)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the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doesn’t have automatic unlocking&gt;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central lock&gt; click open button on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manual lock&gt; put key into car door and turn to unlock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 down at the driver’s seat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the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on seat belt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car in first/reverse gear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on the clutch and hold it down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in drive/reverse mode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is NOT keyless&gt;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key into keyhole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car key to start the engine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press turn-on button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slowly lift the clutch AND 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driving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f78baee6d_0_161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1df78baee6d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2fa12602f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282fa12602f_0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0188ee314_0_345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150188ee314_0_3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8429d2167d_4_104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8429d2167d_4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29d2167d_4_128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8429d2167d_4_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429d2167d_4_136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28429d2167d_4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429d2167d_4_153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8429d2167d_4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429d2167d_4_162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8429d2167d_4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429d2167d_4_17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28429d2167d_4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429d2167d_4_179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28429d2167d_4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429d2167d_4_189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28429d2167d_4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429d2167d_4_20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28429d2167d_4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429d2167d_4_227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28429d2167d_4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78baee6d_0_72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1df78baee6d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429d2167d_4_237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8429d2167d_4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429d2167d_4_250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28429d2167d_4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429d2167d_4_269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28429d2167d_4_269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cup of tea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loose tea, put tea in filter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in: kettle || (pot &amp;&amp; (stove || fire))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water to cool slightly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white or green tea&gt; until water is 80 degrees celsius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black tea&gt; don’t wait (needs 100 degrees celsius)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tea filter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water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depending on the kind of tea: 1-10 min.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tea filter from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drink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Cook bowl of rice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rice cooker is available&gt;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add rice and water into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on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rice into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dependent on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on: stove || fire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pot from warmth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 and cooking method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rice into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the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the internet from a computer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functioning computer is available)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log into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 to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type in wifi password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prefered browser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browser has separate search bar&gt;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search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address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press enter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feel the surfing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 car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valid driver’s license)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the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doesn’t have automatic unlocking&gt;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central lock&gt; click open button on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manual lock&gt; put key into car door and turn to unlock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 down at the driver’s seat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the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on seat belt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car in first/reverse gear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on the clutch and hold it down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in drive/reverse mode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is NOT keyless&gt;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key into keyhole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car key to start the engine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press turn-on button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slowly lift the clutch AND 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driving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429d2167d_4_279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28429d2167d_4_279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cup of tea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loose tea, put tea in filter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in: kettle || (pot &amp;&amp; (stove || fire))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for water to cool slightly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white or green tea&gt; until water is 80 degrees celsius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black tea&gt; don’t wait (needs 100 degrees celsius)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tea filter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water into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depending on the kind of tea: 1-10 min.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tea filter from cup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drink tea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Cook bowl of rice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tap || bottled || well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supermarket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rice cooker is available&gt;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add rice and water into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on cooker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rice into pot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water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dependent on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boil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on: stove || fire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9144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pot from warmth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dependent on the type of rice and cooking method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from: cupboard || store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rice into bowl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eat the rice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the internet from a computer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functioning computer is available)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log into computer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on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 to wifi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304557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password is required&gt; type in wifi password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prefered browser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browser has separate search bar&gt;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search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search string into address bar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press enter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feel the surfing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8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a car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(prerequisite: valid driver’s license)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the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doesn’t have automatic unlocking&gt;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central lock&gt; click open button on car key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&lt;if car has manual lock&gt; put key into car door and turn to unlock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 down at the driver’s seat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the car door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on seat belt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car in first/reverse gear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on the clutch and hold it down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in drive/reverse mode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is NOT keyless&gt;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put car key into keyhole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turn car key to start the engine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press turn-on button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&lt;if car has a stick&gt;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slowly lift the clutch AND 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&lt;else&gt;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slowly step on the speeder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driving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f78baee6d_0_237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1df78baee6d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cf03730e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cf03730e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78baee6d_0_1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1df78baee6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2fa12602f_0_103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282fa12602f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https://www.w3schools.com/js/js_ex_browser.asp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78baee6d_0_57:notes"/>
          <p:cNvSpPr/>
          <p:nvPr>
            <p:ph idx="2" type="sldImg"/>
          </p:nvPr>
        </p:nvSpPr>
        <p:spPr>
          <a:xfrm>
            <a:off x="1003300" y="685800"/>
            <a:ext cx="485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df78baee6d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0cf03730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0cf03730e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bg>
      <p:bgPr>
        <a:solidFill>
          <a:srgbClr val="FCF8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11192" y="4026835"/>
            <a:ext cx="5817900" cy="5817900"/>
          </a:xfrm>
          <a:prstGeom prst="ellipse">
            <a:avLst/>
          </a:prstGeom>
          <a:solidFill>
            <a:srgbClr val="F06236"/>
          </a:solidFill>
          <a:ln>
            <a:noFill/>
          </a:ln>
        </p:spPr>
        <p:txBody>
          <a:bodyPr anchorCtr="0" anchor="ctr" bIns="39350" lIns="39350" spcFirstLastPara="1" rIns="39350" wrap="square" tIns="39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802100" y="2178100"/>
            <a:ext cx="86019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Proxima Nova"/>
              <a:buNone/>
              <a:defRPr b="1" i="0" sz="5500" u="none" cap="none" strike="noStrike">
                <a:solidFill>
                  <a:srgbClr val="53585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8809" y="318985"/>
            <a:ext cx="1000094" cy="150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 flipH="1">
            <a:off x="6512450" y="3706974"/>
            <a:ext cx="4192200" cy="385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61AEC4"/>
          </a:solidFill>
          <a:ln>
            <a:noFill/>
          </a:ln>
        </p:spPr>
        <p:txBody>
          <a:bodyPr anchorCtr="0" anchor="ctr" bIns="39350" lIns="39350" spcFirstLastPara="1" rIns="39350" wrap="square" tIns="39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-6502" y="-6623"/>
            <a:ext cx="3722700" cy="331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61AEC4"/>
          </a:solidFill>
          <a:ln>
            <a:noFill/>
          </a:ln>
        </p:spPr>
        <p:txBody>
          <a:bodyPr anchorCtr="0" anchor="ctr" bIns="39350" lIns="39350" spcFirstLastPara="1" rIns="39350" wrap="square" tIns="39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ctrTitle"/>
          </p:nvPr>
        </p:nvSpPr>
        <p:spPr>
          <a:xfrm>
            <a:off x="453625" y="275850"/>
            <a:ext cx="81240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6000"/>
              <a:buNone/>
              <a:defRPr b="1">
                <a:solidFill>
                  <a:srgbClr val="F0623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364516" y="4163715"/>
            <a:ext cx="99645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9908069" y="6850899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6000"/>
              <a:buFont typeface="Proxima Nova"/>
              <a:buNone/>
              <a:defRPr b="1" i="0" sz="6000" u="none" cap="none" strike="noStrike">
                <a:solidFill>
                  <a:srgbClr val="F0623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457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-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52425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-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52425" lvl="2" marL="1371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-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52425" lvl="3" marL="1828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52425" lvl="4" marL="22860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ter Light"/>
              <a:buChar char="•"/>
              <a:defRPr i="0" sz="2600" u="none" cap="none" strike="noStrike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bg>
      <p:bgPr>
        <a:solidFill>
          <a:srgbClr val="FCF8F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5513966" y="2017034"/>
            <a:ext cx="4132462" cy="487040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2122" y="365760"/>
            <a:ext cx="859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i="0" sz="6000" u="none" cap="none" strike="noStrike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046972" y="2017034"/>
            <a:ext cx="4132462" cy="48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•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72375" y="2485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6000"/>
              <a:buNone/>
              <a:defRPr>
                <a:solidFill>
                  <a:srgbClr val="F0623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2375" y="1739975"/>
            <a:ext cx="96339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>
  <p:cSld name="Photo - Horizontal">
    <p:bg>
      <p:bgPr>
        <a:solidFill>
          <a:srgbClr val="FCF8F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>
            <p:ph idx="2" type="pic"/>
          </p:nvPr>
        </p:nvSpPr>
        <p:spPr>
          <a:xfrm>
            <a:off x="1553691" y="491959"/>
            <a:ext cx="7576179" cy="458506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1292952" y="5204933"/>
            <a:ext cx="8107495" cy="11019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92952" y="6346279"/>
            <a:ext cx="8107495" cy="875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5211339" y="7162932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bg>
      <p:bgPr>
        <a:solidFill>
          <a:srgbClr val="FCF8F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292952" y="2499155"/>
            <a:ext cx="8107495" cy="2558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bg>
      <p:bgPr>
        <a:solidFill>
          <a:srgbClr val="FCF8F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>
            <p:ph idx="2" type="pic"/>
          </p:nvPr>
        </p:nvSpPr>
        <p:spPr>
          <a:xfrm>
            <a:off x="5513966" y="491959"/>
            <a:ext cx="4132462" cy="6375798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1046972" y="491959"/>
            <a:ext cx="4132462" cy="3089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4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046972" y="3689697"/>
            <a:ext cx="4132462" cy="3178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rgbClr val="FCF8F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1292952" y="4929435"/>
            <a:ext cx="8107495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2425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-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2425" lvl="2" marL="1371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-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2425" lvl="3" marL="1828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2425" lvl="4" marL="22860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292952" y="3304926"/>
            <a:ext cx="8107495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2425" lvl="1" marL="914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-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2425" lvl="2" marL="1371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-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2425" lvl="3" marL="1828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2425" lvl="4" marL="22860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2425" lvl="5" marL="27432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52425" lvl="6" marL="32004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2425" lvl="7" marL="36576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52425" lvl="8" marL="4114800" marR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Proxima Nova"/>
              <a:buChar char="•"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CF8F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2275" y="360425"/>
            <a:ext cx="91743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6000"/>
              <a:buFont typeface="Proxima Nova"/>
              <a:buNone/>
              <a:defRPr b="1" i="0" sz="6000" u="none" cap="none" strike="noStrike">
                <a:solidFill>
                  <a:srgbClr val="F0623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1" i="0" sz="6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2125" y="2554138"/>
            <a:ext cx="91743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-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52425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-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52425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-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2425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2425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2425" lvl="5" marL="2743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2425" lvl="6" marL="3200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2425" lvl="7" marL="3657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2425" lvl="8" marL="4114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1A1A1A"/>
              </a:buClr>
              <a:buSzPts val="1950"/>
              <a:buFont typeface="Inter"/>
              <a:buChar char="•"/>
              <a:defRPr b="0" i="0" sz="2600" u="none" cap="none" strike="noStrike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29758" y="250111"/>
            <a:ext cx="728176" cy="10980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5211339" y="7167851"/>
            <a:ext cx="260883" cy="2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39350" lIns="39350" spcFirstLastPara="1" rIns="39350" wrap="square" tIns="393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css/css3_flexbox.asp" TargetMode="External"/><Relationship Id="rId5" Type="http://schemas.openxmlformats.org/officeDocument/2006/relationships/hyperlink" Target="https://github.com/Bakhtiyar-Garashov/flexbox-101" TargetMode="External"/><Relationship Id="rId6" Type="http://schemas.openxmlformats.org/officeDocument/2006/relationships/hyperlink" Target="https://www.youtube.com/watch?v=phWxA89Dy94&amp;ab_channel=SlayingTheDragon" TargetMode="External"/><Relationship Id="rId7" Type="http://schemas.openxmlformats.org/officeDocument/2006/relationships/hyperlink" Target="https://www.youtube.com/watch?v=6n4AV5k-7wE&amp;ab_channel=CodingForEverybody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0" y="1604900"/>
            <a:ext cx="104040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9350" lIns="39350" spcFirstLastPara="1" rIns="39350" wrap="square" tIns="393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434343"/>
                </a:solidFill>
              </a:rPr>
              <a:t>Introduction to JavaScript </a:t>
            </a:r>
            <a:endParaRPr sz="50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434343"/>
                </a:solidFill>
              </a:rPr>
              <a:t>Variables and Functions</a:t>
            </a:r>
            <a:endParaRPr sz="5000">
              <a:solidFill>
                <a:srgbClr val="434343"/>
              </a:solidFill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7920851" y="7040049"/>
            <a:ext cx="2170151" cy="383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350" lIns="39350" spcFirstLastPara="1" rIns="39350" wrap="square" tIns="39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602150" y="6443650"/>
            <a:ext cx="2170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9350" lIns="39350" spcFirstLastPara="1" rIns="39350" wrap="square" tIns="39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CF8F2"/>
                </a:solidFill>
                <a:latin typeface="Proxima Nova"/>
                <a:ea typeface="Proxima Nova"/>
                <a:cs typeface="Proxima Nova"/>
                <a:sym typeface="Proxima Nova"/>
              </a:rPr>
              <a:t>Week 3</a:t>
            </a:r>
            <a:endParaRPr b="1" i="0" sz="3600" u="none" cap="none" strike="noStrike">
              <a:solidFill>
                <a:srgbClr val="FCF8F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</a:t>
            </a:r>
            <a:endParaRPr/>
          </a:p>
        </p:txBody>
      </p:sp>
      <p:pic>
        <p:nvPicPr>
          <p:cNvPr id="128" name="Google Shape;128;p21" title="Screenshot 2025-03-15 at 15.19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4050"/>
            <a:ext cx="10693402" cy="60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</a:t>
            </a:r>
            <a:endParaRPr/>
          </a:p>
        </p:txBody>
      </p:sp>
      <p:pic>
        <p:nvPicPr>
          <p:cNvPr id="134" name="Google Shape;134;p22" title="Screenshot 2025-03-15 at 15.21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525"/>
            <a:ext cx="10693402" cy="6133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flipH="1">
            <a:off x="1748850" y="3324325"/>
            <a:ext cx="3711600" cy="1815600"/>
          </a:xfrm>
          <a:prstGeom prst="straightConnector1">
            <a:avLst/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Console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252350" y="1735600"/>
            <a:ext cx="618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lgo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endParaRPr sz="29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>
            <a:off x="5163225" y="2433575"/>
            <a:ext cx="5700" cy="16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23" title="Screenshot 2025-03-15 at 15.35.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75" y="4231400"/>
            <a:ext cx="7071575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792925" y="1123300"/>
            <a:ext cx="8420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900">
                <a:solidFill>
                  <a:srgbClr val="1A1A1A"/>
                </a:solidFill>
                <a:latin typeface="Inter Light"/>
                <a:ea typeface="Inter Light"/>
                <a:cs typeface="Inter Light"/>
                <a:sym typeface="Inter Light"/>
              </a:rPr>
              <a:t>Within a browser, JavaScript doesn't do anything by itself. You run JavaScript from inside your HTML </a:t>
            </a:r>
            <a:r>
              <a:rPr lang="en-US" sz="1900">
                <a:solidFill>
                  <a:srgbClr val="1A1A1A"/>
                </a:solidFill>
                <a:latin typeface="Inter Light"/>
                <a:ea typeface="Inter Light"/>
                <a:cs typeface="Inter Light"/>
                <a:sym typeface="Inter Light"/>
              </a:rPr>
              <a:t>web pages</a:t>
            </a:r>
            <a:r>
              <a:rPr lang="en-US" sz="1900">
                <a:solidFill>
                  <a:srgbClr val="1A1A1A"/>
                </a:solidFill>
                <a:latin typeface="Inter Light"/>
                <a:ea typeface="Inter Light"/>
                <a:cs typeface="Inter Light"/>
                <a:sym typeface="Inter Light"/>
              </a:rPr>
              <a:t>. To call JavaScript code from within HTML, you need the &lt;script&gt; element.</a:t>
            </a:r>
            <a:endParaRPr b="0" i="0" sz="1600" u="none" cap="none" strike="noStrike">
              <a:solidFill>
                <a:srgbClr val="1A1A1A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472100" y="169400"/>
            <a:ext cx="9174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500"/>
              <a:t>Document</a:t>
            </a:r>
            <a:endParaRPr sz="5500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521650" y="2185300"/>
            <a:ext cx="9650100" cy="509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"styles.css"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Funsies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- Variables and Functions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7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7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"script.js"</a:t>
            </a:r>
            <a:r>
              <a:rPr lang="en-US" sz="17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7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700">
                <a:solidFill>
                  <a:srgbClr val="80808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cxnSp>
        <p:nvCxnSpPr>
          <p:cNvPr id="153" name="Google Shape;153;p24"/>
          <p:cNvCxnSpPr/>
          <p:nvPr/>
        </p:nvCxnSpPr>
        <p:spPr>
          <a:xfrm>
            <a:off x="587425" y="6866875"/>
            <a:ext cx="4419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Example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0" y="1422225"/>
            <a:ext cx="10693500" cy="6134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"Lukas"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//Accessing the HTML element &lt;h1&gt; with the id "heading"</a:t>
            </a:r>
            <a:endParaRPr sz="17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documentHeading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"#heading"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documentHeading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"Old Lukas"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documentHeading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"Young Lukas"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JS - Basic Concepts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Char char="●"/>
            </a:pPr>
            <a:r>
              <a:rPr lang="en-US"/>
              <a:t>Code is executed sequentially from the top to the bottom and left to right</a:t>
            </a:r>
            <a:br>
              <a:rPr lang="en-US"/>
            </a:br>
            <a:endParaRPr/>
          </a:p>
          <a:p>
            <a:pPr indent="-3524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lang="en-US"/>
              <a:t>There are some reserved keywords that are part of the language such as: console, let, const, if, else …</a:t>
            </a:r>
            <a:br>
              <a:rPr lang="en-US"/>
            </a:br>
            <a:endParaRPr/>
          </a:p>
          <a:p>
            <a:pPr indent="-3524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●"/>
            </a:pPr>
            <a:r>
              <a:rPr lang="en-US"/>
              <a:t>Comments</a:t>
            </a:r>
            <a:endParaRPr/>
          </a:p>
          <a:p>
            <a:pPr indent="-3524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○"/>
            </a:pPr>
            <a:r>
              <a:rPr lang="en-US"/>
              <a:t>// is used to comment out one single line</a:t>
            </a:r>
            <a:endParaRPr/>
          </a:p>
          <a:p>
            <a:pPr indent="-3524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50"/>
              <a:buChar char="○"/>
            </a:pPr>
            <a:r>
              <a:rPr lang="en-US"/>
              <a:t>/* */ is used to comment out multiple sequential lines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200"/>
              </a:spcBef>
              <a:spcAft>
                <a:spcPts val="100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046880" y="31680"/>
            <a:ext cx="85992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93280" y="1753920"/>
            <a:ext cx="95307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900" lIns="115900" spcFirstLastPara="1" rIns="115900" wrap="square" tIns="115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10-15 minutes to get up and relax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4720"/>
            <a:ext cx="10693081" cy="642311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type="title"/>
          </p:nvPr>
        </p:nvSpPr>
        <p:spPr>
          <a:xfrm>
            <a:off x="472375" y="2485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Break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72125" y="1515475"/>
            <a:ext cx="9650100" cy="5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1" lang="en-US" sz="2700">
                <a:latin typeface="Inter"/>
                <a:ea typeface="Inter"/>
                <a:cs typeface="Inter"/>
                <a:sym typeface="Inter"/>
              </a:rPr>
              <a:t>Primitive values</a:t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latin typeface="Inter"/>
              <a:ea typeface="Inter"/>
              <a:cs typeface="Inter"/>
              <a:sym typeface="Inter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Number</a:t>
            </a:r>
            <a:r>
              <a:rPr lang="en-US" sz="2300"/>
              <a:t> - Represents numeric </a:t>
            </a:r>
            <a:r>
              <a:rPr lang="en-US" sz="2300"/>
              <a:t>values, inc. integers and decimals,</a:t>
            </a:r>
            <a:r>
              <a:rPr lang="en-US" sz="2300"/>
              <a:t> 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e.g.</a:t>
            </a:r>
            <a:r>
              <a:rPr lang="en-US" sz="2300"/>
              <a:t>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-5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1.05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0.005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String</a:t>
            </a:r>
            <a:r>
              <a:rPr lang="en-US" sz="2300"/>
              <a:t> - Represents sequences of characters, enclosed in quotes (single or double), e.g.</a:t>
            </a:r>
            <a:r>
              <a:rPr lang="en-US" sz="2300"/>
              <a:t>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“A text”</a:t>
            </a:r>
            <a:r>
              <a:rPr lang="en-US" sz="2300"/>
              <a:t>,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‘Another text’</a:t>
            </a:r>
            <a:r>
              <a:rPr lang="en-US" sz="2300"/>
              <a:t>,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“23”</a:t>
            </a:r>
            <a:r>
              <a:rPr lang="en-US" sz="2300"/>
              <a:t>,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‘0.005’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-US" sz="2300">
                <a:latin typeface="Inter"/>
                <a:ea typeface="Inter"/>
                <a:cs typeface="Inter"/>
                <a:sym typeface="Inter"/>
              </a:rPr>
              <a:t>Boolean </a:t>
            </a:r>
            <a:r>
              <a:rPr lang="en-US" sz="2300"/>
              <a:t>- Represents logical values -</a:t>
            </a:r>
            <a:r>
              <a:rPr lang="en-US" sz="2300"/>
              <a:t> 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/>
              <a:t>/</a:t>
            </a: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b="1" lang="en-US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Undefined </a:t>
            </a:r>
            <a:r>
              <a:rPr lang="en-US" sz="2300">
                <a:solidFill>
                  <a:schemeClr val="dk1"/>
                </a:solidFill>
              </a:rPr>
              <a:t>- Represent the absence of a value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❏"/>
            </a:pPr>
            <a:r>
              <a:rPr b="1" lang="en-US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Null </a:t>
            </a:r>
            <a:r>
              <a:rPr lang="en-US" sz="2300">
                <a:solidFill>
                  <a:schemeClr val="dk1"/>
                </a:solidFill>
              </a:rPr>
              <a:t>- Represent exactly</a:t>
            </a:r>
            <a:r>
              <a:rPr lang="en-US" sz="2300">
                <a:solidFill>
                  <a:schemeClr val="dk1"/>
                </a:solidFill>
              </a:rPr>
              <a:t> one value -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Char char="❏"/>
            </a:pPr>
            <a:r>
              <a:rPr b="1" lang="en-US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Symbol </a:t>
            </a:r>
            <a:r>
              <a:rPr lang="en-US" sz="2300">
                <a:solidFill>
                  <a:schemeClr val="dk1"/>
                </a:solidFill>
              </a:rPr>
              <a:t>- Represents a unique and immutable identifier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Char char="❏"/>
            </a:pPr>
            <a:r>
              <a:rPr b="1" lang="en-US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BigInt </a:t>
            </a:r>
            <a:r>
              <a:rPr lang="en-US" sz="2300">
                <a:solidFill>
                  <a:schemeClr val="dk1"/>
                </a:solidFill>
              </a:rPr>
              <a:t>- Represent large </a:t>
            </a:r>
            <a:r>
              <a:rPr lang="en-US" sz="2300">
                <a:solidFill>
                  <a:schemeClr val="dk1"/>
                </a:solidFill>
              </a:rPr>
              <a:t>integers, e.g.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12345678901234567890n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1" lang="en-US" sz="3000">
                <a:latin typeface="Inter"/>
                <a:ea typeface="Inter"/>
                <a:cs typeface="Inter"/>
                <a:sym typeface="Inter"/>
              </a:rPr>
              <a:t>Reference values </a:t>
            </a:r>
            <a:r>
              <a:rPr lang="en-US" sz="3000"/>
              <a:t>(we will cover them later)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000"/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❏"/>
            </a:pPr>
            <a:r>
              <a:rPr b="1" lang="en-US">
                <a:latin typeface="Inter"/>
                <a:ea typeface="Inter"/>
                <a:cs typeface="Inter"/>
                <a:sym typeface="Inter"/>
              </a:rPr>
              <a:t>Object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{name: ‘Lukas’, age: 30}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❏"/>
            </a:pPr>
            <a:r>
              <a:rPr b="1" lang="en-US">
                <a:latin typeface="Inter"/>
                <a:ea typeface="Inter"/>
                <a:cs typeface="Inter"/>
                <a:sym typeface="Inter"/>
              </a:rPr>
              <a:t>Array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[1, 2, 3, 4]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50"/>
              <a:buChar char="❏"/>
            </a:pPr>
            <a:r>
              <a:rPr b="1" lang="en-US">
                <a:latin typeface="Inter"/>
                <a:ea typeface="Inter"/>
                <a:cs typeface="Inter"/>
                <a:sym typeface="Inter"/>
              </a:rPr>
              <a:t>Function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 =&gt; ({})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521650" y="1737400"/>
            <a:ext cx="96501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Variables</a:t>
            </a:r>
            <a:r>
              <a:rPr lang="en-US" sz="2400"/>
              <a:t> are containers for storing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-US" sz="2400"/>
              <a:t>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rPr lang="en-US" sz="2400"/>
              <a:t>They “hold” the data value which can be changed anytime.</a:t>
            </a:r>
            <a:endParaRPr sz="2400"/>
          </a:p>
        </p:txBody>
      </p:sp>
      <p:sp>
        <p:nvSpPr>
          <p:cNvPr id="196" name="Google Shape;196;p30"/>
          <p:cNvSpPr txBox="1"/>
          <p:nvPr/>
        </p:nvSpPr>
        <p:spPr>
          <a:xfrm>
            <a:off x="571450" y="3796200"/>
            <a:ext cx="95505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var myAge = 37;</a:t>
            </a:r>
            <a:endParaRPr b="0" i="0" sz="3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var productPrice = 199;</a:t>
            </a:r>
            <a:endParaRPr b="0" i="0" sz="3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var initialState = { };</a:t>
            </a:r>
            <a:endParaRPr b="0" i="0" sz="3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F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>
                <a:solidFill>
                  <a:srgbClr val="EA5B25"/>
                </a:solidFill>
              </a:rPr>
              <a:t>Agenda</a:t>
            </a:r>
            <a:endParaRPr>
              <a:solidFill>
                <a:srgbClr val="EA5B25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3000"/>
              <a:buFont typeface="Inter"/>
              <a:buAutoNum type="arabicPeriod"/>
            </a:pPr>
            <a:r>
              <a:rPr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Homework Review </a:t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3000"/>
              <a:buFont typeface="Inter"/>
              <a:buAutoNum type="arabicPeriod"/>
            </a:pPr>
            <a:r>
              <a:rPr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Introduction to </a:t>
            </a:r>
            <a:r>
              <a:rPr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JavaScript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3000"/>
              <a:buFont typeface="Inter"/>
              <a:buAutoNum type="arabicPeriod"/>
            </a:pPr>
            <a:r>
              <a:rPr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types and variables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6236"/>
              </a:buClr>
              <a:buSzPts val="3000"/>
              <a:buFont typeface="Inter"/>
              <a:buAutoNum type="arabicPeriod"/>
            </a:pPr>
            <a:r>
              <a:rPr lang="en-US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Functions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521650" y="1661425"/>
            <a:ext cx="965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rPr lang="en-US" sz="2400"/>
              <a:t>JavaScript uses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reserved keyword </a:t>
            </a:r>
            <a:r>
              <a:rPr b="1" lang="en-US">
                <a:solidFill>
                  <a:srgbClr val="F0623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/>
              <a:t> to declare a variable. A variable must have a unique name. You can assign a value to a variable using equal to (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/>
              <a:t>) operator when you declare it or before using it.</a:t>
            </a:r>
            <a:endParaRPr sz="2400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25" y="3672100"/>
            <a:ext cx="9444074" cy="316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8427" y="1901538"/>
            <a:ext cx="6337199" cy="35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ES5 vs ES6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72125" y="1901550"/>
            <a:ext cx="36831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ECMAScript is a standard specification of the language and the syntax. In ES6 some breaking new changes were introduced: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Inter"/>
                <a:ea typeface="Inter"/>
                <a:cs typeface="Inter"/>
                <a:sym typeface="Inter"/>
              </a:rPr>
              <a:t>Variable declaration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Inter"/>
                <a:ea typeface="Inter"/>
                <a:cs typeface="Inter"/>
                <a:sym typeface="Inter"/>
              </a:rPr>
              <a:t>Arrow functions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ES6 Variables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72125" y="1901550"/>
            <a:ext cx="96501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3200"/>
              <a:t>The reserved keyword </a:t>
            </a:r>
            <a:r>
              <a:rPr lang="en-US" sz="3200">
                <a:solidFill>
                  <a:srgbClr val="F0623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200"/>
              <a:t> is </a:t>
            </a:r>
            <a:r>
              <a:rPr lang="en-US" sz="3200" u="sng"/>
              <a:t>not used anymore -</a:t>
            </a:r>
            <a:r>
              <a:rPr lang="en-US" sz="3200"/>
              <a:t> instead we use: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3200"/>
              <a:t> - </a:t>
            </a:r>
            <a:r>
              <a:rPr i="1" lang="en-US" sz="3200"/>
              <a:t>can</a:t>
            </a:r>
            <a:r>
              <a:rPr lang="en-US" sz="3200"/>
              <a:t> be reassigned and modified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-"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3200"/>
              <a:t>: is constant, so </a:t>
            </a:r>
            <a:r>
              <a:rPr i="1" lang="en-US" sz="3200"/>
              <a:t>cannot</a:t>
            </a:r>
            <a:r>
              <a:rPr lang="en-US" sz="3200"/>
              <a:t> be reassigned nor modified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ES6 Variables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2011600" y="2973950"/>
            <a:ext cx="66702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"Lukas"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7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3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1F1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65050" y="1591850"/>
            <a:ext cx="105633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2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//age = 30 + 1;</a:t>
            </a:r>
            <a:endParaRPr sz="22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'Cylindervej'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'Dieselvej'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cprNumber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'123456-1234'</a:t>
            </a:r>
            <a:r>
              <a:rPr lang="en-US" sz="2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22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//Cannot change</a:t>
            </a:r>
            <a:endParaRPr sz="22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156400" y="136725"/>
            <a:ext cx="9174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800"/>
              <a:t>Declaration vs Initialization</a:t>
            </a:r>
            <a:endParaRPr sz="5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Variable names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521650" y="2135275"/>
            <a:ext cx="96501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Variable names (or </a:t>
            </a: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identifiers</a:t>
            </a:r>
            <a:r>
              <a:rPr lang="en-US" sz="3200"/>
              <a:t>) have to be unique and can be short (like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200"/>
              <a:t> and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3200"/>
              <a:t>) or have more descriptive names (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3200"/>
              <a:t>,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cprNumber</a:t>
            </a:r>
            <a:r>
              <a:rPr lang="en-US" sz="3200"/>
              <a:t>). If a variable name consists of more than one word we usually use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camelCase</a:t>
            </a:r>
            <a:r>
              <a:rPr lang="en-US" sz="3200"/>
              <a:t> (uppercase for the first letter of the next word: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cprNumber</a:t>
            </a:r>
            <a:r>
              <a:rPr lang="en-US" sz="3200"/>
              <a:t>).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Variable names - rules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1137200" y="2242875"/>
            <a:ext cx="82860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Names can contain letters, digits and underscores.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Names must begin with a letter.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Names are case sensitive.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Reserved keywords cannot be used.</a:t>
            </a:r>
            <a:endParaRPr sz="3200"/>
          </a:p>
          <a:p>
            <a:pPr indent="-431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200"/>
              <a:buAutoNum type="arabicPeriod"/>
            </a:pPr>
            <a:r>
              <a:rPr lang="en-US" sz="3200"/>
              <a:t>No spaces are allowed.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>
            <p:ph type="title"/>
          </p:nvPr>
        </p:nvSpPr>
        <p:spPr>
          <a:xfrm>
            <a:off x="472375" y="2485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72375" y="1752975"/>
            <a:ext cx="96339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AutoNum type="arabicPeriod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Create 2 variables of type number/integer. 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Char char="○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In a third variable try adding the numbers together. 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Char char="○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Output the result.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AutoNum type="arabicPeriod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Create 2 variables of type string (text). 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Char char="○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Try creating a third variable that add them together. 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Char char="○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Output the result.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AutoNum type="arabicPeriod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Create 2 variables: a number and a string. Add them together. → What do you expect to happen? What happened?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AutoNum type="arabicPeriod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Try re-initializing a const variable → What happened? Anything in the console? Try the same with let.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AutoNum type="arabicPeriod"/>
            </a:pPr>
            <a:r>
              <a:rPr lang="en-US" sz="2000">
                <a:latin typeface="Inter Light"/>
                <a:ea typeface="Inter Light"/>
                <a:cs typeface="Inter Light"/>
                <a:sym typeface="Inter Light"/>
              </a:rPr>
              <a:t>What is the difference between console.log(myName) and console.log(‘myName’) when both would run without errors?</a:t>
            </a:r>
            <a:endParaRPr sz="2000"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9450" y="2427725"/>
            <a:ext cx="5856575" cy="257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Type conversion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472125" y="1901550"/>
            <a:ext cx="35034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rPr lang="en-US"/>
              <a:t>Variables can be changed from one </a:t>
            </a:r>
            <a:r>
              <a:rPr b="1" lang="en-US">
                <a:latin typeface="Inter"/>
                <a:ea typeface="Inter"/>
                <a:cs typeface="Inter"/>
                <a:sym typeface="Inter"/>
              </a:rPr>
              <a:t>data type</a:t>
            </a:r>
            <a:r>
              <a:rPr lang="en-US"/>
              <a:t> to another by many means, such as </a:t>
            </a:r>
            <a:r>
              <a:rPr b="1" lang="en-US">
                <a:latin typeface="Inter"/>
                <a:ea typeface="Inter"/>
                <a:cs typeface="Inter"/>
                <a:sym typeface="Inter"/>
              </a:rPr>
              <a:t>reassignment</a:t>
            </a:r>
            <a:r>
              <a:rPr lang="en-US"/>
              <a:t>, function and even </a:t>
            </a:r>
            <a:r>
              <a:rPr b="1" lang="en-US">
                <a:latin typeface="Inter"/>
                <a:ea typeface="Inter"/>
                <a:cs typeface="Inter"/>
                <a:sym typeface="Inter"/>
              </a:rPr>
              <a:t>automatically</a:t>
            </a:r>
            <a:r>
              <a:rPr lang="en-US"/>
              <a:t> by Javascript.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/>
        </p:nvSpPr>
        <p:spPr>
          <a:xfrm>
            <a:off x="1046880" y="31680"/>
            <a:ext cx="85992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593280" y="1753920"/>
            <a:ext cx="9530700" cy="5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900" lIns="115900" spcFirstLastPara="1" rIns="115900" wrap="square" tIns="115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10-15 minutes to get up and relax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4720"/>
            <a:ext cx="10693081" cy="642311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 txBox="1"/>
          <p:nvPr>
            <p:ph type="title"/>
          </p:nvPr>
        </p:nvSpPr>
        <p:spPr>
          <a:xfrm>
            <a:off x="472375" y="2485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Break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Homework</a:t>
            </a:r>
            <a:r>
              <a:rPr lang="en-US"/>
              <a:t> Review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8100" y="131910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b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Article on CSS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guide for future consultation about flexbox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about flexbox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JavaScript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521650" y="2135275"/>
            <a:ext cx="96501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When developing an application, you often need to perform the same action in many places.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For example, you may want to show a message whenever an error occurs.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To avoid repeating the same code at different places, you can use a function to wrap that code and reuse it.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521650" y="2135275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rPr lang="en-US" sz="3200"/>
              <a:t>There are 3 main steps to use functions: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Declare the function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Pass arguments(parameters)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Call the function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Declaring a function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To declare a function, you use the function keyword, followed by the function name, a list of arguments(if any) and the function body: </a:t>
            </a:r>
            <a:endParaRPr sz="2400"/>
          </a:p>
        </p:txBody>
      </p:sp>
      <p:sp>
        <p:nvSpPr>
          <p:cNvPr id="295" name="Google Shape;295;p43"/>
          <p:cNvSpPr txBox="1"/>
          <p:nvPr/>
        </p:nvSpPr>
        <p:spPr>
          <a:xfrm>
            <a:off x="3082900" y="4252725"/>
            <a:ext cx="45276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sayHiToUser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Declaring a function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The function name must be a valid JavaScript identifier. By convention, the function names are in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camelCase</a:t>
            </a:r>
            <a:r>
              <a:rPr lang="en-US" sz="2400"/>
              <a:t> and start with verbs, e.g. 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getData</a:t>
            </a:r>
            <a:r>
              <a:rPr lang="en-US" sz="2400"/>
              <a:t>(),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fetchContents</a:t>
            </a:r>
            <a:r>
              <a:rPr lang="en-US" sz="2400"/>
              <a:t>(),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isValid</a:t>
            </a:r>
            <a:r>
              <a:rPr lang="en-US" sz="2400"/>
              <a:t>(), etc.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 function can accept zero, one, or multiple arguments(parameters). In the case of multiple arguments, you need to use a comma to separate them.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Declaring a function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The following declares a function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sayHiToUser</a:t>
            </a:r>
            <a:r>
              <a:rPr lang="en-US" sz="2400"/>
              <a:t>() that takes no argument: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2" name="Google Shape;312;p45"/>
          <p:cNvSpPr txBox="1"/>
          <p:nvPr/>
        </p:nvSpPr>
        <p:spPr>
          <a:xfrm>
            <a:off x="3082900" y="4017875"/>
            <a:ext cx="45276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sayHiToUser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Declaring a function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Inside the function body, you can write the code to implement an action. For example, the following sayHiToUser() function simply shows a message as an alert: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1" name="Google Shape;321;p46"/>
          <p:cNvSpPr txBox="1"/>
          <p:nvPr/>
        </p:nvSpPr>
        <p:spPr>
          <a:xfrm>
            <a:off x="3082900" y="4252725"/>
            <a:ext cx="45276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sayHiToUser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28" name="Google Shape;328;p47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Passing arguments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The following declares a function named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square</a:t>
            </a:r>
            <a:r>
              <a:rPr lang="en-US" sz="2400"/>
              <a:t> that takes one argument: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0" name="Google Shape;330;p47"/>
          <p:cNvSpPr txBox="1"/>
          <p:nvPr/>
        </p:nvSpPr>
        <p:spPr>
          <a:xfrm>
            <a:off x="2787525" y="3999375"/>
            <a:ext cx="45435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Passing arguments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And the following declares a function named </a:t>
            </a: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add</a:t>
            </a:r>
            <a:r>
              <a:rPr lang="en-US" sz="2400"/>
              <a:t> that takes two arguments: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150" y="4448450"/>
            <a:ext cx="5631107" cy="20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46" name="Google Shape;346;p49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Calling a function!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To call a function, you use its name followed by arguments enclosing in parentheses like this: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8" name="Google Shape;348;p49"/>
          <p:cNvSpPr txBox="1"/>
          <p:nvPr/>
        </p:nvSpPr>
        <p:spPr>
          <a:xfrm>
            <a:off x="2830575" y="4448450"/>
            <a:ext cx="4457400" cy="8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sayHiToUser</a:t>
            </a:r>
            <a:r>
              <a:rPr lang="en-US" sz="4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4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Calling a function!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If the function is expecting some arguments we need to pass them when we call it: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7" name="Google Shape;357;p50"/>
          <p:cNvSpPr txBox="1"/>
          <p:nvPr/>
        </p:nvSpPr>
        <p:spPr>
          <a:xfrm>
            <a:off x="1125375" y="4694875"/>
            <a:ext cx="7867800" cy="69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33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/* or */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3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3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3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2978" r="12687" t="0"/>
          <a:stretch/>
        </p:blipFill>
        <p:spPr>
          <a:xfrm>
            <a:off x="4513213" y="1948500"/>
            <a:ext cx="1185550" cy="15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12978" r="12687" t="0"/>
          <a:stretch/>
        </p:blipFill>
        <p:spPr>
          <a:xfrm>
            <a:off x="2369738" y="4325700"/>
            <a:ext cx="1185550" cy="15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12978" r="12687" t="0"/>
          <a:stretch/>
        </p:blipFill>
        <p:spPr>
          <a:xfrm>
            <a:off x="6740563" y="4326525"/>
            <a:ext cx="1185550" cy="15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2805488" y="3267600"/>
            <a:ext cx="1259400" cy="74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 flipH="1">
            <a:off x="6245788" y="3235325"/>
            <a:ext cx="1259400" cy="74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338751" y="3640250"/>
            <a:ext cx="163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034616" y="6000775"/>
            <a:ext cx="185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styles.css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579875" y="6000775"/>
            <a:ext cx="15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script.js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16396" l="5878" r="69082" t="10813"/>
          <a:stretch/>
        </p:blipFill>
        <p:spPr>
          <a:xfrm>
            <a:off x="4846201" y="2386688"/>
            <a:ext cx="519425" cy="7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17408" l="37446" r="39067" t="12675"/>
          <a:stretch/>
        </p:blipFill>
        <p:spPr>
          <a:xfrm>
            <a:off x="2662350" y="4759750"/>
            <a:ext cx="600324" cy="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14904" l="69473" r="6523" t="13266"/>
          <a:stretch/>
        </p:blipFill>
        <p:spPr>
          <a:xfrm>
            <a:off x="7033174" y="4696525"/>
            <a:ext cx="600324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The Perfect Setup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64" name="Google Shape;364;p51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Using a return value</a:t>
            </a:r>
            <a:endParaRPr b="1" sz="3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One of the purposes of functions is to reuse the outcome of running some code.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Every function in JavaScript implicitly returns undefined unless you specify a return value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6" name="Google Shape;366;p51"/>
          <p:cNvSpPr txBox="1"/>
          <p:nvPr/>
        </p:nvSpPr>
        <p:spPr>
          <a:xfrm>
            <a:off x="2236275" y="4856575"/>
            <a:ext cx="5646000" cy="247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7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73" name="Google Shape;373;p52"/>
          <p:cNvSpPr txBox="1"/>
          <p:nvPr/>
        </p:nvSpPr>
        <p:spPr>
          <a:xfrm>
            <a:off x="2927575" y="4856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472125" y="1572650"/>
            <a:ext cx="9174300" cy="28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3200">
                <a:latin typeface="Inter"/>
                <a:ea typeface="Inter"/>
                <a:cs typeface="Inter"/>
                <a:sym typeface="Inter"/>
              </a:rPr>
              <a:t>Using a return value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5" name="Google Shape;375;p52"/>
          <p:cNvSpPr txBox="1"/>
          <p:nvPr/>
        </p:nvSpPr>
        <p:spPr>
          <a:xfrm>
            <a:off x="1612875" y="2395475"/>
            <a:ext cx="7377300" cy="354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9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squaredNumber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"Squared number: "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squaredNumber</a:t>
            </a:r>
            <a:r>
              <a:rPr lang="en-US" sz="1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>
            <p:ph type="title"/>
          </p:nvPr>
        </p:nvSpPr>
        <p:spPr>
          <a:xfrm>
            <a:off x="472375" y="2485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472375" y="2099725"/>
            <a:ext cx="963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lphaUcPeriod"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Write a function named </a:t>
            </a:r>
            <a:r>
              <a:rPr b="1" lang="en-US" sz="2300"/>
              <a:t>calculateDogAge</a:t>
            </a: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 that: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1. Takes 1 argument: your dog's age.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2. Calculates your dog's age based on the conversion rate of 1 human year to 7 dog years.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3. Outputs the result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4. Use the result from the function and create an alert with the human age of your puppy. Display the result to the screen like so: "Your doggie is XX years old in dog years!"</a:t>
            </a:r>
            <a:br>
              <a:rPr lang="en-US" sz="2400">
                <a:latin typeface="Inter Light"/>
                <a:ea typeface="Inter Light"/>
                <a:cs typeface="Inter Light"/>
                <a:sym typeface="Inter Light"/>
              </a:rPr>
            </a:br>
            <a:endParaRPr sz="240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472125" y="1456550"/>
            <a:ext cx="23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53585F"/>
                </a:solidFill>
                <a:latin typeface="Inter"/>
                <a:ea typeface="Inter"/>
                <a:cs typeface="Inter"/>
                <a:sym typeface="Inter"/>
              </a:rPr>
              <a:t>20 minutes</a:t>
            </a:r>
            <a:endParaRPr b="0" i="0" sz="26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 txBox="1"/>
          <p:nvPr>
            <p:ph type="title"/>
          </p:nvPr>
        </p:nvSpPr>
        <p:spPr>
          <a:xfrm>
            <a:off x="472375" y="324750"/>
            <a:ext cx="91734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472375" y="2099725"/>
            <a:ext cx="98235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B</a:t>
            </a: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.  Write a function named </a:t>
            </a:r>
            <a:r>
              <a:rPr b="1" lang="en-US" sz="2300"/>
              <a:t>moneyToSpendInCoffeUntil80</a:t>
            </a: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 that: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	1. Takes 2 arguments: your current age and price for a cup of coffee</a:t>
            </a:r>
            <a:br>
              <a:rPr lang="en-US" sz="2300"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en-US" sz="2300">
                <a:latin typeface="Inter Light"/>
                <a:ea typeface="Inter Light"/>
                <a:cs typeface="Inter Light"/>
                <a:sym typeface="Inter Light"/>
              </a:rPr>
              <a:t>	2. Calculates how much money you will spend if you drink one cup   of coffee per day until you are 80 years old.</a:t>
            </a:r>
            <a:endParaRPr sz="2300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1" name="Google Shape;391;p54"/>
          <p:cNvSpPr txBox="1"/>
          <p:nvPr/>
        </p:nvSpPr>
        <p:spPr>
          <a:xfrm>
            <a:off x="472125" y="1456550"/>
            <a:ext cx="23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53585F"/>
                </a:solidFill>
                <a:latin typeface="Inter"/>
                <a:ea typeface="Inter"/>
                <a:cs typeface="Inter"/>
                <a:sym typeface="Inter"/>
              </a:rPr>
              <a:t>20 minutes</a:t>
            </a:r>
            <a:endParaRPr b="0" i="0" sz="26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Homework </a:t>
            </a:r>
            <a:endParaRPr/>
          </a:p>
        </p:txBody>
      </p:sp>
      <p:sp>
        <p:nvSpPr>
          <p:cNvPr id="398" name="Google Shape;398;p55"/>
          <p:cNvSpPr txBox="1"/>
          <p:nvPr/>
        </p:nvSpPr>
        <p:spPr>
          <a:xfrm>
            <a:off x="635025" y="1545050"/>
            <a:ext cx="9403200" cy="5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You and your family are busy today and don't have time to cook for dinner. You’ve decided to order some food, but your partner and your children like different restaurants. </a:t>
            </a:r>
            <a:endParaRPr sz="23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300"/>
              <a:buFont typeface="Inter"/>
              <a:buAutoNum type="alphaLcPeriod"/>
            </a:pPr>
            <a:r>
              <a:rPr lang="en-US" sz="23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Write a function that takes 3 arguments: name of the restaurant, food and amount.</a:t>
            </a:r>
            <a:endParaRPr sz="23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300"/>
              <a:buFont typeface="Inter"/>
              <a:buAutoNum type="alphaLcPeriod"/>
            </a:pPr>
            <a:r>
              <a:rPr lang="en-US" sz="23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Outputs the result to your console with the message : You are ordering {amount} {food} from {name of the restaurant}</a:t>
            </a:r>
            <a:endParaRPr sz="23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4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300"/>
              <a:buFont typeface="Inter"/>
              <a:buAutoNum type="alphaLcPeriod"/>
            </a:pPr>
            <a:r>
              <a:rPr lang="en-US" sz="23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Call the function 3 times with different argument values</a:t>
            </a:r>
            <a:endParaRPr sz="23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index.html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72125" y="1901550"/>
            <a:ext cx="9650100" cy="5094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"text/css"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"styles.css"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Funsies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7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- Variables and Functions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7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7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"script.js"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7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17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Introduction to JS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72125" y="1901550"/>
            <a:ext cx="9650100" cy="5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solidFill>
                  <a:srgbClr val="1A1A1A"/>
                </a:solidFill>
              </a:rPr>
              <a:t>JavaScript is a lightweight </a:t>
            </a:r>
            <a:r>
              <a:rPr b="1" lang="en-US" sz="24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programming language</a:t>
            </a:r>
            <a:r>
              <a:rPr lang="en-US" sz="2400">
                <a:solidFill>
                  <a:srgbClr val="1A1A1A"/>
                </a:solidFill>
              </a:rPr>
              <a:t> that developers commonly use to create </a:t>
            </a:r>
            <a:r>
              <a:rPr b="1" lang="en-US" sz="24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more dynamic interactions</a:t>
            </a:r>
            <a:r>
              <a:rPr lang="en-US" sz="2400">
                <a:solidFill>
                  <a:srgbClr val="1A1A1A"/>
                </a:solidFill>
              </a:rPr>
              <a:t> when developing web pages, applications, servers, and or even games.</a:t>
            </a:r>
            <a:br>
              <a:rPr lang="en-US" sz="2400">
                <a:solidFill>
                  <a:srgbClr val="1A1A1A"/>
                </a:solidFill>
              </a:rPr>
            </a:br>
            <a:br>
              <a:rPr lang="en-US" sz="2400">
                <a:solidFill>
                  <a:srgbClr val="1A1A1A"/>
                </a:solidFill>
              </a:rPr>
            </a:br>
            <a:r>
              <a:rPr lang="en-US" sz="2400">
                <a:solidFill>
                  <a:srgbClr val="1A1A1A"/>
                </a:solidFill>
              </a:rPr>
              <a:t>Developers generally use JavaScript alongside HTML and CSS.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solidFill>
                  <a:srgbClr val="1A1A1A"/>
                </a:solidFill>
              </a:rPr>
              <a:t>JavaScript manages </a:t>
            </a:r>
            <a:r>
              <a:rPr b="1" lang="en-US" sz="24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user interaction</a:t>
            </a:r>
            <a:r>
              <a:rPr lang="en-US" sz="2400">
                <a:solidFill>
                  <a:srgbClr val="1A1A1A"/>
                </a:solidFill>
              </a:rPr>
              <a:t>, something that CSS cannot do by itself.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Browser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solidFill>
                  <a:srgbClr val="1A1A1A"/>
                </a:solidFill>
              </a:rPr>
              <a:t>Javascript interacts with the browser. 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400">
                <a:solidFill>
                  <a:srgbClr val="1A1A1A"/>
                </a:solidFill>
              </a:rPr>
              <a:t>What can you use in the browser?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4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Char char="●"/>
            </a:pPr>
            <a:r>
              <a:rPr b="1" lang="en-US" sz="24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Console</a:t>
            </a:r>
            <a:endParaRPr b="1" sz="24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Char char="●"/>
            </a:pPr>
            <a:r>
              <a:rPr b="1" lang="en-US" sz="24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Document</a:t>
            </a:r>
            <a:endParaRPr b="1" sz="24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-US" sz="2400">
                <a:solidFill>
                  <a:srgbClr val="1A1A1A"/>
                </a:solidFill>
              </a:rPr>
              <a:t>Screen</a:t>
            </a:r>
            <a:endParaRPr sz="2400">
              <a:solidFill>
                <a:srgbClr val="1A1A1A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-US" sz="2400">
                <a:solidFill>
                  <a:srgbClr val="1A1A1A"/>
                </a:solidFill>
              </a:rPr>
              <a:t>Window</a:t>
            </a:r>
            <a:endParaRPr sz="2400">
              <a:solidFill>
                <a:srgbClr val="1A1A1A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-US" sz="2400">
                <a:solidFill>
                  <a:srgbClr val="1A1A1A"/>
                </a:solidFill>
              </a:rPr>
              <a:t>Location</a:t>
            </a:r>
            <a:endParaRPr sz="2400">
              <a:solidFill>
                <a:srgbClr val="1A1A1A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-US" sz="2400">
                <a:solidFill>
                  <a:srgbClr val="1A1A1A"/>
                </a:solidFill>
              </a:rPr>
              <a:t>… and others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4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4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8195" y="6866870"/>
            <a:ext cx="519425" cy="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Console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console is really helpful for developers to debug our code.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b="1" lang="en-US">
                <a:latin typeface="Inter"/>
                <a:ea typeface="Inter"/>
                <a:cs typeface="Inter"/>
                <a:sym typeface="Inter"/>
              </a:rPr>
              <a:t>Debugging</a:t>
            </a:r>
            <a:r>
              <a:rPr lang="en-US"/>
              <a:t> is the act of removing a </a:t>
            </a:r>
            <a:r>
              <a:rPr b="1" lang="en-US">
                <a:latin typeface="Inter"/>
                <a:ea typeface="Inter"/>
                <a:cs typeface="Inter"/>
                <a:sym typeface="Inter"/>
              </a:rPr>
              <a:t>bug</a:t>
            </a:r>
            <a:r>
              <a:rPr lang="en-US"/>
              <a:t> in the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bug is basically an </a:t>
            </a:r>
            <a:r>
              <a:rPr b="1" lang="en-US">
                <a:latin typeface="Inter"/>
                <a:ea typeface="Inter"/>
                <a:cs typeface="Inter"/>
                <a:sym typeface="Inter"/>
              </a:rPr>
              <a:t>error</a:t>
            </a:r>
            <a:r>
              <a:rPr lang="en-US"/>
              <a:t> in the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How can you use the console?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72125" y="241125"/>
            <a:ext cx="91743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2125" y="1901550"/>
            <a:ext cx="9650100" cy="4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/>
              <a:t>Open your script.js file in Visual Studio Code, type the following line and save the file:</a:t>
            </a:r>
            <a:endParaRPr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	</a:t>
            </a:r>
            <a:endParaRPr/>
          </a:p>
          <a:p>
            <a:pPr indent="0" lvl="0" marL="137160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2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