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13716000" cx="2438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Helvetica Ne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iwgpQ46KvPXaF0Ji0u+fMCTwa4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573645-4307-4923-9E65-661EFA37BF24}">
  <a:tblStyle styleId="{F9573645-4307-4923-9E65-661EFA37BF24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E3E5E8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8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8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gramma">
  <p:cSld name="Programma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rmazione importante">
  <p:cSld name="Informazione important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zione">
  <p:cSld name="Citazion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3 per pagina">
  <p:cSld name="Foto - 3 per pagin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/>
          <p:nvPr>
            <p:ph idx="2" type="pic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0"/>
          <p:cNvSpPr/>
          <p:nvPr>
            <p:ph idx="3" type="pic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40"/>
          <p:cNvSpPr/>
          <p:nvPr>
            <p:ph idx="4" type="pic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4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1"/>
          <p:cNvSpPr/>
          <p:nvPr>
            <p:ph idx="2" type="pic"/>
          </p:nvPr>
        </p:nvSpPr>
        <p:spPr>
          <a:xfrm>
            <a:off x="0" y="-1282700"/>
            <a:ext cx="24384000" cy="162814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>
  <p:cSld name="Vuota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foto 2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9"/>
          <p:cNvSpPr/>
          <p:nvPr>
            <p:ph idx="2" type="pic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29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chiarazione">
  <p:cSld name="Dichiarazion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zione">
  <p:cSld name="Sezion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nti elenco">
  <p:cSld name="Punti elenc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foto">
  <p:cSld name="Titolo e foto"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/>
          <p:nvPr>
            <p:ph idx="2" type="pic"/>
          </p:nvPr>
        </p:nvSpPr>
        <p:spPr>
          <a:xfrm>
            <a:off x="0" y="-1270000"/>
            <a:ext cx="24384000" cy="16272934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33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punti elenco">
  <p:cSld name="Titolo e punti elenc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punti elenco e foto">
  <p:cSld name="Titolo, punti elenco e fot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2" name="Google Shape;42;p35"/>
          <p:cNvSpPr/>
          <p:nvPr>
            <p:ph idx="3" type="pic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5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>
  <p:cSld name="Solo tito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587883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658"/>
              <a:buFont typeface="Montserrat"/>
              <a:buChar char="•"/>
              <a:defRPr b="0" i="0" sz="4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587883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658"/>
              <a:buFont typeface="Montserrat"/>
              <a:buChar char="•"/>
              <a:defRPr b="0" i="0" sz="4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587883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658"/>
              <a:buFont typeface="Montserrat"/>
              <a:buChar char="•"/>
              <a:defRPr b="0" i="0" sz="4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587883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658"/>
              <a:buFont typeface="Montserrat"/>
              <a:buChar char="•"/>
              <a:defRPr b="0" i="0" sz="4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587883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658"/>
              <a:buFont typeface="Montserrat"/>
              <a:buChar char="•"/>
              <a:defRPr b="0" i="0" sz="4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587883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658"/>
              <a:buFont typeface="Montserrat"/>
              <a:buChar char="•"/>
              <a:defRPr b="0" i="0" sz="4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587883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658"/>
              <a:buFont typeface="Montserrat"/>
              <a:buChar char="•"/>
              <a:defRPr b="0" i="0" sz="4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587883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658"/>
              <a:buFont typeface="Montserrat"/>
              <a:buChar char="•"/>
              <a:defRPr b="0" i="0" sz="4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58788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658"/>
              <a:buFont typeface="Montserrat"/>
              <a:buChar char="•"/>
              <a:defRPr b="0" i="0" sz="4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"/>
          <p:cNvGrpSpPr/>
          <p:nvPr/>
        </p:nvGrpSpPr>
        <p:grpSpPr>
          <a:xfrm>
            <a:off x="3632120" y="4438975"/>
            <a:ext cx="17119761" cy="4341495"/>
            <a:chOff x="0" y="0"/>
            <a:chExt cx="17119760" cy="4341493"/>
          </a:xfrm>
        </p:grpSpPr>
        <p:pic>
          <p:nvPicPr>
            <p:cNvPr descr="LogoHeartCare.png" id="77" name="Google Shape;77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7119760" cy="3642993"/>
            </a:xfrm>
            <a:prstGeom prst="rect">
              <a:avLst/>
            </a:prstGeom>
            <a:noFill/>
            <a:ln>
              <a:noFill/>
            </a:ln>
            <a:effectLst>
              <a:outerShdw blurRad="749300" rotWithShape="0" dir="5400000" dist="402850">
                <a:srgbClr val="000000">
                  <a:alpha val="49803"/>
                </a:srgbClr>
              </a:outerShdw>
            </a:effectLst>
          </p:spPr>
        </p:pic>
        <p:sp>
          <p:nvSpPr>
            <p:cNvPr id="78" name="Google Shape;78;p1"/>
            <p:cNvSpPr/>
            <p:nvPr/>
          </p:nvSpPr>
          <p:spPr>
            <a:xfrm>
              <a:off x="0" y="3744592"/>
              <a:ext cx="17119760" cy="596901"/>
            </a:xfrm>
            <a:prstGeom prst="roundRect">
              <a:avLst>
                <a:gd fmla="val 0" name="adj"/>
              </a:avLst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Montserrat"/>
                <a:buNone/>
              </a:pPr>
              <a:r>
                <a:rPr b="1" i="0" lang="en-US" sz="32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Sistema di telemonitoraggio con Intelligenza Artificiale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/>
          <p:nvPr/>
        </p:nvSpPr>
        <p:spPr>
          <a:xfrm>
            <a:off x="-127000" y="-177800"/>
            <a:ext cx="7738482" cy="14071601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97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4D9E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 2022-12-12 09:49:35.jpg"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4757" y="1258887"/>
            <a:ext cx="14010072" cy="1119807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 txBox="1"/>
          <p:nvPr/>
        </p:nvSpPr>
        <p:spPr>
          <a:xfrm>
            <a:off x="918473" y="5365750"/>
            <a:ext cx="5647536" cy="29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Activity </a:t>
            </a:r>
            <a:b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rPr b="0" i="0" lang="en-US" sz="4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Avvio Monitoraggio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/>
          <p:nvPr/>
        </p:nvSpPr>
        <p:spPr>
          <a:xfrm>
            <a:off x="-127000" y="-177800"/>
            <a:ext cx="7738482" cy="14071601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97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4D9E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513945" y="5911849"/>
            <a:ext cx="5737063" cy="189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 Case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rPr b="0" i="0" lang="en-US" sz="4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Avvio Monitoraggio</a:t>
            </a:r>
            <a:endParaRPr/>
          </a:p>
        </p:txBody>
      </p:sp>
      <p:graphicFrame>
        <p:nvGraphicFramePr>
          <p:cNvPr id="152" name="Google Shape;152;p11"/>
          <p:cNvGraphicFramePr/>
          <p:nvPr/>
        </p:nvGraphicFramePr>
        <p:xfrm>
          <a:off x="9519100" y="11893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{F9573645-4307-4923-9E65-661EFA37BF24}</a:tableStyleId>
              </a:tblPr>
              <a:tblGrid>
                <a:gridCol w="1350825"/>
                <a:gridCol w="1142100"/>
                <a:gridCol w="3070275"/>
                <a:gridCol w="1630850"/>
                <a:gridCol w="4924175"/>
              </a:tblGrid>
              <a:tr h="492800">
                <a:tc gridSpan="2"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Identificativo: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UC_GMS_09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rowSpan="3" hMerge="1"/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Avvio monitoraggio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17/11/2022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</a:tr>
              <a:tr h="492800"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Versione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</a:tr>
              <a:tr h="492800"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Autore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Leopoldo Todisco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</a:tr>
              <a:tr h="492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Descrizione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Questo UC descrive la funzionalità di avvio di una sessione di monitoraggio da parte di un paziente.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492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Attore Principale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solidFill>
                            <a:srgbClr val="697F8C"/>
                          </a:solidFill>
                        </a:rPr>
                        <a:t>Paziente</a:t>
                      </a: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vuole effettuare una misurazione..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492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Attore Secondari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492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Entry Condition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 paziente vuole effettuare una misurazione.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492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Exit Condition (on success)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 misurazione che si genera entra nel Fascicolo Sanitario Elettronico.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492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Exit Condition (on failure)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Viene mostrato un messaggio di errore.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492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200"/>
                        <a:buFont typeface="Montserrat"/>
                        <a:buNone/>
                      </a:pPr>
                      <a:r>
                        <a:rPr lang="en-US" sz="1200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Rilevanza/User Priority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Alta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492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Frequenza stimata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/ giorno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492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Extension point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4540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Generalization of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53152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FLUSSO DI EVENTI PRINCIPALE/MAIN SCENARIO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hMerge="1"/>
                <a:tc hMerge="1"/>
                <a:tc hMerge="1"/>
                <a:tc hMerge="1"/>
              </a:tr>
              <a:tr h="492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Paziente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Preme il bottone “Avvia Misurazione” presente nella Home.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492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Mostra una scheda in cui mostra i dispositivi assegnati al paziente da cui far partire la misurazione.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492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Paziente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Sceglie “Saturimetro” e conferma.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492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Il sistema avvia il monitoraggio ed  invia una notifica per avvisare il paziente circa l’avvenuto salvataggio della misurazione.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49280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Flusso di eventi Errore: il dispositivo non ha funzionato correttamente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hMerge="1"/>
                <a:tc hMerge="1"/>
                <a:tc hMerge="1"/>
                <a:tc hMerge="1"/>
              </a:tr>
              <a:tr h="49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4.a1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Il sistema stampa a video un messaggio di errore.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49280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Note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hMerge="1"/>
                <a:tc hMerge="1"/>
                <a:tc hMerge="1"/>
                <a:tc hMerge="1"/>
              </a:tr>
              <a:tr h="492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Montserrat"/>
                        <a:buNone/>
                      </a:pPr>
                      <a:r>
                        <a:t/>
                      </a:r>
                      <a:endParaRPr sz="3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49280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600"/>
                        <a:buFont typeface="Montserrat"/>
                        <a:buNone/>
                      </a:pPr>
                      <a:r>
                        <a:rPr lang="en-US" sz="1600" u="none" cap="none" strike="noStrike">
                          <a:solidFill>
                            <a:srgbClr val="F2F2F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Special Requirements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hMerge="1"/>
                <a:tc hMerge="1"/>
                <a:tc hMerge="1"/>
                <a:tc hMerge="1"/>
              </a:tr>
              <a:tr h="492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Montserrat"/>
                        <a:buNone/>
                      </a:pPr>
                      <a:r>
                        <a:t/>
                      </a:r>
                      <a:endParaRPr sz="3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Montserrat"/>
                        <a:buNone/>
                      </a:pPr>
                      <a:r>
                        <a:rPr lang="en-US" sz="1333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-127000" y="-177800"/>
            <a:ext cx="7738482" cy="14071601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97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4D9E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117269" y="5365750"/>
            <a:ext cx="7249943" cy="29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Object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Modelling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rPr b="0" i="0" lang="en-US" sz="4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Boundary, Entity, Control</a:t>
            </a:r>
            <a:endParaRPr/>
          </a:p>
        </p:txBody>
      </p:sp>
      <p:pic>
        <p:nvPicPr>
          <p:cNvPr descr="Senza nome.png"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4494" y="5981774"/>
            <a:ext cx="7950148" cy="1752452"/>
          </a:xfrm>
          <a:prstGeom prst="rect">
            <a:avLst/>
          </a:prstGeom>
          <a:noFill/>
          <a:ln>
            <a:noFill/>
          </a:ln>
          <a:effectLst>
            <a:outerShdw blurRad="254000" rotWithShape="0" dir="5400000" dist="127000">
              <a:srgbClr val="000000">
                <a:alpha val="69803"/>
              </a:srgbClr>
            </a:outerShdw>
          </a:effectLst>
        </p:spPr>
      </p:pic>
      <p:sp>
        <p:nvSpPr>
          <p:cNvPr id="160" name="Google Shape;160;p12"/>
          <p:cNvSpPr txBox="1"/>
          <p:nvPr>
            <p:ph idx="4294967295" type="body"/>
          </p:nvPr>
        </p:nvSpPr>
        <p:spPr>
          <a:xfrm>
            <a:off x="11243498" y="3559751"/>
            <a:ext cx="18882832" cy="659649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58"/>
              <a:buFont typeface="Montserrat"/>
              <a:buChar char="•"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Entity: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MisurazioneEntity</a:t>
            </a:r>
            <a:br>
              <a:rPr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NotificaEntity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658"/>
              <a:buFont typeface="Montserrat"/>
              <a:buChar char="•"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Boundary: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AvvioMonitoraggioButton</a:t>
            </a:r>
            <a:br>
              <a:rPr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DispositiviForm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658"/>
              <a:buFont typeface="Montserrat"/>
              <a:buChar char="•"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Control:</a:t>
            </a:r>
            <a:br>
              <a:rPr b="1" lang="en-US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AvviaMonitoraggioControl</a:t>
            </a:r>
            <a:endParaRPr/>
          </a:p>
        </p:txBody>
      </p:sp>
      <p:pic>
        <p:nvPicPr>
          <p:cNvPr descr="LogoHeartCare 2.png" id="161" name="Google Shape;161;p12"/>
          <p:cNvPicPr preferRelativeResize="0"/>
          <p:nvPr/>
        </p:nvPicPr>
        <p:blipFill rotWithShape="1">
          <a:blip r:embed="rId4">
            <a:alphaModFix amt="12167"/>
          </a:blip>
          <a:srcRect b="0" l="0" r="0" t="0"/>
          <a:stretch/>
        </p:blipFill>
        <p:spPr>
          <a:xfrm>
            <a:off x="14445757" y="11523145"/>
            <a:ext cx="9619664" cy="204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/>
          <p:nvPr/>
        </p:nvSpPr>
        <p:spPr>
          <a:xfrm>
            <a:off x="-152400" y="-177800"/>
            <a:ext cx="25300980" cy="2438401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7310796" y="95250"/>
            <a:ext cx="10374588" cy="189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State Chart Diagram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rPr b="0" i="0" lang="en-US" sz="4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Notifica Entity</a:t>
            </a:r>
            <a:endParaRPr/>
          </a:p>
        </p:txBody>
      </p:sp>
      <p:pic>
        <p:nvPicPr>
          <p:cNvPr descr="StateChartDiagram (1).png"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348" y="3641633"/>
            <a:ext cx="14841483" cy="946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/>
          <p:nvPr/>
        </p:nvSpPr>
        <p:spPr>
          <a:xfrm>
            <a:off x="-152400" y="-177800"/>
            <a:ext cx="25300980" cy="2438401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7004706" y="95250"/>
            <a:ext cx="10374588" cy="189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Sequence Diagram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None/>
            </a:pPr>
            <a:r>
              <a:rPr b="0" i="0" lang="en-US" sz="4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Avvio Monitoraggio</a:t>
            </a:r>
            <a:endParaRPr/>
          </a:p>
        </p:txBody>
      </p:sp>
      <p:pic>
        <p:nvPicPr>
          <p:cNvPr descr="sequence sfondo trasparente.png"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5627" y="2477391"/>
            <a:ext cx="10592745" cy="1098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-127000" y="-177800"/>
            <a:ext cx="7738482" cy="14071601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97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4D9E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650772" y="6261100"/>
            <a:ext cx="6182936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 Goals</a:t>
            </a:r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>
            <a:off x="12273462" y="659775"/>
            <a:ext cx="9866785" cy="12602041"/>
            <a:chOff x="0" y="0"/>
            <a:chExt cx="9866784" cy="12602039"/>
          </a:xfrm>
        </p:grpSpPr>
        <p:grpSp>
          <p:nvGrpSpPr>
            <p:cNvPr id="183" name="Google Shape;183;p15"/>
            <p:cNvGrpSpPr/>
            <p:nvPr/>
          </p:nvGrpSpPr>
          <p:grpSpPr>
            <a:xfrm>
              <a:off x="0" y="0"/>
              <a:ext cx="4338962" cy="3918924"/>
              <a:chOff x="0" y="0"/>
              <a:chExt cx="4338961" cy="3918923"/>
            </a:xfrm>
          </p:grpSpPr>
          <p:sp>
            <p:nvSpPr>
              <p:cNvPr id="184" name="Google Shape;184;p15"/>
              <p:cNvSpPr/>
              <p:nvPr/>
            </p:nvSpPr>
            <p:spPr>
              <a:xfrm>
                <a:off x="420037" y="0"/>
                <a:ext cx="3918924" cy="3918923"/>
              </a:xfrm>
              <a:prstGeom prst="ellipse">
                <a:avLst/>
              </a:prstGeom>
              <a:solidFill>
                <a:srgbClr val="38A69B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0" y="390698"/>
                <a:ext cx="1270000" cy="1270001"/>
              </a:xfrm>
              <a:prstGeom prst="ellipse">
                <a:avLst/>
              </a:prstGeom>
              <a:solidFill>
                <a:srgbClr val="DCE5E5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Montserrat"/>
                  <a:buNone/>
                </a:pPr>
                <a:r>
                  <a:rPr b="1" i="0" lang="en-US" sz="32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</a:t>
                </a:r>
                <a:endParaRPr/>
              </a:p>
            </p:txBody>
          </p:sp>
          <p:sp>
            <p:nvSpPr>
              <p:cNvPr id="186" name="Google Shape;186;p15"/>
              <p:cNvSpPr txBox="1"/>
              <p:nvPr/>
            </p:nvSpPr>
            <p:spPr>
              <a:xfrm>
                <a:off x="787665" y="1051411"/>
                <a:ext cx="3183668" cy="18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1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DG_8: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Sicurezza dei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Dati</a:t>
                </a:r>
                <a:endParaRPr/>
              </a:p>
            </p:txBody>
          </p:sp>
        </p:grpSp>
        <p:grpSp>
          <p:nvGrpSpPr>
            <p:cNvPr id="187" name="Google Shape;187;p15"/>
            <p:cNvGrpSpPr/>
            <p:nvPr/>
          </p:nvGrpSpPr>
          <p:grpSpPr>
            <a:xfrm>
              <a:off x="29830" y="4341557"/>
              <a:ext cx="4338963" cy="3918924"/>
              <a:chOff x="0" y="0"/>
              <a:chExt cx="4338961" cy="3918923"/>
            </a:xfrm>
          </p:grpSpPr>
          <p:sp>
            <p:nvSpPr>
              <p:cNvPr id="188" name="Google Shape;188;p15"/>
              <p:cNvSpPr/>
              <p:nvPr/>
            </p:nvSpPr>
            <p:spPr>
              <a:xfrm>
                <a:off x="420037" y="0"/>
                <a:ext cx="3918924" cy="3918923"/>
              </a:xfrm>
              <a:prstGeom prst="ellipse">
                <a:avLst/>
              </a:prstGeom>
              <a:solidFill>
                <a:srgbClr val="38A69B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0" y="390697"/>
                <a:ext cx="1270000" cy="1270001"/>
              </a:xfrm>
              <a:prstGeom prst="ellipse">
                <a:avLst/>
              </a:prstGeom>
              <a:solidFill>
                <a:srgbClr val="DCE5E5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Montserrat"/>
                  <a:buNone/>
                </a:pPr>
                <a:r>
                  <a:rPr b="1" i="0" lang="en-US" sz="32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</a:t>
                </a:r>
                <a:endParaRPr/>
              </a:p>
            </p:txBody>
          </p:sp>
          <p:sp>
            <p:nvSpPr>
              <p:cNvPr id="190" name="Google Shape;190;p15"/>
              <p:cNvSpPr txBox="1"/>
              <p:nvPr/>
            </p:nvSpPr>
            <p:spPr>
              <a:xfrm>
                <a:off x="1183156" y="765661"/>
                <a:ext cx="2392686" cy="2387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1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DG_10: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Controllo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creazione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password</a:t>
                </a:r>
                <a:endParaRPr/>
              </a:p>
            </p:txBody>
          </p:sp>
        </p:grpSp>
        <p:grpSp>
          <p:nvGrpSpPr>
            <p:cNvPr id="191" name="Google Shape;191;p15"/>
            <p:cNvGrpSpPr/>
            <p:nvPr/>
          </p:nvGrpSpPr>
          <p:grpSpPr>
            <a:xfrm>
              <a:off x="29830" y="8683114"/>
              <a:ext cx="4338963" cy="3918925"/>
              <a:chOff x="0" y="0"/>
              <a:chExt cx="4338961" cy="3918923"/>
            </a:xfrm>
          </p:grpSpPr>
          <p:sp>
            <p:nvSpPr>
              <p:cNvPr id="192" name="Google Shape;192;p15"/>
              <p:cNvSpPr/>
              <p:nvPr/>
            </p:nvSpPr>
            <p:spPr>
              <a:xfrm>
                <a:off x="420037" y="0"/>
                <a:ext cx="3918924" cy="3918923"/>
              </a:xfrm>
              <a:prstGeom prst="ellipse">
                <a:avLst/>
              </a:prstGeom>
              <a:solidFill>
                <a:srgbClr val="38A69B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0" y="390697"/>
                <a:ext cx="1270000" cy="1270001"/>
              </a:xfrm>
              <a:prstGeom prst="ellipse">
                <a:avLst/>
              </a:prstGeom>
              <a:solidFill>
                <a:srgbClr val="DCE5E5"/>
              </a:solidFill>
              <a:ln cap="flat" cmpd="sng" w="889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Montserrat"/>
                  <a:buNone/>
                </a:pPr>
                <a:r>
                  <a:rPr b="1" i="0" lang="en-US" sz="32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3</a:t>
                </a:r>
                <a:endParaRPr/>
              </a:p>
            </p:txBody>
          </p:sp>
          <p:sp>
            <p:nvSpPr>
              <p:cNvPr id="194" name="Google Shape;194;p15"/>
              <p:cNvSpPr txBox="1"/>
              <p:nvPr/>
            </p:nvSpPr>
            <p:spPr>
              <a:xfrm>
                <a:off x="482310" y="1051411"/>
                <a:ext cx="3794378" cy="18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1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DG_9: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Diversificazione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Permessi</a:t>
                </a:r>
                <a:endParaRPr/>
              </a:p>
            </p:txBody>
          </p:sp>
        </p:grpSp>
        <p:grpSp>
          <p:nvGrpSpPr>
            <p:cNvPr id="195" name="Google Shape;195;p15"/>
            <p:cNvGrpSpPr/>
            <p:nvPr/>
          </p:nvGrpSpPr>
          <p:grpSpPr>
            <a:xfrm>
              <a:off x="5497990" y="0"/>
              <a:ext cx="4338963" cy="3918924"/>
              <a:chOff x="0" y="0"/>
              <a:chExt cx="4338961" cy="3918923"/>
            </a:xfrm>
          </p:grpSpPr>
          <p:sp>
            <p:nvSpPr>
              <p:cNvPr id="196" name="Google Shape;196;p15"/>
              <p:cNvSpPr/>
              <p:nvPr/>
            </p:nvSpPr>
            <p:spPr>
              <a:xfrm>
                <a:off x="420037" y="0"/>
                <a:ext cx="3918924" cy="3918923"/>
              </a:xfrm>
              <a:prstGeom prst="ellipse">
                <a:avLst/>
              </a:prstGeom>
              <a:solidFill>
                <a:srgbClr val="38A69B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0" y="390698"/>
                <a:ext cx="1270000" cy="1270001"/>
              </a:xfrm>
              <a:prstGeom prst="ellipse">
                <a:avLst/>
              </a:prstGeom>
              <a:solidFill>
                <a:srgbClr val="DCE5E5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Montserrat"/>
                  <a:buNone/>
                </a:pPr>
                <a:r>
                  <a:rPr b="1" i="0" lang="en-US" sz="32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4</a:t>
                </a:r>
                <a:endParaRPr/>
              </a:p>
            </p:txBody>
          </p:sp>
          <p:sp>
            <p:nvSpPr>
              <p:cNvPr id="198" name="Google Shape;198;p15"/>
              <p:cNvSpPr txBox="1"/>
              <p:nvPr/>
            </p:nvSpPr>
            <p:spPr>
              <a:xfrm>
                <a:off x="604311" y="1337161"/>
                <a:ext cx="3550378" cy="1244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1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DG_3: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Manutenibilità</a:t>
                </a:r>
                <a:endParaRPr/>
              </a:p>
            </p:txBody>
          </p:sp>
        </p:grpSp>
        <p:grpSp>
          <p:nvGrpSpPr>
            <p:cNvPr id="199" name="Google Shape;199;p15"/>
            <p:cNvGrpSpPr/>
            <p:nvPr/>
          </p:nvGrpSpPr>
          <p:grpSpPr>
            <a:xfrm>
              <a:off x="5527821" y="4341557"/>
              <a:ext cx="4338963" cy="3918924"/>
              <a:chOff x="0" y="0"/>
              <a:chExt cx="4338961" cy="3918923"/>
            </a:xfrm>
          </p:grpSpPr>
          <p:sp>
            <p:nvSpPr>
              <p:cNvPr id="200" name="Google Shape;200;p15"/>
              <p:cNvSpPr/>
              <p:nvPr/>
            </p:nvSpPr>
            <p:spPr>
              <a:xfrm>
                <a:off x="420037" y="0"/>
                <a:ext cx="3918924" cy="3918923"/>
              </a:xfrm>
              <a:prstGeom prst="ellipse">
                <a:avLst/>
              </a:prstGeom>
              <a:solidFill>
                <a:srgbClr val="38A69B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0" y="390697"/>
                <a:ext cx="1270000" cy="1270001"/>
              </a:xfrm>
              <a:prstGeom prst="ellipse">
                <a:avLst/>
              </a:prstGeom>
              <a:solidFill>
                <a:srgbClr val="DCE5E5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Montserrat"/>
                  <a:buNone/>
                </a:pPr>
                <a:r>
                  <a:rPr b="1" i="0" lang="en-US" sz="32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5</a:t>
                </a:r>
                <a:endParaRPr/>
              </a:p>
            </p:txBody>
          </p:sp>
          <p:sp>
            <p:nvSpPr>
              <p:cNvPr id="202" name="Google Shape;202;p15"/>
              <p:cNvSpPr txBox="1"/>
              <p:nvPr/>
            </p:nvSpPr>
            <p:spPr>
              <a:xfrm>
                <a:off x="831969" y="948617"/>
                <a:ext cx="3095061" cy="18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1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DG_4: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Gestione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Concorrenza</a:t>
                </a:r>
                <a:endParaRPr/>
              </a:p>
            </p:txBody>
          </p:sp>
        </p:grpSp>
        <p:grpSp>
          <p:nvGrpSpPr>
            <p:cNvPr id="203" name="Google Shape;203;p15"/>
            <p:cNvGrpSpPr/>
            <p:nvPr/>
          </p:nvGrpSpPr>
          <p:grpSpPr>
            <a:xfrm>
              <a:off x="5527821" y="8683114"/>
              <a:ext cx="4338963" cy="3918925"/>
              <a:chOff x="0" y="0"/>
              <a:chExt cx="4338961" cy="3918923"/>
            </a:xfrm>
          </p:grpSpPr>
          <p:sp>
            <p:nvSpPr>
              <p:cNvPr id="204" name="Google Shape;204;p15"/>
              <p:cNvSpPr/>
              <p:nvPr/>
            </p:nvSpPr>
            <p:spPr>
              <a:xfrm>
                <a:off x="420037" y="0"/>
                <a:ext cx="3918924" cy="3918923"/>
              </a:xfrm>
              <a:prstGeom prst="ellipse">
                <a:avLst/>
              </a:prstGeom>
              <a:solidFill>
                <a:srgbClr val="38A69B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0" y="390698"/>
                <a:ext cx="1270000" cy="1270001"/>
              </a:xfrm>
              <a:prstGeom prst="ellipse">
                <a:avLst/>
              </a:prstGeom>
              <a:solidFill>
                <a:srgbClr val="DCE5E5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Montserrat"/>
                  <a:buNone/>
                </a:pPr>
                <a:r>
                  <a:rPr b="1" i="0" lang="en-US" sz="32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6</a:t>
                </a:r>
                <a:endParaRPr/>
              </a:p>
            </p:txBody>
          </p:sp>
          <p:sp>
            <p:nvSpPr>
              <p:cNvPr id="206" name="Google Shape;206;p15"/>
              <p:cNvSpPr txBox="1"/>
              <p:nvPr/>
            </p:nvSpPr>
            <p:spPr>
              <a:xfrm>
                <a:off x="921752" y="1051411"/>
                <a:ext cx="2915496" cy="18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1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DG_5: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Navigabilità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Rapida</a:t>
                </a:r>
                <a:endParaRPr/>
              </a:p>
            </p:txBody>
          </p:sp>
        </p:grpSp>
      </p:grpSp>
      <p:grpSp>
        <p:nvGrpSpPr>
          <p:cNvPr id="207" name="Google Shape;207;p15"/>
          <p:cNvGrpSpPr/>
          <p:nvPr/>
        </p:nvGrpSpPr>
        <p:grpSpPr>
          <a:xfrm>
            <a:off x="24733530" y="556981"/>
            <a:ext cx="9866785" cy="12602040"/>
            <a:chOff x="0" y="0"/>
            <a:chExt cx="9866784" cy="12602039"/>
          </a:xfrm>
        </p:grpSpPr>
        <p:grpSp>
          <p:nvGrpSpPr>
            <p:cNvPr id="208" name="Google Shape;208;p15"/>
            <p:cNvGrpSpPr/>
            <p:nvPr/>
          </p:nvGrpSpPr>
          <p:grpSpPr>
            <a:xfrm>
              <a:off x="0" y="0"/>
              <a:ext cx="4338962" cy="3918924"/>
              <a:chOff x="0" y="0"/>
              <a:chExt cx="4338961" cy="3918923"/>
            </a:xfrm>
          </p:grpSpPr>
          <p:sp>
            <p:nvSpPr>
              <p:cNvPr id="209" name="Google Shape;209;p15"/>
              <p:cNvSpPr/>
              <p:nvPr/>
            </p:nvSpPr>
            <p:spPr>
              <a:xfrm>
                <a:off x="420037" y="0"/>
                <a:ext cx="3918924" cy="3918923"/>
              </a:xfrm>
              <a:prstGeom prst="ellipse">
                <a:avLst/>
              </a:prstGeom>
              <a:solidFill>
                <a:srgbClr val="38A69B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0" y="390698"/>
                <a:ext cx="1270000" cy="1270001"/>
              </a:xfrm>
              <a:prstGeom prst="ellipse">
                <a:avLst/>
              </a:prstGeom>
              <a:solidFill>
                <a:srgbClr val="DCE5E5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Montserrat"/>
                  <a:buNone/>
                </a:pPr>
                <a:r>
                  <a:rPr b="1" i="0" lang="en-US" sz="32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7</a:t>
                </a:r>
                <a:endParaRPr/>
              </a:p>
            </p:txBody>
          </p:sp>
          <p:sp>
            <p:nvSpPr>
              <p:cNvPr id="211" name="Google Shape;211;p15"/>
              <p:cNvSpPr txBox="1"/>
              <p:nvPr/>
            </p:nvSpPr>
            <p:spPr>
              <a:xfrm>
                <a:off x="710792" y="1337161"/>
                <a:ext cx="3312014" cy="1244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1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DG_11: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Compatibilità</a:t>
                </a:r>
                <a:endParaRPr/>
              </a:p>
            </p:txBody>
          </p:sp>
        </p:grpSp>
        <p:grpSp>
          <p:nvGrpSpPr>
            <p:cNvPr id="212" name="Google Shape;212;p15"/>
            <p:cNvGrpSpPr/>
            <p:nvPr/>
          </p:nvGrpSpPr>
          <p:grpSpPr>
            <a:xfrm>
              <a:off x="29830" y="4341557"/>
              <a:ext cx="4338963" cy="3918924"/>
              <a:chOff x="0" y="0"/>
              <a:chExt cx="4338961" cy="3918923"/>
            </a:xfrm>
          </p:grpSpPr>
          <p:sp>
            <p:nvSpPr>
              <p:cNvPr id="213" name="Google Shape;213;p15"/>
              <p:cNvSpPr/>
              <p:nvPr/>
            </p:nvSpPr>
            <p:spPr>
              <a:xfrm>
                <a:off x="420037" y="0"/>
                <a:ext cx="3918924" cy="3918923"/>
              </a:xfrm>
              <a:prstGeom prst="ellipse">
                <a:avLst/>
              </a:prstGeom>
              <a:solidFill>
                <a:srgbClr val="38A69B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0" y="390697"/>
                <a:ext cx="1270000" cy="1270001"/>
              </a:xfrm>
              <a:prstGeom prst="ellipse">
                <a:avLst/>
              </a:prstGeom>
              <a:solidFill>
                <a:srgbClr val="DCE5E5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Montserrat"/>
                  <a:buNone/>
                </a:pPr>
                <a:r>
                  <a:rPr b="1" i="0" lang="en-US" sz="32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8</a:t>
                </a:r>
                <a:endParaRPr/>
              </a:p>
            </p:txBody>
          </p:sp>
          <p:sp>
            <p:nvSpPr>
              <p:cNvPr id="215" name="Google Shape;215;p15"/>
              <p:cNvSpPr txBox="1"/>
              <p:nvPr/>
            </p:nvSpPr>
            <p:spPr>
              <a:xfrm>
                <a:off x="1218280" y="765661"/>
                <a:ext cx="2322438" cy="2387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1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DG_7: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Tempo di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Risposta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basso</a:t>
                </a:r>
                <a:endParaRPr/>
              </a:p>
            </p:txBody>
          </p:sp>
        </p:grpSp>
        <p:grpSp>
          <p:nvGrpSpPr>
            <p:cNvPr id="216" name="Google Shape;216;p15"/>
            <p:cNvGrpSpPr/>
            <p:nvPr/>
          </p:nvGrpSpPr>
          <p:grpSpPr>
            <a:xfrm>
              <a:off x="29830" y="8683114"/>
              <a:ext cx="4338963" cy="3918925"/>
              <a:chOff x="0" y="0"/>
              <a:chExt cx="4338961" cy="3918923"/>
            </a:xfrm>
          </p:grpSpPr>
          <p:sp>
            <p:nvSpPr>
              <p:cNvPr id="217" name="Google Shape;217;p15"/>
              <p:cNvSpPr/>
              <p:nvPr/>
            </p:nvSpPr>
            <p:spPr>
              <a:xfrm>
                <a:off x="420037" y="0"/>
                <a:ext cx="3918924" cy="3918923"/>
              </a:xfrm>
              <a:prstGeom prst="ellipse">
                <a:avLst/>
              </a:prstGeom>
              <a:solidFill>
                <a:srgbClr val="38A69B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0" y="390697"/>
                <a:ext cx="1270000" cy="1270001"/>
              </a:xfrm>
              <a:prstGeom prst="ellipse">
                <a:avLst/>
              </a:prstGeom>
              <a:solidFill>
                <a:srgbClr val="DCE5E5"/>
              </a:solidFill>
              <a:ln cap="flat" cmpd="sng" w="889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Montserrat"/>
                  <a:buNone/>
                </a:pPr>
                <a:r>
                  <a:rPr b="1" i="0" lang="en-US" sz="32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9</a:t>
                </a:r>
                <a:endParaRPr/>
              </a:p>
            </p:txBody>
          </p:sp>
          <p:sp>
            <p:nvSpPr>
              <p:cNvPr id="219" name="Google Shape;219;p15"/>
              <p:cNvSpPr txBox="1"/>
              <p:nvPr/>
            </p:nvSpPr>
            <p:spPr>
              <a:xfrm>
                <a:off x="838289" y="1337161"/>
                <a:ext cx="3082420" cy="1244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1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DG_12: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Disponibilità</a:t>
                </a:r>
                <a:endParaRPr/>
              </a:p>
            </p:txBody>
          </p:sp>
        </p:grpSp>
        <p:grpSp>
          <p:nvGrpSpPr>
            <p:cNvPr id="220" name="Google Shape;220;p15"/>
            <p:cNvGrpSpPr/>
            <p:nvPr/>
          </p:nvGrpSpPr>
          <p:grpSpPr>
            <a:xfrm>
              <a:off x="5497990" y="0"/>
              <a:ext cx="4338963" cy="3918924"/>
              <a:chOff x="0" y="0"/>
              <a:chExt cx="4338961" cy="3918923"/>
            </a:xfrm>
          </p:grpSpPr>
          <p:sp>
            <p:nvSpPr>
              <p:cNvPr id="221" name="Google Shape;221;p15"/>
              <p:cNvSpPr/>
              <p:nvPr/>
            </p:nvSpPr>
            <p:spPr>
              <a:xfrm>
                <a:off x="420037" y="0"/>
                <a:ext cx="3918924" cy="3918923"/>
              </a:xfrm>
              <a:prstGeom prst="ellipse">
                <a:avLst/>
              </a:prstGeom>
              <a:solidFill>
                <a:srgbClr val="38A69B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0" y="390698"/>
                <a:ext cx="1270000" cy="1270001"/>
              </a:xfrm>
              <a:prstGeom prst="ellipse">
                <a:avLst/>
              </a:prstGeom>
              <a:solidFill>
                <a:srgbClr val="DCE5E5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Montserrat"/>
                  <a:buNone/>
                </a:pPr>
                <a:r>
                  <a:rPr b="1" i="0" lang="en-US" sz="32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</a:t>
                </a:r>
                <a:endParaRPr/>
              </a:p>
            </p:txBody>
          </p:sp>
          <p:sp>
            <p:nvSpPr>
              <p:cNvPr id="223" name="Google Shape;223;p15"/>
              <p:cNvSpPr txBox="1"/>
              <p:nvPr/>
            </p:nvSpPr>
            <p:spPr>
              <a:xfrm>
                <a:off x="1284796" y="1051411"/>
                <a:ext cx="2189407" cy="18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1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DG_1: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Facilità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d’utilizzo</a:t>
                </a:r>
                <a:endParaRPr/>
              </a:p>
            </p:txBody>
          </p:sp>
        </p:grpSp>
        <p:grpSp>
          <p:nvGrpSpPr>
            <p:cNvPr id="224" name="Google Shape;224;p15"/>
            <p:cNvGrpSpPr/>
            <p:nvPr/>
          </p:nvGrpSpPr>
          <p:grpSpPr>
            <a:xfrm>
              <a:off x="5527821" y="4341557"/>
              <a:ext cx="4338963" cy="3918924"/>
              <a:chOff x="0" y="0"/>
              <a:chExt cx="4338961" cy="3918923"/>
            </a:xfrm>
          </p:grpSpPr>
          <p:sp>
            <p:nvSpPr>
              <p:cNvPr id="225" name="Google Shape;225;p15"/>
              <p:cNvSpPr/>
              <p:nvPr/>
            </p:nvSpPr>
            <p:spPr>
              <a:xfrm>
                <a:off x="420037" y="0"/>
                <a:ext cx="3918924" cy="3918923"/>
              </a:xfrm>
              <a:prstGeom prst="ellipse">
                <a:avLst/>
              </a:prstGeom>
              <a:solidFill>
                <a:srgbClr val="38A69B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>
                <a:off x="0" y="390697"/>
                <a:ext cx="1270000" cy="1270001"/>
              </a:xfrm>
              <a:prstGeom prst="ellipse">
                <a:avLst/>
              </a:prstGeom>
              <a:solidFill>
                <a:srgbClr val="DCE5E5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Montserrat"/>
                  <a:buNone/>
                </a:pPr>
                <a:r>
                  <a:rPr b="1" i="0" lang="en-US" sz="32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11</a:t>
                </a:r>
                <a:endParaRPr/>
              </a:p>
            </p:txBody>
          </p:sp>
          <p:sp>
            <p:nvSpPr>
              <p:cNvPr id="227" name="Google Shape;227;p15"/>
              <p:cNvSpPr txBox="1"/>
              <p:nvPr/>
            </p:nvSpPr>
            <p:spPr>
              <a:xfrm>
                <a:off x="1087204" y="948617"/>
                <a:ext cx="2584592" cy="18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1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DG_6: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Interfaccia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Adattabile</a:t>
                </a:r>
                <a:endParaRPr/>
              </a:p>
            </p:txBody>
          </p:sp>
        </p:grpSp>
        <p:grpSp>
          <p:nvGrpSpPr>
            <p:cNvPr id="228" name="Google Shape;228;p15"/>
            <p:cNvGrpSpPr/>
            <p:nvPr/>
          </p:nvGrpSpPr>
          <p:grpSpPr>
            <a:xfrm>
              <a:off x="5527821" y="8683114"/>
              <a:ext cx="4338963" cy="3918925"/>
              <a:chOff x="0" y="0"/>
              <a:chExt cx="4338961" cy="3918923"/>
            </a:xfrm>
          </p:grpSpPr>
          <p:sp>
            <p:nvSpPr>
              <p:cNvPr id="229" name="Google Shape;229;p15"/>
              <p:cNvSpPr/>
              <p:nvPr/>
            </p:nvSpPr>
            <p:spPr>
              <a:xfrm>
                <a:off x="420037" y="0"/>
                <a:ext cx="3918924" cy="3918923"/>
              </a:xfrm>
              <a:prstGeom prst="ellipse">
                <a:avLst/>
              </a:prstGeom>
              <a:solidFill>
                <a:srgbClr val="38A69B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Helvetica Neue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0" y="390698"/>
                <a:ext cx="1270000" cy="1270001"/>
              </a:xfrm>
              <a:prstGeom prst="ellipse">
                <a:avLst/>
              </a:prstGeom>
              <a:solidFill>
                <a:srgbClr val="DCE5E5"/>
              </a:solidFill>
              <a:ln cap="flat" cmpd="sng" w="762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Montserrat"/>
                  <a:buNone/>
                </a:pPr>
                <a:r>
                  <a:rPr b="1" i="0" lang="en-US" sz="32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12</a:t>
                </a:r>
                <a:endParaRPr/>
              </a:p>
            </p:txBody>
          </p:sp>
          <p:sp>
            <p:nvSpPr>
              <p:cNvPr id="231" name="Google Shape;231;p15"/>
              <p:cNvSpPr txBox="1"/>
              <p:nvPr/>
            </p:nvSpPr>
            <p:spPr>
              <a:xfrm>
                <a:off x="1087204" y="1051411"/>
                <a:ext cx="2584592" cy="18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1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DG_2: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Interfaccia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700"/>
                  <a:buFont typeface="Montserrat"/>
                  <a:buNone/>
                </a:pPr>
                <a:r>
                  <a:rPr b="0" i="0" lang="en-US" sz="3700" u="none" cap="none" strike="noStrike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Intuitiva</a:t>
                </a:r>
                <a:endParaRPr/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5E5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/>
          <p:nvPr/>
        </p:nvSpPr>
        <p:spPr>
          <a:xfrm>
            <a:off x="-152400" y="-72728"/>
            <a:ext cx="24688800" cy="2333329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875602" y="356486"/>
            <a:ext cx="22632795" cy="256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ontserrat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Decomposizione in Sottosistemi </a:t>
            </a:r>
            <a:endParaRPr/>
          </a:p>
        </p:txBody>
      </p:sp>
      <p:pic>
        <p:nvPicPr>
          <p:cNvPr descr="diagram.png" id="238" name="Google Shape;23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1670" y="2467436"/>
            <a:ext cx="14241616" cy="11081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5E5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/>
          <p:nvPr/>
        </p:nvSpPr>
        <p:spPr>
          <a:xfrm>
            <a:off x="-152400" y="-72728"/>
            <a:ext cx="24688800" cy="2333329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875602" y="356486"/>
            <a:ext cx="22632795" cy="256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ontserrat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Sottosistema Gestione Misurazione</a:t>
            </a:r>
            <a:endParaRPr/>
          </a:p>
        </p:txBody>
      </p:sp>
      <p:pic>
        <p:nvPicPr>
          <p:cNvPr descr="sottosistema gestione misurazione.png" id="245" name="Google Shape;2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437" y="2676920"/>
            <a:ext cx="7740167" cy="11068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/>
          <p:nvPr/>
        </p:nvSpPr>
        <p:spPr>
          <a:xfrm>
            <a:off x="-127000" y="-177800"/>
            <a:ext cx="7738482" cy="14071601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97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4D9E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380412" y="5384800"/>
            <a:ext cx="6723657" cy="2946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Diagramma </a:t>
            </a:r>
            <a:b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Architetturale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Architettura Three-tier</a:t>
            </a:r>
            <a:endParaRPr/>
          </a:p>
        </p:txBody>
      </p:sp>
      <p:pic>
        <p:nvPicPr>
          <p:cNvPr descr="diagrammaArchitetturale.drawio.png" id="252" name="Google Shape;2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3535" y="819150"/>
            <a:ext cx="16217901" cy="120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5E5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-152400" y="-72728"/>
            <a:ext cx="24688800" cy="2333329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6397563" y="393157"/>
            <a:ext cx="11588874" cy="256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ontserrat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Deployment Diagram</a:t>
            </a:r>
            <a:endParaRPr/>
          </a:p>
        </p:txBody>
      </p:sp>
      <p:pic>
        <p:nvPicPr>
          <p:cNvPr descr="deployment x presentazione.png" id="259" name="Google Shape;2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086" y="2373836"/>
            <a:ext cx="20873592" cy="1126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>
            <p:ph idx="1" type="body"/>
          </p:nvPr>
        </p:nvSpPr>
        <p:spPr>
          <a:xfrm>
            <a:off x="1306913" y="9087143"/>
            <a:ext cx="21770174" cy="472204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757"/>
              </a:buClr>
              <a:buSzPts val="6000"/>
              <a:buFont typeface="Montserrat"/>
              <a:buNone/>
            </a:pPr>
            <a:r>
              <a:rPr b="1" lang="en-US" sz="6000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Project Manager:</a:t>
            </a:r>
            <a:endParaRPr/>
          </a:p>
          <a:p>
            <a:pPr indent="4572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ontserrat"/>
              <a:buNone/>
            </a:pPr>
            <a:r>
              <a:rPr b="0" lang="en-US" sz="3500">
                <a:latin typeface="Montserrat"/>
                <a:ea typeface="Montserrat"/>
                <a:cs typeface="Montserrat"/>
                <a:sym typeface="Montserrat"/>
              </a:rPr>
              <a:t>Marco Calenda 0522501165, Raimondo Rapacciuolo 0522501266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757"/>
              </a:buClr>
              <a:buSzPts val="6000"/>
              <a:buFont typeface="Montserrat"/>
              <a:buNone/>
            </a:pPr>
            <a:r>
              <a:rPr b="1" lang="en-US" sz="6000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Team Members:</a:t>
            </a:r>
            <a:endParaRPr/>
          </a:p>
          <a:p>
            <a:pPr indent="4572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ontserrat"/>
              <a:buNone/>
            </a:pPr>
            <a:r>
              <a:rPr b="0" lang="en-US" sz="3500">
                <a:latin typeface="Montserrat"/>
                <a:ea typeface="Montserrat"/>
                <a:cs typeface="Montserrat"/>
                <a:sym typeface="Montserrat"/>
              </a:rPr>
              <a:t>Vincenzo Maria Arnone 0512109904, Mario Cicalese 0512110051, Leopoldo Todisco 0512110540</a:t>
            </a:r>
            <a:endParaRPr/>
          </a:p>
          <a:p>
            <a:pPr indent="4572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ontserrat"/>
              <a:buNone/>
            </a:pPr>
            <a:r>
              <a:rPr b="0" lang="en-US" sz="3500">
                <a:latin typeface="Montserrat"/>
                <a:ea typeface="Montserrat"/>
                <a:cs typeface="Montserrat"/>
                <a:sym typeface="Montserrat"/>
              </a:rPr>
              <a:t>Paolo Carmine Valletta 0512112622,  Carlo Venditto 0512111953, Alessandro Zoccola 0512110912</a:t>
            </a:r>
            <a:endParaRPr/>
          </a:p>
          <a:p>
            <a:pPr indent="182880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rebuchet MS"/>
              <a:buNone/>
            </a:pPr>
            <a:r>
              <a:t/>
            </a:r>
            <a:endParaRPr b="0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MG_3061.jpeg" id="84" name="Google Shape;84;p2"/>
          <p:cNvPicPr preferRelativeResize="0"/>
          <p:nvPr/>
        </p:nvPicPr>
        <p:blipFill rotWithShape="1">
          <a:blip r:embed="rId3">
            <a:alphaModFix/>
          </a:blip>
          <a:srcRect b="11528" l="0" r="0" t="16885"/>
          <a:stretch/>
        </p:blipFill>
        <p:spPr>
          <a:xfrm>
            <a:off x="8566980" y="429698"/>
            <a:ext cx="15048831" cy="807949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778406" y="3104023"/>
            <a:ext cx="6677398" cy="472204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757"/>
              </a:buClr>
              <a:buSzPts val="8500"/>
              <a:buFont typeface="Montserrat"/>
              <a:buNone/>
            </a:pPr>
            <a:r>
              <a:rPr b="1" i="0" lang="en-US" sz="8500" u="none" cap="none" strike="noStrike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Team C15</a:t>
            </a:r>
            <a:endParaRPr/>
          </a:p>
          <a:p>
            <a:pPr indent="1828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Trebuchet MS"/>
              <a:buNone/>
            </a:pPr>
            <a:r>
              <a:t/>
            </a:r>
            <a:endParaRPr b="1" i="0" sz="8500" u="none" cap="none" strike="noStrike">
              <a:solidFill>
                <a:srgbClr val="FF575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/>
          <p:nvPr/>
        </p:nvSpPr>
        <p:spPr>
          <a:xfrm>
            <a:off x="-127000" y="-177800"/>
            <a:ext cx="7738482" cy="14071601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97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4D9E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20"/>
          <p:cNvSpPr txBox="1"/>
          <p:nvPr/>
        </p:nvSpPr>
        <p:spPr>
          <a:xfrm>
            <a:off x="380412" y="5397500"/>
            <a:ext cx="6723657" cy="292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Category </a:t>
            </a:r>
            <a:b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Partition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Montserrat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Registrazione Dispositivo</a:t>
            </a:r>
            <a:endParaRPr/>
          </a:p>
        </p:txBody>
      </p:sp>
      <p:sp>
        <p:nvSpPr>
          <p:cNvPr id="266" name="Google Shape;266;p20"/>
          <p:cNvSpPr txBox="1"/>
          <p:nvPr/>
        </p:nvSpPr>
        <p:spPr>
          <a:xfrm>
            <a:off x="10721435" y="386479"/>
            <a:ext cx="1270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10695903" y="7675662"/>
            <a:ext cx="1270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268" name="Google Shape;268;p20"/>
          <p:cNvGraphicFramePr/>
          <p:nvPr/>
        </p:nvGraphicFramePr>
        <p:xfrm>
          <a:off x="11469617" y="11858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{F9573645-4307-4923-9E65-661EFA37BF24}</a:tableStyleId>
              </a:tblPr>
              <a:tblGrid>
                <a:gridCol w="2645450"/>
                <a:gridCol w="7234550"/>
              </a:tblGrid>
              <a:tr h="6044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Montserrat"/>
                        <a:buNone/>
                      </a:pPr>
                      <a:r>
                        <a:rPr b="1" lang="en-US" sz="25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Parametro: numero seriale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hMerge="1"/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Montserra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Nome Categoria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Montserra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Scelte per la categoria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</a:tr>
              <a:tr h="75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Montserrat"/>
                        <a:buNone/>
                      </a:pPr>
                      <a:r>
                        <a:rPr lang="en-US" sz="2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Lunghezza[LNS]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39700" lvl="0" marL="139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2000"/>
                        <a:buFont typeface="Times"/>
                        <a:buAutoNum type="arabicPeriod"/>
                      </a:pPr>
                      <a:r>
                        <a:rPr lang="en-US" sz="20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Lunghezza = 0 [error]</a:t>
                      </a:r>
                      <a:endParaRPr/>
                    </a:p>
                    <a:p>
                      <a:pPr indent="-139700" lvl="0" marL="139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2000"/>
                        <a:buFont typeface="Times"/>
                        <a:buAutoNum type="arabicPeriod"/>
                      </a:pPr>
                      <a:r>
                        <a:rPr lang="en-US" sz="20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Lunghezza &gt; 0 [PROPERTY LNS_OK]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</a:tr>
              <a:tr h="5836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Montserrat"/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Parametro: categoria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hMerge="1"/>
              </a:tr>
              <a:tr h="5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Montserra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Nome categoria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Montserra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Scelte per la categoria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</a:tr>
              <a:tr h="70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Montserrat"/>
                        <a:buNone/>
                      </a:pPr>
                      <a:r>
                        <a:rPr lang="en-US" sz="2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Selezionato[SG]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39700" lvl="0" marL="139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2000"/>
                        <a:buFont typeface="Times"/>
                        <a:buAutoNum type="arabicPeriod"/>
                      </a:pPr>
                      <a:r>
                        <a:rPr lang="en-US" sz="20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non selezionato [error]</a:t>
                      </a:r>
                      <a:endParaRPr/>
                    </a:p>
                    <a:p>
                      <a:pPr indent="-139700" lvl="0" marL="139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2000"/>
                        <a:buFont typeface="Times"/>
                        <a:buAutoNum type="arabicPeriod"/>
                      </a:pPr>
                      <a:r>
                        <a:rPr lang="en-US" sz="20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selezionato [PROPERTY SC_OK]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</a:tr>
              <a:tr h="4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Montserra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Nome categoria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Montserra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Scelte per la categoria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</a:tr>
              <a:tr h="109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Montserrat"/>
                        <a:buNone/>
                      </a:pPr>
                      <a:r>
                        <a:rPr lang="en-US" sz="2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Correttezza[CG]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39700" lvl="0" marL="139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2000"/>
                        <a:buFont typeface="Times"/>
                        <a:buAutoNum type="arabicPeriod"/>
                      </a:pPr>
                      <a:r>
                        <a:rPr lang="en-US" sz="20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non è presente nel DB if[PROPERTY SC_OK] [error]</a:t>
                      </a:r>
                      <a:endParaRPr/>
                    </a:p>
                    <a:p>
                      <a:pPr indent="-139700" lvl="0" marL="139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2000"/>
                        <a:buFont typeface="Times"/>
                        <a:buAutoNum type="arabicPeriod"/>
                      </a:pPr>
                      <a:r>
                        <a:rPr lang="en-US" sz="20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è presente nel DB if[PROPERTY SG_OK] [PROPERTY CG_OK]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</a:tr>
              <a:tr h="5559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500"/>
                        <a:buFont typeface="Montserrat"/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Parametro: descrizione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 hMerge="1"/>
              </a:tr>
              <a:tr h="59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Montserra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Nome Categoria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Montserra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Scelte per la categoria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</a:tr>
              <a:tr h="85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Montserrat"/>
                        <a:buNone/>
                      </a:pPr>
                      <a:r>
                        <a:rPr lang="en-US" sz="2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Lunghezza[LD]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39700" lvl="0" marL="139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2000"/>
                        <a:buFont typeface="Times"/>
                        <a:buAutoNum type="arabicPeriod"/>
                      </a:pPr>
                      <a:r>
                        <a:rPr lang="en-US" sz="20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Lunghezza &gt; 100 [error]</a:t>
                      </a:r>
                      <a:endParaRPr/>
                    </a:p>
                    <a:p>
                      <a:pPr indent="-139700" lvl="0" marL="139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8C"/>
                        </a:buClr>
                        <a:buSzPts val="2000"/>
                        <a:buFont typeface="Times"/>
                        <a:buAutoNum type="arabicPeriod"/>
                      </a:pPr>
                      <a:r>
                        <a:rPr lang="en-US" sz="2000" u="none" cap="none" strike="noStrike">
                          <a:solidFill>
                            <a:srgbClr val="697F8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Lunghezza &lt;= 100 [PROPERTY_LD_OK]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69" name="Google Shape;269;p20"/>
          <p:cNvSpPr txBox="1"/>
          <p:nvPr/>
        </p:nvSpPr>
        <p:spPr>
          <a:xfrm>
            <a:off x="10428217" y="1010024"/>
            <a:ext cx="1270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270" name="Google Shape;270;p20"/>
          <p:cNvGraphicFramePr/>
          <p:nvPr/>
        </p:nvGraphicFramePr>
        <p:xfrm>
          <a:off x="11475967" y="9011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{F9573645-4307-4923-9E65-661EFA37BF24}</a:tableStyleId>
              </a:tblPr>
              <a:tblGrid>
                <a:gridCol w="2008375"/>
                <a:gridCol w="3731800"/>
                <a:gridCol w="4127100"/>
              </a:tblGrid>
              <a:tr h="58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Test Case ID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Test Frame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Esito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4BA098"/>
                    </a:solidFill>
                  </a:tcPr>
                </a:tc>
              </a:tr>
              <a:tr h="58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TC_4.1_1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Helvetica Neue"/>
                        <a:buNone/>
                      </a:pPr>
                      <a:r>
                        <a:rPr lang="en-US" sz="1333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LNS1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Helvetica Neue"/>
                        <a:buNone/>
                      </a:pPr>
                      <a:r>
                        <a:rPr lang="en-US" sz="1333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Errato: il campo numero seriale è lasciato vuoto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</a:tr>
              <a:tr h="58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TC_4.1_2.1</a:t>
                      </a:r>
                      <a:endParaRPr/>
                    </a:p>
                  </a:txBody>
                  <a:tcPr marT="84675" marB="84675" marR="84675" marL="846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Helvetica Neue"/>
                        <a:buNone/>
                      </a:pPr>
                      <a:r>
                        <a:rPr lang="en-US" sz="1333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LNS2, SG1</a:t>
                      </a:r>
                      <a:endParaRPr/>
                    </a:p>
                  </a:txBody>
                  <a:tcPr marT="84675" marB="84675" marR="84675" marL="846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Helvetica Neue"/>
                        <a:buNone/>
                      </a:pPr>
                      <a:r>
                        <a:rPr lang="en-US" sz="1333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Errato: campo categoria non selezionato</a:t>
                      </a:r>
                      <a:endParaRPr/>
                    </a:p>
                  </a:txBody>
                  <a:tcPr marT="84675" marB="84675" marR="84675" marL="84675"/>
                </a:tc>
              </a:tr>
              <a:tr h="58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TC_4.1_2.2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Helvetica Neue"/>
                        <a:buNone/>
                      </a:pPr>
                      <a:r>
                        <a:rPr lang="en-US" sz="1333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LNS2, SG2, CG1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Helvetica Neue"/>
                        <a:buNone/>
                      </a:pPr>
                      <a:r>
                        <a:rPr lang="en-US" sz="1333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Errato: campo categoria selezionato ma non presente del DB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</a:tr>
              <a:tr h="58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TC_4.1_3</a:t>
                      </a:r>
                      <a:endParaRPr/>
                    </a:p>
                  </a:txBody>
                  <a:tcPr marT="84675" marB="84675" marR="84675" marL="846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Helvetica Neue"/>
                        <a:buNone/>
                      </a:pPr>
                      <a:r>
                        <a:rPr lang="en-US" sz="1333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LNS2, SG2, CG1, LD1</a:t>
                      </a:r>
                      <a:endParaRPr/>
                    </a:p>
                  </a:txBody>
                  <a:tcPr marT="84675" marB="84675" marR="84675" marL="846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Helvetica Neue"/>
                        <a:buNone/>
                      </a:pPr>
                      <a:r>
                        <a:rPr lang="en-US" sz="1333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Errato: la lunghezza del campo descrizione eccede i 100 caratteri</a:t>
                      </a:r>
                      <a:endParaRPr/>
                    </a:p>
                  </a:txBody>
                  <a:tcPr marT="84675" marB="84675" marR="84675" marL="84675"/>
                </a:tc>
              </a:tr>
              <a:tr h="58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TC_4.1_4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Helvetica Neue"/>
                        <a:buNone/>
                      </a:pPr>
                      <a:r>
                        <a:rPr lang="en-US" sz="1333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LNS2, SG2, CG2, LD2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33"/>
                        <a:buFont typeface="Helvetica Neue"/>
                        <a:buNone/>
                      </a:pPr>
                      <a:r>
                        <a:rPr lang="en-US" sz="1333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Corretto</a:t>
                      </a:r>
                      <a:endParaRPr/>
                    </a:p>
                  </a:txBody>
                  <a:tcPr marT="84675" marB="84675" marR="84675" marL="84675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/>
          <p:nvPr/>
        </p:nvSpPr>
        <p:spPr>
          <a:xfrm>
            <a:off x="-127000" y="-177800"/>
            <a:ext cx="7738482" cy="14071601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97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4D9E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380412" y="5943599"/>
            <a:ext cx="6723657" cy="1828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 Case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Montserrat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Registrazione Dispositivo</a:t>
            </a:r>
            <a:endParaRPr/>
          </a:p>
        </p:txBody>
      </p:sp>
      <p:sp>
        <p:nvSpPr>
          <p:cNvPr id="277" name="Google Shape;277;p21"/>
          <p:cNvSpPr txBox="1"/>
          <p:nvPr/>
        </p:nvSpPr>
        <p:spPr>
          <a:xfrm>
            <a:off x="10721435" y="386479"/>
            <a:ext cx="1270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8" name="Google Shape;278;p21"/>
          <p:cNvSpPr txBox="1"/>
          <p:nvPr/>
        </p:nvSpPr>
        <p:spPr>
          <a:xfrm>
            <a:off x="10695903" y="7675662"/>
            <a:ext cx="1270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Schermata 2022-12-20 alle 17.36.55.png" id="279" name="Google Shape;2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753" y="2095500"/>
            <a:ext cx="11455401" cy="95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5E5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/>
          <p:nvPr/>
        </p:nvSpPr>
        <p:spPr>
          <a:xfrm>
            <a:off x="16340063" y="2420937"/>
            <a:ext cx="7904118" cy="11177349"/>
          </a:xfrm>
          <a:prstGeom prst="rect">
            <a:avLst/>
          </a:prstGeom>
          <a:solidFill>
            <a:srgbClr val="6FFDEA">
              <a:alpha val="46274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8239941" y="2420937"/>
            <a:ext cx="7904118" cy="11177349"/>
          </a:xfrm>
          <a:prstGeom prst="rect">
            <a:avLst/>
          </a:prstGeom>
          <a:solidFill>
            <a:srgbClr val="ED220D">
              <a:alpha val="45882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139819" y="2420937"/>
            <a:ext cx="7904119" cy="11177349"/>
          </a:xfrm>
          <a:prstGeom prst="rect">
            <a:avLst/>
          </a:prstGeom>
          <a:solidFill>
            <a:srgbClr val="87F84D">
              <a:alpha val="46274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-152400" y="-72728"/>
            <a:ext cx="24688800" cy="2333329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875602" y="356486"/>
            <a:ext cx="22632795" cy="256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ontserrat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Retrospective</a:t>
            </a:r>
            <a:endParaRPr/>
          </a:p>
        </p:txBody>
      </p:sp>
      <p:sp>
        <p:nvSpPr>
          <p:cNvPr id="289" name="Google Shape;289;p22"/>
          <p:cNvSpPr txBox="1"/>
          <p:nvPr/>
        </p:nvSpPr>
        <p:spPr>
          <a:xfrm>
            <a:off x="1135097" y="2654299"/>
            <a:ext cx="5673400" cy="939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Cosa va bene? 💪🏻</a:t>
            </a:r>
            <a:endParaRPr/>
          </a:p>
        </p:txBody>
      </p:sp>
      <p:sp>
        <p:nvSpPr>
          <p:cNvPr id="290" name="Google Shape;290;p22"/>
          <p:cNvSpPr txBox="1"/>
          <p:nvPr/>
        </p:nvSpPr>
        <p:spPr>
          <a:xfrm>
            <a:off x="9371093" y="2654299"/>
            <a:ext cx="5641814" cy="939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Cosa va male? 🚫</a:t>
            </a:r>
            <a:endParaRPr/>
          </a:p>
        </p:txBody>
      </p:sp>
      <p:sp>
        <p:nvSpPr>
          <p:cNvPr id="291" name="Google Shape;291;p22"/>
          <p:cNvSpPr txBox="1"/>
          <p:nvPr/>
        </p:nvSpPr>
        <p:spPr>
          <a:xfrm>
            <a:off x="17663313" y="2654299"/>
            <a:ext cx="5257616" cy="939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Cosa faremo?🤞🏻</a:t>
            </a:r>
            <a:endParaRPr/>
          </a:p>
        </p:txBody>
      </p:sp>
      <p:sp>
        <p:nvSpPr>
          <p:cNvPr id="292" name="Google Shape;292;p22"/>
          <p:cNvSpPr txBox="1"/>
          <p:nvPr/>
        </p:nvSpPr>
        <p:spPr>
          <a:xfrm>
            <a:off x="205137" y="3987800"/>
            <a:ext cx="7773483" cy="7131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609599" lvl="0" marL="6095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Montserrat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Sessione di lavoro in modo sincrono</a:t>
            </a:r>
            <a:endParaRPr/>
          </a:p>
          <a:p>
            <a:pPr indent="-609599" lvl="0" marL="609599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Montserrat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Gestione dei tempi</a:t>
            </a:r>
            <a:endParaRPr/>
          </a:p>
          <a:p>
            <a:pPr indent="-609599" lvl="0" marL="609599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Montserrat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Rivolgersi ai tutor</a:t>
            </a:r>
            <a:endParaRPr/>
          </a:p>
          <a:p>
            <a:pPr indent="-609599" lvl="0" marL="609599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Montserrat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 con PM</a:t>
            </a:r>
            <a:endParaRPr/>
          </a:p>
          <a:p>
            <a:pPr indent="-609599" lvl="0" marL="609599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Montserrat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Uso di strumenti di comunicazione</a:t>
            </a:r>
            <a:endParaRPr/>
          </a:p>
          <a:p>
            <a:pPr indent="-609599" lvl="0" marL="609599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Montserrat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Atmosfera di armonia</a:t>
            </a:r>
            <a:endParaRPr/>
          </a:p>
        </p:txBody>
      </p:sp>
      <p:sp>
        <p:nvSpPr>
          <p:cNvPr id="293" name="Google Shape;293;p22"/>
          <p:cNvSpPr txBox="1"/>
          <p:nvPr/>
        </p:nvSpPr>
        <p:spPr>
          <a:xfrm>
            <a:off x="8370576" y="3987799"/>
            <a:ext cx="7773483" cy="5988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609599" lvl="0" marL="6095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Montserrat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Comunicazione in fase iniziale</a:t>
            </a:r>
            <a:endParaRPr/>
          </a:p>
          <a:p>
            <a:pPr indent="-609599" lvl="0" marL="609599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Montserrat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Tracciabilità dei documenti</a:t>
            </a:r>
            <a:endParaRPr/>
          </a:p>
          <a:p>
            <a:pPr indent="-609599" lvl="0" marL="609599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Montserrat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Coerenza formale in fase iniziale</a:t>
            </a:r>
            <a:endParaRPr/>
          </a:p>
          <a:p>
            <a:pPr indent="-609599" lvl="0" marL="609599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Montserrat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Concentrazione migliorabile quando si lavora tra Team Members</a:t>
            </a:r>
            <a:endParaRPr/>
          </a:p>
        </p:txBody>
      </p:sp>
      <p:sp>
        <p:nvSpPr>
          <p:cNvPr id="294" name="Google Shape;294;p22"/>
          <p:cNvSpPr txBox="1"/>
          <p:nvPr/>
        </p:nvSpPr>
        <p:spPr>
          <a:xfrm>
            <a:off x="16340063" y="3987799"/>
            <a:ext cx="7773483" cy="4387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609599" lvl="0" marL="6095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Montserrat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Usare strumenti di condivisione</a:t>
            </a:r>
            <a:endParaRPr/>
          </a:p>
          <a:p>
            <a:pPr indent="-609599" lvl="0" marL="609599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Montserrat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 intermedie tra Team Members</a:t>
            </a:r>
            <a:endParaRPr/>
          </a:p>
          <a:p>
            <a:pPr indent="-609599" lvl="0" marL="609599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Montserrat"/>
              <a:buChar char="•"/>
            </a:pPr>
            <a:r>
              <a:rPr b="0" i="0" lang="en-U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Stare più attenti a rispettare le ore di lavoro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/>
          <p:nvPr/>
        </p:nvSpPr>
        <p:spPr>
          <a:xfrm>
            <a:off x="606945" y="6108700"/>
            <a:ext cx="21478480" cy="149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69B"/>
              </a:buClr>
              <a:buSzPts val="9000"/>
              <a:buFont typeface="Montserrat"/>
              <a:buNone/>
            </a:pPr>
            <a:r>
              <a:rPr b="1" i="0" lang="en-US" sz="9000" u="none" cap="none" strike="noStrike">
                <a:solidFill>
                  <a:srgbClr val="38A69B"/>
                </a:solidFill>
                <a:latin typeface="Montserrat"/>
                <a:ea typeface="Montserrat"/>
                <a:cs typeface="Montserrat"/>
                <a:sym typeface="Montserrat"/>
              </a:rPr>
              <a:t>Grazie per l’attenzione</a:t>
            </a:r>
            <a:endParaRPr/>
          </a:p>
        </p:txBody>
      </p:sp>
      <p:sp>
        <p:nvSpPr>
          <p:cNvPr id="300" name="Google Shape;300;p23"/>
          <p:cNvSpPr txBox="1"/>
          <p:nvPr/>
        </p:nvSpPr>
        <p:spPr>
          <a:xfrm>
            <a:off x="10721435" y="386479"/>
            <a:ext cx="1270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1" name="Google Shape;301;p23"/>
          <p:cNvSpPr txBox="1"/>
          <p:nvPr/>
        </p:nvSpPr>
        <p:spPr>
          <a:xfrm>
            <a:off x="10695903" y="7675662"/>
            <a:ext cx="1270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/>
          <p:nvPr/>
        </p:nvSpPr>
        <p:spPr>
          <a:xfrm>
            <a:off x="-127000" y="-177800"/>
            <a:ext cx="7738482" cy="14071601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97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4D9E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380412" y="5930899"/>
            <a:ext cx="6723657" cy="185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Mockup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</a:pPr>
            <a:r>
              <a:rPr b="0" i="0" lang="en-US" sz="4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 Utente</a:t>
            </a:r>
            <a:endParaRPr/>
          </a:p>
        </p:txBody>
      </p:sp>
      <p:sp>
        <p:nvSpPr>
          <p:cNvPr id="308" name="Google Shape;308;p24"/>
          <p:cNvSpPr txBox="1"/>
          <p:nvPr/>
        </p:nvSpPr>
        <p:spPr>
          <a:xfrm>
            <a:off x="10721435" y="386479"/>
            <a:ext cx="1270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10695903" y="7675662"/>
            <a:ext cx="1270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home paz.jpg" id="310" name="Google Shape;3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1184" y="1449320"/>
            <a:ext cx="15817133" cy="1081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/>
          <p:nvPr/>
        </p:nvSpPr>
        <p:spPr>
          <a:xfrm>
            <a:off x="-127000" y="-177800"/>
            <a:ext cx="7738482" cy="14071601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97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4D9E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380412" y="5753099"/>
            <a:ext cx="6723657" cy="2209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Font typeface="Montserrat"/>
              <a:buNone/>
            </a:pPr>
            <a:r>
              <a:rPr b="1" i="0" lang="en-US" sz="6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Ore di lavoro</a:t>
            </a:r>
            <a:endParaRPr/>
          </a:p>
        </p:txBody>
      </p:sp>
      <p:sp>
        <p:nvSpPr>
          <p:cNvPr id="317" name="Google Shape;317;p25"/>
          <p:cNvSpPr txBox="1"/>
          <p:nvPr/>
        </p:nvSpPr>
        <p:spPr>
          <a:xfrm>
            <a:off x="10721435" y="386479"/>
            <a:ext cx="1270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10695903" y="7675662"/>
            <a:ext cx="1270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Screenshot 2022-12-20 alle 16.15.05.png" id="319" name="Google Shape;3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1334" y="899991"/>
            <a:ext cx="15711043" cy="1156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E5E5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/>
          <p:nvPr/>
        </p:nvSpPr>
        <p:spPr>
          <a:xfrm>
            <a:off x="-152400" y="-72728"/>
            <a:ext cx="24688800" cy="2333329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875602" y="356486"/>
            <a:ext cx="22632795" cy="256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ontserrat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Tracciabilità dei Requisiti</a:t>
            </a:r>
            <a:endParaRPr/>
          </a:p>
        </p:txBody>
      </p:sp>
      <p:graphicFrame>
        <p:nvGraphicFramePr>
          <p:cNvPr id="326" name="Google Shape;326;p26"/>
          <p:cNvGraphicFramePr/>
          <p:nvPr/>
        </p:nvGraphicFramePr>
        <p:xfrm>
          <a:off x="1089261" y="383259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{F9573645-4307-4923-9E65-661EFA37BF24}</a:tableStyleId>
              </a:tblPr>
              <a:tblGrid>
                <a:gridCol w="3172200"/>
                <a:gridCol w="3172200"/>
                <a:gridCol w="3172200"/>
                <a:gridCol w="3172200"/>
                <a:gridCol w="3172200"/>
                <a:gridCol w="3172200"/>
                <a:gridCol w="3172200"/>
              </a:tblGrid>
              <a:tr h="16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Montserrat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4BA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Montserrat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Nome Breve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4BA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Montserrat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Scenario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4BA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Montserrat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Mockup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4BA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Montserrat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 Case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4BA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Montserrat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Statechart/Activity Diagram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4BA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Montserrat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Case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4BA098"/>
                    </a:solidFill>
                  </a:tcPr>
                </a:tc>
              </a:tr>
              <a:tr h="16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RF09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Avvio Monitoraggio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SC09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MU01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UC_GMS_09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AD_SP_GMS/SD_GM_3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50800" marB="50800" marR="50800" marL="50800" anchor="ctr"/>
                </a:tc>
              </a:tr>
              <a:tr h="16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RF15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Aggiunta note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SC15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MU02, MU04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50800" marB="50800" marR="50800" marL="50800" anchor="ctr"/>
                </a:tc>
              </a:tr>
              <a:tr h="16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RF07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Assegnamento caregiver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SC07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UC_GP_1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Helvetica Neue"/>
                        <a:buNone/>
                      </a:pPr>
                      <a:r>
                        <a:rPr lang="en-US" sz="2500" u="none" cap="none" strike="noStrike"/>
                        <a:t>TC_2.3_1, TC_2.3_2, TC_2.3_3, TC_2.3_4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6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RF05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Registrazione Dispositivo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SC05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UC_GMS_11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t/>
                      </a:r>
                      <a:endParaRPr sz="3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Helvetica Neue"/>
                        <a:buNone/>
                      </a:pPr>
                      <a:r>
                        <a:rPr lang="en-US" sz="2500" u="none" cap="none" strike="noStrike"/>
                        <a:t>TC_4.1_1, TC_4.1_2.1, TC_4.1_2.2, TC_4.1_3, TC_4.1_4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"/>
              <a:buNone/>
            </a:pPr>
            <a:r>
              <a:rPr lang="en-US" sz="8000">
                <a:latin typeface="Montserrat"/>
                <a:ea typeface="Montserrat"/>
                <a:cs typeface="Montserrat"/>
                <a:sym typeface="Montserrat"/>
              </a:rPr>
              <a:t>In Italia </a:t>
            </a: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240.000 vittime</a:t>
            </a:r>
            <a:r>
              <a:rPr lang="en-US" sz="8000">
                <a:latin typeface="Montserrat"/>
                <a:ea typeface="Montserrat"/>
                <a:cs typeface="Montserrat"/>
                <a:sym typeface="Montserrat"/>
              </a:rPr>
              <a:t> all’anno per le malattie del cuore</a:t>
            </a:r>
            <a:endParaRPr/>
          </a:p>
        </p:txBody>
      </p:sp>
      <p:sp>
        <p:nvSpPr>
          <p:cNvPr id="91" name="Google Shape;91;p3"/>
          <p:cNvSpPr txBox="1"/>
          <p:nvPr/>
        </p:nvSpPr>
        <p:spPr>
          <a:xfrm>
            <a:off x="18370532" y="7518547"/>
            <a:ext cx="3513611" cy="82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Montserrat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La Repubblica</a:t>
            </a:r>
            <a:endParaRPr/>
          </a:p>
        </p:txBody>
      </p:sp>
      <p:pic>
        <p:nvPicPr>
          <p:cNvPr descr="LogoHeartCare 2.png" id="92" name="Google Shape;92;p3"/>
          <p:cNvPicPr preferRelativeResize="0"/>
          <p:nvPr/>
        </p:nvPicPr>
        <p:blipFill rotWithShape="1">
          <a:blip r:embed="rId3">
            <a:alphaModFix amt="12167"/>
          </a:blip>
          <a:srcRect b="0" l="0" r="0" t="0"/>
          <a:stretch/>
        </p:blipFill>
        <p:spPr>
          <a:xfrm>
            <a:off x="14445757" y="11523145"/>
            <a:ext cx="9619664" cy="204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"/>
              <a:buNone/>
            </a:pPr>
            <a:r>
              <a:rPr lang="en-US" sz="8000"/>
              <a:t>Sanità in </a:t>
            </a:r>
            <a:r>
              <a:rPr b="1" lang="en-US" sz="8000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burnout</a:t>
            </a:r>
            <a:r>
              <a:rPr lang="en-US" sz="8000"/>
              <a:t>:</a:t>
            </a:r>
            <a:br>
              <a:rPr lang="en-US" sz="55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500">
                <a:latin typeface="Montserrat"/>
                <a:ea typeface="Montserrat"/>
                <a:cs typeface="Montserrat"/>
                <a:sym typeface="Montserrat"/>
              </a:rPr>
              <a:t>il 60% degli operatori sanitari ha avuto problemi di stress</a:t>
            </a:r>
            <a:endParaRPr/>
          </a:p>
        </p:txBody>
      </p:sp>
      <p:sp>
        <p:nvSpPr>
          <p:cNvPr id="98" name="Google Shape;98;p4"/>
          <p:cNvSpPr txBox="1"/>
          <p:nvPr/>
        </p:nvSpPr>
        <p:spPr>
          <a:xfrm>
            <a:off x="18370532" y="7518547"/>
            <a:ext cx="3513611" cy="82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Montserrat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La Repubblica</a:t>
            </a:r>
            <a:endParaRPr/>
          </a:p>
        </p:txBody>
      </p:sp>
      <p:pic>
        <p:nvPicPr>
          <p:cNvPr descr="LogoHeartCare 2.png" id="99" name="Google Shape;99;p4"/>
          <p:cNvPicPr preferRelativeResize="0"/>
          <p:nvPr/>
        </p:nvPicPr>
        <p:blipFill rotWithShape="1">
          <a:blip r:embed="rId3">
            <a:alphaModFix amt="12167"/>
          </a:blip>
          <a:srcRect b="0" l="0" r="0" t="0"/>
          <a:stretch/>
        </p:blipFill>
        <p:spPr>
          <a:xfrm>
            <a:off x="14445757" y="11523145"/>
            <a:ext cx="9619664" cy="204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-127000" y="-177800"/>
            <a:ext cx="7738482" cy="14071601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97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4D9E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5"/>
          <p:cNvSpPr txBox="1"/>
          <p:nvPr>
            <p:ph idx="4294967295" type="body"/>
          </p:nvPr>
        </p:nvSpPr>
        <p:spPr>
          <a:xfrm>
            <a:off x="7757914" y="3052096"/>
            <a:ext cx="16389406" cy="761180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599" lvl="0" marL="6095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Ridurre i </a:t>
            </a: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costi</a:t>
            </a:r>
            <a:r>
              <a:rPr lang="en-US" sz="4500"/>
              <a:t> delle cure ospedaliere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Alleggerire il </a:t>
            </a: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carico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/>
              <a:t>di lavoro degli operatori sanitari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Diminuire il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sovraccarico</a:t>
            </a:r>
            <a:r>
              <a:rPr lang="en-US" sz="4500"/>
              <a:t> delle strutture 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Migliorare lo </a:t>
            </a: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stile di vita</a:t>
            </a:r>
            <a:r>
              <a:rPr lang="en-US" sz="4500"/>
              <a:t> di pazienti affetti da patologie cardiache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Migliorare la </a:t>
            </a: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comunicazione</a:t>
            </a:r>
            <a:r>
              <a:rPr lang="en-US" sz="4500"/>
              <a:t> tra paziente e medico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Prevenzione</a:t>
            </a:r>
            <a:r>
              <a:rPr lang="en-US" sz="4500"/>
              <a:t> con IA</a:t>
            </a:r>
            <a:endParaRPr/>
          </a:p>
        </p:txBody>
      </p:sp>
      <p:sp>
        <p:nvSpPr>
          <p:cNvPr id="106" name="Google Shape;106;p5"/>
          <p:cNvSpPr txBox="1"/>
          <p:nvPr/>
        </p:nvSpPr>
        <p:spPr>
          <a:xfrm>
            <a:off x="517539" y="5473699"/>
            <a:ext cx="6449403" cy="276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600"/>
              <a:buFont typeface="Montserrat"/>
              <a:buNone/>
            </a:pPr>
            <a:r>
              <a:rPr b="1" i="0" lang="en-US" sz="8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Obiettivi di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600"/>
              <a:buFont typeface="Montserrat"/>
              <a:buNone/>
            </a:pPr>
            <a:r>
              <a:rPr b="1" i="0" lang="en-US" sz="8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Business</a:t>
            </a:r>
            <a:endParaRPr/>
          </a:p>
        </p:txBody>
      </p:sp>
      <p:pic>
        <p:nvPicPr>
          <p:cNvPr descr="LogoHeartCare 2.png" id="107" name="Google Shape;107;p5"/>
          <p:cNvPicPr preferRelativeResize="0"/>
          <p:nvPr/>
        </p:nvPicPr>
        <p:blipFill rotWithShape="1">
          <a:blip r:embed="rId3">
            <a:alphaModFix amt="12167"/>
          </a:blip>
          <a:srcRect b="0" l="0" r="0" t="0"/>
          <a:stretch/>
        </p:blipFill>
        <p:spPr>
          <a:xfrm>
            <a:off x="14445757" y="11523145"/>
            <a:ext cx="9619664" cy="204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-127000" y="-177800"/>
            <a:ext cx="7738482" cy="14071601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97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4D9E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6"/>
          <p:cNvSpPr txBox="1"/>
          <p:nvPr>
            <p:ph idx="4294967295" type="body"/>
          </p:nvPr>
        </p:nvSpPr>
        <p:spPr>
          <a:xfrm>
            <a:off x="7757914" y="3052096"/>
            <a:ext cx="16389406" cy="761180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599" lvl="0" marL="6095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24</a:t>
            </a:r>
            <a:r>
              <a:rPr lang="en-US" sz="4500"/>
              <a:t> Requisiti Funzionali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r>
              <a:rPr lang="en-US">
                <a:solidFill>
                  <a:srgbClr val="FF5757"/>
                </a:solidFill>
              </a:rPr>
              <a:t> </a:t>
            </a:r>
            <a:r>
              <a:rPr lang="en-US" sz="4500"/>
              <a:t>Requisiti Non Funzionali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-US" sz="4500"/>
              <a:t> Design Goals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US" sz="4500"/>
              <a:t> Activity Diagrams</a:t>
            </a:r>
            <a:endParaRPr/>
          </a:p>
          <a:p>
            <a:pPr indent="-38098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None/>
            </a:pPr>
            <a:r>
              <a:t/>
            </a:r>
            <a:endParaRPr sz="4500"/>
          </a:p>
          <a:p>
            <a:pPr indent="-38098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None/>
            </a:pPr>
            <a:r>
              <a:t/>
            </a:r>
            <a:endParaRPr sz="4500"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-US" sz="4500"/>
              <a:t> Use Cases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US" sz="4500"/>
              <a:t> Navigational Paths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US" sz="4500"/>
              <a:t> Statechart Diagrams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US" sz="4500"/>
              <a:t> Sequence Diagrams</a:t>
            </a:r>
            <a:endParaRPr/>
          </a:p>
        </p:txBody>
      </p:sp>
      <p:sp>
        <p:nvSpPr>
          <p:cNvPr id="114" name="Google Shape;114;p6"/>
          <p:cNvSpPr txBox="1"/>
          <p:nvPr/>
        </p:nvSpPr>
        <p:spPr>
          <a:xfrm>
            <a:off x="517539" y="6140450"/>
            <a:ext cx="5207300" cy="143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600"/>
              <a:buFont typeface="Montserrat"/>
              <a:buNone/>
            </a:pPr>
            <a:r>
              <a:rPr b="1" i="0" lang="en-US" sz="8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Metriche</a:t>
            </a:r>
            <a:endParaRPr/>
          </a:p>
        </p:txBody>
      </p:sp>
      <p:pic>
        <p:nvPicPr>
          <p:cNvPr descr="LogoHeartCare 2.png" id="115" name="Google Shape;115;p6"/>
          <p:cNvPicPr preferRelativeResize="0"/>
          <p:nvPr/>
        </p:nvPicPr>
        <p:blipFill rotWithShape="1">
          <a:blip r:embed="rId3">
            <a:alphaModFix amt="12167"/>
          </a:blip>
          <a:srcRect b="0" l="0" r="0" t="0"/>
          <a:stretch/>
        </p:blipFill>
        <p:spPr>
          <a:xfrm>
            <a:off x="14445757" y="11523145"/>
            <a:ext cx="9619664" cy="204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/>
          <p:nvPr/>
        </p:nvSpPr>
        <p:spPr>
          <a:xfrm>
            <a:off x="-127000" y="-177800"/>
            <a:ext cx="7738482" cy="14071601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97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4D9E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7"/>
          <p:cNvSpPr txBox="1"/>
          <p:nvPr>
            <p:ph idx="4294967295" type="body"/>
          </p:nvPr>
        </p:nvSpPr>
        <p:spPr>
          <a:xfrm>
            <a:off x="7757914" y="3052096"/>
            <a:ext cx="16389406" cy="761180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599" lvl="0" marL="6095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Avvio </a:t>
            </a: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Monitoraggio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Visualizzazione Fascicolo Sanitario Elettronico (</a:t>
            </a: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FSE</a:t>
            </a:r>
            <a:r>
              <a:rPr lang="en-US" sz="4500"/>
              <a:t>)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Scrittura e lettura </a:t>
            </a: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note </a:t>
            </a:r>
            <a:r>
              <a:rPr lang="en-US" sz="4500"/>
              <a:t>tra paziente e dottore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Assegnamento </a:t>
            </a: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Caregiver</a:t>
            </a:r>
            <a:endParaRPr>
              <a:solidFill>
                <a:srgbClr val="FF5757"/>
              </a:solidFill>
            </a:endParaRPr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Aggiunta </a:t>
            </a: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data visita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Avviso di </a:t>
            </a: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superamento soglia</a:t>
            </a:r>
            <a:r>
              <a:rPr lang="en-US" sz="4500"/>
              <a:t> in fase di monitoraggio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Visualizzazione </a:t>
            </a: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previsione</a:t>
            </a:r>
            <a:r>
              <a:rPr lang="en-US" sz="4500"/>
              <a:t> misurazione pressione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Visualizzazione </a:t>
            </a:r>
            <a:r>
              <a:rPr b="1" lang="en-US">
                <a:solidFill>
                  <a:srgbClr val="FF5757"/>
                </a:solidFill>
                <a:latin typeface="Montserrat"/>
                <a:ea typeface="Montserrat"/>
                <a:cs typeface="Montserrat"/>
                <a:sym typeface="Montserrat"/>
              </a:rPr>
              <a:t>previsione</a:t>
            </a:r>
            <a:r>
              <a:rPr lang="en-US" sz="4500"/>
              <a:t> infarto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319390" y="5473699"/>
            <a:ext cx="6023457" cy="276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600"/>
              <a:buFont typeface="Montserrat"/>
              <a:buNone/>
            </a:pPr>
            <a:r>
              <a:rPr b="1" i="0" lang="en-US" sz="8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Requisiti</a:t>
            </a:r>
            <a:br>
              <a:rPr b="1" i="0" lang="en-US" sz="8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8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Funzionali</a:t>
            </a:r>
            <a:endParaRPr/>
          </a:p>
        </p:txBody>
      </p:sp>
      <p:pic>
        <p:nvPicPr>
          <p:cNvPr descr="LogoHeartCare 2.png" id="123" name="Google Shape;123;p7"/>
          <p:cNvPicPr preferRelativeResize="0"/>
          <p:nvPr/>
        </p:nvPicPr>
        <p:blipFill rotWithShape="1">
          <a:blip r:embed="rId3">
            <a:alphaModFix amt="12167"/>
          </a:blip>
          <a:srcRect b="0" l="0" r="0" t="0"/>
          <a:stretch/>
        </p:blipFill>
        <p:spPr>
          <a:xfrm>
            <a:off x="14445757" y="11523145"/>
            <a:ext cx="9619664" cy="204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-127000" y="-177800"/>
            <a:ext cx="7738482" cy="14071601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97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4D9E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8"/>
          <p:cNvSpPr txBox="1"/>
          <p:nvPr>
            <p:ph idx="4294967295" type="body"/>
          </p:nvPr>
        </p:nvSpPr>
        <p:spPr>
          <a:xfrm>
            <a:off x="7705821" y="4305715"/>
            <a:ext cx="16389407" cy="510457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599" lvl="0" marL="6095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Sicurezza dei dati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Manutenibilità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Interfaccia intuitiva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Tempo di risposta basso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Facilità di utilizzo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Disponibilità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Compatibilità</a:t>
            </a:r>
            <a:endParaRPr/>
          </a:p>
          <a:p>
            <a:pPr indent="-609599" lvl="0" marL="609599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3989E"/>
              </a:buClr>
              <a:buSzPts val="9000"/>
              <a:buFont typeface="Montserrat"/>
              <a:buChar char="•"/>
            </a:pPr>
            <a:r>
              <a:rPr lang="en-US" sz="4500"/>
              <a:t>Navigabilità Rapida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-1025" y="5676899"/>
            <a:ext cx="7537330" cy="2362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300"/>
              <a:buFont typeface="Montserrat"/>
              <a:buNone/>
            </a:pPr>
            <a:r>
              <a:rPr b="1" i="0" lang="en-US" sz="7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Requisiti </a:t>
            </a:r>
            <a:br>
              <a:rPr b="1" i="0" lang="en-US" sz="7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7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Non Funzionali</a:t>
            </a:r>
            <a:endParaRPr/>
          </a:p>
        </p:txBody>
      </p:sp>
      <p:pic>
        <p:nvPicPr>
          <p:cNvPr descr="LogoHeartCare 2.png" id="131" name="Google Shape;131;p8"/>
          <p:cNvPicPr preferRelativeResize="0"/>
          <p:nvPr/>
        </p:nvPicPr>
        <p:blipFill rotWithShape="1">
          <a:blip r:embed="rId3">
            <a:alphaModFix amt="12167"/>
          </a:blip>
          <a:srcRect b="0" l="0" r="0" t="0"/>
          <a:stretch/>
        </p:blipFill>
        <p:spPr>
          <a:xfrm>
            <a:off x="14445757" y="11523145"/>
            <a:ext cx="9619664" cy="204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E3E4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-127000" y="-177800"/>
            <a:ext cx="7738482" cy="14071601"/>
          </a:xfrm>
          <a:prstGeom prst="rect">
            <a:avLst/>
          </a:prstGeom>
          <a:solidFill>
            <a:srgbClr val="4BA09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E97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4D9E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513945" y="5397500"/>
            <a:ext cx="5737063" cy="292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 Case Model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Montserrat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Gestione Misurazione</a:t>
            </a:r>
            <a:endParaRPr/>
          </a:p>
        </p:txBody>
      </p:sp>
      <p:pic>
        <p:nvPicPr>
          <p:cNvPr descr="gestione mis.png"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960" y="1001242"/>
            <a:ext cx="11947215" cy="1082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