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f5b2d32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f5b2d32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f5b2d32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f5b2d32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f5b2d320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f5b2d32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5b2d32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f5b2d32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9cbfe36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f9cbfe36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f5b2d320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f5b2d32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f5b2d320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f5b2d320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f5b2d3200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f5b2d3200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64525" y="469350"/>
            <a:ext cx="5783400" cy="21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00"/>
              <a:t>Sistema di Telemonitoraggio e Predizione di malattie cardiache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Chi siamo</a:t>
            </a:r>
            <a:endParaRPr sz="30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Marco Calenda</a:t>
            </a:r>
            <a:br>
              <a:rPr lang="it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it" sz="1600"/>
              <a:t>Software Engineering and IT Management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Classificatore di immagini distribuito con </a:t>
            </a:r>
            <a:r>
              <a:rPr i="1" lang="it" sz="1800"/>
              <a:t>Spark</a:t>
            </a:r>
            <a:r>
              <a:rPr lang="it" sz="1800"/>
              <a:t> ed </a:t>
            </a:r>
            <a:r>
              <a:rPr i="1" lang="it" sz="1800"/>
              <a:t>Elephas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Software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Web </a:t>
            </a:r>
            <a:r>
              <a:rPr lang="it" sz="1800"/>
              <a:t>Development</a:t>
            </a:r>
            <a:endParaRPr sz="18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Raimondo Rapacciuolo</a:t>
            </a:r>
            <a:br>
              <a:rPr lang="it" sz="1800"/>
            </a:br>
            <a:r>
              <a:rPr lang="it" sz="1600"/>
              <a:t>Software Engineering and IT Management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 sz="1800"/>
              <a:t>NNcASpER: rete neurale per la rilevazione di code smell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AI for Software Engineering</a:t>
            </a: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4048425"/>
            <a:ext cx="535725" cy="5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75" y="4048437"/>
            <a:ext cx="535725" cy="5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277475" y="4131625"/>
            <a:ext cx="26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github.com</a:t>
            </a:r>
            <a:r>
              <a:rPr b="1" lang="it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/MarcoCalenda14</a:t>
            </a:r>
            <a:endParaRPr b="1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162225" y="4131625"/>
            <a:ext cx="1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github.com</a:t>
            </a:r>
            <a:r>
              <a:rPr b="1" lang="it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/DinoDx</a:t>
            </a:r>
            <a:endParaRPr b="1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Problema</a:t>
            </a:r>
            <a:endParaRPr sz="3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Attualmente, i </a:t>
            </a:r>
            <a:r>
              <a:rPr lang="it" sz="2000"/>
              <a:t>pazienti affetti da</a:t>
            </a:r>
            <a:r>
              <a:rPr lang="it" sz="2000">
                <a:solidFill>
                  <a:schemeClr val="accent2"/>
                </a:solidFill>
              </a:rPr>
              <a:t> </a:t>
            </a:r>
            <a:r>
              <a:rPr b="1" lang="it" sz="2000">
                <a:solidFill>
                  <a:schemeClr val="accent4"/>
                </a:solidFill>
              </a:rPr>
              <a:t>malattie croniche</a:t>
            </a:r>
            <a:r>
              <a:rPr lang="it" sz="2000"/>
              <a:t> vengono visitati all'interno delle strutture ospedaliere;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Questo causa sovraccarico delle strutture, elevati costi di gestione e stress per i pazienti.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Il nostro obiettivo</a:t>
            </a:r>
            <a:endParaRPr sz="30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87900" y="1403050"/>
            <a:ext cx="84444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575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2900"/>
              <a:t>Migliorare lo </a:t>
            </a:r>
            <a:r>
              <a:rPr b="1" lang="it" sz="2900">
                <a:solidFill>
                  <a:schemeClr val="accent4"/>
                </a:solidFill>
              </a:rPr>
              <a:t>stile di vita</a:t>
            </a:r>
            <a:r>
              <a:rPr lang="it" sz="2900"/>
              <a:t> dei pazienti affetti da malattie croniche:</a:t>
            </a:r>
            <a:endParaRPr sz="2900"/>
          </a:p>
          <a:p>
            <a:pPr indent="-3575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2900"/>
              <a:t>Garantire loro la tranquillità anche lontani dalle strutture ospedaliere;</a:t>
            </a:r>
            <a:endParaRPr sz="2900"/>
          </a:p>
          <a:p>
            <a:pPr indent="-3575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2900"/>
              <a:t>Stimolarli a seguire la terapia e ad adottare corretti stili di vita;</a:t>
            </a:r>
            <a:endParaRPr sz="2900"/>
          </a:p>
          <a:p>
            <a:pPr indent="-35750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2900"/>
              <a:t>Incrementare la comunicazione asincrona tra medico e paziente.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70"/>
          </a:p>
          <a:p>
            <a:pPr indent="-3575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2900"/>
              <a:t>Segnalare tempestivamente anomalie o predire possibili problemi grazie all’utilizzo dell’</a:t>
            </a:r>
            <a:r>
              <a:rPr b="1" lang="it" sz="2900">
                <a:solidFill>
                  <a:schemeClr val="accent4"/>
                </a:solidFill>
              </a:rPr>
              <a:t>Intelligenza Artificiale</a:t>
            </a:r>
            <a:r>
              <a:rPr lang="it" sz="2900"/>
              <a:t>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125" y="463050"/>
            <a:ext cx="665975" cy="66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-8318" t="0"/>
          <a:stretch/>
        </p:blipFill>
        <p:spPr>
          <a:xfrm>
            <a:off x="4338838" y="479788"/>
            <a:ext cx="721375" cy="66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0" name="Google Shape;90;p16"/>
          <p:cNvCxnSpPr>
            <a:stCxn id="89" idx="3"/>
            <a:endCxn id="88" idx="0"/>
          </p:cNvCxnSpPr>
          <p:nvPr/>
        </p:nvCxnSpPr>
        <p:spPr>
          <a:xfrm flipH="1" rot="10800000">
            <a:off x="5060212" y="462975"/>
            <a:ext cx="3363000" cy="349800"/>
          </a:xfrm>
          <a:prstGeom prst="curvedConnector4">
            <a:avLst>
              <a:gd fmla="val 45048" name="adj1"/>
              <a:gd fmla="val 168053" name="adj2"/>
            </a:avLst>
          </a:prstGeom>
          <a:noFill/>
          <a:ln cap="flat" cmpd="sng" w="28575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L’idea</a:t>
            </a:r>
            <a:endParaRPr sz="30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-10766" l="0" r="0" t="0"/>
          <a:stretch/>
        </p:blipFill>
        <p:spPr>
          <a:xfrm>
            <a:off x="1089400" y="373575"/>
            <a:ext cx="1014426" cy="112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-7968"/>
          <a:stretch/>
        </p:blipFill>
        <p:spPr>
          <a:xfrm>
            <a:off x="7040150" y="334875"/>
            <a:ext cx="1014426" cy="10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720" y="576145"/>
            <a:ext cx="609300" cy="6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788" y="2064525"/>
            <a:ext cx="1014426" cy="10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4776" y="373587"/>
            <a:ext cx="1014426" cy="10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8">
            <a:alphaModFix/>
          </a:blip>
          <a:srcRect b="11071" l="0" r="0" t="11125"/>
          <a:stretch/>
        </p:blipFill>
        <p:spPr>
          <a:xfrm>
            <a:off x="1089375" y="2175875"/>
            <a:ext cx="1014426" cy="7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9">
            <a:alphaModFix/>
          </a:blip>
          <a:srcRect b="0" l="10434" r="11342" t="0"/>
          <a:stretch/>
        </p:blipFill>
        <p:spPr>
          <a:xfrm>
            <a:off x="7146100" y="2064525"/>
            <a:ext cx="793500" cy="1014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rot="10800000">
            <a:off x="4570776" y="1388013"/>
            <a:ext cx="2400" cy="60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2377651" y="2571738"/>
            <a:ext cx="1413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6" idx="2"/>
            <a:endCxn id="101" idx="0"/>
          </p:cNvCxnSpPr>
          <p:nvPr/>
        </p:nvCxnSpPr>
        <p:spPr>
          <a:xfrm>
            <a:off x="1596613" y="1497226"/>
            <a:ext cx="0" cy="67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0" idx="3"/>
            <a:endCxn id="98" idx="1"/>
          </p:cNvCxnSpPr>
          <p:nvPr/>
        </p:nvCxnSpPr>
        <p:spPr>
          <a:xfrm>
            <a:off x="5079201" y="880800"/>
            <a:ext cx="74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5353076" y="2569325"/>
            <a:ext cx="15426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7540588" y="1473125"/>
            <a:ext cx="4500" cy="54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23713" y="3146150"/>
            <a:ext cx="194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Sensori di Telemonitoraggio</a:t>
            </a:r>
            <a:endParaRPr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599063" y="3146150"/>
            <a:ext cx="19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Sistema</a:t>
            </a:r>
            <a:endParaRPr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574413" y="3146150"/>
            <a:ext cx="194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Fascicolo Sanitario Elettronico</a:t>
            </a:r>
            <a:endParaRPr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599075" y="170750"/>
            <a:ext cx="19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IA</a:t>
            </a:r>
            <a:endParaRPr b="1"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102650" y="540050"/>
            <a:ext cx="6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1375" y="5346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Funzionalità principali</a:t>
            </a:r>
            <a:endParaRPr sz="3000"/>
          </a:p>
        </p:txBody>
      </p:sp>
      <p:sp>
        <p:nvSpPr>
          <p:cNvPr id="119" name="Google Shape;119;p18"/>
          <p:cNvSpPr/>
          <p:nvPr/>
        </p:nvSpPr>
        <p:spPr>
          <a:xfrm>
            <a:off x="324075" y="1596450"/>
            <a:ext cx="1945800" cy="28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507425" y="1596450"/>
            <a:ext cx="1945800" cy="28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690775" y="1596450"/>
            <a:ext cx="1945800" cy="28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874125" y="1596450"/>
            <a:ext cx="1945800" cy="28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24063" y="3204675"/>
            <a:ext cx="1945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Registrazione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dei pazienti e dei relativi dispositivi di monitoraggio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508963" y="3080775"/>
            <a:ext cx="1945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Misurazione dello stato di salute attuale e visualizzazione del </a:t>
            </a:r>
            <a:r>
              <a:rPr b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Fascicolo Sanitario Elettronico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693863" y="3328575"/>
            <a:ext cx="1945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Previsione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sull'andamento della malattia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78763" y="2981725"/>
            <a:ext cx="1945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Invio di </a:t>
            </a:r>
            <a:r>
              <a:rPr b="1" lang="it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alert</a:t>
            </a:r>
            <a:r>
              <a:rPr lang="it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 paziente e al caregiver se i dati misurati superano una soglia di rischio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425" y="1885338"/>
            <a:ext cx="1026350" cy="10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00" y="1887211"/>
            <a:ext cx="1026350" cy="10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850" y="1885338"/>
            <a:ext cx="1026350" cy="10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800" y="1885338"/>
            <a:ext cx="1026350" cy="1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Competenze utili</a:t>
            </a:r>
            <a:endParaRPr sz="30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Esami:</a:t>
            </a:r>
            <a:endParaRPr b="1"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Programmazione Object Oriented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Tecnologie Software per il Web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Basi di dati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Fondamenti di Intelligenza Artificiale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Soft Skills:</a:t>
            </a:r>
            <a:endParaRPr b="1"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Coordinazione e spirito di </a:t>
            </a:r>
            <a:r>
              <a:rPr b="1" lang="it" sz="1800">
                <a:solidFill>
                  <a:schemeClr val="accent4"/>
                </a:solidFill>
              </a:rPr>
              <a:t>squadra</a:t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>
                <a:solidFill>
                  <a:schemeClr val="accent4"/>
                </a:solidFill>
              </a:rPr>
              <a:t>Comunicazione</a:t>
            </a:r>
            <a:r>
              <a:rPr lang="it" sz="1800"/>
              <a:t> efficace con i membri del team ed i PM</a:t>
            </a:r>
            <a:endParaRPr sz="18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5" y="1268025"/>
            <a:ext cx="1522575" cy="152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Tecnologie utili</a:t>
            </a:r>
            <a:endParaRPr sz="30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38" y="1402775"/>
            <a:ext cx="1518656" cy="15186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033" y="2702747"/>
            <a:ext cx="1062849" cy="10636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60" y="3761435"/>
            <a:ext cx="1211413" cy="12066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9156" y="1658978"/>
            <a:ext cx="1081272" cy="10812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432" y="3697412"/>
            <a:ext cx="1270712" cy="12707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8563" y="2817836"/>
            <a:ext cx="943599" cy="9435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Domande?</a:t>
            </a:r>
            <a:endParaRPr sz="30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576550" y="2865400"/>
            <a:ext cx="4386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m.calenda10@studenti.unisa.it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r.rapacciuolo1@studenti.unisa.it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50" y="2414025"/>
            <a:ext cx="1845325" cy="184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