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73836d2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73836d2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3836d2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3836d2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73836d27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73836d27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73836d27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73836d2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73836d27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73836d2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73836d27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73836d27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73836d27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73836d27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73836d27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73836d27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c88c262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c88c262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c88c262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c88c262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45e0a4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45e0a4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c88c262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c88c262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c88c262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c88c262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c88c2628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c88c2628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73836d27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73836d27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73836d27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73836d27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73836d27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73836d27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73836d27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73836d27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73836d2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73836d2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73836d27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73836d27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73836d27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73836d27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45e0a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45e0a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73836d27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73836d27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a3a703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a3a70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f45e0a4ed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f45e0a4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73836d273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73836d27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73836d2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73836d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5.jpg"/><Relationship Id="rId5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Relationship Id="rId4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7825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Steer-by-Wire </a:t>
            </a:r>
            <a:r>
              <a:rPr lang="en" sz="1900"/>
              <a:t>in Automobiles</a:t>
            </a:r>
            <a:endParaRPr sz="19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831825" y="3426600"/>
            <a:ext cx="33123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MARY JOSEPH :14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ASWIN RAJ                 :20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BENSEN BERNARD    :22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306525" y="372225"/>
            <a:ext cx="2684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CE5CD"/>
                </a:solidFill>
                <a:latin typeface="Lato"/>
                <a:ea typeface="Lato"/>
                <a:cs typeface="Lato"/>
                <a:sym typeface="Lato"/>
              </a:rPr>
              <a:t>DESIGN PROJECT</a:t>
            </a:r>
            <a:endParaRPr sz="2300">
              <a:solidFill>
                <a:srgbClr val="FCE5C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406075" y="1342275"/>
            <a:ext cx="81438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Should provide the required torque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Since Rack Movements are small, High speed are not required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Stepper motors and Brushless motors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18000" y="-135350"/>
            <a:ext cx="5905200" cy="12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BLOCK DIAGRAM</a:t>
            </a:r>
            <a:endParaRPr sz="3600"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02" y="800025"/>
            <a:ext cx="6286599" cy="41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ADVANTAGES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85025" y="1522750"/>
            <a:ext cx="75912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Better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maneuverability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Reduce unnecessary terrain and engine vibrations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Torque steer issue is resolved to some extent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Step closer to autonomous car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Change sensitivity settings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Engine Accomodation is simpler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DISADVANTAGEOUS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28625" y="1308425"/>
            <a:ext cx="7986000" cy="3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Feedback devoid Driving Experience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backup 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251425" y="18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70475" y="1569800"/>
            <a:ext cx="43398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MICROSTEPPING MOTOR DRIVER (A4988)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STEPPER MOTOR(NEMA 17)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775" y="859200"/>
            <a:ext cx="1882000" cy="1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239625" y="796800"/>
            <a:ext cx="5109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COMPONENTS USED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898" y="3440298"/>
            <a:ext cx="1541525" cy="13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973" y="3229000"/>
            <a:ext cx="26860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251425" y="18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370475" y="1569800"/>
            <a:ext cx="43398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ROTARY ENCODER(KY-040)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MICROCONTROLLER(ARDUINO)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239625" y="796800"/>
            <a:ext cx="5109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COMPONENTS USED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000" y="1569800"/>
            <a:ext cx="1637125" cy="16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225" y="1488925"/>
            <a:ext cx="1574100" cy="15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200" y="3592675"/>
            <a:ext cx="1438025" cy="14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2595300" y="589225"/>
            <a:ext cx="2052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CIRCUIT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050" y="1026325"/>
            <a:ext cx="6022323" cy="40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82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584025" y="262100"/>
            <a:ext cx="20529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3022925" y="82340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541675" y="744450"/>
            <a:ext cx="3429000" cy="4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 int stepPin = 3;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 int dirPin = 4;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int counter = 0;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 int outputA = 7;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 int outputB = 6;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 int aState;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 int aLastState; 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 int msteps=200;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 int ms_angle=360/msteps;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 int rsteps=200;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 int rs_angle=360/rsteps;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int sensorangle;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void setup() {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 pinMode(stepPin,OUTPUT);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 pinMode(dirPin,OUTPUT);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 pinMode (outputA,INPUT);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 pinMode (outputB,INPUT);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 Serial.begin (9600);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 aLastState = digitalRead(outputA);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}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void loop() {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	counter=0;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for(int i=0;i&lt;10;i++);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{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	aState = digitalRead(outputA); 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	if (aState != aLastState){     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	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4726650" y="426875"/>
            <a:ext cx="38688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0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if (digitalRead(outputB) != aState) { 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			counter ++;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		} else {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			counter --;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		}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	} 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	delay(10);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	aLastState = aState; 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  sensorangle=abs(counter*rs_angle);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 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for(int x = 0; x &lt; sensorangle*30/90; x++) {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if counter&lt;0;{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	digitalWrite(dirPin,HIGH);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	digitalWrite(stepPin,HIGH); 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	delayMicroseconds(10); 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	digitalWrite(stepPin,LOW); 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	delayMicroseconds(10); 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if counter&gt;0;{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digitalWrite(dirPin,LOW);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	digitalWrite(stepPin,HIGH); 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	delayMicroseconds(10); 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	digitalWrite(stepPin,LOW); 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	delayMicroseconds(10); 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}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}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271525" y="148825"/>
            <a:ext cx="7664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SIMULATION- INCREMENTAL ENCODER</a:t>
            </a:r>
            <a:endParaRPr sz="2300"/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13" y="885700"/>
            <a:ext cx="8601768" cy="395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b="18626" l="0" r="0" t="0"/>
          <a:stretch/>
        </p:blipFill>
        <p:spPr>
          <a:xfrm>
            <a:off x="6605675" y="205225"/>
            <a:ext cx="2267200" cy="14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271525" y="148825"/>
            <a:ext cx="7664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SIMULATION- INCREMENTAL ENCODER</a:t>
            </a:r>
            <a:endParaRPr sz="2300"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63" y="642875"/>
            <a:ext cx="6667370" cy="429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399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56075" y="303076"/>
            <a:ext cx="8222100" cy="7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STEERING SYSTEM 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100" y="1252075"/>
            <a:ext cx="3699300" cy="3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Shaft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Pinion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Rack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Tie Rod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Steering arm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4222" l="3051" r="3060" t="8173"/>
          <a:stretch/>
        </p:blipFill>
        <p:spPr>
          <a:xfrm>
            <a:off x="4801075" y="1545300"/>
            <a:ext cx="3577100" cy="25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271525" y="148825"/>
            <a:ext cx="7664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SIMULATION- STEPPER MOTOR</a:t>
            </a:r>
            <a:endParaRPr sz="2300"/>
          </a:p>
        </p:txBody>
      </p:sp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850"/>
            <a:ext cx="8839200" cy="330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271525" y="148825"/>
            <a:ext cx="7664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SIMULATION- STEPPER MOTOR</a:t>
            </a:r>
            <a:endParaRPr sz="2300"/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000" y="773475"/>
            <a:ext cx="5437246" cy="41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271525" y="148825"/>
            <a:ext cx="7664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SIMULATION- STEPPER MOTOR</a:t>
            </a:r>
            <a:endParaRPr sz="2300"/>
          </a:p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25" y="593925"/>
            <a:ext cx="8146949" cy="437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550" y="58425"/>
            <a:ext cx="3286650" cy="16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109875" y="146650"/>
            <a:ext cx="7571400" cy="9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PRACTICAL IMPLEMENTATION</a:t>
            </a:r>
            <a:endParaRPr sz="3400"/>
          </a:p>
        </p:txBody>
      </p:sp>
      <p:sp>
        <p:nvSpPr>
          <p:cNvPr id="287" name="Google Shape;287;p35"/>
          <p:cNvSpPr txBox="1"/>
          <p:nvPr/>
        </p:nvSpPr>
        <p:spPr>
          <a:xfrm>
            <a:off x="417350" y="1274600"/>
            <a:ext cx="75234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Motor-NEMA 34(Stepper motor)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angle-1.8 deg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5A per phase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4.2V operating voltage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8.7Nm Torque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500" y="1647550"/>
            <a:ext cx="2680425" cy="23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109875" y="146650"/>
            <a:ext cx="7571400" cy="9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PRACTICAL IMPLEMENTATION</a:t>
            </a:r>
            <a:endParaRPr sz="3400"/>
          </a:p>
        </p:txBody>
      </p:sp>
      <p:sp>
        <p:nvSpPr>
          <p:cNvPr id="295" name="Google Shape;295;p36"/>
          <p:cNvSpPr txBox="1"/>
          <p:nvPr/>
        </p:nvSpPr>
        <p:spPr>
          <a:xfrm>
            <a:off x="417350" y="1274600"/>
            <a:ext cx="81552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Motor-EPS-07024C10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24V DC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Torque 125Nm(Peak 170Nm)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&lt;100 rpm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Built in sensors to locate the position of turning wheel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203025" y="4489200"/>
            <a:ext cx="84597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Other motors satisfying torque criteria can be used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025" y="1120231"/>
            <a:ext cx="2006375" cy="199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295" y="4165245"/>
            <a:ext cx="2786575" cy="4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109875" y="146650"/>
            <a:ext cx="7571400" cy="9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PRACTICAL IMPLEMENTATION</a:t>
            </a:r>
            <a:endParaRPr sz="3400"/>
          </a:p>
        </p:txBody>
      </p:sp>
      <p:sp>
        <p:nvSpPr>
          <p:cNvPr id="305" name="Google Shape;305;p37"/>
          <p:cNvSpPr txBox="1"/>
          <p:nvPr/>
        </p:nvSpPr>
        <p:spPr>
          <a:xfrm>
            <a:off x="417350" y="1274600"/>
            <a:ext cx="81552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MICROCONTROLLERS(Popularly used)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Infineon Tri-Core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Atmel-AVR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Renesas Microcontroller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000" y="1694348"/>
            <a:ext cx="1472899" cy="1472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109875" y="146650"/>
            <a:ext cx="7571400" cy="9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PRACTICAL IMPLEMENTATION</a:t>
            </a:r>
            <a:endParaRPr sz="3400"/>
          </a:p>
        </p:txBody>
      </p:sp>
      <p:sp>
        <p:nvSpPr>
          <p:cNvPr id="313" name="Google Shape;313;p38"/>
          <p:cNvSpPr txBox="1"/>
          <p:nvPr/>
        </p:nvSpPr>
        <p:spPr>
          <a:xfrm>
            <a:off x="417350" y="1274600"/>
            <a:ext cx="81552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Torque and Angle sensor-Bosch</a:t>
            </a:r>
            <a:endParaRPr b="1"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Hall effect mechanism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Resolution 0.01 deg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Torque and position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924" y="1556250"/>
            <a:ext cx="3711225" cy="20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316100" y="6408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components</a:t>
            </a:r>
            <a:endParaRPr/>
          </a:p>
        </p:txBody>
      </p:sp>
      <p:sp>
        <p:nvSpPr>
          <p:cNvPr id="321" name="Google Shape;321;p39"/>
          <p:cNvSpPr txBox="1"/>
          <p:nvPr/>
        </p:nvSpPr>
        <p:spPr>
          <a:xfrm>
            <a:off x="507575" y="1793450"/>
            <a:ext cx="51999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Motor- Rs.6000 (NEMA 34)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Microcontroller- less than Rs.5000</a:t>
            </a:r>
            <a:b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Sensors-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Rs.1000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Rs.7000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TOTAL= Rs.12000 to Rs.18000</a:t>
            </a:r>
            <a:endParaRPr b="1"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6316575" y="1049000"/>
            <a:ext cx="2628000" cy="30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259700" y="3024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29" name="Google Shape;329;p40"/>
          <p:cNvSpPr txBox="1"/>
          <p:nvPr/>
        </p:nvSpPr>
        <p:spPr>
          <a:xfrm>
            <a:off x="544100" y="1590525"/>
            <a:ext cx="7402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motor and its life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optimal sensitivity of steering at different speeds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Parking Mode: where sensitivity is increased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259700" y="3024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473775" y="1590525"/>
            <a:ext cx="64857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Periodic checking of Motor and other components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Backup steering shaft in case of breakdown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(using clutch)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050" y="894100"/>
            <a:ext cx="3920201" cy="30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31050" y="190875"/>
            <a:ext cx="6339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STEERING SYSTEM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72225" y="1601700"/>
            <a:ext cx="43008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Direct link from steering to rack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Additional Torque can be provided for ease of use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2633950" y="2172150"/>
            <a:ext cx="4105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3" name="Google Shape;343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08500" y="-616225"/>
            <a:ext cx="7988400" cy="26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Lato"/>
                <a:ea typeface="Lato"/>
                <a:cs typeface="Lato"/>
                <a:sym typeface="Lato"/>
              </a:rPr>
              <a:t>Existing</a:t>
            </a:r>
            <a:r>
              <a:rPr lang="en" sz="4100">
                <a:latin typeface="Lato"/>
                <a:ea typeface="Lato"/>
                <a:cs typeface="Lato"/>
                <a:sym typeface="Lato"/>
              </a:rPr>
              <a:t> Steering Methods</a:t>
            </a:r>
            <a:endParaRPr sz="4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51600" y="1547050"/>
            <a:ext cx="62286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Manual Steering</a:t>
            </a:r>
            <a:endParaRPr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           Direct Mechanical connection</a:t>
            </a:r>
            <a:endParaRPr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Power Steering(Mechanical assistance)</a:t>
            </a:r>
            <a:endParaRPr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Hydraulic</a:t>
            </a:r>
            <a:endParaRPr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Electric</a:t>
            </a:r>
            <a:endParaRPr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r>
              <a:rPr lang="en" sz="2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B8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Steering column </a:t>
            </a:r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More moving parts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58225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joints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Lubrication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Fluid leaks(in case of </a:t>
            </a:r>
            <a:r>
              <a:rPr lang="en" sz="1600"/>
              <a:t>hydraulic</a:t>
            </a:r>
            <a:r>
              <a:rPr lang="en" sz="1600"/>
              <a:t>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Disturbances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Engine Vibrations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Terrain </a:t>
            </a:r>
            <a:r>
              <a:rPr lang="en" sz="1600"/>
              <a:t>vibrations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Torque steer phenomenon</a:t>
            </a:r>
            <a:endParaRPr sz="1600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8" name="Google Shape;128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Complexity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Cannot be directly connected.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265500" y="31166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Steer-by-wire</a:t>
            </a:r>
            <a:endParaRPr/>
          </a:p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4865275" y="941100"/>
            <a:ext cx="3837000" cy="31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direct mechanical link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Sense the input from steering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 output at the wheels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75" y="363073"/>
            <a:ext cx="2587550" cy="20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530725" y="968075"/>
            <a:ext cx="29214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Shaft</a:t>
            </a:r>
            <a:endParaRPr sz="3100"/>
          </a:p>
        </p:txBody>
      </p:sp>
      <p:sp>
        <p:nvSpPr>
          <p:cNvPr id="147" name="Google Shape;147;p19"/>
          <p:cNvSpPr txBox="1"/>
          <p:nvPr/>
        </p:nvSpPr>
        <p:spPr>
          <a:xfrm>
            <a:off x="112775" y="1851775"/>
            <a:ext cx="292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Steering Input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116800" y="2545975"/>
            <a:ext cx="23028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Power Steering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587650" y="2910100"/>
            <a:ext cx="15135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Motor</a:t>
            </a:r>
            <a:endParaRPr sz="3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280900" y="1891950"/>
            <a:ext cx="30165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Rack Movement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920300" y="781325"/>
            <a:ext cx="2543400" cy="34065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41100" y="190875"/>
            <a:ext cx="45207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DIRECT STEERING SYSTEM</a:t>
            </a:r>
            <a:endParaRPr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378325" y="968075"/>
            <a:ext cx="29214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Sensors</a:t>
            </a:r>
            <a:endParaRPr sz="3100"/>
          </a:p>
        </p:txBody>
      </p:sp>
      <p:sp>
        <p:nvSpPr>
          <p:cNvPr id="159" name="Google Shape;159;p20"/>
          <p:cNvSpPr txBox="1"/>
          <p:nvPr/>
        </p:nvSpPr>
        <p:spPr>
          <a:xfrm>
            <a:off x="112775" y="1851775"/>
            <a:ext cx="292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Steering Input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116800" y="1936375"/>
            <a:ext cx="23028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 Unit</a:t>
            </a:r>
            <a:endParaRPr sz="3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3587650" y="2910100"/>
            <a:ext cx="15135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Motor</a:t>
            </a:r>
            <a:endParaRPr sz="3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280900" y="1891950"/>
            <a:ext cx="30165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Rack Movement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920300" y="781325"/>
            <a:ext cx="2543400" cy="34065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341550" y="251150"/>
            <a:ext cx="4058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STEER-BY-WIRE</a:t>
            </a:r>
            <a:endParaRPr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SENSORS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311700" y="1064850"/>
            <a:ext cx="63990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Sense the Angular Displacement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Connected to the shaft of Steering Wheel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311700" y="2426200"/>
            <a:ext cx="4259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MICROCONTROLLER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335675" y="3163700"/>
            <a:ext cx="5907000" cy="1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Control the Motor according to the input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Microcontroller Based Feedback Control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675" y="2933500"/>
            <a:ext cx="1827400" cy="18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675" y="713775"/>
            <a:ext cx="1610900" cy="16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