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80" r:id="rId7"/>
    <p:sldId id="263" r:id="rId8"/>
    <p:sldId id="264" r:id="rId9"/>
    <p:sldId id="265" r:id="rId10"/>
    <p:sldId id="266" r:id="rId11"/>
    <p:sldId id="274" r:id="rId12"/>
    <p:sldId id="275" r:id="rId13"/>
    <p:sldId id="276" r:id="rId14"/>
    <p:sldId id="279" r:id="rId15"/>
    <p:sldId id="267" r:id="rId16"/>
    <p:sldId id="268" r:id="rId17"/>
    <p:sldId id="269" r:id="rId18"/>
    <p:sldId id="270" r:id="rId19"/>
    <p:sldId id="271" r:id="rId20"/>
    <p:sldId id="272" r:id="rId21"/>
    <p:sldId id="277" r:id="rId22"/>
    <p:sldId id="273" r:id="rId23"/>
    <p:sldId id="278"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69"/>
    <a:srgbClr val="DADADA"/>
    <a:srgbClr val="D2003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81" d="100"/>
          <a:sy n="81"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E20B1-DF03-49B4-978C-E25B02D040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0B1AE88-8E1A-4939-ADCD-305ABBB28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E21478E-BF77-457A-9D76-F57CA254052F}"/>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5" name="Segnaposto piè di pagina 4">
            <a:extLst>
              <a:ext uri="{FF2B5EF4-FFF2-40B4-BE49-F238E27FC236}">
                <a16:creationId xmlns:a16="http://schemas.microsoft.com/office/drawing/2014/main" id="{C4CBBDEF-0AFE-4F38-AF77-E1A90254823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7487D6-1C60-43B4-A0E1-7EAD2756D60E}"/>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424802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4753F8-2DEE-4FD4-B8F8-38FCCEF419B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21B179C-1299-46EC-9DB0-C2D90D36A49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7C748-16B4-42EC-B288-6197CE94CFE0}"/>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5" name="Segnaposto piè di pagina 4">
            <a:extLst>
              <a:ext uri="{FF2B5EF4-FFF2-40B4-BE49-F238E27FC236}">
                <a16:creationId xmlns:a16="http://schemas.microsoft.com/office/drawing/2014/main" id="{C9439B50-5FC2-408A-904E-E067C43F1B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CFA1A4-E8D3-4FEA-8EDB-9A35CD7C4B4D}"/>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301136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CDBDB77-1EB2-4A5D-9124-12CAFC39174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ACC803-AF87-49D0-9800-1B67B6C5832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2EC546-CA16-48EB-96E2-C4C1D69EB5C4}"/>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5" name="Segnaposto piè di pagina 4">
            <a:extLst>
              <a:ext uri="{FF2B5EF4-FFF2-40B4-BE49-F238E27FC236}">
                <a16:creationId xmlns:a16="http://schemas.microsoft.com/office/drawing/2014/main" id="{6BAD08C9-BD0C-42A5-A793-249C9A8774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202F0A-6514-45AA-AE5F-9B5C85248836}"/>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17175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888BA-5698-4A96-933B-5213069333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D1EE77-589E-48C1-AC73-B0A25753381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A78C6A5-96B5-442D-AD46-AAEE8B404546}"/>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5" name="Segnaposto piè di pagina 4">
            <a:extLst>
              <a:ext uri="{FF2B5EF4-FFF2-40B4-BE49-F238E27FC236}">
                <a16:creationId xmlns:a16="http://schemas.microsoft.com/office/drawing/2014/main" id="{2E2713A6-3EBF-4CFF-B681-5F033F80398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EADC04-6837-489C-BC26-CF22AB0E8E2D}"/>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392371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7EB8BF-78D2-4A11-82A7-44B0089B1C9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075B673-BDB0-46D4-AF9F-088BAA8F4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7616259-34E6-41E0-929A-BC0DDA57DFAD}"/>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5" name="Segnaposto piè di pagina 4">
            <a:extLst>
              <a:ext uri="{FF2B5EF4-FFF2-40B4-BE49-F238E27FC236}">
                <a16:creationId xmlns:a16="http://schemas.microsoft.com/office/drawing/2014/main" id="{381B6E27-987A-4147-AF1C-66D6CC34FF7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9D6456-F9A3-4AAB-8F7C-5EAD0349FC51}"/>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53603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485B9-AE64-45ED-9F9D-1664802D467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9E3015-0465-4621-9BF0-29F44238018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A0C1127-1684-4457-A230-07AD06D6F9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5E7EB86-460C-4EFB-8ED0-E669375F1697}"/>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6" name="Segnaposto piè di pagina 5">
            <a:extLst>
              <a:ext uri="{FF2B5EF4-FFF2-40B4-BE49-F238E27FC236}">
                <a16:creationId xmlns:a16="http://schemas.microsoft.com/office/drawing/2014/main" id="{C1C4DC5C-774F-431B-998A-0804FB8729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3C5055C-ED35-48A7-84EB-B388DE4DA8DA}"/>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84042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4CCEF0-DBED-4EA3-A86E-297BF2F9B0C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E2375AB-73D4-4DBF-9385-019E998A4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CF55A90-A8DC-41FC-B44D-BCF24CF4DBE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5243420-EAA7-46BD-9A98-820B52974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243B07-8E92-4A12-9C6C-D01ED6E9B95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92D7DF1-01B4-425C-887A-104D2681F36A}"/>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8" name="Segnaposto piè di pagina 7">
            <a:extLst>
              <a:ext uri="{FF2B5EF4-FFF2-40B4-BE49-F238E27FC236}">
                <a16:creationId xmlns:a16="http://schemas.microsoft.com/office/drawing/2014/main" id="{8FC08331-065A-4A8F-9C2C-D20AB45782C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C2FE02-DD67-4E63-84D7-2C595CE4ACBA}"/>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08440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A30D2A-33A0-44FE-B257-3230A3489EE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826AAB1-95DA-4DC3-9415-B8C01BC0FACA}"/>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4" name="Segnaposto piè di pagina 3">
            <a:extLst>
              <a:ext uri="{FF2B5EF4-FFF2-40B4-BE49-F238E27FC236}">
                <a16:creationId xmlns:a16="http://schemas.microsoft.com/office/drawing/2014/main" id="{C062251F-EB00-4470-9EBA-5FBA559D4C2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25222A5-A3B9-419B-808D-93E1EFAC4347}"/>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47359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377E155-72FF-4DD2-A52E-F44DE0869916}"/>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3" name="Segnaposto piè di pagina 2">
            <a:extLst>
              <a:ext uri="{FF2B5EF4-FFF2-40B4-BE49-F238E27FC236}">
                <a16:creationId xmlns:a16="http://schemas.microsoft.com/office/drawing/2014/main" id="{DEA39D14-A880-4D67-9206-D148F74E468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25D58F6-C54A-4987-B1B5-941BC4E92469}"/>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11729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830C4D-D8CA-4545-9065-79006D94F61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EAEEAD-B0AE-47D0-8B36-97CC701AD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9A1408E-90DB-48BF-BFB8-E0776B5B2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C664C5D-22BC-43D4-91B7-D14335EBE41A}"/>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6" name="Segnaposto piè di pagina 5">
            <a:extLst>
              <a:ext uri="{FF2B5EF4-FFF2-40B4-BE49-F238E27FC236}">
                <a16:creationId xmlns:a16="http://schemas.microsoft.com/office/drawing/2014/main" id="{544AC933-5AD2-47D1-811B-A49B7A9135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7FFB09D-B361-4624-AC03-F2D5FF890297}"/>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89014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B85DD-18B8-479A-9C96-6237F158E8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0F9FE6-0AD8-42B3-B54D-53866906E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F7D1764-3841-4547-BDD8-5099189BC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AD061D-1A6B-4A34-870A-FE9F7B25E73C}"/>
              </a:ext>
            </a:extLst>
          </p:cNvPr>
          <p:cNvSpPr>
            <a:spLocks noGrp="1"/>
          </p:cNvSpPr>
          <p:nvPr>
            <p:ph type="dt" sz="half" idx="10"/>
          </p:nvPr>
        </p:nvSpPr>
        <p:spPr/>
        <p:txBody>
          <a:bodyPr/>
          <a:lstStyle/>
          <a:p>
            <a:fld id="{83C2BA9B-A13F-4F46-B0DE-B784ED721FD6}" type="datetimeFigureOut">
              <a:rPr lang="it-IT" smtClean="0"/>
              <a:t>25/09/2021</a:t>
            </a:fld>
            <a:endParaRPr lang="it-IT"/>
          </a:p>
        </p:txBody>
      </p:sp>
      <p:sp>
        <p:nvSpPr>
          <p:cNvPr id="6" name="Segnaposto piè di pagina 5">
            <a:extLst>
              <a:ext uri="{FF2B5EF4-FFF2-40B4-BE49-F238E27FC236}">
                <a16:creationId xmlns:a16="http://schemas.microsoft.com/office/drawing/2014/main" id="{C3862021-02CB-415A-B873-62751A7696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58E9B1E-438A-4DBC-89A4-28095CA39B21}"/>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48131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E91B5E2-1627-43E7-B5FC-3A6EC7F9C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1484FF8-7A01-47AC-94B9-21D861BA8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452363-7EC7-438D-8AF1-29BB756EAF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2BA9B-A13F-4F46-B0DE-B784ED721FD6}" type="datetimeFigureOut">
              <a:rPr lang="it-IT" smtClean="0"/>
              <a:t>25/09/2021</a:t>
            </a:fld>
            <a:endParaRPr lang="it-IT"/>
          </a:p>
        </p:txBody>
      </p:sp>
      <p:sp>
        <p:nvSpPr>
          <p:cNvPr id="5" name="Segnaposto piè di pagina 4">
            <a:extLst>
              <a:ext uri="{FF2B5EF4-FFF2-40B4-BE49-F238E27FC236}">
                <a16:creationId xmlns:a16="http://schemas.microsoft.com/office/drawing/2014/main" id="{8046ED5A-0661-4573-9A60-1BC83FF19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5FF9E9C-44C3-489A-9955-F50B1A442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14469-8B4E-4EA8-9ED3-82FDF925EB0A}" type="slidenum">
              <a:rPr lang="it-IT" smtClean="0"/>
              <a:t>‹N›</a:t>
            </a:fld>
            <a:endParaRPr lang="it-IT"/>
          </a:p>
        </p:txBody>
      </p:sp>
    </p:spTree>
    <p:extLst>
      <p:ext uri="{BB962C8B-B14F-4D97-AF65-F5344CB8AC3E}">
        <p14:creationId xmlns:p14="http://schemas.microsoft.com/office/powerpoint/2010/main" val="81804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E018D7-239B-4FF3-B77A-36299848FB33}"/>
              </a:ext>
            </a:extLst>
          </p:cNvPr>
          <p:cNvSpPr>
            <a:spLocks noGrp="1"/>
          </p:cNvSpPr>
          <p:nvPr>
            <p:ph type="ctrTitle"/>
          </p:nvPr>
        </p:nvSpPr>
        <p:spPr>
          <a:xfrm>
            <a:off x="1524000" y="1041400"/>
            <a:ext cx="9144000" cy="2387600"/>
          </a:xfrm>
        </p:spPr>
        <p:txBody>
          <a:bodyPr/>
          <a:lstStyle/>
          <a:p>
            <a:r>
              <a:rPr lang="it-IT" b="1" spc="-100" dirty="0">
                <a:latin typeface="Futura"/>
              </a:rPr>
              <a:t>WINGS FOR SUSTAINABILITY</a:t>
            </a:r>
          </a:p>
        </p:txBody>
      </p:sp>
      <p:sp>
        <p:nvSpPr>
          <p:cNvPr id="3" name="Sottotitolo 2">
            <a:extLst>
              <a:ext uri="{FF2B5EF4-FFF2-40B4-BE49-F238E27FC236}">
                <a16:creationId xmlns:a16="http://schemas.microsoft.com/office/drawing/2014/main" id="{1D435B78-7528-4CC1-B74C-B3A3E6B61854}"/>
              </a:ext>
            </a:extLst>
          </p:cNvPr>
          <p:cNvSpPr>
            <a:spLocks noGrp="1"/>
          </p:cNvSpPr>
          <p:nvPr>
            <p:ph type="subTitle" idx="1"/>
          </p:nvPr>
        </p:nvSpPr>
        <p:spPr>
          <a:xfrm>
            <a:off x="1524000" y="3982057"/>
            <a:ext cx="9144000" cy="1655762"/>
          </a:xfrm>
        </p:spPr>
        <p:txBody>
          <a:bodyPr>
            <a:normAutofit/>
          </a:bodyPr>
          <a:lstStyle/>
          <a:p>
            <a:pPr rtl="0" fontAlgn="base">
              <a:spcBef>
                <a:spcPts val="1000"/>
              </a:spcBef>
              <a:spcAft>
                <a:spcPts val="0"/>
              </a:spcAft>
            </a:pPr>
            <a:r>
              <a:rPr lang="it-IT" sz="4800" b="1" i="0" u="none" strike="noStrike" dirty="0" err="1">
                <a:solidFill>
                  <a:srgbClr val="0F0069"/>
                </a:solidFill>
                <a:effectLst/>
                <a:latin typeface="Futura"/>
              </a:rPr>
              <a:t>GreenWings</a:t>
            </a:r>
            <a:endParaRPr lang="it-IT" sz="4800" b="1" i="0" u="none" strike="noStrike" dirty="0">
              <a:solidFill>
                <a:srgbClr val="0F0069"/>
              </a:solidFill>
              <a:effectLst/>
              <a:latin typeface="Futura"/>
            </a:endParaRPr>
          </a:p>
          <a:p>
            <a:pPr rtl="0" fontAlgn="base">
              <a:spcBef>
                <a:spcPts val="1000"/>
              </a:spcBef>
              <a:spcAft>
                <a:spcPts val="0"/>
              </a:spcAft>
            </a:pPr>
            <a:endParaRPr lang="it-IT" sz="4800" b="1" i="0" u="none" strike="noStrike" dirty="0">
              <a:solidFill>
                <a:schemeClr val="bg1"/>
              </a:solidFill>
              <a:effectLst/>
              <a:latin typeface="Futura"/>
            </a:endParaRPr>
          </a:p>
          <a:p>
            <a:endParaRPr lang="it-IT" dirty="0"/>
          </a:p>
        </p:txBody>
      </p:sp>
      <p:pic>
        <p:nvPicPr>
          <p:cNvPr id="10" name="Immagine 9">
            <a:extLst>
              <a:ext uri="{FF2B5EF4-FFF2-40B4-BE49-F238E27FC236}">
                <a16:creationId xmlns:a16="http://schemas.microsoft.com/office/drawing/2014/main" id="{9A2D617E-35ED-45FE-A2BA-9E7302CD5FA6}"/>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38635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72394AF-06AC-456A-BAE7-6F84B9BF50DC}"/>
              </a:ext>
            </a:extLst>
          </p:cNvPr>
          <p:cNvPicPr>
            <a:picLocks noChangeAspect="1"/>
          </p:cNvPicPr>
          <p:nvPr/>
        </p:nvPicPr>
        <p:blipFill>
          <a:blip r:embed="rId2">
            <a:alphaModFix amt="20000"/>
          </a:blip>
          <a:stretch>
            <a:fillRect/>
          </a:stretch>
        </p:blipFill>
        <p:spPr>
          <a:xfrm>
            <a:off x="5019773" y="1143000"/>
            <a:ext cx="7620000" cy="5715000"/>
          </a:xfrm>
          <a:prstGeom prst="rect">
            <a:avLst/>
          </a:prstGeom>
        </p:spPr>
      </p:pic>
      <p:sp>
        <p:nvSpPr>
          <p:cNvPr id="2" name="Titolo 1">
            <a:extLst>
              <a:ext uri="{FF2B5EF4-FFF2-40B4-BE49-F238E27FC236}">
                <a16:creationId xmlns:a16="http://schemas.microsoft.com/office/drawing/2014/main" id="{B01C69EB-A910-48DE-9139-25869992B989}"/>
              </a:ext>
            </a:extLst>
          </p:cNvPr>
          <p:cNvSpPr>
            <a:spLocks noGrp="1"/>
          </p:cNvSpPr>
          <p:nvPr>
            <p:ph type="title"/>
          </p:nvPr>
        </p:nvSpPr>
        <p:spPr>
          <a:xfrm>
            <a:off x="838200" y="0"/>
            <a:ext cx="10515600" cy="1325563"/>
          </a:xfrm>
        </p:spPr>
        <p:txBody>
          <a:bodyPr/>
          <a:lstStyle/>
          <a:p>
            <a:r>
              <a:rPr lang="it-IT" b="1" spc="-100" dirty="0">
                <a:latin typeface="Futura"/>
              </a:rPr>
              <a:t>ANGELS OF SUSTAINABILITY</a:t>
            </a:r>
          </a:p>
        </p:txBody>
      </p:sp>
      <p:sp>
        <p:nvSpPr>
          <p:cNvPr id="3" name="Segnaposto contenuto 2">
            <a:extLst>
              <a:ext uri="{FF2B5EF4-FFF2-40B4-BE49-F238E27FC236}">
                <a16:creationId xmlns:a16="http://schemas.microsoft.com/office/drawing/2014/main" id="{C8B3B3FE-68B5-4D8A-B4F8-B0F1F23079A8}"/>
              </a:ext>
            </a:extLst>
          </p:cNvPr>
          <p:cNvSpPr>
            <a:spLocks noGrp="1"/>
          </p:cNvSpPr>
          <p:nvPr>
            <p:ph idx="1"/>
          </p:nvPr>
        </p:nvSpPr>
        <p:spPr>
          <a:xfrm>
            <a:off x="838200" y="998774"/>
            <a:ext cx="10515600" cy="4351338"/>
          </a:xfrm>
        </p:spPr>
        <p:txBody>
          <a:bodyPr>
            <a:normAutofit fontScale="25000" lnSpcReduction="20000"/>
          </a:bodyPr>
          <a:lstStyle/>
          <a:p>
            <a:pPr marL="0" indent="0" algn="just">
              <a:buNone/>
            </a:pPr>
            <a:r>
              <a:rPr lang="en-US" sz="9600" b="1" dirty="0" err="1">
                <a:latin typeface="Futura"/>
              </a:rPr>
              <a:t>GreenWings</a:t>
            </a:r>
            <a:r>
              <a:rPr lang="en-US" sz="9600" b="1" dirty="0">
                <a:latin typeface="Futura"/>
              </a:rPr>
              <a:t> gives the chance to  win a lot of rewards, you just have to recycle as much as possible!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encourage the use of </a:t>
            </a:r>
            <a:r>
              <a:rPr lang="en-US" sz="6000" dirty="0" err="1">
                <a:solidFill>
                  <a:srgbClr val="343433"/>
                </a:solidFill>
                <a:latin typeface="Futura light"/>
              </a:rPr>
              <a:t>GreenWings</a:t>
            </a:r>
            <a:r>
              <a:rPr lang="en-US" sz="6000" dirty="0">
                <a:solidFill>
                  <a:srgbClr val="343433"/>
                </a:solidFill>
                <a:latin typeface="Futura light"/>
              </a:rPr>
              <a:t> during Red Bull events, we introduced also a rank to reward the “Sustainability Angels”, who are the people that recycle more.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There are two possibility to win this “price”:</a:t>
            </a:r>
          </a:p>
          <a:p>
            <a:pPr algn="just"/>
            <a:r>
              <a:rPr lang="en-US" sz="6000" dirty="0">
                <a:solidFill>
                  <a:srgbClr val="343433"/>
                </a:solidFill>
                <a:latin typeface="Futura light"/>
              </a:rPr>
              <a:t>being the Sustainability Angel of the event;</a:t>
            </a:r>
          </a:p>
          <a:p>
            <a:pPr algn="just"/>
            <a:r>
              <a:rPr lang="en-US" sz="6000" dirty="0">
                <a:solidFill>
                  <a:srgbClr val="343433"/>
                </a:solidFill>
                <a:latin typeface="Futura light"/>
              </a:rPr>
              <a:t>electing the Sustainability Angel of the year, who is the person who donated more into sustainable projects;</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be the sustainability angel of the event, you have to recycle more than anyone else, by collecting the biggest number of wings. This method will also encourage people to collect waste from the ground, to get more wings. In the monitor of ***** there will be a screen with a countdown, and at the end of the countdown the Sustainability angel will be elected.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Examples of prices for the “Sustainability angel” are:</a:t>
            </a:r>
          </a:p>
          <a:p>
            <a:pPr algn="just"/>
            <a:r>
              <a:rPr lang="en-US" sz="6000" dirty="0">
                <a:solidFill>
                  <a:srgbClr val="343433"/>
                </a:solidFill>
                <a:latin typeface="Futura light"/>
              </a:rPr>
              <a:t>meet and greet with people that change as the type of the event; like influencers, or note person specialist of the sector;</a:t>
            </a:r>
          </a:p>
          <a:p>
            <a:pPr algn="just"/>
            <a:r>
              <a:rPr lang="en-US" sz="6000" dirty="0">
                <a:solidFill>
                  <a:srgbClr val="343433"/>
                </a:solidFill>
                <a:latin typeface="Futura light"/>
              </a:rPr>
              <a:t>the possibility of going in the backstage;</a:t>
            </a:r>
          </a:p>
          <a:p>
            <a:pPr algn="just"/>
            <a:r>
              <a:rPr lang="en-US" sz="6000" dirty="0">
                <a:solidFill>
                  <a:srgbClr val="343433"/>
                </a:solidFill>
                <a:latin typeface="Futura light"/>
              </a:rPr>
              <a:t>free ticket for another </a:t>
            </a:r>
            <a:r>
              <a:rPr lang="en-US" sz="6000" dirty="0" err="1">
                <a:solidFill>
                  <a:srgbClr val="343433"/>
                </a:solidFill>
                <a:latin typeface="Futura light"/>
              </a:rPr>
              <a:t>Redbull</a:t>
            </a:r>
            <a:r>
              <a:rPr lang="en-US" sz="6000" dirty="0">
                <a:solidFill>
                  <a:srgbClr val="343433"/>
                </a:solidFill>
                <a:latin typeface="Futura light"/>
              </a:rPr>
              <a:t> event;</a:t>
            </a:r>
          </a:p>
          <a:p>
            <a:pPr algn="just"/>
            <a:r>
              <a:rPr lang="en-US" sz="6000" dirty="0">
                <a:solidFill>
                  <a:srgbClr val="343433"/>
                </a:solidFill>
                <a:latin typeface="Futura light"/>
              </a:rPr>
              <a:t>possibility of doing  free experiences within the event; </a:t>
            </a:r>
          </a:p>
          <a:p>
            <a:pPr marL="0" indent="0" algn="just">
              <a:buNone/>
            </a:pPr>
            <a:r>
              <a:rPr lang="en-US" sz="6000" dirty="0">
                <a:solidFill>
                  <a:srgbClr val="343433"/>
                </a:solidFill>
                <a:latin typeface="Futura light"/>
              </a:rPr>
              <a:t>discounts.</a:t>
            </a:r>
          </a:p>
          <a:p>
            <a:pPr marL="0" indent="0">
              <a:buNone/>
            </a:pPr>
            <a:endParaRPr lang="it-IT" dirty="0"/>
          </a:p>
        </p:txBody>
      </p:sp>
      <p:pic>
        <p:nvPicPr>
          <p:cNvPr id="4" name="Immagine 3">
            <a:extLst>
              <a:ext uri="{FF2B5EF4-FFF2-40B4-BE49-F238E27FC236}">
                <a16:creationId xmlns:a16="http://schemas.microsoft.com/office/drawing/2014/main" id="{4ABBFE0F-1F8D-4009-B655-93A32FC8E7A7}"/>
              </a:ext>
            </a:extLst>
          </p:cNvPr>
          <p:cNvPicPr>
            <a:picLocks noChangeAspect="1"/>
          </p:cNvPicPr>
          <p:nvPr/>
        </p:nvPicPr>
        <p:blipFill>
          <a:blip r:embed="rId3"/>
          <a:stretch>
            <a:fillRect/>
          </a:stretch>
        </p:blipFill>
        <p:spPr>
          <a:xfrm>
            <a:off x="11060784" y="0"/>
            <a:ext cx="1131216" cy="848412"/>
          </a:xfrm>
          <a:prstGeom prst="rect">
            <a:avLst/>
          </a:prstGeom>
        </p:spPr>
      </p:pic>
    </p:spTree>
    <p:extLst>
      <p:ext uri="{BB962C8B-B14F-4D97-AF65-F5344CB8AC3E}">
        <p14:creationId xmlns:p14="http://schemas.microsoft.com/office/powerpoint/2010/main" val="18462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3C1B8-1705-4C24-A349-A54454134229}"/>
              </a:ext>
            </a:extLst>
          </p:cNvPr>
          <p:cNvSpPr>
            <a:spLocks noGrp="1"/>
          </p:cNvSpPr>
          <p:nvPr>
            <p:ph type="title"/>
          </p:nvPr>
        </p:nvSpPr>
        <p:spPr/>
        <p:txBody>
          <a:bodyPr/>
          <a:lstStyle/>
          <a:p>
            <a:r>
              <a:rPr lang="it-IT" b="1" spc="-100" dirty="0">
                <a:latin typeface="Futura"/>
              </a:rPr>
              <a:t>COMMUNICATION </a:t>
            </a:r>
            <a:r>
              <a:rPr lang="en-US" b="1" spc="-100" dirty="0">
                <a:latin typeface="Futura"/>
              </a:rPr>
              <a:t>STRATEGY </a:t>
            </a:r>
            <a:endParaRPr lang="it-IT" b="1" spc="-100" dirty="0">
              <a:latin typeface="Futura"/>
            </a:endParaRPr>
          </a:p>
        </p:txBody>
      </p:sp>
      <p:sp>
        <p:nvSpPr>
          <p:cNvPr id="3" name="Segnaposto contenuto 2">
            <a:extLst>
              <a:ext uri="{FF2B5EF4-FFF2-40B4-BE49-F238E27FC236}">
                <a16:creationId xmlns:a16="http://schemas.microsoft.com/office/drawing/2014/main" id="{E79E0E8E-D126-4EA1-99E6-96EF6C9C2206}"/>
              </a:ext>
            </a:extLst>
          </p:cNvPr>
          <p:cNvSpPr>
            <a:spLocks noGrp="1"/>
          </p:cNvSpPr>
          <p:nvPr>
            <p:ph idx="1"/>
          </p:nvPr>
        </p:nvSpPr>
        <p:spPr>
          <a:xfrm>
            <a:off x="838200" y="1825625"/>
            <a:ext cx="10515600" cy="4763711"/>
          </a:xfrm>
        </p:spPr>
        <p:txBody>
          <a:bodyPr>
            <a:normAutofit/>
          </a:bodyPr>
          <a:lstStyle/>
          <a:p>
            <a:pPr marL="0" indent="0">
              <a:buNone/>
            </a:pPr>
            <a:r>
              <a:rPr lang="it-IT" dirty="0">
                <a:solidFill>
                  <a:srgbClr val="343433"/>
                </a:solidFill>
                <a:latin typeface="Futura light"/>
              </a:rPr>
              <a:t>The </a:t>
            </a:r>
            <a:r>
              <a:rPr lang="it-IT" dirty="0" err="1">
                <a:solidFill>
                  <a:srgbClr val="343433"/>
                </a:solidFill>
                <a:latin typeface="Futura light"/>
              </a:rPr>
              <a:t>communication</a:t>
            </a:r>
            <a:r>
              <a:rPr lang="it-IT" dirty="0">
                <a:solidFill>
                  <a:srgbClr val="343433"/>
                </a:solidFill>
                <a:latin typeface="Futura light"/>
              </a:rPr>
              <a:t> strategy </a:t>
            </a:r>
            <a:r>
              <a:rPr lang="it-IT" dirty="0" err="1">
                <a:solidFill>
                  <a:srgbClr val="343433"/>
                </a:solidFill>
                <a:latin typeface="Futura light"/>
              </a:rPr>
              <a:t>has</a:t>
            </a:r>
            <a:r>
              <a:rPr lang="it-IT" dirty="0">
                <a:solidFill>
                  <a:srgbClr val="343433"/>
                </a:solidFill>
                <a:latin typeface="Futura light"/>
              </a:rPr>
              <a:t> </a:t>
            </a:r>
            <a:r>
              <a:rPr lang="it-IT" dirty="0" err="1">
                <a:solidFill>
                  <a:srgbClr val="343433"/>
                </a:solidFill>
                <a:latin typeface="Futura light"/>
              </a:rPr>
              <a:t>four</a:t>
            </a:r>
            <a:r>
              <a:rPr lang="it-IT" dirty="0">
                <a:solidFill>
                  <a:srgbClr val="343433"/>
                </a:solidFill>
                <a:latin typeface="Futura light"/>
              </a:rPr>
              <a:t> </a:t>
            </a:r>
            <a:r>
              <a:rPr lang="it-IT" dirty="0" err="1">
                <a:solidFill>
                  <a:srgbClr val="343433"/>
                </a:solidFill>
                <a:latin typeface="Futura light"/>
              </a:rPr>
              <a:t>main</a:t>
            </a:r>
            <a:r>
              <a:rPr lang="it-IT" dirty="0">
                <a:solidFill>
                  <a:srgbClr val="343433"/>
                </a:solidFill>
                <a:latin typeface="Futura light"/>
              </a:rPr>
              <a:t> </a:t>
            </a:r>
            <a:r>
              <a:rPr lang="it-IT" dirty="0" err="1">
                <a:solidFill>
                  <a:srgbClr val="343433"/>
                </a:solidFill>
                <a:latin typeface="Futura light"/>
              </a:rPr>
              <a:t>bjectives</a:t>
            </a:r>
            <a:r>
              <a:rPr lang="it-IT" dirty="0">
                <a:solidFill>
                  <a:srgbClr val="343433"/>
                </a:solidFill>
                <a:latin typeface="Futura light"/>
              </a:rPr>
              <a:t>:</a:t>
            </a:r>
          </a:p>
          <a:p>
            <a:pPr marL="0" indent="0">
              <a:buNone/>
            </a:pPr>
            <a:endParaRPr lang="it-IT" dirty="0">
              <a:solidFill>
                <a:srgbClr val="343433"/>
              </a:solidFill>
              <a:latin typeface="Futura light"/>
            </a:endParaRPr>
          </a:p>
          <a:p>
            <a:pPr marL="514350" indent="-514350">
              <a:buFont typeface="+mj-lt"/>
              <a:buAutoNum type="arabicPeriod"/>
            </a:pPr>
            <a:r>
              <a:rPr lang="en-US" dirty="0">
                <a:solidFill>
                  <a:srgbClr val="343433"/>
                </a:solidFill>
                <a:latin typeface="Futura light"/>
              </a:rPr>
              <a:t>To let people know about </a:t>
            </a:r>
            <a:r>
              <a:rPr lang="en-US" dirty="0" err="1">
                <a:solidFill>
                  <a:srgbClr val="343433"/>
                </a:solidFill>
                <a:latin typeface="Futura light"/>
              </a:rPr>
              <a:t>GreenWings</a:t>
            </a:r>
            <a:endParaRPr lang="en-US" dirty="0">
              <a:solidFill>
                <a:srgbClr val="343433"/>
              </a:solidFill>
              <a:latin typeface="Futura light"/>
            </a:endParaRPr>
          </a:p>
          <a:p>
            <a:pPr marL="0" indent="0">
              <a:buNone/>
            </a:pPr>
            <a:r>
              <a:rPr lang="en-US" dirty="0">
                <a:solidFill>
                  <a:srgbClr val="343433"/>
                </a:solidFill>
                <a:latin typeface="Futura light"/>
              </a:rPr>
              <a:t>2. To let people know about </a:t>
            </a:r>
            <a:r>
              <a:rPr lang="en-US" dirty="0" err="1">
                <a:solidFill>
                  <a:srgbClr val="343433"/>
                </a:solidFill>
                <a:latin typeface="Futura light"/>
              </a:rPr>
              <a:t>Redbull</a:t>
            </a:r>
            <a:r>
              <a:rPr lang="en-US" dirty="0">
                <a:solidFill>
                  <a:srgbClr val="343433"/>
                </a:solidFill>
                <a:latin typeface="Futura light"/>
              </a:rPr>
              <a:t> commitment to sustainability</a:t>
            </a:r>
          </a:p>
          <a:p>
            <a:pPr marL="0" indent="0">
              <a:buNone/>
            </a:pPr>
            <a:r>
              <a:rPr lang="en-US" dirty="0">
                <a:solidFill>
                  <a:srgbClr val="343433"/>
                </a:solidFill>
                <a:latin typeface="Futura light"/>
              </a:rPr>
              <a:t>3. To show how the Greenwings works and how easy it is to use it</a:t>
            </a:r>
          </a:p>
          <a:p>
            <a:pPr marL="0" indent="0">
              <a:buNone/>
            </a:pPr>
            <a:r>
              <a:rPr lang="it-IT" dirty="0">
                <a:solidFill>
                  <a:srgbClr val="343433"/>
                </a:solidFill>
                <a:latin typeface="Futura light"/>
              </a:rPr>
              <a:t>4. To create a community</a:t>
            </a:r>
          </a:p>
          <a:p>
            <a:pPr marL="514350" indent="-514350">
              <a:buFont typeface="+mj-lt"/>
              <a:buAutoNum type="arabicPeriod"/>
            </a:pPr>
            <a:endParaRPr lang="it-IT" dirty="0"/>
          </a:p>
          <a:p>
            <a:pPr marL="0" indent="0">
              <a:buNone/>
            </a:pPr>
            <a:endParaRPr lang="it-IT" dirty="0"/>
          </a:p>
        </p:txBody>
      </p:sp>
      <p:pic>
        <p:nvPicPr>
          <p:cNvPr id="4" name="Immagine 3">
            <a:extLst>
              <a:ext uri="{FF2B5EF4-FFF2-40B4-BE49-F238E27FC236}">
                <a16:creationId xmlns:a16="http://schemas.microsoft.com/office/drawing/2014/main" id="{0DEDEE5A-ABD2-460A-9366-B8991BE0197B}"/>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2439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D1E05-0C4B-4622-B030-F521FDDF9EDA}"/>
              </a:ext>
            </a:extLst>
          </p:cNvPr>
          <p:cNvSpPr>
            <a:spLocks noGrp="1"/>
          </p:cNvSpPr>
          <p:nvPr>
            <p:ph type="title"/>
          </p:nvPr>
        </p:nvSpPr>
        <p:spPr>
          <a:xfrm>
            <a:off x="838200" y="279292"/>
            <a:ext cx="10515600" cy="1325563"/>
          </a:xfrm>
        </p:spPr>
        <p:txBody>
          <a:bodyPr>
            <a:normAutofit/>
          </a:bodyPr>
          <a:lstStyle/>
          <a:p>
            <a:r>
              <a:rPr lang="it-IT" sz="4000" b="1" spc="-100" dirty="0">
                <a:latin typeface="Futura"/>
              </a:rPr>
              <a:t>OBJECTIVES 1 AND 2: IMPLEMENTATION</a:t>
            </a:r>
          </a:p>
        </p:txBody>
      </p:sp>
      <p:sp>
        <p:nvSpPr>
          <p:cNvPr id="3" name="Segnaposto contenuto 2">
            <a:extLst>
              <a:ext uri="{FF2B5EF4-FFF2-40B4-BE49-F238E27FC236}">
                <a16:creationId xmlns:a16="http://schemas.microsoft.com/office/drawing/2014/main" id="{69DE440E-4430-42C4-A207-492DA95F9314}"/>
              </a:ext>
            </a:extLst>
          </p:cNvPr>
          <p:cNvSpPr>
            <a:spLocks noGrp="1"/>
          </p:cNvSpPr>
          <p:nvPr>
            <p:ph idx="1"/>
          </p:nvPr>
        </p:nvSpPr>
        <p:spPr>
          <a:xfrm>
            <a:off x="838200" y="1604855"/>
            <a:ext cx="10515600" cy="4351338"/>
          </a:xfrm>
        </p:spPr>
        <p:txBody>
          <a:bodyPr>
            <a:normAutofit/>
          </a:bodyPr>
          <a:lstStyle/>
          <a:p>
            <a:pPr marL="0" indent="0" algn="just">
              <a:buNone/>
            </a:pPr>
            <a:r>
              <a:rPr lang="en-US" sz="2000" dirty="0">
                <a:solidFill>
                  <a:srgbClr val="343433"/>
                </a:solidFill>
                <a:latin typeface="Futura light"/>
              </a:rPr>
              <a:t>Pre-event sponsorship with the collaboration of an </a:t>
            </a:r>
            <a:r>
              <a:rPr lang="en-US" sz="2000" b="1" dirty="0">
                <a:solidFill>
                  <a:srgbClr val="343433"/>
                </a:solidFill>
                <a:latin typeface="Futura light"/>
              </a:rPr>
              <a:t>opinion</a:t>
            </a:r>
            <a:r>
              <a:rPr lang="en-US" sz="2000" dirty="0">
                <a:solidFill>
                  <a:srgbClr val="343433"/>
                </a:solidFill>
                <a:latin typeface="Futura light"/>
              </a:rPr>
              <a:t> </a:t>
            </a:r>
            <a:r>
              <a:rPr lang="en-US" sz="2000" b="1" dirty="0">
                <a:solidFill>
                  <a:srgbClr val="343433"/>
                </a:solidFill>
                <a:latin typeface="Futura light"/>
              </a:rPr>
              <a:t>leader</a:t>
            </a:r>
            <a:r>
              <a:rPr lang="en-US" sz="2000" dirty="0">
                <a:solidFill>
                  <a:srgbClr val="343433"/>
                </a:solidFill>
                <a:latin typeface="Futura light"/>
              </a:rPr>
              <a:t> (ex: Alex Bellini, who has already collaborated with </a:t>
            </a:r>
            <a:r>
              <a:rPr lang="en-US" sz="2000" dirty="0" err="1">
                <a:solidFill>
                  <a:srgbClr val="343433"/>
                </a:solidFill>
                <a:latin typeface="Futura light"/>
              </a:rPr>
              <a:t>Redbull</a:t>
            </a:r>
            <a:r>
              <a:rPr lang="en-US" sz="2000" dirty="0">
                <a:solidFill>
                  <a:srgbClr val="343433"/>
                </a:solidFill>
                <a:latin typeface="Futura light"/>
              </a:rPr>
              <a:t> several times). </a:t>
            </a:r>
          </a:p>
          <a:p>
            <a:pPr marL="0" indent="0" algn="just">
              <a:buNone/>
            </a:pPr>
            <a:r>
              <a:rPr lang="en-US" sz="2000" dirty="0">
                <a:solidFill>
                  <a:srgbClr val="343433"/>
                </a:solidFill>
                <a:latin typeface="Futura light"/>
              </a:rPr>
              <a:t>The objective let people known about the </a:t>
            </a:r>
            <a:r>
              <a:rPr lang="en-US" sz="2000" b="1" dirty="0">
                <a:solidFill>
                  <a:srgbClr val="343433"/>
                </a:solidFill>
                <a:latin typeface="Futura light"/>
              </a:rPr>
              <a:t>position of </a:t>
            </a:r>
            <a:r>
              <a:rPr lang="en-US" sz="2000" b="1" dirty="0" err="1">
                <a:solidFill>
                  <a:srgbClr val="343433"/>
                </a:solidFill>
                <a:latin typeface="Futura light"/>
              </a:rPr>
              <a:t>Redbull</a:t>
            </a:r>
            <a:r>
              <a:rPr lang="en-US" sz="2000" b="1" dirty="0">
                <a:solidFill>
                  <a:srgbClr val="343433"/>
                </a:solidFill>
                <a:latin typeface="Futura light"/>
              </a:rPr>
              <a:t> </a:t>
            </a:r>
            <a:r>
              <a:rPr lang="en-US" sz="2000" dirty="0">
                <a:solidFill>
                  <a:srgbClr val="343433"/>
                </a:solidFill>
                <a:latin typeface="Futura light"/>
              </a:rPr>
              <a:t>on the theme of </a:t>
            </a:r>
            <a:r>
              <a:rPr lang="en-US" sz="2000" b="1" dirty="0">
                <a:solidFill>
                  <a:srgbClr val="343433"/>
                </a:solidFill>
                <a:latin typeface="Futura light"/>
              </a:rPr>
              <a:t>"sustainability and new habits“. </a:t>
            </a:r>
          </a:p>
          <a:p>
            <a:pPr marL="0" indent="0" algn="just">
              <a:buNone/>
            </a:pPr>
            <a:r>
              <a:rPr lang="en-US" sz="2000" dirty="0" err="1">
                <a:solidFill>
                  <a:srgbClr val="343433"/>
                </a:solidFill>
                <a:latin typeface="Futura light"/>
              </a:rPr>
              <a:t>Redbull</a:t>
            </a:r>
            <a:r>
              <a:rPr lang="en-US" sz="2000" dirty="0">
                <a:solidFill>
                  <a:srgbClr val="343433"/>
                </a:solidFill>
                <a:latin typeface="Futura light"/>
              </a:rPr>
              <a:t> wants to promote a more </a:t>
            </a:r>
            <a:r>
              <a:rPr lang="en-US" sz="2000" b="1" dirty="0">
                <a:solidFill>
                  <a:srgbClr val="343433"/>
                </a:solidFill>
                <a:latin typeface="Futura light"/>
              </a:rPr>
              <a:t>sustainable lifestyle</a:t>
            </a:r>
            <a:r>
              <a:rPr lang="en-US" sz="2000" dirty="0">
                <a:solidFill>
                  <a:srgbClr val="343433"/>
                </a:solidFill>
                <a:latin typeface="Futura light"/>
              </a:rPr>
              <a:t>, involving everyone, sportsmen and women alike.</a:t>
            </a:r>
          </a:p>
          <a:p>
            <a:pPr marL="0" indent="0" algn="just">
              <a:buNone/>
            </a:pPr>
            <a:r>
              <a:rPr lang="en-US" sz="2000" dirty="0">
                <a:solidFill>
                  <a:srgbClr val="343433"/>
                </a:solidFill>
                <a:latin typeface="Futura light"/>
              </a:rPr>
              <a:t>To raise </a:t>
            </a:r>
            <a:r>
              <a:rPr lang="en-US" sz="2000" b="1" dirty="0">
                <a:solidFill>
                  <a:srgbClr val="343433"/>
                </a:solidFill>
                <a:latin typeface="Futura light"/>
              </a:rPr>
              <a:t>awareness</a:t>
            </a:r>
            <a:r>
              <a:rPr lang="en-US" sz="2000" dirty="0">
                <a:solidFill>
                  <a:srgbClr val="343433"/>
                </a:solidFill>
                <a:latin typeface="Futura light"/>
              </a:rPr>
              <a:t> about the issue, making some </a:t>
            </a:r>
            <a:r>
              <a:rPr lang="en-US" sz="2000" b="1" dirty="0">
                <a:solidFill>
                  <a:srgbClr val="343433"/>
                </a:solidFill>
                <a:latin typeface="Futura light"/>
              </a:rPr>
              <a:t>videos</a:t>
            </a:r>
            <a:r>
              <a:rPr lang="en-US" sz="2000" dirty="0">
                <a:solidFill>
                  <a:srgbClr val="343433"/>
                </a:solidFill>
                <a:latin typeface="Futura light"/>
              </a:rPr>
              <a:t> can be a good idea, where the opinion leader will tell briefly and in an engaging way about the existence of the </a:t>
            </a:r>
            <a:r>
              <a:rPr lang="en-US" sz="2000" dirty="0" err="1">
                <a:solidFill>
                  <a:srgbClr val="343433"/>
                </a:solidFill>
                <a:latin typeface="Futura light"/>
              </a:rPr>
              <a:t>GreenWings</a:t>
            </a:r>
            <a:r>
              <a:rPr lang="en-US" sz="2000" dirty="0">
                <a:solidFill>
                  <a:srgbClr val="343433"/>
                </a:solidFill>
                <a:latin typeface="Futura light"/>
              </a:rPr>
              <a:t> app that allows you to </a:t>
            </a:r>
            <a:r>
              <a:rPr lang="en-US" sz="2000" b="1" dirty="0">
                <a:solidFill>
                  <a:srgbClr val="343433"/>
                </a:solidFill>
                <a:latin typeface="Futura light"/>
              </a:rPr>
              <a:t>interact</a:t>
            </a:r>
            <a:r>
              <a:rPr lang="en-US" sz="2000" dirty="0">
                <a:solidFill>
                  <a:srgbClr val="343433"/>
                </a:solidFill>
                <a:latin typeface="Futura light"/>
              </a:rPr>
              <a:t> with </a:t>
            </a:r>
            <a:r>
              <a:rPr lang="en-US" sz="2000" dirty="0" err="1">
                <a:solidFill>
                  <a:srgbClr val="343433"/>
                </a:solidFill>
                <a:latin typeface="Futura light"/>
              </a:rPr>
              <a:t>GreenWings</a:t>
            </a:r>
            <a:r>
              <a:rPr lang="en-US" sz="2000" dirty="0">
                <a:solidFill>
                  <a:srgbClr val="343433"/>
                </a:solidFill>
                <a:latin typeface="Futura light"/>
              </a:rPr>
              <a:t> tool. The videos can be spread through the app and/or through the </a:t>
            </a:r>
            <a:r>
              <a:rPr lang="en-US" sz="2000" dirty="0" err="1">
                <a:solidFill>
                  <a:srgbClr val="343433"/>
                </a:solidFill>
                <a:latin typeface="Futura light"/>
              </a:rPr>
              <a:t>Instragam</a:t>
            </a:r>
            <a:r>
              <a:rPr lang="en-US" sz="2000" dirty="0">
                <a:solidFill>
                  <a:srgbClr val="343433"/>
                </a:solidFill>
                <a:latin typeface="Futura light"/>
              </a:rPr>
              <a:t> page.</a:t>
            </a: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p:txBody>
      </p:sp>
      <p:pic>
        <p:nvPicPr>
          <p:cNvPr id="4" name="Immagine 3">
            <a:extLst>
              <a:ext uri="{FF2B5EF4-FFF2-40B4-BE49-F238E27FC236}">
                <a16:creationId xmlns:a16="http://schemas.microsoft.com/office/drawing/2014/main" id="{0F78E996-1518-4A36-A30F-6B90BCF97019}"/>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06528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072C6F9C-6637-4DBF-9EBA-0AFD6B4208B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spc="-100" dirty="0">
                <a:latin typeface="Futura"/>
              </a:rPr>
              <a:t>OBJECTIVE 3: IMPLEMENTATION</a:t>
            </a:r>
          </a:p>
        </p:txBody>
      </p:sp>
      <p:sp>
        <p:nvSpPr>
          <p:cNvPr id="3" name="Segnaposto contenuto 2">
            <a:extLst>
              <a:ext uri="{FF2B5EF4-FFF2-40B4-BE49-F238E27FC236}">
                <a16:creationId xmlns:a16="http://schemas.microsoft.com/office/drawing/2014/main" id="{34C79197-26AA-42CD-BB57-00B6063655A8}"/>
              </a:ext>
            </a:extLst>
          </p:cNvPr>
          <p:cNvSpPr>
            <a:spLocks noGrp="1"/>
          </p:cNvSpPr>
          <p:nvPr>
            <p:ph idx="1"/>
          </p:nvPr>
        </p:nvSpPr>
        <p:spPr/>
        <p:txBody>
          <a:bodyPr>
            <a:normAutofit/>
          </a:bodyPr>
          <a:lstStyle/>
          <a:p>
            <a:pPr marL="0" indent="0">
              <a:buNone/>
            </a:pPr>
            <a:r>
              <a:rPr lang="en-US" sz="1500" dirty="0">
                <a:solidFill>
                  <a:srgbClr val="343433"/>
                </a:solidFill>
                <a:latin typeface="Futura light"/>
              </a:rPr>
              <a:t>To demonstrate the </a:t>
            </a:r>
            <a:r>
              <a:rPr lang="en-US" sz="1500" b="1" dirty="0">
                <a:solidFill>
                  <a:srgbClr val="343433"/>
                </a:solidFill>
                <a:latin typeface="Futura light"/>
              </a:rPr>
              <a:t>ease</a:t>
            </a:r>
            <a:r>
              <a:rPr lang="en-US" sz="1500" dirty="0">
                <a:solidFill>
                  <a:srgbClr val="343433"/>
                </a:solidFill>
                <a:latin typeface="Futura light"/>
              </a:rPr>
              <a:t> of use of </a:t>
            </a:r>
            <a:r>
              <a:rPr lang="en-US" sz="1500" dirty="0" err="1">
                <a:solidFill>
                  <a:srgbClr val="343433"/>
                </a:solidFill>
                <a:latin typeface="Futura light"/>
              </a:rPr>
              <a:t>GreenWings</a:t>
            </a:r>
            <a:r>
              <a:rPr lang="en-US" sz="1500" dirty="0">
                <a:solidFill>
                  <a:srgbClr val="343433"/>
                </a:solidFill>
                <a:latin typeface="Futura light"/>
              </a:rPr>
              <a:t>, </a:t>
            </a:r>
            <a:r>
              <a:rPr lang="en-US" sz="1500" b="1" dirty="0">
                <a:solidFill>
                  <a:srgbClr val="343433"/>
                </a:solidFill>
                <a:latin typeface="Futura light"/>
              </a:rPr>
              <a:t>guerrilla</a:t>
            </a:r>
            <a:r>
              <a:rPr lang="en-US" sz="1500" dirty="0">
                <a:solidFill>
                  <a:srgbClr val="343433"/>
                </a:solidFill>
                <a:latin typeface="Futura light"/>
              </a:rPr>
              <a:t> </a:t>
            </a:r>
            <a:r>
              <a:rPr lang="en-US" sz="1500" b="1" dirty="0">
                <a:solidFill>
                  <a:srgbClr val="343433"/>
                </a:solidFill>
                <a:latin typeface="Futura light"/>
              </a:rPr>
              <a:t>marketing</a:t>
            </a:r>
            <a:r>
              <a:rPr lang="en-US" sz="1500" dirty="0">
                <a:solidFill>
                  <a:srgbClr val="343433"/>
                </a:solidFill>
                <a:latin typeface="Futura light"/>
              </a:rPr>
              <a:t> techniques are the best option. </a:t>
            </a:r>
          </a:p>
          <a:p>
            <a:pPr marL="0" indent="0">
              <a:buNone/>
            </a:pPr>
            <a:r>
              <a:rPr lang="en-US" sz="1500" dirty="0">
                <a:solidFill>
                  <a:srgbClr val="343433"/>
                </a:solidFill>
                <a:latin typeface="Futura light"/>
              </a:rPr>
              <a:t>The idea is to place the tool in a </a:t>
            </a:r>
            <a:r>
              <a:rPr lang="en-US" sz="1500" b="1" dirty="0">
                <a:solidFill>
                  <a:srgbClr val="343433"/>
                </a:solidFill>
                <a:latin typeface="Futura light"/>
              </a:rPr>
              <a:t>visible</a:t>
            </a:r>
            <a:r>
              <a:rPr lang="en-US" sz="1500" dirty="0">
                <a:solidFill>
                  <a:srgbClr val="343433"/>
                </a:solidFill>
                <a:latin typeface="Futura light"/>
              </a:rPr>
              <a:t> way, inside the structure/location hosting the </a:t>
            </a:r>
            <a:r>
              <a:rPr lang="en-US" sz="1500" dirty="0" err="1">
                <a:solidFill>
                  <a:srgbClr val="343433"/>
                </a:solidFill>
                <a:latin typeface="Futura light"/>
              </a:rPr>
              <a:t>Redbull</a:t>
            </a:r>
            <a:r>
              <a:rPr lang="en-US" sz="1500" dirty="0">
                <a:solidFill>
                  <a:srgbClr val="343433"/>
                </a:solidFill>
                <a:latin typeface="Futura light"/>
              </a:rPr>
              <a:t> event and </a:t>
            </a:r>
            <a:r>
              <a:rPr lang="en-US" sz="1500" b="1" dirty="0">
                <a:solidFill>
                  <a:srgbClr val="343433"/>
                </a:solidFill>
                <a:latin typeface="Futura light"/>
              </a:rPr>
              <a:t>film</a:t>
            </a:r>
            <a:r>
              <a:rPr lang="en-US" sz="1500" dirty="0">
                <a:solidFill>
                  <a:srgbClr val="343433"/>
                </a:solidFill>
                <a:latin typeface="Futura light"/>
              </a:rPr>
              <a:t> from a distance how people </a:t>
            </a:r>
            <a:r>
              <a:rPr lang="en-US" sz="1500" b="1" dirty="0">
                <a:solidFill>
                  <a:srgbClr val="343433"/>
                </a:solidFill>
                <a:latin typeface="Futura light"/>
              </a:rPr>
              <a:t>interact</a:t>
            </a:r>
            <a:r>
              <a:rPr lang="en-US" sz="1500" dirty="0">
                <a:solidFill>
                  <a:srgbClr val="343433"/>
                </a:solidFill>
                <a:latin typeface="Futura light"/>
              </a:rPr>
              <a:t> with it.</a:t>
            </a:r>
          </a:p>
          <a:p>
            <a:pPr marL="0" indent="0">
              <a:buNone/>
            </a:pPr>
            <a:r>
              <a:rPr lang="en-US" sz="1500" dirty="0">
                <a:solidFill>
                  <a:srgbClr val="343433"/>
                </a:solidFill>
                <a:latin typeface="Futura light"/>
              </a:rPr>
              <a:t> It would be interesting to </a:t>
            </a:r>
            <a:r>
              <a:rPr lang="en-US" sz="1500" b="1" dirty="0">
                <a:solidFill>
                  <a:srgbClr val="343433"/>
                </a:solidFill>
                <a:latin typeface="Futura light"/>
              </a:rPr>
              <a:t>interview</a:t>
            </a:r>
            <a:r>
              <a:rPr lang="en-US" sz="1500" dirty="0">
                <a:solidFill>
                  <a:srgbClr val="343433"/>
                </a:solidFill>
                <a:latin typeface="Futura light"/>
              </a:rPr>
              <a:t> some of these people on video to get </a:t>
            </a:r>
            <a:r>
              <a:rPr lang="en-US" sz="1500" b="1" dirty="0">
                <a:solidFill>
                  <a:srgbClr val="343433"/>
                </a:solidFill>
                <a:latin typeface="Futura light"/>
              </a:rPr>
              <a:t>immediate</a:t>
            </a:r>
            <a:r>
              <a:rPr lang="en-US" sz="1500" dirty="0">
                <a:solidFill>
                  <a:srgbClr val="343433"/>
                </a:solidFill>
                <a:latin typeface="Futura light"/>
              </a:rPr>
              <a:t> post-interaction </a:t>
            </a:r>
            <a:r>
              <a:rPr lang="en-US" sz="1500" b="1" dirty="0">
                <a:solidFill>
                  <a:srgbClr val="343433"/>
                </a:solidFill>
                <a:latin typeface="Futura light"/>
              </a:rPr>
              <a:t>feedback</a:t>
            </a:r>
            <a:r>
              <a:rPr lang="en-US" sz="1500" dirty="0">
                <a:solidFill>
                  <a:srgbClr val="343433"/>
                </a:solidFill>
                <a:latin typeface="Futura light"/>
              </a:rPr>
              <a:t>, as a demonstration of the </a:t>
            </a:r>
            <a:r>
              <a:rPr lang="en-US" sz="1500" b="1" dirty="0">
                <a:solidFill>
                  <a:srgbClr val="343433"/>
                </a:solidFill>
                <a:latin typeface="Futura light"/>
              </a:rPr>
              <a:t>simplicity</a:t>
            </a:r>
            <a:r>
              <a:rPr lang="en-US" sz="1500" dirty="0">
                <a:solidFill>
                  <a:srgbClr val="343433"/>
                </a:solidFill>
                <a:latin typeface="Futura light"/>
              </a:rPr>
              <a:t> and </a:t>
            </a:r>
            <a:r>
              <a:rPr lang="en-US" sz="1500" b="1" dirty="0">
                <a:solidFill>
                  <a:srgbClr val="343433"/>
                </a:solidFill>
                <a:latin typeface="Futura light"/>
              </a:rPr>
              <a:t>accessibility</a:t>
            </a:r>
            <a:r>
              <a:rPr lang="en-US" sz="1500" dirty="0">
                <a:solidFill>
                  <a:srgbClr val="343433"/>
                </a:solidFill>
                <a:latin typeface="Futura light"/>
              </a:rPr>
              <a:t> of the interactive tool. </a:t>
            </a:r>
          </a:p>
          <a:p>
            <a:pPr marL="0" indent="0">
              <a:buNone/>
            </a:pPr>
            <a:r>
              <a:rPr lang="en-US" sz="1500" dirty="0">
                <a:solidFill>
                  <a:srgbClr val="343433"/>
                </a:solidFill>
                <a:latin typeface="Futura light"/>
              </a:rPr>
              <a:t>Lastly, in the video, we would like to show the </a:t>
            </a:r>
            <a:r>
              <a:rPr lang="en-US" sz="1500" b="1" dirty="0">
                <a:solidFill>
                  <a:srgbClr val="343433"/>
                </a:solidFill>
                <a:latin typeface="Futura light"/>
              </a:rPr>
              <a:t>steps of the user experience </a:t>
            </a:r>
            <a:r>
              <a:rPr lang="en-US" sz="1500" dirty="0">
                <a:solidFill>
                  <a:srgbClr val="343433"/>
                </a:solidFill>
                <a:latin typeface="Futura light"/>
              </a:rPr>
              <a:t>from start to finish: </a:t>
            </a:r>
          </a:p>
          <a:p>
            <a:r>
              <a:rPr lang="en-US" sz="1500" b="1" dirty="0">
                <a:solidFill>
                  <a:srgbClr val="343433"/>
                </a:solidFill>
                <a:latin typeface="Futura light"/>
              </a:rPr>
              <a:t>scanning</a:t>
            </a:r>
            <a:r>
              <a:rPr lang="en-US" sz="1500" dirty="0">
                <a:solidFill>
                  <a:srgbClr val="343433"/>
                </a:solidFill>
                <a:latin typeface="Futura light"/>
              </a:rPr>
              <a:t> QR code to download the app</a:t>
            </a:r>
          </a:p>
          <a:p>
            <a:r>
              <a:rPr lang="en-US" sz="1500" b="1" dirty="0">
                <a:solidFill>
                  <a:srgbClr val="343433"/>
                </a:solidFill>
                <a:latin typeface="Futura light"/>
              </a:rPr>
              <a:t>entering</a:t>
            </a:r>
            <a:r>
              <a:rPr lang="en-US" sz="1500" dirty="0">
                <a:solidFill>
                  <a:srgbClr val="343433"/>
                </a:solidFill>
                <a:latin typeface="Futura light"/>
              </a:rPr>
              <a:t> trash</a:t>
            </a:r>
          </a:p>
          <a:p>
            <a:r>
              <a:rPr lang="en-US" sz="1500" dirty="0">
                <a:solidFill>
                  <a:srgbClr val="343433"/>
                </a:solidFill>
                <a:latin typeface="Futura light"/>
              </a:rPr>
              <a:t>scanning QR for </a:t>
            </a:r>
            <a:r>
              <a:rPr lang="en-US" sz="1500" b="1" dirty="0">
                <a:solidFill>
                  <a:srgbClr val="343433"/>
                </a:solidFill>
                <a:latin typeface="Futura light"/>
              </a:rPr>
              <a:t>tokens</a:t>
            </a:r>
            <a:r>
              <a:rPr lang="en-US" sz="1500" dirty="0">
                <a:solidFill>
                  <a:srgbClr val="343433"/>
                </a:solidFill>
                <a:latin typeface="Futura light"/>
              </a:rPr>
              <a:t> and </a:t>
            </a:r>
          </a:p>
          <a:p>
            <a:r>
              <a:rPr lang="en-US" sz="1500" dirty="0">
                <a:solidFill>
                  <a:srgbClr val="343433"/>
                </a:solidFill>
                <a:latin typeface="Futura light"/>
              </a:rPr>
              <a:t>using tokens for various </a:t>
            </a:r>
            <a:r>
              <a:rPr lang="it-IT" sz="1500" b="1" dirty="0">
                <a:solidFill>
                  <a:srgbClr val="343433"/>
                </a:solidFill>
                <a:latin typeface="Futura light"/>
              </a:rPr>
              <a:t>projects</a:t>
            </a:r>
          </a:p>
          <a:p>
            <a:pPr marL="0" indent="0">
              <a:buNone/>
            </a:pPr>
            <a:endParaRPr lang="it-IT" dirty="0"/>
          </a:p>
        </p:txBody>
      </p:sp>
      <p:pic>
        <p:nvPicPr>
          <p:cNvPr id="4" name="Immagine 3">
            <a:extLst>
              <a:ext uri="{FF2B5EF4-FFF2-40B4-BE49-F238E27FC236}">
                <a16:creationId xmlns:a16="http://schemas.microsoft.com/office/drawing/2014/main" id="{0D7C5461-3791-4F4F-8496-4010E9F98317}"/>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52613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072C6F9C-6637-4DBF-9EBA-0AFD6B4208B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spc="-100" dirty="0">
                <a:latin typeface="Futura"/>
              </a:rPr>
              <a:t>OBJECTIVE 4: IMPLEMENTATION</a:t>
            </a:r>
          </a:p>
        </p:txBody>
      </p:sp>
      <p:sp>
        <p:nvSpPr>
          <p:cNvPr id="3" name="Segnaposto contenuto 2">
            <a:extLst>
              <a:ext uri="{FF2B5EF4-FFF2-40B4-BE49-F238E27FC236}">
                <a16:creationId xmlns:a16="http://schemas.microsoft.com/office/drawing/2014/main" id="{34C79197-26AA-42CD-BB57-00B6063655A8}"/>
              </a:ext>
            </a:extLst>
          </p:cNvPr>
          <p:cNvSpPr>
            <a:spLocks noGrp="1"/>
          </p:cNvSpPr>
          <p:nvPr>
            <p:ph idx="1"/>
          </p:nvPr>
        </p:nvSpPr>
        <p:spPr/>
        <p:txBody>
          <a:bodyPr>
            <a:normAutofit/>
          </a:bodyPr>
          <a:lstStyle/>
          <a:p>
            <a:pPr marL="0" indent="0">
              <a:buNone/>
            </a:pPr>
            <a:r>
              <a:rPr lang="en-US" sz="1500" dirty="0" err="1">
                <a:solidFill>
                  <a:srgbClr val="343433"/>
                </a:solidFill>
                <a:latin typeface="Futura light"/>
              </a:rPr>
              <a:t>Redbull</a:t>
            </a:r>
            <a:r>
              <a:rPr lang="en-US" sz="1500" dirty="0">
                <a:solidFill>
                  <a:srgbClr val="343433"/>
                </a:solidFill>
                <a:latin typeface="Futura light"/>
              </a:rPr>
              <a:t> aims to create a </a:t>
            </a:r>
            <a:r>
              <a:rPr lang="en-US" sz="1500" b="1" dirty="0">
                <a:solidFill>
                  <a:srgbClr val="343433"/>
                </a:solidFill>
                <a:latin typeface="Futura light"/>
              </a:rPr>
              <a:t>digital</a:t>
            </a:r>
            <a:r>
              <a:rPr lang="en-US" sz="1500" dirty="0">
                <a:solidFill>
                  <a:srgbClr val="343433"/>
                </a:solidFill>
                <a:latin typeface="Futura light"/>
              </a:rPr>
              <a:t> </a:t>
            </a:r>
            <a:r>
              <a:rPr lang="en-US" sz="1500" b="1" dirty="0">
                <a:solidFill>
                  <a:srgbClr val="343433"/>
                </a:solidFill>
                <a:latin typeface="Futura light"/>
              </a:rPr>
              <a:t>community</a:t>
            </a:r>
            <a:r>
              <a:rPr lang="en-US" sz="1500" dirty="0">
                <a:solidFill>
                  <a:srgbClr val="343433"/>
                </a:solidFill>
                <a:latin typeface="Futura light"/>
              </a:rPr>
              <a:t> that has a  sustainable lifestyle. </a:t>
            </a:r>
          </a:p>
          <a:p>
            <a:pPr marL="0" indent="0">
              <a:buNone/>
            </a:pPr>
            <a:r>
              <a:rPr lang="en-US" sz="1500" dirty="0">
                <a:solidFill>
                  <a:srgbClr val="343433"/>
                </a:solidFill>
                <a:latin typeface="Futura light"/>
              </a:rPr>
              <a:t>This can be accomplished through the app and known </a:t>
            </a:r>
            <a:r>
              <a:rPr lang="en-US" sz="1500" b="1" dirty="0">
                <a:solidFill>
                  <a:srgbClr val="343433"/>
                </a:solidFill>
                <a:latin typeface="Futura light"/>
              </a:rPr>
              <a:t>gamification</a:t>
            </a:r>
            <a:r>
              <a:rPr lang="en-US" sz="1500" dirty="0">
                <a:solidFill>
                  <a:srgbClr val="343433"/>
                </a:solidFill>
                <a:latin typeface="Futura light"/>
              </a:rPr>
              <a:t> techniques. </a:t>
            </a:r>
          </a:p>
          <a:p>
            <a:pPr marL="0" indent="0">
              <a:buNone/>
            </a:pPr>
            <a:r>
              <a:rPr lang="en-US" sz="1500" dirty="0">
                <a:solidFill>
                  <a:srgbClr val="343433"/>
                </a:solidFill>
                <a:latin typeface="Futura light"/>
              </a:rPr>
              <a:t>Our </a:t>
            </a:r>
            <a:r>
              <a:rPr lang="en-US" sz="1500" b="1" dirty="0">
                <a:solidFill>
                  <a:srgbClr val="343433"/>
                </a:solidFill>
                <a:latin typeface="Futura light"/>
              </a:rPr>
              <a:t>methods</a:t>
            </a:r>
            <a:r>
              <a:rPr lang="en-US" sz="1500" dirty="0">
                <a:solidFill>
                  <a:srgbClr val="343433"/>
                </a:solidFill>
                <a:latin typeface="Futura light"/>
              </a:rPr>
              <a:t> will be:</a:t>
            </a:r>
          </a:p>
          <a:p>
            <a:r>
              <a:rPr lang="en-US" sz="1500" dirty="0">
                <a:solidFill>
                  <a:srgbClr val="343433"/>
                </a:solidFill>
                <a:latin typeface="Futura light"/>
              </a:rPr>
              <a:t>realization of an overall </a:t>
            </a:r>
            <a:r>
              <a:rPr lang="en-US" sz="1500" b="1" dirty="0">
                <a:solidFill>
                  <a:srgbClr val="343433"/>
                </a:solidFill>
                <a:latin typeface="Futura light"/>
              </a:rPr>
              <a:t>ranking</a:t>
            </a:r>
            <a:r>
              <a:rPr lang="en-US" sz="1500" dirty="0">
                <a:solidFill>
                  <a:srgbClr val="343433"/>
                </a:solidFill>
                <a:latin typeface="Futura light"/>
              </a:rPr>
              <a:t> where those who invest tokens in sustainable projects accumulate points;</a:t>
            </a:r>
          </a:p>
          <a:p>
            <a:r>
              <a:rPr lang="en-US" sz="1500" dirty="0">
                <a:solidFill>
                  <a:srgbClr val="343433"/>
                </a:solidFill>
                <a:latin typeface="Futura light"/>
              </a:rPr>
              <a:t>possibility </a:t>
            </a:r>
            <a:r>
              <a:rPr lang="en-US" sz="1500" b="1" dirty="0">
                <a:solidFill>
                  <a:srgbClr val="343433"/>
                </a:solidFill>
                <a:latin typeface="Futura light"/>
              </a:rPr>
              <a:t>to propose local sustainable projects</a:t>
            </a:r>
            <a:r>
              <a:rPr lang="en-US" sz="1500" dirty="0">
                <a:solidFill>
                  <a:srgbClr val="343433"/>
                </a:solidFill>
                <a:latin typeface="Futura light"/>
              </a:rPr>
              <a:t>, to which users can donate tokens</a:t>
            </a:r>
          </a:p>
          <a:p>
            <a:r>
              <a:rPr lang="en-US" sz="1500" b="1" dirty="0">
                <a:solidFill>
                  <a:srgbClr val="343433"/>
                </a:solidFill>
                <a:latin typeface="Futura light"/>
              </a:rPr>
              <a:t>tips</a:t>
            </a:r>
            <a:r>
              <a:rPr lang="en-US" sz="1500" dirty="0">
                <a:solidFill>
                  <a:srgbClr val="343433"/>
                </a:solidFill>
                <a:latin typeface="Futura light"/>
              </a:rPr>
              <a:t> on recycling and possibility to </a:t>
            </a:r>
            <a:r>
              <a:rPr lang="en-US" sz="1500" b="1" dirty="0">
                <a:solidFill>
                  <a:srgbClr val="343433"/>
                </a:solidFill>
                <a:latin typeface="Futura light"/>
              </a:rPr>
              <a:t>comment</a:t>
            </a:r>
            <a:r>
              <a:rPr lang="en-US" sz="1500" dirty="0">
                <a:solidFill>
                  <a:srgbClr val="343433"/>
                </a:solidFill>
                <a:latin typeface="Futura light"/>
              </a:rPr>
              <a:t> and </a:t>
            </a:r>
            <a:r>
              <a:rPr lang="en-US" sz="1500" b="1" dirty="0">
                <a:solidFill>
                  <a:srgbClr val="343433"/>
                </a:solidFill>
                <a:latin typeface="Futura light"/>
              </a:rPr>
              <a:t>share</a:t>
            </a:r>
          </a:p>
          <a:p>
            <a:r>
              <a:rPr lang="en-US" sz="1500" b="1" dirty="0">
                <a:solidFill>
                  <a:srgbClr val="343433"/>
                </a:solidFill>
                <a:latin typeface="Futura light"/>
              </a:rPr>
              <a:t>Ambassadors</a:t>
            </a:r>
            <a:r>
              <a:rPr lang="en-US" sz="1500" dirty="0">
                <a:solidFill>
                  <a:srgbClr val="343433"/>
                </a:solidFill>
                <a:latin typeface="Futura light"/>
              </a:rPr>
              <a:t>/</a:t>
            </a:r>
            <a:r>
              <a:rPr lang="en-US" sz="1500" b="1" dirty="0">
                <a:solidFill>
                  <a:srgbClr val="343433"/>
                </a:solidFill>
                <a:latin typeface="Futura light"/>
              </a:rPr>
              <a:t>opinion</a:t>
            </a:r>
            <a:r>
              <a:rPr lang="en-US" sz="1500" dirty="0">
                <a:solidFill>
                  <a:srgbClr val="343433"/>
                </a:solidFill>
                <a:latin typeface="Futura light"/>
              </a:rPr>
              <a:t> </a:t>
            </a:r>
            <a:r>
              <a:rPr lang="en-US" sz="1500" b="1" dirty="0">
                <a:solidFill>
                  <a:srgbClr val="343433"/>
                </a:solidFill>
                <a:latin typeface="Futura light"/>
              </a:rPr>
              <a:t>leaders</a:t>
            </a:r>
            <a:r>
              <a:rPr lang="en-US" sz="1500" dirty="0">
                <a:solidFill>
                  <a:srgbClr val="343433"/>
                </a:solidFill>
                <a:latin typeface="Futura light"/>
              </a:rPr>
              <a:t> who raise awareness.</a:t>
            </a:r>
          </a:p>
        </p:txBody>
      </p:sp>
      <p:pic>
        <p:nvPicPr>
          <p:cNvPr id="4" name="Immagine 3">
            <a:extLst>
              <a:ext uri="{FF2B5EF4-FFF2-40B4-BE49-F238E27FC236}">
                <a16:creationId xmlns:a16="http://schemas.microsoft.com/office/drawing/2014/main" id="{0D7C5461-3791-4F4F-8496-4010E9F98317}"/>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07838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82D805-CC4C-4EFD-8BED-0EB304DBC265}"/>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B339F255-9327-49E1-BD4A-4C2E8A14BD9D}"/>
              </a:ext>
            </a:extLst>
          </p:cNvPr>
          <p:cNvSpPr>
            <a:spLocks noGrp="1"/>
          </p:cNvSpPr>
          <p:nvPr>
            <p:ph idx="1"/>
          </p:nvPr>
        </p:nvSpPr>
        <p:spPr>
          <a:xfrm>
            <a:off x="838200" y="3059349"/>
            <a:ext cx="10515600" cy="1063490"/>
          </a:xfrm>
        </p:spPr>
        <p:txBody>
          <a:bodyPr>
            <a:normAutofit/>
          </a:bodyPr>
          <a:lstStyle/>
          <a:p>
            <a:pPr marL="0" indent="0" algn="ctr">
              <a:buNone/>
            </a:pPr>
            <a:r>
              <a:rPr lang="it-IT" sz="4400" b="1" spc="-100" dirty="0">
                <a:latin typeface="Futura"/>
                <a:ea typeface="+mj-ea"/>
                <a:cs typeface="+mj-cs"/>
              </a:rPr>
              <a:t>WHY IS THIS A WINNING SOLUTION?</a:t>
            </a:r>
          </a:p>
        </p:txBody>
      </p:sp>
      <p:pic>
        <p:nvPicPr>
          <p:cNvPr id="4" name="Immagine 3">
            <a:extLst>
              <a:ext uri="{FF2B5EF4-FFF2-40B4-BE49-F238E27FC236}">
                <a16:creationId xmlns:a16="http://schemas.microsoft.com/office/drawing/2014/main" id="{F8674E26-3107-4B2D-BA37-E76A0C368521}"/>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74059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6CE8C-F7A3-4255-BF1A-53AD070B0305}"/>
              </a:ext>
            </a:extLst>
          </p:cNvPr>
          <p:cNvSpPr>
            <a:spLocks noGrp="1"/>
          </p:cNvSpPr>
          <p:nvPr>
            <p:ph type="title"/>
          </p:nvPr>
        </p:nvSpPr>
        <p:spPr>
          <a:xfrm>
            <a:off x="112841" y="204619"/>
            <a:ext cx="12374880" cy="3224381"/>
          </a:xfrm>
        </p:spPr>
        <p:txBody>
          <a:bodyPr>
            <a:noAutofit/>
          </a:bodyPr>
          <a:lstStyle/>
          <a:p>
            <a:r>
              <a:rPr lang="it-IT" sz="30000" b="1" i="0" u="none" strike="noStrike" dirty="0">
                <a:solidFill>
                  <a:srgbClr val="0F0069"/>
                </a:solidFill>
                <a:effectLst/>
                <a:latin typeface="Futura"/>
              </a:rPr>
              <a:t>1</a:t>
            </a:r>
            <a:r>
              <a:rPr lang="it-IT" sz="10000" b="1" i="0" u="none" strike="noStrike" dirty="0">
                <a:solidFill>
                  <a:srgbClr val="0F0069"/>
                </a:solidFill>
                <a:effectLst/>
                <a:latin typeface="Futura"/>
              </a:rPr>
              <a:t>SUSTAINABILITY</a:t>
            </a:r>
            <a:endParaRPr lang="it-IT" sz="10000" b="1" dirty="0">
              <a:solidFill>
                <a:srgbClr val="0F0069"/>
              </a:solidFill>
              <a:latin typeface="Futura"/>
            </a:endParaRPr>
          </a:p>
        </p:txBody>
      </p:sp>
      <p:sp>
        <p:nvSpPr>
          <p:cNvPr id="3" name="Segnaposto contenuto 2">
            <a:extLst>
              <a:ext uri="{FF2B5EF4-FFF2-40B4-BE49-F238E27FC236}">
                <a16:creationId xmlns:a16="http://schemas.microsoft.com/office/drawing/2014/main" id="{1C2A457C-C3F3-41C8-A57C-DF7D7216D254}"/>
              </a:ext>
            </a:extLst>
          </p:cNvPr>
          <p:cNvSpPr>
            <a:spLocks noGrp="1"/>
          </p:cNvSpPr>
          <p:nvPr>
            <p:ph idx="1"/>
          </p:nvPr>
        </p:nvSpPr>
        <p:spPr>
          <a:xfrm>
            <a:off x="1042481" y="3154680"/>
            <a:ext cx="10515600" cy="4365998"/>
          </a:xfrm>
        </p:spPr>
        <p:txBody>
          <a:bodyPr/>
          <a:lstStyle/>
          <a:p>
            <a:pPr marL="0" indent="0" algn="just">
              <a:buNone/>
            </a:pPr>
            <a:r>
              <a:rPr lang="en-US" sz="2400" b="1" dirty="0">
                <a:latin typeface="Futura"/>
              </a:rPr>
              <a:t>BY DEFINITION, EVENTS HAVE ALWAYS BEEN PLACES WHERE AN IMMENSE AMOUNT OF WASTE IS CONSUMED, AND MANY TIMES IT IS NOT RECYCLED AS IT SHOULD BE.</a:t>
            </a:r>
          </a:p>
          <a:p>
            <a:pPr marL="0" indent="0" algn="just">
              <a:buNone/>
            </a:pPr>
            <a:endParaRPr lang="en-US" dirty="0"/>
          </a:p>
          <a:p>
            <a:pPr marL="0" indent="0" algn="just">
              <a:buNone/>
            </a:pPr>
            <a:r>
              <a:rPr lang="en-US" sz="2000" dirty="0">
                <a:solidFill>
                  <a:srgbClr val="343433"/>
                </a:solidFill>
                <a:latin typeface="Futura light"/>
              </a:rPr>
              <a:t>The object we designed will make it possible to differentiate waste in a completely new way, never seen before, so that even events can be places where the environment is respected.</a:t>
            </a:r>
          </a:p>
          <a:p>
            <a:pPr marL="0" indent="0" algn="just">
              <a:buNone/>
            </a:pPr>
            <a:endParaRPr lang="it-IT" dirty="0"/>
          </a:p>
        </p:txBody>
      </p:sp>
      <p:pic>
        <p:nvPicPr>
          <p:cNvPr id="4" name="Immagine 3">
            <a:extLst>
              <a:ext uri="{FF2B5EF4-FFF2-40B4-BE49-F238E27FC236}">
                <a16:creationId xmlns:a16="http://schemas.microsoft.com/office/drawing/2014/main" id="{6E57466C-79B0-4E0E-8A0C-AC06F34F82E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47109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61B77-2E25-4FA5-8C62-6B6FE53FC9C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D0169DA-0FB5-47A8-A45E-BF6D97DA8BC3}"/>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NOWADAYS EVERYONE INTERACTS WITH TECHNOLOGY. OUR GOAL IS TO USE IT FOR A GOOD CAUSE.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Thanks to the interface with which the user interacts, the object is designed to perform all functions in an automatic and innovative way. The app and the mechanisms inside the machine have been conceived to make the user participate in all phases of waste recycling.</a:t>
            </a:r>
          </a:p>
          <a:p>
            <a:pPr marL="0" indent="0">
              <a:buNone/>
            </a:pPr>
            <a:endParaRPr lang="it-IT" dirty="0"/>
          </a:p>
        </p:txBody>
      </p:sp>
      <p:sp>
        <p:nvSpPr>
          <p:cNvPr id="4" name="Titolo 1">
            <a:extLst>
              <a:ext uri="{FF2B5EF4-FFF2-40B4-BE49-F238E27FC236}">
                <a16:creationId xmlns:a16="http://schemas.microsoft.com/office/drawing/2014/main" id="{A7DC17D9-2B76-4C40-9A05-F750CD26F5DE}"/>
              </a:ext>
            </a:extLst>
          </p:cNvPr>
          <p:cNvSpPr txBox="1">
            <a:spLocks/>
          </p:cNvSpPr>
          <p:nvPr/>
        </p:nvSpPr>
        <p:spPr>
          <a:xfrm>
            <a:off x="838200" y="365125"/>
            <a:ext cx="10515600" cy="32243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sz="30000" b="1" dirty="0">
              <a:latin typeface="Futura"/>
            </a:endParaRPr>
          </a:p>
        </p:txBody>
      </p:sp>
      <p:sp>
        <p:nvSpPr>
          <p:cNvPr id="5" name="Titolo 1">
            <a:extLst>
              <a:ext uri="{FF2B5EF4-FFF2-40B4-BE49-F238E27FC236}">
                <a16:creationId xmlns:a16="http://schemas.microsoft.com/office/drawing/2014/main" id="{240A28E8-AD70-47AB-B7EC-E2D3767A1BCA}"/>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2</a:t>
            </a:r>
            <a:r>
              <a:rPr lang="it-IT" sz="10000" b="1" dirty="0">
                <a:solidFill>
                  <a:srgbClr val="0F0069"/>
                </a:solidFill>
                <a:latin typeface="Futura"/>
              </a:rPr>
              <a:t>INNOVATION</a:t>
            </a:r>
          </a:p>
        </p:txBody>
      </p:sp>
      <p:pic>
        <p:nvPicPr>
          <p:cNvPr id="6" name="Immagine 5">
            <a:extLst>
              <a:ext uri="{FF2B5EF4-FFF2-40B4-BE49-F238E27FC236}">
                <a16:creationId xmlns:a16="http://schemas.microsoft.com/office/drawing/2014/main" id="{9BEBE933-8F9B-40FE-8089-147B7857352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9201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902BD-531C-4A38-8EB0-CB55F91A60A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8201AA7-19EF-456F-95CC-AE33655804C4}"/>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DIGITAL, AS WE ARE!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The tool can claim to have one of the best technologies to cope with recycling and sustainability. The aim of this technology is to make the experience of recycling a smart and convenient one, so that the user is involved and spurred on. </a:t>
            </a:r>
          </a:p>
          <a:p>
            <a:pPr marL="0" indent="0">
              <a:buNone/>
            </a:pPr>
            <a:endParaRPr lang="it-IT" dirty="0"/>
          </a:p>
        </p:txBody>
      </p:sp>
      <p:sp>
        <p:nvSpPr>
          <p:cNvPr id="4" name="Titolo 1">
            <a:extLst>
              <a:ext uri="{FF2B5EF4-FFF2-40B4-BE49-F238E27FC236}">
                <a16:creationId xmlns:a16="http://schemas.microsoft.com/office/drawing/2014/main" id="{BB583008-75FC-43D4-885B-2B93BD9431CD}"/>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3</a:t>
            </a:r>
            <a:r>
              <a:rPr lang="it-IT" sz="10000" b="1" dirty="0">
                <a:solidFill>
                  <a:srgbClr val="0F0069"/>
                </a:solidFill>
                <a:latin typeface="Futura"/>
              </a:rPr>
              <a:t>DIGITAL</a:t>
            </a:r>
          </a:p>
        </p:txBody>
      </p:sp>
      <p:pic>
        <p:nvPicPr>
          <p:cNvPr id="5" name="Immagine 4">
            <a:extLst>
              <a:ext uri="{FF2B5EF4-FFF2-40B4-BE49-F238E27FC236}">
                <a16:creationId xmlns:a16="http://schemas.microsoft.com/office/drawing/2014/main" id="{5BD4C342-B636-4776-AA5C-39E93AC00EC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4628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850A-E4A2-4322-9809-6ABADD3DC41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F224085-FF87-4248-B68A-8A92688207F4}"/>
              </a:ext>
            </a:extLst>
          </p:cNvPr>
          <p:cNvSpPr>
            <a:spLocks noGrp="1"/>
          </p:cNvSpPr>
          <p:nvPr>
            <p:ph idx="1"/>
          </p:nvPr>
        </p:nvSpPr>
        <p:spPr>
          <a:xfrm>
            <a:off x="838200" y="2704245"/>
            <a:ext cx="10515600" cy="4351338"/>
          </a:xfrm>
        </p:spPr>
        <p:txBody>
          <a:bodyPr>
            <a:normAutofit lnSpcReduction="10000"/>
          </a:bodyPr>
          <a:lstStyle/>
          <a:p>
            <a:pPr marL="0" indent="0" algn="just">
              <a:buNone/>
            </a:pPr>
            <a:endParaRPr lang="en-US" dirty="0"/>
          </a:p>
          <a:p>
            <a:pPr marL="0" indent="0" algn="just">
              <a:buNone/>
            </a:pPr>
            <a:r>
              <a:rPr lang="en-US" sz="2600" b="1" dirty="0">
                <a:latin typeface="Futura"/>
              </a:rPr>
              <a:t>EUROPE INSPIRED US!</a:t>
            </a:r>
          </a:p>
          <a:p>
            <a:pPr marL="0" indent="0" algn="just">
              <a:buNone/>
            </a:pPr>
            <a:endParaRPr lang="en-US" sz="2200" dirty="0">
              <a:solidFill>
                <a:srgbClr val="343433"/>
              </a:solidFill>
              <a:latin typeface="Futura light"/>
            </a:endParaRPr>
          </a:p>
          <a:p>
            <a:pPr marL="0" indent="0" algn="just">
              <a:buNone/>
            </a:pPr>
            <a:r>
              <a:rPr lang="en-US" sz="2200" dirty="0">
                <a:solidFill>
                  <a:srgbClr val="343433"/>
                </a:solidFill>
                <a:latin typeface="Futura light"/>
              </a:rPr>
              <a:t>Our team is currently living across Europe, we are experiencing different realities and taking inspiration from them. In particular, we are based in Venice (Italy), Madrid (Spain), Barcelona (Spain), Oslo (Norway)  and London (United Kingdom).</a:t>
            </a:r>
          </a:p>
          <a:p>
            <a:pPr marL="0" indent="0" algn="just">
              <a:buNone/>
            </a:pPr>
            <a:r>
              <a:rPr lang="en-US" sz="2200" dirty="0">
                <a:solidFill>
                  <a:srgbClr val="343433"/>
                </a:solidFill>
                <a:latin typeface="Futura light"/>
              </a:rPr>
              <a:t>Each one of us, has analyzed the situation of the country where we are regarding the sustainability of waste recycling. Our tool and the communication strategy are the result of a good analysis of European solutions, we took  inspiration from solutions that these countries already propose, trying to improve them more and more.</a:t>
            </a:r>
          </a:p>
          <a:p>
            <a:pPr marL="0" indent="0">
              <a:buNone/>
            </a:pPr>
            <a:endParaRPr lang="it-IT" dirty="0"/>
          </a:p>
        </p:txBody>
      </p:sp>
      <p:sp>
        <p:nvSpPr>
          <p:cNvPr id="4" name="Titolo 1">
            <a:extLst>
              <a:ext uri="{FF2B5EF4-FFF2-40B4-BE49-F238E27FC236}">
                <a16:creationId xmlns:a16="http://schemas.microsoft.com/office/drawing/2014/main" id="{228D7B3E-0E74-468D-8D47-BB1E636A0721}"/>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4</a:t>
            </a:r>
            <a:r>
              <a:rPr lang="it-IT" sz="10000" b="1" dirty="0">
                <a:solidFill>
                  <a:srgbClr val="0F0069"/>
                </a:solidFill>
                <a:latin typeface="Futura"/>
              </a:rPr>
              <a:t>INTERNATIONAL</a:t>
            </a:r>
          </a:p>
        </p:txBody>
      </p:sp>
      <p:pic>
        <p:nvPicPr>
          <p:cNvPr id="5" name="Immagine 4">
            <a:extLst>
              <a:ext uri="{FF2B5EF4-FFF2-40B4-BE49-F238E27FC236}">
                <a16:creationId xmlns:a16="http://schemas.microsoft.com/office/drawing/2014/main" id="{9153E5B7-3FCC-4CF8-B18F-8C85102BFC64}"/>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5662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FC375-0126-42D0-B815-5F7D6E38563D}"/>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7FFDB862-632F-4E9A-84E3-FF72464FEEA5}"/>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5F099840-DE03-46AB-88B0-A2924C28FAA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50703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C6682-4848-42BA-AB7A-4DA7A3085B3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E7E21BA-DF81-4B57-9BB3-22B79A4D2705}"/>
              </a:ext>
            </a:extLst>
          </p:cNvPr>
          <p:cNvSpPr>
            <a:spLocks noGrp="1"/>
          </p:cNvSpPr>
          <p:nvPr>
            <p:ph idx="1"/>
          </p:nvPr>
        </p:nvSpPr>
        <p:spPr>
          <a:xfrm>
            <a:off x="838200" y="3101826"/>
            <a:ext cx="10515600" cy="4351338"/>
          </a:xfrm>
        </p:spPr>
        <p:txBody>
          <a:bodyPr/>
          <a:lstStyle/>
          <a:p>
            <a:pPr marL="0" indent="0" algn="just">
              <a:buNone/>
            </a:pPr>
            <a:r>
              <a:rPr lang="en-US" sz="2600" b="1" dirty="0">
                <a:latin typeface="Futura"/>
              </a:rPr>
              <a:t>SEAMLESS AND ELEGANT.</a:t>
            </a:r>
          </a:p>
          <a:p>
            <a:pPr marL="0" indent="0" algn="just">
              <a:buNone/>
            </a:pPr>
            <a:endParaRPr lang="en-US" sz="2600" b="1" dirty="0">
              <a:latin typeface="Futura"/>
            </a:endParaRPr>
          </a:p>
          <a:p>
            <a:pPr marL="0" indent="0" algn="just">
              <a:buNone/>
            </a:pPr>
            <a:r>
              <a:rPr lang="en-US" sz="2200" dirty="0">
                <a:solidFill>
                  <a:srgbClr val="343433"/>
                </a:solidFill>
                <a:latin typeface="Futura light"/>
              </a:rPr>
              <a:t>The tool is intuitive and easy to use. It is visible and has an elegant design. </a:t>
            </a:r>
          </a:p>
          <a:p>
            <a:pPr marL="0" indent="0" algn="just">
              <a:buNone/>
            </a:pPr>
            <a:r>
              <a:rPr lang="en-US" sz="2200" dirty="0">
                <a:solidFill>
                  <a:srgbClr val="343433"/>
                </a:solidFill>
                <a:latin typeface="Futura light"/>
              </a:rPr>
              <a:t>The app is thought to be directly connected to the tool to make the experience seamless and easy for the users. Moreover it is easily accessible through the QR code, gives a lot of advices about recycling, gives the possibility to add local projects and to </a:t>
            </a:r>
            <a:r>
              <a:rPr lang="en-US" sz="2200" dirty="0" err="1">
                <a:solidFill>
                  <a:srgbClr val="343433"/>
                </a:solidFill>
                <a:latin typeface="Futura light"/>
              </a:rPr>
              <a:t>to</a:t>
            </a:r>
            <a:r>
              <a:rPr lang="en-US" sz="2200" dirty="0">
                <a:solidFill>
                  <a:srgbClr val="343433"/>
                </a:solidFill>
                <a:latin typeface="Futura light"/>
              </a:rPr>
              <a:t> meet and hear speeches of the most important opinion leaders and so to spread the world about sustainability. </a:t>
            </a:r>
            <a:endParaRPr lang="it-IT" sz="2200" dirty="0">
              <a:solidFill>
                <a:srgbClr val="343433"/>
              </a:solidFill>
              <a:latin typeface="Futura light"/>
            </a:endParaRPr>
          </a:p>
        </p:txBody>
      </p:sp>
      <p:sp>
        <p:nvSpPr>
          <p:cNvPr id="4" name="Titolo 1">
            <a:extLst>
              <a:ext uri="{FF2B5EF4-FFF2-40B4-BE49-F238E27FC236}">
                <a16:creationId xmlns:a16="http://schemas.microsoft.com/office/drawing/2014/main" id="{D880D03F-99EB-47D1-8D05-842515E9261F}"/>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5</a:t>
            </a:r>
            <a:r>
              <a:rPr lang="it-IT" sz="10000" b="1" dirty="0">
                <a:solidFill>
                  <a:srgbClr val="0F0069"/>
                </a:solidFill>
                <a:latin typeface="Futura"/>
              </a:rPr>
              <a:t>EXPERIENCE</a:t>
            </a:r>
          </a:p>
        </p:txBody>
      </p:sp>
      <p:pic>
        <p:nvPicPr>
          <p:cNvPr id="5" name="Immagine 4">
            <a:extLst>
              <a:ext uri="{FF2B5EF4-FFF2-40B4-BE49-F238E27FC236}">
                <a16:creationId xmlns:a16="http://schemas.microsoft.com/office/drawing/2014/main" id="{54BC683B-33DB-4446-8528-A82C5B056D0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8165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E046FEA-2566-4B12-9F16-27925E742E23}"/>
              </a:ext>
            </a:extLst>
          </p:cNvPr>
          <p:cNvSpPr>
            <a:spLocks noGrp="1"/>
          </p:cNvSpPr>
          <p:nvPr>
            <p:ph idx="1"/>
          </p:nvPr>
        </p:nvSpPr>
        <p:spPr>
          <a:xfrm>
            <a:off x="838200" y="2141537"/>
            <a:ext cx="10515600" cy="4351338"/>
          </a:xfrm>
        </p:spPr>
        <p:txBody>
          <a:bodyPr/>
          <a:lstStyle/>
          <a:p>
            <a:pPr marL="0" indent="0">
              <a:buNone/>
            </a:pPr>
            <a:r>
              <a:rPr lang="en-US" sz="2600" b="1" dirty="0">
                <a:latin typeface="Futura"/>
              </a:rPr>
              <a:t>“We are at a tipping point, which means that we still have the opportunity to tip things back in the right direction if we act NOW”.</a:t>
            </a:r>
          </a:p>
          <a:p>
            <a:pPr marL="0" indent="0">
              <a:buNone/>
            </a:pPr>
            <a:endParaRPr lang="en-US" sz="2600" b="1" dirty="0">
              <a:latin typeface="Futura"/>
            </a:endParaRPr>
          </a:p>
          <a:p>
            <a:pPr marL="0" indent="0" algn="r" rtl="0">
              <a:spcBef>
                <a:spcPts val="0"/>
              </a:spcBef>
              <a:spcAft>
                <a:spcPts val="0"/>
              </a:spcAft>
              <a:buNone/>
            </a:pPr>
            <a:r>
              <a:rPr lang="en-US" sz="2200" dirty="0">
                <a:solidFill>
                  <a:srgbClr val="343433"/>
                </a:solidFill>
                <a:latin typeface="Futura light"/>
              </a:rPr>
              <a:t>Join the wave </a:t>
            </a:r>
          </a:p>
          <a:p>
            <a:pPr marL="0" indent="0" algn="r" rtl="0">
              <a:spcBef>
                <a:spcPts val="0"/>
              </a:spcBef>
              <a:spcAft>
                <a:spcPts val="0"/>
              </a:spcAft>
              <a:buNone/>
            </a:pPr>
            <a:r>
              <a:rPr lang="en-US" sz="2200" dirty="0">
                <a:solidFill>
                  <a:srgbClr val="343433"/>
                </a:solidFill>
                <a:latin typeface="Futura light"/>
              </a:rPr>
              <a:t>with </a:t>
            </a:r>
            <a:r>
              <a:rPr lang="en-US" sz="2200" b="1" dirty="0" err="1">
                <a:solidFill>
                  <a:srgbClr val="343433"/>
                </a:solidFill>
                <a:latin typeface="Futura light"/>
              </a:rPr>
              <a:t>GreenWings</a:t>
            </a:r>
            <a:endParaRPr lang="it-IT" sz="2200" b="1" dirty="0">
              <a:solidFill>
                <a:srgbClr val="343433"/>
              </a:solidFill>
              <a:latin typeface="Futura light"/>
            </a:endParaRPr>
          </a:p>
        </p:txBody>
      </p:sp>
      <p:pic>
        <p:nvPicPr>
          <p:cNvPr id="4" name="Immagine 3">
            <a:extLst>
              <a:ext uri="{FF2B5EF4-FFF2-40B4-BE49-F238E27FC236}">
                <a16:creationId xmlns:a16="http://schemas.microsoft.com/office/drawing/2014/main" id="{4BC64681-0A3A-41ED-8F00-4A367E1F5C28}"/>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22685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6E646-FA7D-432A-A9F2-6A141853096C}"/>
              </a:ext>
            </a:extLst>
          </p:cNvPr>
          <p:cNvSpPr>
            <a:spLocks noGrp="1"/>
          </p:cNvSpPr>
          <p:nvPr>
            <p:ph type="title"/>
          </p:nvPr>
        </p:nvSpPr>
        <p:spPr/>
        <p:txBody>
          <a:bodyPr/>
          <a:lstStyle/>
          <a:p>
            <a:r>
              <a:rPr lang="it-IT" b="1" spc="-100" dirty="0">
                <a:latin typeface="Futura"/>
              </a:rPr>
              <a:t>OUR</a:t>
            </a:r>
            <a:r>
              <a:rPr lang="it-IT" dirty="0"/>
              <a:t> </a:t>
            </a:r>
            <a:r>
              <a:rPr lang="it-IT" b="1" spc="-100" dirty="0">
                <a:latin typeface="Futura"/>
              </a:rPr>
              <a:t>TEAM</a:t>
            </a:r>
          </a:p>
        </p:txBody>
      </p:sp>
      <p:sp>
        <p:nvSpPr>
          <p:cNvPr id="4" name="Ovale 3">
            <a:extLst>
              <a:ext uri="{FF2B5EF4-FFF2-40B4-BE49-F238E27FC236}">
                <a16:creationId xmlns:a16="http://schemas.microsoft.com/office/drawing/2014/main" id="{663D3900-6D7D-4862-A21A-56A4CC130A24}"/>
              </a:ext>
            </a:extLst>
          </p:cNvPr>
          <p:cNvSpPr/>
          <p:nvPr/>
        </p:nvSpPr>
        <p:spPr>
          <a:xfrm>
            <a:off x="705729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F4497EFB-E773-45AC-A14C-D8181BF6A4AE}"/>
              </a:ext>
            </a:extLst>
          </p:cNvPr>
          <p:cNvSpPr/>
          <p:nvPr/>
        </p:nvSpPr>
        <p:spPr>
          <a:xfrm>
            <a:off x="1441938" y="2192215"/>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BBB4315F-EE1D-4D3C-BE9D-61116F600E7F}"/>
              </a:ext>
            </a:extLst>
          </p:cNvPr>
          <p:cNvSpPr/>
          <p:nvPr/>
        </p:nvSpPr>
        <p:spPr>
          <a:xfrm>
            <a:off x="321212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FA59CF36-2CA7-487E-9533-DD98292635C0}"/>
              </a:ext>
            </a:extLst>
          </p:cNvPr>
          <p:cNvSpPr/>
          <p:nvPr/>
        </p:nvSpPr>
        <p:spPr>
          <a:xfrm>
            <a:off x="513470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5E9B8BA-862C-4302-9165-35D271B13206}"/>
              </a:ext>
            </a:extLst>
          </p:cNvPr>
          <p:cNvSpPr/>
          <p:nvPr/>
        </p:nvSpPr>
        <p:spPr>
          <a:xfrm>
            <a:off x="897987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CB54469E-9A28-4387-9C55-2FE769A484C2}"/>
              </a:ext>
            </a:extLst>
          </p:cNvPr>
          <p:cNvSpPr txBox="1"/>
          <p:nvPr/>
        </p:nvSpPr>
        <p:spPr>
          <a:xfrm>
            <a:off x="1533228" y="4188656"/>
            <a:ext cx="1740004" cy="307777"/>
          </a:xfrm>
          <a:prstGeom prst="rect">
            <a:avLst/>
          </a:prstGeom>
          <a:noFill/>
        </p:spPr>
        <p:txBody>
          <a:bodyPr wrap="square" rtlCol="0">
            <a:spAutoFit/>
          </a:bodyPr>
          <a:lstStyle/>
          <a:p>
            <a:pPr algn="ctr"/>
            <a:r>
              <a:rPr lang="it-IT" sz="1400" b="1" dirty="0">
                <a:latin typeface="Futura"/>
              </a:rPr>
              <a:t>VITTORIA LAZZER</a:t>
            </a:r>
          </a:p>
        </p:txBody>
      </p:sp>
      <p:sp>
        <p:nvSpPr>
          <p:cNvPr id="10" name="CasellaDiTesto 9">
            <a:extLst>
              <a:ext uri="{FF2B5EF4-FFF2-40B4-BE49-F238E27FC236}">
                <a16:creationId xmlns:a16="http://schemas.microsoft.com/office/drawing/2014/main" id="{963B0A9B-C444-4B02-A614-A23FA9260452}"/>
              </a:ext>
            </a:extLst>
          </p:cNvPr>
          <p:cNvSpPr txBox="1"/>
          <p:nvPr/>
        </p:nvSpPr>
        <p:spPr>
          <a:xfrm>
            <a:off x="7148582" y="6389617"/>
            <a:ext cx="1740004" cy="307777"/>
          </a:xfrm>
          <a:prstGeom prst="rect">
            <a:avLst/>
          </a:prstGeom>
          <a:noFill/>
        </p:spPr>
        <p:txBody>
          <a:bodyPr wrap="square" rtlCol="0">
            <a:spAutoFit/>
          </a:bodyPr>
          <a:lstStyle/>
          <a:p>
            <a:pPr algn="ctr"/>
            <a:r>
              <a:rPr lang="it-IT" sz="1400" b="1" dirty="0">
                <a:latin typeface="Futura"/>
              </a:rPr>
              <a:t>ANNA NARDO</a:t>
            </a:r>
          </a:p>
        </p:txBody>
      </p:sp>
      <p:sp>
        <p:nvSpPr>
          <p:cNvPr id="11" name="CasellaDiTesto 10">
            <a:extLst>
              <a:ext uri="{FF2B5EF4-FFF2-40B4-BE49-F238E27FC236}">
                <a16:creationId xmlns:a16="http://schemas.microsoft.com/office/drawing/2014/main" id="{73BB6CF3-9073-4A73-B8AD-F9390166F361}"/>
              </a:ext>
            </a:extLst>
          </p:cNvPr>
          <p:cNvSpPr txBox="1"/>
          <p:nvPr/>
        </p:nvSpPr>
        <p:spPr>
          <a:xfrm>
            <a:off x="3303412" y="6389617"/>
            <a:ext cx="1740004" cy="307777"/>
          </a:xfrm>
          <a:prstGeom prst="rect">
            <a:avLst/>
          </a:prstGeom>
          <a:noFill/>
        </p:spPr>
        <p:txBody>
          <a:bodyPr wrap="square" rtlCol="0">
            <a:spAutoFit/>
          </a:bodyPr>
          <a:lstStyle/>
          <a:p>
            <a:pPr algn="ctr"/>
            <a:r>
              <a:rPr lang="it-IT" sz="1400" b="1" dirty="0">
                <a:latin typeface="Futura"/>
              </a:rPr>
              <a:t>MELISSA MATTIOLI</a:t>
            </a:r>
          </a:p>
        </p:txBody>
      </p:sp>
      <p:sp>
        <p:nvSpPr>
          <p:cNvPr id="12" name="CasellaDiTesto 11">
            <a:extLst>
              <a:ext uri="{FF2B5EF4-FFF2-40B4-BE49-F238E27FC236}">
                <a16:creationId xmlns:a16="http://schemas.microsoft.com/office/drawing/2014/main" id="{19AB11ED-5DA5-4922-A82B-8327A135D55C}"/>
              </a:ext>
            </a:extLst>
          </p:cNvPr>
          <p:cNvSpPr txBox="1"/>
          <p:nvPr/>
        </p:nvSpPr>
        <p:spPr>
          <a:xfrm>
            <a:off x="8878484" y="4185679"/>
            <a:ext cx="2125369" cy="307777"/>
          </a:xfrm>
          <a:prstGeom prst="rect">
            <a:avLst/>
          </a:prstGeom>
          <a:noFill/>
        </p:spPr>
        <p:txBody>
          <a:bodyPr wrap="square" rtlCol="0">
            <a:spAutoFit/>
          </a:bodyPr>
          <a:lstStyle/>
          <a:p>
            <a:pPr algn="ctr"/>
            <a:r>
              <a:rPr lang="it-IT" sz="1400" b="1" dirty="0">
                <a:latin typeface="Futura"/>
              </a:rPr>
              <a:t>AURORA MENEGATTO</a:t>
            </a:r>
          </a:p>
        </p:txBody>
      </p:sp>
      <p:sp>
        <p:nvSpPr>
          <p:cNvPr id="13" name="CasellaDiTesto 12">
            <a:extLst>
              <a:ext uri="{FF2B5EF4-FFF2-40B4-BE49-F238E27FC236}">
                <a16:creationId xmlns:a16="http://schemas.microsoft.com/office/drawing/2014/main" id="{831F60C1-4633-45F0-9C23-551BCEA47F53}"/>
              </a:ext>
            </a:extLst>
          </p:cNvPr>
          <p:cNvSpPr txBox="1"/>
          <p:nvPr/>
        </p:nvSpPr>
        <p:spPr>
          <a:xfrm>
            <a:off x="5225997" y="4185679"/>
            <a:ext cx="1740004" cy="307777"/>
          </a:xfrm>
          <a:prstGeom prst="rect">
            <a:avLst/>
          </a:prstGeom>
          <a:noFill/>
        </p:spPr>
        <p:txBody>
          <a:bodyPr wrap="square" rtlCol="0">
            <a:spAutoFit/>
          </a:bodyPr>
          <a:lstStyle/>
          <a:p>
            <a:pPr algn="ctr"/>
            <a:r>
              <a:rPr lang="it-IT" sz="1400" b="1" dirty="0">
                <a:latin typeface="Futura"/>
              </a:rPr>
              <a:t>SOFIA FAVARO</a:t>
            </a:r>
          </a:p>
        </p:txBody>
      </p:sp>
      <p:pic>
        <p:nvPicPr>
          <p:cNvPr id="14" name="Immagine 13">
            <a:extLst>
              <a:ext uri="{FF2B5EF4-FFF2-40B4-BE49-F238E27FC236}">
                <a16:creationId xmlns:a16="http://schemas.microsoft.com/office/drawing/2014/main" id="{CD23A818-C266-464B-844F-5C3D05087A7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66288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6C2F3-9880-41D6-8E5C-EF1529FB370D}"/>
              </a:ext>
            </a:extLst>
          </p:cNvPr>
          <p:cNvSpPr>
            <a:spLocks noGrp="1"/>
          </p:cNvSpPr>
          <p:nvPr>
            <p:ph type="title"/>
          </p:nvPr>
        </p:nvSpPr>
        <p:spPr/>
        <p:txBody>
          <a:bodyPr/>
          <a:lstStyle/>
          <a:p>
            <a:r>
              <a:rPr lang="it-IT" b="1" spc="-100" dirty="0">
                <a:latin typeface="Futura"/>
              </a:rPr>
              <a:t>CONTACTS</a:t>
            </a:r>
          </a:p>
        </p:txBody>
      </p:sp>
      <p:sp>
        <p:nvSpPr>
          <p:cNvPr id="3" name="Segnaposto contenuto 2">
            <a:extLst>
              <a:ext uri="{FF2B5EF4-FFF2-40B4-BE49-F238E27FC236}">
                <a16:creationId xmlns:a16="http://schemas.microsoft.com/office/drawing/2014/main" id="{4330ED16-1F21-4E5B-BE71-9685BBC55B71}"/>
              </a:ext>
            </a:extLst>
          </p:cNvPr>
          <p:cNvSpPr>
            <a:spLocks noGrp="1"/>
          </p:cNvSpPr>
          <p:nvPr>
            <p:ph idx="1"/>
          </p:nvPr>
        </p:nvSpPr>
        <p:spPr>
          <a:xfrm>
            <a:off x="838200" y="1844478"/>
            <a:ext cx="10515600" cy="4351338"/>
          </a:xfrm>
        </p:spPr>
        <p:txBody>
          <a:bodyPr/>
          <a:lstStyle/>
          <a:p>
            <a:pPr marL="0" indent="0">
              <a:buNone/>
            </a:pPr>
            <a:r>
              <a:rPr lang="it-IT" sz="2200" dirty="0">
                <a:solidFill>
                  <a:srgbClr val="343433"/>
                </a:solidFill>
                <a:latin typeface="Futura light"/>
              </a:rPr>
              <a:t>In the case </a:t>
            </a:r>
            <a:r>
              <a:rPr lang="it-IT" sz="2200">
                <a:solidFill>
                  <a:srgbClr val="343433"/>
                </a:solidFill>
                <a:latin typeface="Futura light"/>
              </a:rPr>
              <a:t>of doubts</a:t>
            </a:r>
            <a:r>
              <a:rPr lang="it-IT" sz="2200" dirty="0">
                <a:solidFill>
                  <a:srgbClr val="343433"/>
                </a:solidFill>
                <a:latin typeface="Futura light"/>
              </a:rPr>
              <a:t> or </a:t>
            </a:r>
            <a:r>
              <a:rPr lang="it-IT" sz="2200" dirty="0" err="1">
                <a:solidFill>
                  <a:srgbClr val="343433"/>
                </a:solidFill>
                <a:latin typeface="Futura light"/>
              </a:rPr>
              <a:t>questions</a:t>
            </a:r>
            <a:r>
              <a:rPr lang="it-IT" sz="2200" dirty="0">
                <a:solidFill>
                  <a:srgbClr val="343433"/>
                </a:solidFill>
                <a:latin typeface="Futura light"/>
              </a:rPr>
              <a:t> contact:</a:t>
            </a:r>
          </a:p>
          <a:p>
            <a:pPr marL="0" indent="0">
              <a:buNone/>
            </a:pPr>
            <a:endParaRPr lang="it-IT" sz="2200" dirty="0">
              <a:solidFill>
                <a:srgbClr val="343433"/>
              </a:solidFill>
              <a:latin typeface="Futura light"/>
            </a:endParaRPr>
          </a:p>
          <a:p>
            <a:pPr marL="0" indent="0">
              <a:buNone/>
            </a:pPr>
            <a:r>
              <a:rPr lang="it-IT" sz="2200" b="1" dirty="0">
                <a:solidFill>
                  <a:srgbClr val="343433"/>
                </a:solidFill>
                <a:latin typeface="Futura light"/>
              </a:rPr>
              <a:t>Vittoria </a:t>
            </a:r>
            <a:r>
              <a:rPr lang="it-IT" sz="2200" b="1" dirty="0" err="1">
                <a:solidFill>
                  <a:srgbClr val="343433"/>
                </a:solidFill>
                <a:latin typeface="Futura light"/>
              </a:rPr>
              <a:t>Lazzer</a:t>
            </a:r>
            <a:r>
              <a:rPr lang="it-IT" sz="2200" b="1" dirty="0">
                <a:solidFill>
                  <a:srgbClr val="343433"/>
                </a:solidFill>
                <a:latin typeface="Futura light"/>
              </a:rPr>
              <a:t>: </a:t>
            </a:r>
            <a:r>
              <a:rPr lang="it-IT" sz="2200" dirty="0">
                <a:solidFill>
                  <a:srgbClr val="343433"/>
                </a:solidFill>
                <a:latin typeface="Futura light"/>
              </a:rPr>
              <a:t>vittoria.lazzer@student.h-farm.com</a:t>
            </a:r>
          </a:p>
          <a:p>
            <a:pPr marL="0" indent="0">
              <a:buNone/>
            </a:pPr>
            <a:r>
              <a:rPr lang="it-IT" sz="2200" b="1" dirty="0">
                <a:solidFill>
                  <a:srgbClr val="343433"/>
                </a:solidFill>
                <a:latin typeface="Futura light"/>
              </a:rPr>
              <a:t>Melissa Mattioli: </a:t>
            </a:r>
            <a:r>
              <a:rPr lang="it-IT" sz="2200" dirty="0">
                <a:solidFill>
                  <a:srgbClr val="343433"/>
                </a:solidFill>
                <a:latin typeface="Futura light"/>
              </a:rPr>
              <a:t>melissa.mattioli@student.h-farm.com</a:t>
            </a:r>
          </a:p>
          <a:p>
            <a:pPr marL="0" indent="0">
              <a:buNone/>
            </a:pPr>
            <a:r>
              <a:rPr lang="it-IT" sz="2200" b="1" dirty="0">
                <a:solidFill>
                  <a:srgbClr val="343433"/>
                </a:solidFill>
                <a:latin typeface="Futura light"/>
              </a:rPr>
              <a:t>Aurora Menegatto: </a:t>
            </a:r>
            <a:r>
              <a:rPr lang="it-IT" sz="2200" dirty="0">
                <a:solidFill>
                  <a:srgbClr val="343433"/>
                </a:solidFill>
                <a:latin typeface="Futura light"/>
              </a:rPr>
              <a:t>aurora.menegatto@student.h-farm.com</a:t>
            </a:r>
          </a:p>
          <a:p>
            <a:pPr marL="0" indent="0">
              <a:buNone/>
            </a:pPr>
            <a:r>
              <a:rPr lang="it-IT" sz="2200" b="1" dirty="0">
                <a:solidFill>
                  <a:srgbClr val="343433"/>
                </a:solidFill>
                <a:latin typeface="Futura light"/>
              </a:rPr>
              <a:t>Sofia Favero: </a:t>
            </a:r>
            <a:r>
              <a:rPr lang="it-IT" sz="2200" dirty="0">
                <a:solidFill>
                  <a:srgbClr val="343433"/>
                </a:solidFill>
                <a:latin typeface="Futura light"/>
              </a:rPr>
              <a:t>sofia.favero@student.h-farm.com</a:t>
            </a:r>
          </a:p>
          <a:p>
            <a:pPr marL="0" indent="0">
              <a:buNone/>
            </a:pPr>
            <a:r>
              <a:rPr lang="it-IT" sz="2200" b="1" dirty="0">
                <a:solidFill>
                  <a:srgbClr val="343433"/>
                </a:solidFill>
                <a:latin typeface="Futura light"/>
              </a:rPr>
              <a:t>Anna Nardo: </a:t>
            </a:r>
            <a:r>
              <a:rPr lang="it-IT" sz="2200" dirty="0">
                <a:solidFill>
                  <a:srgbClr val="343433"/>
                </a:solidFill>
                <a:latin typeface="Futura light"/>
              </a:rPr>
              <a:t>anna.nardo@student.h-farm.com</a:t>
            </a:r>
          </a:p>
        </p:txBody>
      </p:sp>
      <p:pic>
        <p:nvPicPr>
          <p:cNvPr id="4" name="Immagine 3">
            <a:extLst>
              <a:ext uri="{FF2B5EF4-FFF2-40B4-BE49-F238E27FC236}">
                <a16:creationId xmlns:a16="http://schemas.microsoft.com/office/drawing/2014/main" id="{0D569025-1478-4523-9D3D-5630D78B24FC}"/>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20761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A279F43-5868-4E33-972C-85DFFBF4A01A}"/>
              </a:ext>
            </a:extLst>
          </p:cNvPr>
          <p:cNvSpPr>
            <a:spLocks noGrp="1"/>
          </p:cNvSpPr>
          <p:nvPr>
            <p:ph type="title"/>
          </p:nvPr>
        </p:nvSpPr>
        <p:spPr>
          <a:xfrm>
            <a:off x="5999438" y="339539"/>
            <a:ext cx="4840010" cy="1807305"/>
          </a:xfrm>
        </p:spPr>
        <p:txBody>
          <a:bodyPr>
            <a:normAutofit/>
          </a:bodyPr>
          <a:lstStyle/>
          <a:p>
            <a:r>
              <a:rPr lang="it-IT" b="1" spc="-100" dirty="0">
                <a:latin typeface="Futura"/>
              </a:rPr>
              <a:t>OUR PROJECT</a:t>
            </a:r>
          </a:p>
        </p:txBody>
      </p:sp>
      <p:pic>
        <p:nvPicPr>
          <p:cNvPr id="4098" name="Picture 2">
            <a:extLst>
              <a:ext uri="{FF2B5EF4-FFF2-40B4-BE49-F238E27FC236}">
                <a16:creationId xmlns:a16="http://schemas.microsoft.com/office/drawing/2014/main" id="{B8298F82-68AB-4B00-8ECA-CCF07EF6A3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81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788ECD1B-0DE9-4336-ADF5-D9C52721E0E3}"/>
              </a:ext>
            </a:extLst>
          </p:cNvPr>
          <p:cNvSpPr>
            <a:spLocks noGrp="1"/>
          </p:cNvSpPr>
          <p:nvPr>
            <p:ph idx="1"/>
          </p:nvPr>
        </p:nvSpPr>
        <p:spPr>
          <a:xfrm>
            <a:off x="5915025" y="1637971"/>
            <a:ext cx="5924549" cy="5020003"/>
          </a:xfrm>
        </p:spPr>
        <p:txBody>
          <a:bodyPr>
            <a:normAutofit fontScale="92500" lnSpcReduction="20000"/>
          </a:bodyPr>
          <a:lstStyle/>
          <a:p>
            <a:pPr marL="0" indent="0" rtl="0">
              <a:spcBef>
                <a:spcPts val="0"/>
              </a:spcBef>
              <a:spcAft>
                <a:spcPts val="0"/>
              </a:spcAft>
              <a:buNone/>
            </a:pPr>
            <a:r>
              <a:rPr lang="en-US" sz="800" b="1" dirty="0">
                <a:latin typeface="Futura"/>
              </a:rPr>
              <a:t>“</a:t>
            </a:r>
            <a:r>
              <a:rPr lang="en-US" sz="1400" b="1" dirty="0" err="1">
                <a:latin typeface="Futura"/>
              </a:rPr>
              <a:t>Redbull</a:t>
            </a:r>
            <a:r>
              <a:rPr lang="en-US" sz="1400" b="1" dirty="0">
                <a:latin typeface="Futura"/>
              </a:rPr>
              <a:t> gives you wings”</a:t>
            </a:r>
          </a:p>
          <a:p>
            <a:pPr marL="0" indent="0" rtl="0">
              <a:spcBef>
                <a:spcPts val="0"/>
              </a:spcBef>
              <a:spcAft>
                <a:spcPts val="0"/>
              </a:spcAft>
              <a:buNone/>
            </a:pPr>
            <a:endParaRPr lang="en-US" sz="1400" dirty="0">
              <a:latin typeface="Futura light"/>
            </a:endParaRPr>
          </a:p>
          <a:p>
            <a:pPr marL="0" indent="0" rtl="0">
              <a:spcBef>
                <a:spcPts val="0"/>
              </a:spcBef>
              <a:spcAft>
                <a:spcPts val="0"/>
              </a:spcAft>
              <a:buNone/>
            </a:pPr>
            <a:r>
              <a:rPr lang="en-US" sz="1400" dirty="0">
                <a:latin typeface="Futura light"/>
              </a:rPr>
              <a:t>T</a:t>
            </a:r>
            <a:r>
              <a:rPr lang="en-US" sz="1400" b="0" i="0" u="none" strike="noStrike" dirty="0">
                <a:effectLst/>
                <a:latin typeface="Futura light"/>
              </a:rPr>
              <a:t>his means it gives you the energy to tackle anything and also reach your dreams. Each one of us is dreaming about a sustainable planet, where people recycle, reduce and reuse, </a:t>
            </a:r>
            <a:r>
              <a:rPr lang="en-US" sz="1400" b="0" i="0" u="none" strike="noStrike" dirty="0" err="1">
                <a:effectLst/>
                <a:latin typeface="Futura light"/>
              </a:rPr>
              <a:t>Redbull</a:t>
            </a:r>
            <a:r>
              <a:rPr lang="en-US" sz="1400" b="0" i="0" u="none" strike="noStrike" dirty="0">
                <a:effectLst/>
                <a:latin typeface="Futura light"/>
              </a:rPr>
              <a:t> wants to make this dream a reality, increasing the consumer awareness on this topic and exalting the importance of the circular economy.</a:t>
            </a:r>
            <a:endParaRPr lang="en-US" sz="1400" b="0" dirty="0">
              <a:effectLst/>
              <a:latin typeface="Futura light"/>
            </a:endParaRPr>
          </a:p>
          <a:p>
            <a:pPr marL="0" indent="0" rtl="0">
              <a:spcBef>
                <a:spcPts val="0"/>
              </a:spcBef>
              <a:spcAft>
                <a:spcPts val="0"/>
              </a:spcAft>
              <a:buNone/>
            </a:pPr>
            <a:br>
              <a:rPr lang="en-US" sz="1400" b="0" dirty="0">
                <a:effectLst/>
                <a:latin typeface="Futura light"/>
              </a:rPr>
            </a:br>
            <a:r>
              <a:rPr lang="en-US" sz="1400" b="1" dirty="0" err="1">
                <a:latin typeface="Futura medium"/>
              </a:rPr>
              <a:t>GreenWings</a:t>
            </a:r>
            <a:r>
              <a:rPr lang="en-US" sz="1400" b="0" i="0" u="none" strike="noStrike" dirty="0">
                <a:effectLst/>
                <a:latin typeface="Futura light"/>
              </a:rPr>
              <a:t> takes you into an experiential trip during which the user can feel the importance of waste. </a:t>
            </a:r>
            <a:endParaRPr lang="en-US" sz="1400" dirty="0">
              <a:latin typeface="Futura light"/>
            </a:endParaRPr>
          </a:p>
          <a:p>
            <a:pPr marL="0" indent="0" rtl="0">
              <a:spcBef>
                <a:spcPts val="0"/>
              </a:spcBef>
              <a:spcAft>
                <a:spcPts val="0"/>
              </a:spcAft>
              <a:buNone/>
            </a:pPr>
            <a:endParaRPr lang="en-US" sz="1400" b="1" i="0" u="none" strike="noStrike" dirty="0">
              <a:effectLst/>
              <a:latin typeface="Futura light"/>
            </a:endParaRPr>
          </a:p>
          <a:p>
            <a:pPr marL="0" indent="0" rtl="0">
              <a:spcBef>
                <a:spcPts val="0"/>
              </a:spcBef>
              <a:spcAft>
                <a:spcPts val="0"/>
              </a:spcAft>
              <a:buNone/>
            </a:pPr>
            <a:r>
              <a:rPr lang="en-US" sz="1400" b="1" i="0" u="none" strike="noStrike" dirty="0">
                <a:effectLst/>
                <a:latin typeface="Futura light"/>
              </a:rPr>
              <a:t>In our project we want to treat waste as it should be!</a:t>
            </a:r>
            <a:endParaRPr lang="en-US" sz="1400" b="1" dirty="0">
              <a:effectLst/>
              <a:latin typeface="Futura light"/>
            </a:endParaRPr>
          </a:p>
          <a:p>
            <a:pPr marL="0" indent="0" rtl="0">
              <a:spcBef>
                <a:spcPts val="0"/>
              </a:spcBef>
              <a:spcAft>
                <a:spcPts val="0"/>
              </a:spcAft>
              <a:buNone/>
            </a:pPr>
            <a:endParaRPr lang="en-US" sz="1400" b="0" i="0" u="none" strike="noStrike" dirty="0">
              <a:effectLst/>
              <a:latin typeface="Futura light"/>
            </a:endParaRPr>
          </a:p>
          <a:p>
            <a:pPr marL="0" indent="0" rtl="0">
              <a:spcBef>
                <a:spcPts val="0"/>
              </a:spcBef>
              <a:spcAft>
                <a:spcPts val="0"/>
              </a:spcAft>
              <a:buNone/>
            </a:pPr>
            <a:r>
              <a:rPr lang="en-US" sz="1400" b="0" i="0" u="none" strike="noStrike" dirty="0">
                <a:effectLst/>
                <a:latin typeface="Futura light"/>
              </a:rPr>
              <a:t>Waste is part of the everyday life of each human being and if well-treated it could become very useful. Paper, plastic, </a:t>
            </a:r>
            <a:r>
              <a:rPr lang="en-US" sz="1400" b="0" i="0" u="none" strike="noStrike" dirty="0" err="1">
                <a:effectLst/>
                <a:latin typeface="Futura light"/>
              </a:rPr>
              <a:t>aluminium</a:t>
            </a:r>
            <a:r>
              <a:rPr lang="en-US" sz="1400" b="0" i="0" u="none" strike="noStrike" dirty="0">
                <a:effectLst/>
                <a:latin typeface="Futura light"/>
              </a:rPr>
              <a:t>, glass, they are all reusable to generate something again and satisfy new needs.</a:t>
            </a:r>
            <a:endParaRPr lang="en-US" sz="1400" b="0" dirty="0">
              <a:effectLst/>
              <a:latin typeface="Futura light"/>
            </a:endParaRPr>
          </a:p>
          <a:p>
            <a:pPr marL="0" indent="0" rtl="0">
              <a:spcBef>
                <a:spcPts val="0"/>
              </a:spcBef>
              <a:spcAft>
                <a:spcPts val="0"/>
              </a:spcAft>
              <a:buNone/>
            </a:pPr>
            <a:endParaRPr lang="en-US" sz="1400" b="0" i="0" u="none" strike="noStrike" dirty="0">
              <a:effectLst/>
              <a:latin typeface="Futura light"/>
            </a:endParaRPr>
          </a:p>
          <a:p>
            <a:pPr marL="0" indent="0" rtl="0">
              <a:spcBef>
                <a:spcPts val="0"/>
              </a:spcBef>
              <a:spcAft>
                <a:spcPts val="0"/>
              </a:spcAft>
              <a:buNone/>
            </a:pPr>
            <a:r>
              <a:rPr lang="en-US" sz="1400" b="0" i="0" u="none" strike="noStrike" dirty="0">
                <a:effectLst/>
                <a:latin typeface="Futura light"/>
              </a:rPr>
              <a:t>The problem is that many people are unaware of the thousands of possible applications of these materials and do not treat waste with the respect it deserves.</a:t>
            </a:r>
            <a:endParaRPr lang="en-US" sz="1400" b="0" dirty="0">
              <a:effectLst/>
              <a:latin typeface="Futura light"/>
            </a:endParaRPr>
          </a:p>
          <a:p>
            <a:pPr marL="0" indent="0" rtl="0">
              <a:spcBef>
                <a:spcPts val="0"/>
              </a:spcBef>
              <a:spcAft>
                <a:spcPts val="0"/>
              </a:spcAft>
              <a:buNone/>
            </a:pPr>
            <a:br>
              <a:rPr lang="en-US" sz="1400" b="0" dirty="0">
                <a:effectLst/>
                <a:latin typeface="Futura light"/>
              </a:rPr>
            </a:br>
            <a:r>
              <a:rPr lang="en-US" sz="1400" b="1" dirty="0" err="1">
                <a:latin typeface="Futura medium"/>
              </a:rPr>
              <a:t>GreenWings</a:t>
            </a:r>
            <a:r>
              <a:rPr lang="en-US" sz="1400" b="0" i="0" u="none" strike="noStrike" dirty="0">
                <a:effectLst/>
                <a:latin typeface="Futura light"/>
              </a:rPr>
              <a:t> has 3 major goals:</a:t>
            </a:r>
          </a:p>
          <a:p>
            <a:pPr marL="0" indent="0" rtl="0">
              <a:spcBef>
                <a:spcPts val="0"/>
              </a:spcBef>
              <a:spcAft>
                <a:spcPts val="0"/>
              </a:spcAft>
              <a:buNone/>
            </a:pPr>
            <a:endParaRPr lang="en-US" sz="1400" b="0" dirty="0">
              <a:effectLst/>
              <a:latin typeface="Futura light"/>
            </a:endParaRP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teach</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retain</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push people to take good actions</a:t>
            </a:r>
          </a:p>
          <a:p>
            <a:pPr marL="0" indent="0" rtl="0">
              <a:spcBef>
                <a:spcPts val="0"/>
              </a:spcBef>
              <a:spcAft>
                <a:spcPts val="0"/>
              </a:spcAft>
              <a:buNone/>
            </a:pPr>
            <a:br>
              <a:rPr lang="en-US" sz="1400" b="0" dirty="0">
                <a:effectLst/>
                <a:latin typeface="Futura light"/>
              </a:rPr>
            </a:br>
            <a:r>
              <a:rPr lang="en-US" sz="1400" b="0" i="0" u="none" strike="noStrike" dirty="0">
                <a:effectLst/>
                <a:latin typeface="Futura light"/>
              </a:rPr>
              <a:t>How it does it?</a:t>
            </a:r>
          </a:p>
          <a:p>
            <a:pPr marL="0" indent="0" rtl="0">
              <a:spcBef>
                <a:spcPts val="0"/>
              </a:spcBef>
              <a:spcAft>
                <a:spcPts val="0"/>
              </a:spcAft>
              <a:buNone/>
            </a:pPr>
            <a:endParaRPr lang="en-US" sz="1400" b="0" dirty="0">
              <a:effectLst/>
              <a:latin typeface="Futura light"/>
            </a:endParaRP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trough an interactive experience that follows the user step by step</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an app that makes everything even more interesting</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rewards and possibilities to do something good</a:t>
            </a:r>
          </a:p>
          <a:p>
            <a:pPr marL="0" indent="0">
              <a:buNone/>
            </a:pPr>
            <a:endParaRPr lang="it-IT" sz="800" dirty="0"/>
          </a:p>
        </p:txBody>
      </p:sp>
      <p:pic>
        <p:nvPicPr>
          <p:cNvPr id="4" name="Immagine 3">
            <a:extLst>
              <a:ext uri="{FF2B5EF4-FFF2-40B4-BE49-F238E27FC236}">
                <a16:creationId xmlns:a16="http://schemas.microsoft.com/office/drawing/2014/main" id="{5F29DDBB-1CFD-455C-96FC-8B381B155B26}"/>
              </a:ext>
            </a:extLst>
          </p:cNvPr>
          <p:cNvPicPr>
            <a:picLocks noChangeAspect="1"/>
          </p:cNvPicPr>
          <p:nvPr/>
        </p:nvPicPr>
        <p:blipFill>
          <a:blip r:embed="rId3"/>
          <a:stretch>
            <a:fillRect/>
          </a:stretch>
        </p:blipFill>
        <p:spPr>
          <a:xfrm>
            <a:off x="11060784" y="0"/>
            <a:ext cx="1131216" cy="848412"/>
          </a:xfrm>
          <a:prstGeom prst="rect">
            <a:avLst/>
          </a:prstGeom>
        </p:spPr>
      </p:pic>
    </p:spTree>
    <p:extLst>
      <p:ext uri="{BB962C8B-B14F-4D97-AF65-F5344CB8AC3E}">
        <p14:creationId xmlns:p14="http://schemas.microsoft.com/office/powerpoint/2010/main" val="223708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34D128-4ED6-4766-9B45-785CF892052E}"/>
              </a:ext>
            </a:extLst>
          </p:cNvPr>
          <p:cNvSpPr>
            <a:spLocks noGrp="1"/>
          </p:cNvSpPr>
          <p:nvPr>
            <p:ph type="title"/>
          </p:nvPr>
        </p:nvSpPr>
        <p:spPr>
          <a:xfrm>
            <a:off x="97277" y="116109"/>
            <a:ext cx="5712824" cy="1325563"/>
          </a:xfrm>
        </p:spPr>
        <p:txBody>
          <a:bodyPr>
            <a:normAutofit/>
          </a:bodyPr>
          <a:lstStyle/>
          <a:p>
            <a:r>
              <a:rPr lang="it-IT" b="1" spc="-100" dirty="0">
                <a:solidFill>
                  <a:schemeClr val="bg1"/>
                </a:solidFill>
                <a:latin typeface="Futura"/>
              </a:rPr>
              <a:t>DESIGN AND TECHNICAL ASPECTS</a:t>
            </a:r>
          </a:p>
        </p:txBody>
      </p:sp>
      <p:sp>
        <p:nvSpPr>
          <p:cNvPr id="3" name="Segnaposto contenuto 2">
            <a:extLst>
              <a:ext uri="{FF2B5EF4-FFF2-40B4-BE49-F238E27FC236}">
                <a16:creationId xmlns:a16="http://schemas.microsoft.com/office/drawing/2014/main" id="{87AEF867-373A-45F4-BECD-01BB2848C7B4}"/>
              </a:ext>
            </a:extLst>
          </p:cNvPr>
          <p:cNvSpPr>
            <a:spLocks noGrp="1"/>
          </p:cNvSpPr>
          <p:nvPr>
            <p:ph idx="1"/>
          </p:nvPr>
        </p:nvSpPr>
        <p:spPr>
          <a:xfrm>
            <a:off x="97277" y="1441673"/>
            <a:ext cx="5998723" cy="5416328"/>
          </a:xfrm>
        </p:spPr>
        <p:txBody>
          <a:bodyPr anchor="t">
            <a:normAutofit lnSpcReduction="10000"/>
          </a:bodyPr>
          <a:lstStyle/>
          <a:p>
            <a:pPr marL="0" indent="0" rtl="0">
              <a:spcBef>
                <a:spcPts val="0"/>
              </a:spcBef>
              <a:spcAft>
                <a:spcPts val="600"/>
              </a:spcAft>
              <a:buNone/>
            </a:pPr>
            <a:r>
              <a:rPr lang="en-US" sz="1200" b="1" dirty="0" err="1">
                <a:solidFill>
                  <a:schemeClr val="bg1"/>
                </a:solidFill>
                <a:latin typeface="Futura medium"/>
              </a:rPr>
              <a:t>GreenWings</a:t>
            </a:r>
            <a:r>
              <a:rPr lang="en-US" sz="1200" b="0" i="0" u="none" strike="noStrike" dirty="0">
                <a:solidFill>
                  <a:schemeClr val="bg1"/>
                </a:solidFill>
                <a:effectLst/>
                <a:latin typeface="Futura light"/>
              </a:rPr>
              <a:t> </a:t>
            </a:r>
            <a:r>
              <a:rPr lang="en-US" sz="1200" dirty="0">
                <a:solidFill>
                  <a:schemeClr val="bg1"/>
                </a:solidFill>
                <a:latin typeface="Futura light"/>
              </a:rPr>
              <a:t>was conceived as a large object that is noticeable even from long distances. In fact it is quite impressive, with a height of 1.8 meters and a width of 1 meter.</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It is built completely with recycled materials: </a:t>
            </a:r>
            <a:r>
              <a:rPr lang="en-US" sz="1200" dirty="0" err="1">
                <a:solidFill>
                  <a:schemeClr val="bg1"/>
                </a:solidFill>
                <a:latin typeface="Futura light"/>
              </a:rPr>
              <a:t>resysta</a:t>
            </a:r>
            <a:r>
              <a:rPr lang="en-US" sz="1200" dirty="0">
                <a:solidFill>
                  <a:schemeClr val="bg1"/>
                </a:solidFill>
                <a:latin typeface="Futura light"/>
              </a:rPr>
              <a:t>, </a:t>
            </a:r>
            <a:r>
              <a:rPr lang="en-US" sz="1200" dirty="0" err="1">
                <a:solidFill>
                  <a:schemeClr val="bg1"/>
                </a:solidFill>
                <a:latin typeface="Futura light"/>
              </a:rPr>
              <a:t>aluminium</a:t>
            </a:r>
            <a:r>
              <a:rPr lang="en-US" sz="1200" dirty="0">
                <a:solidFill>
                  <a:schemeClr val="bg1"/>
                </a:solidFill>
                <a:latin typeface="Futura light"/>
              </a:rPr>
              <a:t>, glass and ecological polystyrene. </a:t>
            </a:r>
            <a:r>
              <a:rPr lang="en-US" sz="1200" dirty="0" err="1">
                <a:solidFill>
                  <a:schemeClr val="bg1"/>
                </a:solidFill>
                <a:latin typeface="Futura light"/>
              </a:rPr>
              <a:t>Resysta</a:t>
            </a:r>
            <a:r>
              <a:rPr lang="en-US" sz="1200" dirty="0">
                <a:solidFill>
                  <a:schemeClr val="bg1"/>
                </a:solidFill>
                <a:latin typeface="Futura light"/>
              </a:rPr>
              <a:t> is an extremely durable material made up of 60% rice husk, 22% common salt and 18% mineral oil and maintains the visual appearance of the wood. This is the material that will give to </a:t>
            </a:r>
            <a:r>
              <a:rPr lang="en-US" sz="1200" b="1" dirty="0" err="1">
                <a:solidFill>
                  <a:schemeClr val="bg1"/>
                </a:solidFill>
                <a:latin typeface="Futura medium"/>
              </a:rPr>
              <a:t>GreenWings</a:t>
            </a:r>
            <a:r>
              <a:rPr lang="en-US" sz="1200" dirty="0">
                <a:solidFill>
                  <a:schemeClr val="bg1"/>
                </a:solidFill>
                <a:latin typeface="Futura light"/>
              </a:rPr>
              <a:t> a premium design in the complete respect of the planet. </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The machine is attractive and intuitive, by approaching it is possible to see an hole with a roller and a very large screen. The roller technology is already used in more than 40 countries, examples of it are:</a:t>
            </a:r>
          </a:p>
          <a:p>
            <a:pPr marL="0" indent="0" rtl="0">
              <a:spcBef>
                <a:spcPts val="0"/>
              </a:spcBef>
              <a:spcAft>
                <a:spcPts val="600"/>
              </a:spcAft>
              <a:buNone/>
            </a:pPr>
            <a:endParaRPr lang="en-US" sz="1200" dirty="0">
              <a:solidFill>
                <a:schemeClr val="bg1"/>
              </a:solidFill>
              <a:latin typeface="Futura light"/>
            </a:endParaRPr>
          </a:p>
          <a:p>
            <a:pPr>
              <a:spcBef>
                <a:spcPts val="0"/>
              </a:spcBef>
              <a:spcAft>
                <a:spcPts val="600"/>
              </a:spcAft>
            </a:pPr>
            <a:r>
              <a:rPr lang="en-US" sz="1200" dirty="0" err="1">
                <a:solidFill>
                  <a:schemeClr val="bg1"/>
                </a:solidFill>
                <a:latin typeface="Futura light"/>
              </a:rPr>
              <a:t>Palpa</a:t>
            </a:r>
            <a:r>
              <a:rPr lang="en-US" sz="1200" dirty="0">
                <a:solidFill>
                  <a:schemeClr val="bg1"/>
                </a:solidFill>
                <a:latin typeface="Futura light"/>
              </a:rPr>
              <a:t> company, a Finnish company that manages the return system of beverage packages;</a:t>
            </a:r>
          </a:p>
          <a:p>
            <a:pPr>
              <a:spcBef>
                <a:spcPts val="0"/>
              </a:spcBef>
              <a:spcAft>
                <a:spcPts val="600"/>
              </a:spcAft>
            </a:pPr>
            <a:r>
              <a:rPr lang="en-US" sz="1200" dirty="0">
                <a:solidFill>
                  <a:schemeClr val="bg1"/>
                </a:solidFill>
                <a:latin typeface="Futura light"/>
              </a:rPr>
              <a:t>TOMRA company in Germany and Norway;</a:t>
            </a:r>
          </a:p>
          <a:p>
            <a:pPr>
              <a:spcBef>
                <a:spcPts val="0"/>
              </a:spcBef>
              <a:spcAft>
                <a:spcPts val="600"/>
              </a:spcAft>
            </a:pPr>
            <a:r>
              <a:rPr lang="en-US" sz="1200" dirty="0">
                <a:solidFill>
                  <a:schemeClr val="bg1"/>
                </a:solidFill>
                <a:latin typeface="Futura light"/>
              </a:rPr>
              <a:t>Recycle N Save in in </a:t>
            </a:r>
            <a:r>
              <a:rPr lang="en-US" sz="1200" dirty="0" err="1">
                <a:solidFill>
                  <a:schemeClr val="bg1"/>
                </a:solidFill>
                <a:latin typeface="Futura light"/>
              </a:rPr>
              <a:t>SIngapore</a:t>
            </a:r>
            <a:r>
              <a:rPr lang="en-US" sz="1200" dirty="0">
                <a:solidFill>
                  <a:schemeClr val="bg1"/>
                </a:solidFill>
                <a:latin typeface="Futura light"/>
              </a:rPr>
              <a:t>.</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Those technological systems are the ones  we want to implement in </a:t>
            </a:r>
            <a:r>
              <a:rPr lang="en-US" sz="1200" b="1" dirty="0" err="1">
                <a:solidFill>
                  <a:schemeClr val="bg1"/>
                </a:solidFill>
                <a:latin typeface="Futura medium"/>
              </a:rPr>
              <a:t>GreenWings</a:t>
            </a:r>
            <a:r>
              <a:rPr lang="en-US" sz="1200" dirty="0">
                <a:solidFill>
                  <a:schemeClr val="bg1"/>
                </a:solidFill>
                <a:latin typeface="Futura light"/>
              </a:rPr>
              <a:t>. In this way, the recycling tool will ensure that the waste inserted respects some standards. </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Each inserted waste is read and analyzed with a sensor, if the trash is respecting the desired </a:t>
            </a:r>
            <a:r>
              <a:rPr lang="en-US" sz="1200" dirty="0" err="1">
                <a:solidFill>
                  <a:schemeClr val="bg1"/>
                </a:solidFill>
                <a:latin typeface="Futura light"/>
              </a:rPr>
              <a:t>criterias</a:t>
            </a:r>
            <a:r>
              <a:rPr lang="en-US" sz="1200" dirty="0">
                <a:solidFill>
                  <a:schemeClr val="bg1"/>
                </a:solidFill>
                <a:latin typeface="Futura light"/>
              </a:rPr>
              <a:t> the process continues, otherwise the rectangular hole, below the circular one, gives the trash back.</a:t>
            </a:r>
          </a:p>
          <a:p>
            <a:pPr marL="0" indent="0" rtl="0">
              <a:spcBef>
                <a:spcPts val="0"/>
              </a:spcBef>
              <a:spcAft>
                <a:spcPts val="600"/>
              </a:spcAft>
              <a:buNone/>
            </a:pPr>
            <a:br>
              <a:rPr lang="en-US" sz="600" dirty="0">
                <a:latin typeface="Futura light"/>
              </a:rPr>
            </a:br>
            <a:endParaRPr lang="it-IT" sz="600" dirty="0">
              <a:latin typeface="Futura light"/>
            </a:endParaRPr>
          </a:p>
        </p:txBody>
      </p:sp>
      <p:sp>
        <p:nvSpPr>
          <p:cNvPr id="15" name="Oval 14">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magine 9">
            <a:extLst>
              <a:ext uri="{FF2B5EF4-FFF2-40B4-BE49-F238E27FC236}">
                <a16:creationId xmlns:a16="http://schemas.microsoft.com/office/drawing/2014/main" id="{558C196C-C205-4862-9FBF-30033CDDDB20}"/>
              </a:ext>
            </a:extLst>
          </p:cNvPr>
          <p:cNvPicPr>
            <a:picLocks noChangeAspect="1"/>
          </p:cNvPicPr>
          <p:nvPr/>
        </p:nvPicPr>
        <p:blipFill rotWithShape="1">
          <a:blip r:embed="rId2"/>
          <a:srcRect l="18256" r="25493" b="-2"/>
          <a:stretch/>
        </p:blipFill>
        <p:spPr>
          <a:xfrm>
            <a:off x="5969353" y="2815228"/>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8" name="Immagine 7" descr="Immagine che contiene testo, scatola, archivio&#10;&#10;Descrizione generata automaticamente">
            <a:extLst>
              <a:ext uri="{FF2B5EF4-FFF2-40B4-BE49-F238E27FC236}">
                <a16:creationId xmlns:a16="http://schemas.microsoft.com/office/drawing/2014/main" id="{A0AC00DF-2FC5-4826-84D1-44D0FD308BBA}"/>
              </a:ext>
            </a:extLst>
          </p:cNvPr>
          <p:cNvPicPr>
            <a:picLocks noChangeAspect="1"/>
          </p:cNvPicPr>
          <p:nvPr/>
        </p:nvPicPr>
        <p:blipFill rotWithShape="1">
          <a:blip r:embed="rId3">
            <a:extLst>
              <a:ext uri="{28A0092B-C50C-407E-A947-70E740481C1C}">
                <a14:useLocalDpi xmlns:a14="http://schemas.microsoft.com/office/drawing/2010/main" val="0"/>
              </a:ext>
            </a:extLst>
          </a:blip>
          <a:srcRect l="18112" r="16798" b="-2"/>
          <a:stretch/>
        </p:blipFill>
        <p:spPr>
          <a:xfrm>
            <a:off x="8160603" y="2"/>
            <a:ext cx="4034316" cy="3486455"/>
          </a:xfrm>
          <a:custGeom>
            <a:avLst/>
            <a:gdLst/>
            <a:ahLst/>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sp>
        <p:nvSpPr>
          <p:cNvPr id="19" name="Freeform: Shape 18">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magine 8" descr="Immagine che contiene testo&#10;&#10;Descrizione generata automaticamente">
            <a:extLst>
              <a:ext uri="{FF2B5EF4-FFF2-40B4-BE49-F238E27FC236}">
                <a16:creationId xmlns:a16="http://schemas.microsoft.com/office/drawing/2014/main" id="{173B17E8-F046-4826-9ED0-7F9C51DB668C}"/>
              </a:ext>
            </a:extLst>
          </p:cNvPr>
          <p:cNvPicPr>
            <a:picLocks noChangeAspect="1"/>
          </p:cNvPicPr>
          <p:nvPr/>
        </p:nvPicPr>
        <p:blipFill rotWithShape="1">
          <a:blip r:embed="rId4">
            <a:extLst>
              <a:ext uri="{28A0092B-C50C-407E-A947-70E740481C1C}">
                <a14:useLocalDpi xmlns:a14="http://schemas.microsoft.com/office/drawing/2010/main" val="0"/>
              </a:ext>
            </a:extLst>
          </a:blip>
          <a:srcRect l="9078" r="24566" b="2"/>
          <a:stretch/>
        </p:blipFill>
        <p:spPr>
          <a:xfrm>
            <a:off x="9053088" y="4197217"/>
            <a:ext cx="3138912" cy="2660795"/>
          </a:xfrm>
          <a:custGeom>
            <a:avLst/>
            <a:gdLst/>
            <a:ahLst/>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pic>
        <p:nvPicPr>
          <p:cNvPr id="4" name="Immagine 3">
            <a:extLst>
              <a:ext uri="{FF2B5EF4-FFF2-40B4-BE49-F238E27FC236}">
                <a16:creationId xmlns:a16="http://schemas.microsoft.com/office/drawing/2014/main" id="{66C0155A-60FA-45D9-A2DE-7C4C633F193C}"/>
              </a:ext>
            </a:extLst>
          </p:cNvPr>
          <p:cNvPicPr>
            <a:picLocks noChangeAspect="1"/>
          </p:cNvPicPr>
          <p:nvPr/>
        </p:nvPicPr>
        <p:blipFill>
          <a:blip r:embed="rId5"/>
          <a:stretch>
            <a:fillRect/>
          </a:stretch>
        </p:blipFill>
        <p:spPr>
          <a:xfrm>
            <a:off x="11060784" y="0"/>
            <a:ext cx="1131216" cy="848412"/>
          </a:xfrm>
          <a:prstGeom prst="rect">
            <a:avLst/>
          </a:prstGeom>
        </p:spPr>
      </p:pic>
    </p:spTree>
    <p:extLst>
      <p:ext uri="{BB962C8B-B14F-4D97-AF65-F5344CB8AC3E}">
        <p14:creationId xmlns:p14="http://schemas.microsoft.com/office/powerpoint/2010/main" val="35446469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D812A-A02E-4C08-9F66-98FC55D66505}"/>
              </a:ext>
            </a:extLst>
          </p:cNvPr>
          <p:cNvSpPr>
            <a:spLocks noGrp="1"/>
          </p:cNvSpPr>
          <p:nvPr>
            <p:ph type="title"/>
          </p:nvPr>
        </p:nvSpPr>
        <p:spPr>
          <a:xfrm>
            <a:off x="6096000" y="618076"/>
            <a:ext cx="5034783" cy="1325563"/>
          </a:xfrm>
        </p:spPr>
        <p:txBody>
          <a:bodyPr>
            <a:normAutofit/>
          </a:bodyPr>
          <a:lstStyle/>
          <a:p>
            <a:r>
              <a:rPr lang="it-IT" sz="4100" b="1" spc="-100" dirty="0">
                <a:solidFill>
                  <a:schemeClr val="bg1"/>
                </a:solidFill>
                <a:latin typeface="Futura"/>
              </a:rPr>
              <a:t>DESIGN AND TECHNICAL ASPECTS</a:t>
            </a:r>
          </a:p>
        </p:txBody>
      </p:sp>
      <p:sp>
        <p:nvSpPr>
          <p:cNvPr id="34" name="Freeform: Shape 33">
            <a:extLst>
              <a:ext uri="{FF2B5EF4-FFF2-40B4-BE49-F238E27FC236}">
                <a16:creationId xmlns:a16="http://schemas.microsoft.com/office/drawing/2014/main" id="{DCFD1A13-2B88-47B7-AAE9-AD6F3296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F5CE4102-C93A-420A-98A7-5A7DD0C5C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Immagine 28">
            <a:extLst>
              <a:ext uri="{FF2B5EF4-FFF2-40B4-BE49-F238E27FC236}">
                <a16:creationId xmlns:a16="http://schemas.microsoft.com/office/drawing/2014/main" id="{A9F01039-C731-4F3A-BA80-0FF0CA45FB28}"/>
              </a:ext>
            </a:extLst>
          </p:cNvPr>
          <p:cNvPicPr>
            <a:picLocks noChangeAspect="1"/>
          </p:cNvPicPr>
          <p:nvPr/>
        </p:nvPicPr>
        <p:blipFill>
          <a:blip r:embed="rId2"/>
          <a:stretch>
            <a:fillRect/>
          </a:stretch>
        </p:blipFill>
        <p:spPr>
          <a:xfrm>
            <a:off x="429767" y="450403"/>
            <a:ext cx="4811267" cy="2670253"/>
          </a:xfrm>
          <a:prstGeom prst="rect">
            <a:avLst/>
          </a:prstGeom>
        </p:spPr>
      </p:pic>
      <p:pic>
        <p:nvPicPr>
          <p:cNvPr id="28" name="Immagine 27">
            <a:extLst>
              <a:ext uri="{FF2B5EF4-FFF2-40B4-BE49-F238E27FC236}">
                <a16:creationId xmlns:a16="http://schemas.microsoft.com/office/drawing/2014/main" id="{7F699A0E-ECD3-44C3-B3EB-49799E3EDC28}"/>
              </a:ext>
            </a:extLst>
          </p:cNvPr>
          <p:cNvPicPr>
            <a:picLocks noChangeAspect="1"/>
          </p:cNvPicPr>
          <p:nvPr/>
        </p:nvPicPr>
        <p:blipFill>
          <a:blip r:embed="rId3"/>
          <a:stretch>
            <a:fillRect/>
          </a:stretch>
        </p:blipFill>
        <p:spPr>
          <a:xfrm>
            <a:off x="1863176" y="3737345"/>
            <a:ext cx="2773986" cy="2323213"/>
          </a:xfrm>
          <a:prstGeom prst="rect">
            <a:avLst/>
          </a:prstGeom>
        </p:spPr>
      </p:pic>
      <p:sp>
        <p:nvSpPr>
          <p:cNvPr id="3" name="Segnaposto contenuto 2">
            <a:extLst>
              <a:ext uri="{FF2B5EF4-FFF2-40B4-BE49-F238E27FC236}">
                <a16:creationId xmlns:a16="http://schemas.microsoft.com/office/drawing/2014/main" id="{E50FEF06-E300-478E-915C-E43FB201C7A4}"/>
              </a:ext>
            </a:extLst>
          </p:cNvPr>
          <p:cNvSpPr>
            <a:spLocks noGrp="1"/>
          </p:cNvSpPr>
          <p:nvPr>
            <p:ph idx="1"/>
          </p:nvPr>
        </p:nvSpPr>
        <p:spPr>
          <a:xfrm>
            <a:off x="6102383" y="1943639"/>
            <a:ext cx="5659850" cy="4671169"/>
          </a:xfrm>
        </p:spPr>
        <p:txBody>
          <a:bodyPr anchor="t">
            <a:normAutofit fontScale="92500" lnSpcReduction="10000"/>
          </a:bodyPr>
          <a:lstStyle/>
          <a:p>
            <a:pPr marL="0" indent="0" algn="just" rtl="0">
              <a:spcBef>
                <a:spcPts val="0"/>
              </a:spcBef>
              <a:spcAft>
                <a:spcPts val="600"/>
              </a:spcAft>
              <a:buNone/>
            </a:pPr>
            <a:r>
              <a:rPr lang="en-US" sz="1300" dirty="0">
                <a:solidFill>
                  <a:schemeClr val="bg1"/>
                </a:solidFill>
                <a:latin typeface="Futura light"/>
              </a:rPr>
              <a:t>Then there is the big screen, which plays a fundamental role in the overall experience, allowing a step by step interaction. </a:t>
            </a:r>
          </a:p>
          <a:p>
            <a:pPr marL="0" indent="0" algn="just" rtl="0">
              <a:spcBef>
                <a:spcPts val="0"/>
              </a:spcBef>
              <a:spcAft>
                <a:spcPts val="600"/>
              </a:spcAft>
              <a:buNone/>
            </a:pPr>
            <a:endParaRPr lang="en-US" sz="1300" dirty="0">
              <a:solidFill>
                <a:schemeClr val="bg1"/>
              </a:solidFill>
              <a:latin typeface="Futura light"/>
            </a:endParaRPr>
          </a:p>
          <a:p>
            <a:pPr marL="0" indent="0" algn="just" rtl="0">
              <a:spcBef>
                <a:spcPts val="0"/>
              </a:spcBef>
              <a:spcAft>
                <a:spcPts val="600"/>
              </a:spcAft>
              <a:buNone/>
            </a:pPr>
            <a:r>
              <a:rPr lang="en-US" sz="1300" dirty="0">
                <a:solidFill>
                  <a:schemeClr val="bg1"/>
                </a:solidFill>
                <a:latin typeface="Futura light"/>
              </a:rPr>
              <a:t>Initially it helps the user with the recognition of the waste characteristics and the separate collection, then it teaches him/her on how to get rewards.</a:t>
            </a:r>
          </a:p>
          <a:p>
            <a:pPr marL="0" indent="0" algn="just" rtl="0">
              <a:spcBef>
                <a:spcPts val="0"/>
              </a:spcBef>
              <a:spcAft>
                <a:spcPts val="600"/>
              </a:spcAft>
              <a:buNone/>
            </a:pPr>
            <a:br>
              <a:rPr lang="en-US" sz="1300" dirty="0">
                <a:solidFill>
                  <a:schemeClr val="bg1"/>
                </a:solidFill>
                <a:latin typeface="Futura light"/>
              </a:rPr>
            </a:br>
            <a:r>
              <a:rPr lang="en-US" sz="1300" b="1" dirty="0" err="1">
                <a:solidFill>
                  <a:schemeClr val="bg1"/>
                </a:solidFill>
                <a:latin typeface="Futura medium"/>
              </a:rPr>
              <a:t>GreenWings</a:t>
            </a:r>
            <a:r>
              <a:rPr lang="en-US" sz="1300" b="1" dirty="0">
                <a:solidFill>
                  <a:schemeClr val="bg1"/>
                </a:solidFill>
                <a:latin typeface="Futura medium"/>
              </a:rPr>
              <a:t> </a:t>
            </a:r>
            <a:r>
              <a:rPr lang="en-US" sz="1300" dirty="0">
                <a:solidFill>
                  <a:schemeClr val="bg1"/>
                </a:solidFill>
                <a:latin typeface="Futura light"/>
              </a:rPr>
              <a:t>informs you, instructs you and treats the waste as something of value that slides from the roller to an illuminated lift that transports trash to the appropriate basket. This enhances the importance of waste and therefore of the contribution it is generating in the circular economy of recycling. In fact, you have a “symbolic” transport of waste, from the roller to the bin. Once in the bin, the basket emits a light signal, through LEDs embedded in the frosted glass that covers the frontal facade of the entire structure.</a:t>
            </a:r>
          </a:p>
          <a:p>
            <a:pPr marL="0" indent="0" algn="just" rtl="0">
              <a:spcBef>
                <a:spcPts val="0"/>
              </a:spcBef>
              <a:spcAft>
                <a:spcPts val="600"/>
              </a:spcAft>
              <a:buNone/>
            </a:pPr>
            <a:br>
              <a:rPr lang="en-US" sz="1300" dirty="0">
                <a:solidFill>
                  <a:schemeClr val="bg1"/>
                </a:solidFill>
                <a:latin typeface="Futura light"/>
              </a:rPr>
            </a:br>
            <a:r>
              <a:rPr lang="en-US" sz="1300" dirty="0">
                <a:solidFill>
                  <a:schemeClr val="bg1"/>
                </a:solidFill>
                <a:latin typeface="Futura light"/>
              </a:rPr>
              <a:t>But it’s not all, the interaction is also doubled!  </a:t>
            </a:r>
            <a:r>
              <a:rPr lang="en-US" sz="1300" b="1" dirty="0" err="1">
                <a:solidFill>
                  <a:schemeClr val="bg1"/>
                </a:solidFill>
                <a:latin typeface="Futura medium"/>
              </a:rPr>
              <a:t>GreenWings</a:t>
            </a:r>
            <a:r>
              <a:rPr lang="en-US" sz="1300" b="1" dirty="0">
                <a:solidFill>
                  <a:schemeClr val="bg1"/>
                </a:solidFill>
                <a:latin typeface="Futura medium"/>
              </a:rPr>
              <a:t> </a:t>
            </a:r>
            <a:r>
              <a:rPr lang="en-US" sz="1300" dirty="0">
                <a:solidFill>
                  <a:schemeClr val="bg1"/>
                </a:solidFill>
                <a:latin typeface="Futura light"/>
              </a:rPr>
              <a:t>has indeed two holes and two screens, one on one side and one on the other, so that it will be possible to optimize times, and speed up the process, enhancing its importance. The more people recycle, the greater the positive impact on the environment!</a:t>
            </a:r>
          </a:p>
          <a:p>
            <a:pPr marL="0" indent="0" algn="just" rtl="0">
              <a:spcBef>
                <a:spcPts val="0"/>
              </a:spcBef>
              <a:spcAft>
                <a:spcPts val="600"/>
              </a:spcAft>
              <a:buNone/>
            </a:pPr>
            <a:br>
              <a:rPr lang="en-US" sz="1300" dirty="0">
                <a:solidFill>
                  <a:schemeClr val="bg1"/>
                </a:solidFill>
                <a:latin typeface="Futura light"/>
              </a:rPr>
            </a:br>
            <a:r>
              <a:rPr lang="en-US" sz="1300" dirty="0">
                <a:solidFill>
                  <a:schemeClr val="bg1"/>
                </a:solidFill>
                <a:latin typeface="Futura light"/>
              </a:rPr>
              <a:t>To conclude, on both lateral sides there is the logo of </a:t>
            </a:r>
            <a:r>
              <a:rPr lang="en-US" sz="1300" dirty="0" err="1">
                <a:solidFill>
                  <a:schemeClr val="bg1"/>
                </a:solidFill>
                <a:latin typeface="Futura light"/>
              </a:rPr>
              <a:t>redbull</a:t>
            </a:r>
            <a:r>
              <a:rPr lang="en-US" sz="1300" dirty="0">
                <a:solidFill>
                  <a:schemeClr val="bg1"/>
                </a:solidFill>
                <a:latin typeface="Futura light"/>
              </a:rPr>
              <a:t> incised into the fake wood and the left side has 4 thresholds to empty the baskets once the IoT devices communicated their fullness. </a:t>
            </a:r>
          </a:p>
          <a:p>
            <a:pPr marL="0" indent="0" rtl="0">
              <a:spcBef>
                <a:spcPts val="0"/>
              </a:spcBef>
              <a:spcAft>
                <a:spcPts val="600"/>
              </a:spcAft>
              <a:buNone/>
            </a:pPr>
            <a:br>
              <a:rPr lang="en-US" sz="700" dirty="0">
                <a:latin typeface="Futura light"/>
              </a:rPr>
            </a:br>
            <a:endParaRPr lang="it-IT" sz="700" dirty="0">
              <a:latin typeface="Futura light"/>
            </a:endParaRPr>
          </a:p>
        </p:txBody>
      </p:sp>
      <p:pic>
        <p:nvPicPr>
          <p:cNvPr id="4" name="Immagine 3">
            <a:extLst>
              <a:ext uri="{FF2B5EF4-FFF2-40B4-BE49-F238E27FC236}">
                <a16:creationId xmlns:a16="http://schemas.microsoft.com/office/drawing/2014/main" id="{A188FE87-5A15-4ADD-A8A3-C1F210F2AAE3}"/>
              </a:ext>
            </a:extLst>
          </p:cNvPr>
          <p:cNvPicPr>
            <a:picLocks noChangeAspect="1"/>
          </p:cNvPicPr>
          <p:nvPr/>
        </p:nvPicPr>
        <p:blipFill>
          <a:blip r:embed="rId4"/>
          <a:stretch>
            <a:fillRect/>
          </a:stretch>
        </p:blipFill>
        <p:spPr>
          <a:xfrm>
            <a:off x="11060784" y="0"/>
            <a:ext cx="1131216" cy="848412"/>
          </a:xfrm>
          <a:prstGeom prst="rect">
            <a:avLst/>
          </a:prstGeom>
        </p:spPr>
      </p:pic>
    </p:spTree>
    <p:extLst>
      <p:ext uri="{BB962C8B-B14F-4D97-AF65-F5344CB8AC3E}">
        <p14:creationId xmlns:p14="http://schemas.microsoft.com/office/powerpoint/2010/main" val="31152530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C58D20E9-2BD7-4272-A993-CC87AD7FC5EF}"/>
              </a:ext>
            </a:extLst>
          </p:cNvPr>
          <p:cNvSpPr txBox="1"/>
          <p:nvPr/>
        </p:nvSpPr>
        <p:spPr>
          <a:xfrm>
            <a:off x="838200" y="2367171"/>
            <a:ext cx="4560216" cy="2492990"/>
          </a:xfrm>
          <a:prstGeom prst="rect">
            <a:avLst/>
          </a:prstGeom>
          <a:noFill/>
        </p:spPr>
        <p:txBody>
          <a:bodyPr wrap="square">
            <a:spAutoFit/>
          </a:bodyPr>
          <a:lstStyle/>
          <a:p>
            <a:pPr rtl="0">
              <a:spcBef>
                <a:spcPts val="0"/>
              </a:spcBef>
              <a:spcAft>
                <a:spcPts val="0"/>
              </a:spcAft>
            </a:pPr>
            <a:r>
              <a:rPr lang="en-US" sz="1200" dirty="0">
                <a:solidFill>
                  <a:srgbClr val="343433"/>
                </a:solidFill>
                <a:latin typeface="Futura light"/>
              </a:rPr>
              <a:t>Our item is designed for any type of user at an event, of any size. The object is immediately visible and its design encourages the user to get closer. Thanks to a very intuitive interface, the person will immediately know what he has to do: first, introduce the waste inside the hole that will be in front of him.</a:t>
            </a:r>
          </a:p>
          <a:p>
            <a:pPr rtl="0">
              <a:spcBef>
                <a:spcPts val="0"/>
              </a:spcBef>
              <a:spcAft>
                <a:spcPts val="0"/>
              </a:spcAft>
            </a:pPr>
            <a:r>
              <a:rPr lang="en-US" sz="1200" dirty="0">
                <a:solidFill>
                  <a:srgbClr val="343433"/>
                </a:solidFill>
                <a:latin typeface="Futura light"/>
              </a:rPr>
              <a:t>Then, after the machine has recognized the item, he will be asked to confirm the type of garbage, if the garbage respects the standards to be recycled, it will be transported to the appropriate bin.</a:t>
            </a:r>
          </a:p>
          <a:p>
            <a:br>
              <a:rPr lang="en-US" dirty="0"/>
            </a:br>
            <a:endParaRPr lang="it-IT" dirty="0"/>
          </a:p>
        </p:txBody>
      </p:sp>
      <p:sp>
        <p:nvSpPr>
          <p:cNvPr id="9" name="CasellaDiTesto 8">
            <a:extLst>
              <a:ext uri="{FF2B5EF4-FFF2-40B4-BE49-F238E27FC236}">
                <a16:creationId xmlns:a16="http://schemas.microsoft.com/office/drawing/2014/main" id="{D4D7D011-D5F0-4FDA-8A2A-6A51E5BD5FAE}"/>
              </a:ext>
            </a:extLst>
          </p:cNvPr>
          <p:cNvSpPr txBox="1"/>
          <p:nvPr/>
        </p:nvSpPr>
        <p:spPr>
          <a:xfrm>
            <a:off x="6733095" y="2367171"/>
            <a:ext cx="4211424" cy="2123658"/>
          </a:xfrm>
          <a:prstGeom prst="rect">
            <a:avLst/>
          </a:prstGeom>
          <a:noFill/>
        </p:spPr>
        <p:txBody>
          <a:bodyPr wrap="square">
            <a:spAutoFit/>
          </a:bodyPr>
          <a:lstStyle/>
          <a:p>
            <a:pPr rtl="0">
              <a:spcBef>
                <a:spcPts val="0"/>
              </a:spcBef>
              <a:spcAft>
                <a:spcPts val="0"/>
              </a:spcAft>
            </a:pPr>
            <a:r>
              <a:rPr lang="en-US" sz="1200" dirty="0">
                <a:solidFill>
                  <a:srgbClr val="343433"/>
                </a:solidFill>
                <a:latin typeface="Futura light"/>
              </a:rPr>
              <a:t>While this process happens, the customer will be able to continue interacting with the interface.</a:t>
            </a:r>
          </a:p>
          <a:p>
            <a:pPr rtl="0">
              <a:spcBef>
                <a:spcPts val="0"/>
              </a:spcBef>
              <a:spcAft>
                <a:spcPts val="0"/>
              </a:spcAft>
            </a:pPr>
            <a:br>
              <a:rPr lang="en-US" sz="1200" dirty="0">
                <a:solidFill>
                  <a:srgbClr val="343433"/>
                </a:solidFill>
                <a:latin typeface="Futura light"/>
              </a:rPr>
            </a:br>
            <a:r>
              <a:rPr lang="en-US" sz="1200" dirty="0">
                <a:solidFill>
                  <a:srgbClr val="343433"/>
                </a:solidFill>
                <a:latin typeface="Futura light"/>
              </a:rPr>
              <a:t>Each piece of trash he introduces is associated with “wings” (our tokens), which can be redeemed immediately, by participating in charitable donations for the improvement of the environment, or collected through an app to win extraordinary experiences.</a:t>
            </a:r>
          </a:p>
          <a:p>
            <a:br>
              <a:rPr lang="en-US" dirty="0"/>
            </a:br>
            <a:endParaRPr lang="it-IT" dirty="0"/>
          </a:p>
        </p:txBody>
      </p:sp>
      <p:sp>
        <p:nvSpPr>
          <p:cNvPr id="10" name="Titolo 1">
            <a:extLst>
              <a:ext uri="{FF2B5EF4-FFF2-40B4-BE49-F238E27FC236}">
                <a16:creationId xmlns:a16="http://schemas.microsoft.com/office/drawing/2014/main" id="{B051CD57-8334-4AD8-BC8B-7175B3D9741F}"/>
              </a:ext>
            </a:extLst>
          </p:cNvPr>
          <p:cNvSpPr txBox="1">
            <a:spLocks/>
          </p:cNvSpPr>
          <p:nvPr/>
        </p:nvSpPr>
        <p:spPr>
          <a:xfrm>
            <a:off x="734239" y="409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spc="-100" dirty="0">
                <a:latin typeface="Futura"/>
              </a:rPr>
              <a:t>HOW IT WORKS – THE WORKFLOW</a:t>
            </a:r>
          </a:p>
        </p:txBody>
      </p:sp>
      <p:sp>
        <p:nvSpPr>
          <p:cNvPr id="13" name="Rettangolo 12">
            <a:extLst>
              <a:ext uri="{FF2B5EF4-FFF2-40B4-BE49-F238E27FC236}">
                <a16:creationId xmlns:a16="http://schemas.microsoft.com/office/drawing/2014/main" id="{0AE86301-D748-4925-B5DD-8AEA7CA0BD3D}"/>
              </a:ext>
            </a:extLst>
          </p:cNvPr>
          <p:cNvSpPr/>
          <p:nvPr/>
        </p:nvSpPr>
        <p:spPr>
          <a:xfrm>
            <a:off x="169682" y="4666268"/>
            <a:ext cx="11821213" cy="1826607"/>
          </a:xfrm>
          <a:prstGeom prst="rect">
            <a:avLst/>
          </a:prstGeom>
          <a:solidFill>
            <a:srgbClr val="0F0069"/>
          </a:solidFill>
          <a:ln>
            <a:solidFill>
              <a:srgbClr val="0F00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Elemento grafico 13" descr="Badge 1 con riempimento a tinta unita">
            <a:extLst>
              <a:ext uri="{FF2B5EF4-FFF2-40B4-BE49-F238E27FC236}">
                <a16:creationId xmlns:a16="http://schemas.microsoft.com/office/drawing/2014/main" id="{51EF265F-8167-409B-BA3F-41CBAEB5C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70" y="4862411"/>
            <a:ext cx="717159" cy="717159"/>
          </a:xfrm>
          <a:prstGeom prst="rect">
            <a:avLst/>
          </a:prstGeom>
        </p:spPr>
      </p:pic>
      <p:pic>
        <p:nvPicPr>
          <p:cNvPr id="15" name="Elemento grafico 14" descr="Badge con riempimento a tinta unita">
            <a:extLst>
              <a:ext uri="{FF2B5EF4-FFF2-40B4-BE49-F238E27FC236}">
                <a16:creationId xmlns:a16="http://schemas.microsoft.com/office/drawing/2014/main" id="{22F80A73-7713-4F60-B164-097EA1EB39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5220" y="4862411"/>
            <a:ext cx="717159" cy="717159"/>
          </a:xfrm>
          <a:prstGeom prst="rect">
            <a:avLst/>
          </a:prstGeom>
        </p:spPr>
      </p:pic>
      <p:pic>
        <p:nvPicPr>
          <p:cNvPr id="16" name="Elemento grafico 15" descr="Badge 3 con riempimento a tinta unita">
            <a:extLst>
              <a:ext uri="{FF2B5EF4-FFF2-40B4-BE49-F238E27FC236}">
                <a16:creationId xmlns:a16="http://schemas.microsoft.com/office/drawing/2014/main" id="{F2CD27BC-A71B-4CED-982A-AFCFF421F0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7526" y="4862411"/>
            <a:ext cx="717159" cy="717159"/>
          </a:xfrm>
          <a:prstGeom prst="rect">
            <a:avLst/>
          </a:prstGeom>
        </p:spPr>
      </p:pic>
      <p:pic>
        <p:nvPicPr>
          <p:cNvPr id="17" name="Elemento grafico 16" descr="Badge 4 con riempimento a tinta unita">
            <a:extLst>
              <a:ext uri="{FF2B5EF4-FFF2-40B4-BE49-F238E27FC236}">
                <a16:creationId xmlns:a16="http://schemas.microsoft.com/office/drawing/2014/main" id="{58708228-FF4F-429D-B8F5-79D816EEF2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49860" y="4914730"/>
            <a:ext cx="717159" cy="717159"/>
          </a:xfrm>
          <a:prstGeom prst="rect">
            <a:avLst/>
          </a:prstGeom>
        </p:spPr>
      </p:pic>
      <p:pic>
        <p:nvPicPr>
          <p:cNvPr id="18" name="Elemento grafico 17" descr="Badge 5 con riempimento a tinta unita">
            <a:extLst>
              <a:ext uri="{FF2B5EF4-FFF2-40B4-BE49-F238E27FC236}">
                <a16:creationId xmlns:a16="http://schemas.microsoft.com/office/drawing/2014/main" id="{94CFB914-85BC-4EE9-B902-AA267F4502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524681" y="8415558"/>
            <a:ext cx="84284" cy="84284"/>
          </a:xfrm>
          <a:prstGeom prst="rect">
            <a:avLst/>
          </a:prstGeom>
        </p:spPr>
      </p:pic>
      <p:sp>
        <p:nvSpPr>
          <p:cNvPr id="20" name="CasellaDiTesto 19">
            <a:extLst>
              <a:ext uri="{FF2B5EF4-FFF2-40B4-BE49-F238E27FC236}">
                <a16:creationId xmlns:a16="http://schemas.microsoft.com/office/drawing/2014/main" id="{59058343-2122-429C-A9E5-423DF099EDB9}"/>
              </a:ext>
            </a:extLst>
          </p:cNvPr>
          <p:cNvSpPr txBox="1"/>
          <p:nvPr/>
        </p:nvSpPr>
        <p:spPr>
          <a:xfrm>
            <a:off x="329939" y="5581829"/>
            <a:ext cx="11620696" cy="523220"/>
          </a:xfrm>
          <a:prstGeom prst="rect">
            <a:avLst/>
          </a:prstGeom>
          <a:noFill/>
        </p:spPr>
        <p:txBody>
          <a:bodyPr wrap="square">
            <a:spAutoFit/>
          </a:bodyPr>
          <a:lstStyle/>
          <a:p>
            <a:pPr algn="just"/>
            <a:r>
              <a:rPr lang="it-IT" sz="1400" b="1" dirty="0" err="1">
                <a:solidFill>
                  <a:schemeClr val="bg1"/>
                </a:solidFill>
                <a:latin typeface="Futura medium"/>
              </a:rPr>
              <a:t>Get</a:t>
            </a:r>
            <a:r>
              <a:rPr lang="it-IT" sz="1400" b="1" dirty="0">
                <a:solidFill>
                  <a:schemeClr val="bg1"/>
                </a:solidFill>
                <a:latin typeface="Futura medium"/>
              </a:rPr>
              <a:t> </a:t>
            </a:r>
            <a:r>
              <a:rPr lang="it-IT" sz="1400" b="1" dirty="0" err="1">
                <a:solidFill>
                  <a:schemeClr val="bg1"/>
                </a:solidFill>
                <a:latin typeface="Futura medium"/>
              </a:rPr>
              <a:t>closer</a:t>
            </a:r>
            <a:r>
              <a:rPr lang="it-IT" sz="1400" b="1" dirty="0">
                <a:solidFill>
                  <a:schemeClr val="bg1"/>
                </a:solidFill>
                <a:latin typeface="Futura medium"/>
              </a:rPr>
              <a:t> to </a:t>
            </a:r>
            <a:r>
              <a:rPr lang="it-IT" sz="1400" b="1" dirty="0" err="1">
                <a:solidFill>
                  <a:schemeClr val="bg1"/>
                </a:solidFill>
                <a:latin typeface="Futura medium"/>
              </a:rPr>
              <a:t>GreenWings</a:t>
            </a:r>
            <a:r>
              <a:rPr lang="it-IT" sz="1400" b="1" dirty="0">
                <a:solidFill>
                  <a:schemeClr val="bg1"/>
                </a:solidFill>
                <a:latin typeface="Futura medium"/>
              </a:rPr>
              <a:t>         Introduce </a:t>
            </a:r>
            <a:r>
              <a:rPr lang="it-IT" sz="1400" b="1" dirty="0" err="1">
                <a:solidFill>
                  <a:schemeClr val="bg1"/>
                </a:solidFill>
                <a:latin typeface="Futura medium"/>
              </a:rPr>
              <a:t>waste</a:t>
            </a:r>
            <a:r>
              <a:rPr lang="it-IT" sz="1400" b="1" dirty="0">
                <a:solidFill>
                  <a:schemeClr val="bg1"/>
                </a:solidFill>
                <a:latin typeface="Futura medium"/>
              </a:rPr>
              <a:t>            Follow the </a:t>
            </a:r>
            <a:r>
              <a:rPr lang="it-IT" sz="1400" b="1" dirty="0" err="1">
                <a:solidFill>
                  <a:schemeClr val="bg1"/>
                </a:solidFill>
                <a:latin typeface="Futura medium"/>
              </a:rPr>
              <a:t>instruction</a:t>
            </a:r>
            <a:r>
              <a:rPr lang="it-IT" sz="1400" b="1" dirty="0">
                <a:solidFill>
                  <a:schemeClr val="bg1"/>
                </a:solidFill>
                <a:latin typeface="Futura medium"/>
              </a:rPr>
              <a:t>       </a:t>
            </a:r>
            <a:r>
              <a:rPr lang="it-IT" sz="1400" b="1" dirty="0" err="1">
                <a:solidFill>
                  <a:schemeClr val="bg1"/>
                </a:solidFill>
                <a:latin typeface="Futura medium"/>
              </a:rPr>
              <a:t>Collect</a:t>
            </a:r>
            <a:r>
              <a:rPr lang="it-IT" sz="1400" b="1" dirty="0">
                <a:solidFill>
                  <a:schemeClr val="bg1"/>
                </a:solidFill>
                <a:latin typeface="Futura medium"/>
              </a:rPr>
              <a:t> Wings or donate                    </a:t>
            </a:r>
            <a:r>
              <a:rPr lang="it-IT" sz="1400" b="1" dirty="0" err="1">
                <a:solidFill>
                  <a:schemeClr val="bg1"/>
                </a:solidFill>
                <a:latin typeface="Futura medium"/>
              </a:rPr>
              <a:t>Well</a:t>
            </a:r>
            <a:r>
              <a:rPr lang="it-IT" sz="1400" b="1" dirty="0">
                <a:solidFill>
                  <a:schemeClr val="bg1"/>
                </a:solidFill>
                <a:latin typeface="Futura medium"/>
              </a:rPr>
              <a:t> </a:t>
            </a:r>
            <a:r>
              <a:rPr lang="it-IT" sz="1400" b="1" dirty="0" err="1">
                <a:solidFill>
                  <a:schemeClr val="bg1"/>
                </a:solidFill>
                <a:latin typeface="Futura medium"/>
              </a:rPr>
              <a:t>done</a:t>
            </a:r>
            <a:r>
              <a:rPr lang="it-IT" sz="1400" b="1" dirty="0">
                <a:solidFill>
                  <a:schemeClr val="bg1"/>
                </a:solidFill>
                <a:latin typeface="Futura medium"/>
              </a:rPr>
              <a:t>! </a:t>
            </a:r>
          </a:p>
          <a:p>
            <a:pPr algn="just"/>
            <a:r>
              <a:rPr lang="it-IT" sz="1400" b="1" dirty="0">
                <a:solidFill>
                  <a:schemeClr val="bg1"/>
                </a:solidFill>
                <a:latin typeface="Futura medium"/>
              </a:rPr>
              <a:t>                                                                                                    in the </a:t>
            </a:r>
            <a:r>
              <a:rPr lang="it-IT" sz="1400" b="1" dirty="0" err="1">
                <a:solidFill>
                  <a:schemeClr val="bg1"/>
                </a:solidFill>
                <a:latin typeface="Futura medium"/>
              </a:rPr>
              <a:t>interface</a:t>
            </a:r>
            <a:r>
              <a:rPr lang="it-IT" sz="1400" b="1" dirty="0">
                <a:solidFill>
                  <a:schemeClr val="bg1"/>
                </a:solidFill>
                <a:latin typeface="Futura medium"/>
              </a:rPr>
              <a:t>                                                                   </a:t>
            </a:r>
            <a:r>
              <a:rPr lang="it-IT" sz="1400" b="1" dirty="0" err="1">
                <a:solidFill>
                  <a:schemeClr val="bg1"/>
                </a:solidFill>
                <a:latin typeface="Futura medium"/>
              </a:rPr>
              <a:t>You</a:t>
            </a:r>
            <a:r>
              <a:rPr lang="it-IT" sz="1400" b="1" dirty="0">
                <a:solidFill>
                  <a:schemeClr val="bg1"/>
                </a:solidFill>
                <a:latin typeface="Futura medium"/>
              </a:rPr>
              <a:t> are a </a:t>
            </a:r>
            <a:r>
              <a:rPr lang="it-IT" sz="1400" b="1" dirty="0" err="1">
                <a:solidFill>
                  <a:schemeClr val="bg1"/>
                </a:solidFill>
                <a:latin typeface="Futura medium"/>
              </a:rPr>
              <a:t>recyclist</a:t>
            </a:r>
            <a:r>
              <a:rPr lang="it-IT" sz="1400" b="1" dirty="0">
                <a:latin typeface="Futura medium"/>
              </a:rPr>
              <a:t>!</a:t>
            </a:r>
            <a:endParaRPr lang="it-IT" sz="1400" dirty="0"/>
          </a:p>
        </p:txBody>
      </p:sp>
      <p:pic>
        <p:nvPicPr>
          <p:cNvPr id="22" name="Elemento grafico 21" descr="Badge 5 con riempimento a tinta unita">
            <a:extLst>
              <a:ext uri="{FF2B5EF4-FFF2-40B4-BE49-F238E27FC236}">
                <a16:creationId xmlns:a16="http://schemas.microsoft.com/office/drawing/2014/main" id="{BE0A4C67-FCD7-4AC2-A668-1A03C1CAE2C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823337" y="8415558"/>
            <a:ext cx="84284" cy="84284"/>
          </a:xfrm>
          <a:prstGeom prst="rect">
            <a:avLst/>
          </a:prstGeom>
        </p:spPr>
      </p:pic>
      <p:pic>
        <p:nvPicPr>
          <p:cNvPr id="24" name="Elemento grafico 23" descr="Badge 5 con riempimento a tinta unita">
            <a:extLst>
              <a:ext uri="{FF2B5EF4-FFF2-40B4-BE49-F238E27FC236}">
                <a16:creationId xmlns:a16="http://schemas.microsoft.com/office/drawing/2014/main" id="{6267DE20-3841-4DDD-B186-CE7820FEE7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062582" y="8415558"/>
            <a:ext cx="84284" cy="84284"/>
          </a:xfrm>
          <a:prstGeom prst="rect">
            <a:avLst/>
          </a:prstGeom>
        </p:spPr>
      </p:pic>
      <p:pic>
        <p:nvPicPr>
          <p:cNvPr id="26" name="Elemento grafico 25" descr="Badge 5 con riempimento a tinta unita">
            <a:extLst>
              <a:ext uri="{FF2B5EF4-FFF2-40B4-BE49-F238E27FC236}">
                <a16:creationId xmlns:a16="http://schemas.microsoft.com/office/drawing/2014/main" id="{FDE94046-8963-4022-823E-F14202340A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296667" y="8415558"/>
            <a:ext cx="84284" cy="84284"/>
          </a:xfrm>
          <a:prstGeom prst="rect">
            <a:avLst/>
          </a:prstGeom>
        </p:spPr>
      </p:pic>
      <p:pic>
        <p:nvPicPr>
          <p:cNvPr id="28" name="Elemento grafico 27" descr="Badge 5 con riempimento a tinta unita">
            <a:extLst>
              <a:ext uri="{FF2B5EF4-FFF2-40B4-BE49-F238E27FC236}">
                <a16:creationId xmlns:a16="http://schemas.microsoft.com/office/drawing/2014/main" id="{4F8EDEE2-E8A6-4090-95EC-422010DA79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82579" y="4889700"/>
            <a:ext cx="717159" cy="717159"/>
          </a:xfrm>
          <a:prstGeom prst="rect">
            <a:avLst/>
          </a:prstGeom>
        </p:spPr>
      </p:pic>
      <p:pic>
        <p:nvPicPr>
          <p:cNvPr id="29" name="Immagine 28">
            <a:extLst>
              <a:ext uri="{FF2B5EF4-FFF2-40B4-BE49-F238E27FC236}">
                <a16:creationId xmlns:a16="http://schemas.microsoft.com/office/drawing/2014/main" id="{A38D9943-F5B3-4E2C-8873-AC76ABD9087C}"/>
              </a:ext>
            </a:extLst>
          </p:cNvPr>
          <p:cNvPicPr>
            <a:picLocks noChangeAspect="1"/>
          </p:cNvPicPr>
          <p:nvPr/>
        </p:nvPicPr>
        <p:blipFill>
          <a:blip r:embed="rId14"/>
          <a:stretch>
            <a:fillRect/>
          </a:stretch>
        </p:blipFill>
        <p:spPr>
          <a:xfrm>
            <a:off x="11060784" y="0"/>
            <a:ext cx="1131216" cy="848412"/>
          </a:xfrm>
          <a:prstGeom prst="rect">
            <a:avLst/>
          </a:prstGeom>
        </p:spPr>
      </p:pic>
    </p:spTree>
    <p:extLst>
      <p:ext uri="{BB962C8B-B14F-4D97-AF65-F5344CB8AC3E}">
        <p14:creationId xmlns:p14="http://schemas.microsoft.com/office/powerpoint/2010/main" val="335660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icio">
            <a:extLst>
              <a:ext uri="{FF2B5EF4-FFF2-40B4-BE49-F238E27FC236}">
                <a16:creationId xmlns:a16="http://schemas.microsoft.com/office/drawing/2014/main" id="{00B949A3-0A3B-4005-A228-27599C166534}"/>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26611" y="3429000"/>
            <a:ext cx="7199722" cy="3599861"/>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AFBFE24A-7799-4E7F-989D-D28E1965DB26}"/>
              </a:ext>
            </a:extLst>
          </p:cNvPr>
          <p:cNvSpPr>
            <a:spLocks noGrp="1"/>
          </p:cNvSpPr>
          <p:nvPr>
            <p:ph type="title"/>
          </p:nvPr>
        </p:nvSpPr>
        <p:spPr/>
        <p:txBody>
          <a:bodyPr/>
          <a:lstStyle/>
          <a:p>
            <a:r>
              <a:rPr lang="it-IT" b="1" spc="-100" dirty="0">
                <a:latin typeface="Futura"/>
              </a:rPr>
              <a:t>OUR APPROACH</a:t>
            </a:r>
          </a:p>
        </p:txBody>
      </p:sp>
      <p:pic>
        <p:nvPicPr>
          <p:cNvPr id="4" name="Immagine 3">
            <a:extLst>
              <a:ext uri="{FF2B5EF4-FFF2-40B4-BE49-F238E27FC236}">
                <a16:creationId xmlns:a16="http://schemas.microsoft.com/office/drawing/2014/main" id="{F3E46172-BDCF-4DC5-9A3C-75368E55B2D2}"/>
              </a:ext>
            </a:extLst>
          </p:cNvPr>
          <p:cNvPicPr>
            <a:picLocks noChangeAspect="1"/>
          </p:cNvPicPr>
          <p:nvPr/>
        </p:nvPicPr>
        <p:blipFill>
          <a:blip r:embed="rId3"/>
          <a:stretch>
            <a:fillRect/>
          </a:stretch>
        </p:blipFill>
        <p:spPr>
          <a:xfrm>
            <a:off x="11060784" y="0"/>
            <a:ext cx="1131216" cy="848412"/>
          </a:xfrm>
          <a:prstGeom prst="rect">
            <a:avLst/>
          </a:prstGeom>
        </p:spPr>
      </p:pic>
      <p:sp>
        <p:nvSpPr>
          <p:cNvPr id="7" name="CasellaDiTesto 6">
            <a:extLst>
              <a:ext uri="{FF2B5EF4-FFF2-40B4-BE49-F238E27FC236}">
                <a16:creationId xmlns:a16="http://schemas.microsoft.com/office/drawing/2014/main" id="{2650BDE5-57DE-40E0-AC59-4ACCF02F0B71}"/>
              </a:ext>
            </a:extLst>
          </p:cNvPr>
          <p:cNvSpPr txBox="1"/>
          <p:nvPr/>
        </p:nvSpPr>
        <p:spPr>
          <a:xfrm>
            <a:off x="838200" y="2055813"/>
            <a:ext cx="2594530" cy="1200329"/>
          </a:xfrm>
          <a:prstGeom prst="rect">
            <a:avLst/>
          </a:prstGeom>
          <a:noFill/>
        </p:spPr>
        <p:txBody>
          <a:bodyPr wrap="square">
            <a:spAutoFit/>
          </a:bodyPr>
          <a:lstStyle/>
          <a:p>
            <a:pPr marL="0" indent="0">
              <a:buNone/>
            </a:pPr>
            <a:r>
              <a:rPr lang="en-US" b="1" dirty="0">
                <a:solidFill>
                  <a:srgbClr val="0F0069"/>
                </a:solidFill>
                <a:latin typeface="Futura"/>
              </a:rPr>
              <a:t>Customer centered methodologies to push people to be actively sustainable!</a:t>
            </a:r>
          </a:p>
        </p:txBody>
      </p:sp>
      <p:sp>
        <p:nvSpPr>
          <p:cNvPr id="9" name="CasellaDiTesto 8">
            <a:extLst>
              <a:ext uri="{FF2B5EF4-FFF2-40B4-BE49-F238E27FC236}">
                <a16:creationId xmlns:a16="http://schemas.microsoft.com/office/drawing/2014/main" id="{E1CAAC27-F2D4-452B-889B-12A0854A0C6B}"/>
              </a:ext>
            </a:extLst>
          </p:cNvPr>
          <p:cNvSpPr txBox="1"/>
          <p:nvPr/>
        </p:nvSpPr>
        <p:spPr>
          <a:xfrm>
            <a:off x="3820214" y="2055813"/>
            <a:ext cx="3589254" cy="3416320"/>
          </a:xfrm>
          <a:prstGeom prst="rect">
            <a:avLst/>
          </a:prstGeom>
          <a:noFill/>
        </p:spPr>
        <p:txBody>
          <a:bodyPr wrap="square">
            <a:spAutoFit/>
          </a:bodyPr>
          <a:lstStyle/>
          <a:p>
            <a:pPr marL="0" indent="0" algn="just">
              <a:buNone/>
            </a:pPr>
            <a:r>
              <a:rPr lang="en-US" sz="1800" dirty="0">
                <a:solidFill>
                  <a:srgbClr val="343433"/>
                </a:solidFill>
                <a:latin typeface="Futura light"/>
              </a:rPr>
              <a:t>We believe that every project should be born from listening to people, their needs and their requirements.</a:t>
            </a:r>
          </a:p>
          <a:p>
            <a:pPr marL="0" indent="0" algn="just">
              <a:buNone/>
            </a:pPr>
            <a:r>
              <a:rPr lang="en-US" sz="1800" dirty="0">
                <a:solidFill>
                  <a:srgbClr val="343433"/>
                </a:solidFill>
                <a:latin typeface="Futura light"/>
              </a:rPr>
              <a:t>For this reason, since the first phase of ideation, we have adopted a customer-centered approach, putting ourselves in the shoes of the user and trying to simplify  the flow and eliminate as many usability barriers as possible.</a:t>
            </a:r>
          </a:p>
        </p:txBody>
      </p:sp>
      <p:sp>
        <p:nvSpPr>
          <p:cNvPr id="11" name="CasellaDiTesto 10">
            <a:extLst>
              <a:ext uri="{FF2B5EF4-FFF2-40B4-BE49-F238E27FC236}">
                <a16:creationId xmlns:a16="http://schemas.microsoft.com/office/drawing/2014/main" id="{3BA63B7F-BE83-4E51-9957-7055E7E1AF29}"/>
              </a:ext>
            </a:extLst>
          </p:cNvPr>
          <p:cNvSpPr txBox="1"/>
          <p:nvPr/>
        </p:nvSpPr>
        <p:spPr>
          <a:xfrm>
            <a:off x="7816785" y="2055813"/>
            <a:ext cx="3809607" cy="4247317"/>
          </a:xfrm>
          <a:prstGeom prst="rect">
            <a:avLst/>
          </a:prstGeom>
          <a:noFill/>
        </p:spPr>
        <p:txBody>
          <a:bodyPr wrap="square">
            <a:spAutoFit/>
          </a:bodyPr>
          <a:lstStyle/>
          <a:p>
            <a:pPr marL="0" indent="0" algn="just">
              <a:buNone/>
            </a:pPr>
            <a:r>
              <a:rPr lang="en-US" sz="1800" dirty="0">
                <a:solidFill>
                  <a:srgbClr val="343433"/>
                </a:solidFill>
                <a:latin typeface="Futura light"/>
              </a:rPr>
              <a:t>But in addition to ease of use, our goal is another, much higher.</a:t>
            </a:r>
          </a:p>
          <a:p>
            <a:pPr marL="0" indent="0" algn="just">
              <a:buNone/>
            </a:pPr>
            <a:r>
              <a:rPr lang="en-US" sz="1800" dirty="0">
                <a:solidFill>
                  <a:srgbClr val="343433"/>
                </a:solidFill>
                <a:latin typeface="Futura light"/>
              </a:rPr>
              <a:t>The object we have designed should not only encourage people to recycle, but should establish in them a constant need to act personally to improve the situation of the planet. </a:t>
            </a:r>
          </a:p>
          <a:p>
            <a:pPr marL="0" indent="0" algn="just">
              <a:buNone/>
            </a:pPr>
            <a:endParaRPr lang="en-US" sz="1800" dirty="0">
              <a:solidFill>
                <a:srgbClr val="343433"/>
              </a:solidFill>
              <a:latin typeface="Futura light"/>
            </a:endParaRPr>
          </a:p>
          <a:p>
            <a:pPr marL="0" indent="0" algn="just">
              <a:buNone/>
            </a:pPr>
            <a:r>
              <a:rPr lang="en-US" sz="1800" dirty="0">
                <a:solidFill>
                  <a:srgbClr val="343433"/>
                </a:solidFill>
                <a:latin typeface="Futura light"/>
              </a:rPr>
              <a:t>And this is encouraged with our rewards, designed specifically for this purpose.</a:t>
            </a:r>
          </a:p>
          <a:p>
            <a:pPr marL="0" indent="0">
              <a:buNone/>
            </a:pPr>
            <a:endParaRPr lang="en-US" dirty="0"/>
          </a:p>
        </p:txBody>
      </p:sp>
    </p:spTree>
    <p:extLst>
      <p:ext uri="{BB962C8B-B14F-4D97-AF65-F5344CB8AC3E}">
        <p14:creationId xmlns:p14="http://schemas.microsoft.com/office/powerpoint/2010/main" val="150301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964A-C29E-4A6B-81A9-3D2120D354BB}"/>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p>
        </p:txBody>
      </p:sp>
      <p:pic>
        <p:nvPicPr>
          <p:cNvPr id="2050" name="Picture 2" descr="RED BULL PONTE READY 2021 VERANO">
            <a:extLst>
              <a:ext uri="{FF2B5EF4-FFF2-40B4-BE49-F238E27FC236}">
                <a16:creationId xmlns:a16="http://schemas.microsoft.com/office/drawing/2014/main" id="{4726D70E-50DE-4A4B-8D71-AE2E51B94DF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6184183" y="2017784"/>
            <a:ext cx="2439060" cy="24390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D BULL PONTE READY 2021 VERANO">
            <a:extLst>
              <a:ext uri="{FF2B5EF4-FFF2-40B4-BE49-F238E27FC236}">
                <a16:creationId xmlns:a16="http://schemas.microsoft.com/office/drawing/2014/main" id="{7471DB4F-3111-4736-B79E-0AF85B89EE1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8798926" y="848412"/>
            <a:ext cx="3217391" cy="321739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D BULL PONTE READY 2021 VERANO">
            <a:extLst>
              <a:ext uri="{FF2B5EF4-FFF2-40B4-BE49-F238E27FC236}">
                <a16:creationId xmlns:a16="http://schemas.microsoft.com/office/drawing/2014/main" id="{19DCCFF1-AA27-4550-98D2-841FE16E41BE}"/>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7992937" y="4243552"/>
            <a:ext cx="2249323" cy="2249323"/>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2E65A9BE-3847-4B74-8ABF-DAF51222112A}"/>
              </a:ext>
            </a:extLst>
          </p:cNvPr>
          <p:cNvPicPr>
            <a:picLocks noChangeAspect="1"/>
          </p:cNvPicPr>
          <p:nvPr/>
        </p:nvPicPr>
        <p:blipFill>
          <a:blip r:embed="rId3"/>
          <a:stretch>
            <a:fillRect/>
          </a:stretch>
        </p:blipFill>
        <p:spPr>
          <a:xfrm>
            <a:off x="11060784" y="0"/>
            <a:ext cx="1131216" cy="848412"/>
          </a:xfrm>
          <a:prstGeom prst="rect">
            <a:avLst/>
          </a:prstGeom>
        </p:spPr>
      </p:pic>
      <p:sp>
        <p:nvSpPr>
          <p:cNvPr id="9" name="CasellaDiTesto 8">
            <a:extLst>
              <a:ext uri="{FF2B5EF4-FFF2-40B4-BE49-F238E27FC236}">
                <a16:creationId xmlns:a16="http://schemas.microsoft.com/office/drawing/2014/main" id="{B7BDD8A5-6192-421A-90C8-11C3B9948A3D}"/>
              </a:ext>
            </a:extLst>
          </p:cNvPr>
          <p:cNvSpPr txBox="1"/>
          <p:nvPr/>
        </p:nvSpPr>
        <p:spPr>
          <a:xfrm>
            <a:off x="737686" y="1776404"/>
            <a:ext cx="2872780" cy="2862322"/>
          </a:xfrm>
          <a:prstGeom prst="rect">
            <a:avLst/>
          </a:prstGeom>
          <a:noFill/>
        </p:spPr>
        <p:txBody>
          <a:bodyPr wrap="square">
            <a:spAutoFit/>
          </a:bodyPr>
          <a:lstStyle/>
          <a:p>
            <a:pPr marL="0" indent="0" algn="just">
              <a:buNone/>
            </a:pPr>
            <a:r>
              <a:rPr lang="en-US" sz="1800" b="1" dirty="0" err="1">
                <a:solidFill>
                  <a:srgbClr val="0F0069"/>
                </a:solidFill>
                <a:latin typeface="Futura"/>
              </a:rPr>
              <a:t>GreenWings</a:t>
            </a:r>
            <a:r>
              <a:rPr lang="en-US" sz="1800" b="1" dirty="0">
                <a:solidFill>
                  <a:srgbClr val="0F0069"/>
                </a:solidFill>
                <a:latin typeface="Futura"/>
              </a:rPr>
              <a:t>’ reward system relies on tokens. We call them “wings” and they are the core of the recycle tool’s interaction. Wings work as a coin during the entire </a:t>
            </a:r>
            <a:r>
              <a:rPr lang="en-US" sz="1800" b="1" dirty="0" err="1">
                <a:solidFill>
                  <a:srgbClr val="0F0069"/>
                </a:solidFill>
                <a:latin typeface="Futura"/>
              </a:rPr>
              <a:t>Redbull</a:t>
            </a:r>
            <a:r>
              <a:rPr lang="en-US" sz="1800" b="1" dirty="0">
                <a:solidFill>
                  <a:srgbClr val="0F0069"/>
                </a:solidFill>
                <a:latin typeface="Futura"/>
              </a:rPr>
              <a:t> event and you get them by using the recycling tool. </a:t>
            </a:r>
          </a:p>
        </p:txBody>
      </p:sp>
      <p:sp>
        <p:nvSpPr>
          <p:cNvPr id="11" name="CasellaDiTesto 10">
            <a:extLst>
              <a:ext uri="{FF2B5EF4-FFF2-40B4-BE49-F238E27FC236}">
                <a16:creationId xmlns:a16="http://schemas.microsoft.com/office/drawing/2014/main" id="{286C9E3B-9F5F-4F1E-99D8-98E939609C51}"/>
              </a:ext>
            </a:extLst>
          </p:cNvPr>
          <p:cNvSpPr txBox="1"/>
          <p:nvPr/>
        </p:nvSpPr>
        <p:spPr>
          <a:xfrm>
            <a:off x="3940604" y="1799422"/>
            <a:ext cx="3061355" cy="4247317"/>
          </a:xfrm>
          <a:prstGeom prst="rect">
            <a:avLst/>
          </a:prstGeom>
          <a:noFill/>
        </p:spPr>
        <p:txBody>
          <a:bodyPr wrap="square">
            <a:spAutoFit/>
          </a:bodyPr>
          <a:lstStyle/>
          <a:p>
            <a:pPr marL="0" indent="0" algn="just">
              <a:buNone/>
            </a:pPr>
            <a:r>
              <a:rPr lang="en-US" sz="1800" dirty="0">
                <a:solidFill>
                  <a:srgbClr val="343433"/>
                </a:solidFill>
                <a:latin typeface="Futura light"/>
              </a:rPr>
              <a:t>The idea is that every piece of trash has a value which  is given back to the user in the form of “wings”. Every time waste is inserted in the hole you get wings. “Wings” are cumulative but in order to use them in heaps it’s necessary to download an app. We’ll talk about the app later on this presentation, first just focus on how the wings work and can be used.</a:t>
            </a:r>
          </a:p>
        </p:txBody>
      </p:sp>
      <p:sp>
        <p:nvSpPr>
          <p:cNvPr id="13" name="CasellaDiTesto 12">
            <a:extLst>
              <a:ext uri="{FF2B5EF4-FFF2-40B4-BE49-F238E27FC236}">
                <a16:creationId xmlns:a16="http://schemas.microsoft.com/office/drawing/2014/main" id="{586E5C4A-F5DF-47E5-9544-811DAFD35AC5}"/>
              </a:ext>
            </a:extLst>
          </p:cNvPr>
          <p:cNvSpPr txBox="1"/>
          <p:nvPr/>
        </p:nvSpPr>
        <p:spPr>
          <a:xfrm>
            <a:off x="7655713" y="1803645"/>
            <a:ext cx="4231487" cy="4247317"/>
          </a:xfrm>
          <a:prstGeom prst="rect">
            <a:avLst/>
          </a:prstGeom>
          <a:noFill/>
        </p:spPr>
        <p:txBody>
          <a:bodyPr wrap="square">
            <a:spAutoFit/>
          </a:bodyPr>
          <a:lstStyle/>
          <a:p>
            <a:pPr marL="0" indent="0" algn="just">
              <a:buNone/>
            </a:pPr>
            <a:r>
              <a:rPr lang="en-US" sz="1800" dirty="0">
                <a:solidFill>
                  <a:srgbClr val="343433"/>
                </a:solidFill>
                <a:latin typeface="Futura light"/>
              </a:rPr>
              <a:t>“Wings” are used for many purposes, but sustainability is always taken into consideration. This means that you can use tokens to:</a:t>
            </a:r>
          </a:p>
          <a:p>
            <a:pPr marL="0" indent="0" algn="just">
              <a:buNone/>
            </a:pPr>
            <a:endParaRPr lang="en-US" sz="1800" dirty="0">
              <a:solidFill>
                <a:srgbClr val="343433"/>
              </a:solidFill>
              <a:latin typeface="Futura light"/>
            </a:endParaRPr>
          </a:p>
          <a:p>
            <a:pPr marL="285750" indent="-285750" algn="just">
              <a:buFont typeface="Arial" panose="020B0604020202020204" pitchFamily="34" charset="0"/>
              <a:buChar char="•"/>
            </a:pPr>
            <a:r>
              <a:rPr lang="en-US" sz="1800" dirty="0">
                <a:solidFill>
                  <a:srgbClr val="343433"/>
                </a:solidFill>
                <a:latin typeface="Futura light"/>
              </a:rPr>
              <a:t>obtain discounts for participating in subsequent </a:t>
            </a:r>
            <a:r>
              <a:rPr lang="en-US" sz="1800" dirty="0" err="1">
                <a:solidFill>
                  <a:srgbClr val="343433"/>
                </a:solidFill>
                <a:latin typeface="Futura light"/>
              </a:rPr>
              <a:t>Redbull</a:t>
            </a:r>
            <a:r>
              <a:rPr lang="en-US" sz="1800" dirty="0">
                <a:solidFill>
                  <a:srgbClr val="343433"/>
                </a:solidFill>
                <a:latin typeface="Futura light"/>
              </a:rPr>
              <a:t> events;</a:t>
            </a:r>
          </a:p>
          <a:p>
            <a:pPr marL="285750" indent="-285750" algn="just">
              <a:buFont typeface="Arial" panose="020B0604020202020204" pitchFamily="34" charset="0"/>
              <a:buChar char="•"/>
            </a:pPr>
            <a:r>
              <a:rPr lang="en-US" sz="1800" dirty="0">
                <a:solidFill>
                  <a:srgbClr val="343433"/>
                </a:solidFill>
                <a:latin typeface="Futura light"/>
              </a:rPr>
              <a:t>get a </a:t>
            </a:r>
            <a:r>
              <a:rPr lang="en-US" sz="1800" dirty="0" err="1">
                <a:solidFill>
                  <a:srgbClr val="343433"/>
                </a:solidFill>
                <a:latin typeface="Futura light"/>
              </a:rPr>
              <a:t>Redbull</a:t>
            </a:r>
            <a:r>
              <a:rPr lang="en-US" sz="1800" dirty="0">
                <a:solidFill>
                  <a:srgbClr val="343433"/>
                </a:solidFill>
                <a:latin typeface="Futura light"/>
              </a:rPr>
              <a:t> gadget made with recycled materials and phrases that motivate people to take more sustainable attitudes (bag, cloth bag, keychain), things to use every day;</a:t>
            </a:r>
          </a:p>
          <a:p>
            <a:pPr marL="285750" indent="-285750" algn="just">
              <a:buFont typeface="Arial" panose="020B0604020202020204" pitchFamily="34" charset="0"/>
              <a:buChar char="•"/>
            </a:pPr>
            <a:r>
              <a:rPr lang="en-US" sz="1800" dirty="0">
                <a:solidFill>
                  <a:srgbClr val="343433"/>
                </a:solidFill>
                <a:latin typeface="Futura light"/>
              </a:rPr>
              <a:t>obtain discounts on the purchase of cans.</a:t>
            </a:r>
          </a:p>
        </p:txBody>
      </p:sp>
    </p:spTree>
    <p:extLst>
      <p:ext uri="{BB962C8B-B14F-4D97-AF65-F5344CB8AC3E}">
        <p14:creationId xmlns:p14="http://schemas.microsoft.com/office/powerpoint/2010/main" val="404915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d Bull Home Champ - Strava-Herausforderungen">
            <a:extLst>
              <a:ext uri="{FF2B5EF4-FFF2-40B4-BE49-F238E27FC236}">
                <a16:creationId xmlns:a16="http://schemas.microsoft.com/office/drawing/2014/main" id="{18FF0372-61CE-4479-81F5-6965EBC57582}"/>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558768" y="2506660"/>
            <a:ext cx="7252232" cy="4351339"/>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C8AEDAA7-19F6-4D5B-BEDC-8E34B07EED00}"/>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endParaRPr lang="it-IT" dirty="0"/>
          </a:p>
        </p:txBody>
      </p:sp>
      <p:sp>
        <p:nvSpPr>
          <p:cNvPr id="3" name="Segnaposto contenuto 2">
            <a:extLst>
              <a:ext uri="{FF2B5EF4-FFF2-40B4-BE49-F238E27FC236}">
                <a16:creationId xmlns:a16="http://schemas.microsoft.com/office/drawing/2014/main" id="{B471D6F3-CD1D-4B31-9CC4-4DF0FCD78087}"/>
              </a:ext>
            </a:extLst>
          </p:cNvPr>
          <p:cNvSpPr>
            <a:spLocks noGrp="1"/>
          </p:cNvSpPr>
          <p:nvPr>
            <p:ph idx="1"/>
          </p:nvPr>
        </p:nvSpPr>
        <p:spPr>
          <a:xfrm>
            <a:off x="838200" y="1825625"/>
            <a:ext cx="11218682" cy="4537468"/>
          </a:xfrm>
        </p:spPr>
        <p:txBody>
          <a:bodyPr>
            <a:normAutofit fontScale="55000" lnSpcReduction="20000"/>
          </a:bodyPr>
          <a:lstStyle/>
          <a:p>
            <a:pPr marL="0" indent="0" algn="just">
              <a:buNone/>
            </a:pPr>
            <a:r>
              <a:rPr lang="en-US" sz="2800" dirty="0">
                <a:solidFill>
                  <a:srgbClr val="343433"/>
                </a:solidFill>
                <a:latin typeface="Futura light"/>
              </a:rPr>
              <a:t>Each time that tokens are used for the purposes just listed, part of them are used to contribute to sustainable projects, so in order to get discounts or gadgets you must reach a certain number of tokens that allows you to donate, which is mandatory, and purchase cans or </a:t>
            </a:r>
            <a:r>
              <a:rPr lang="en-US" sz="2800" dirty="0" err="1">
                <a:solidFill>
                  <a:srgbClr val="343433"/>
                </a:solidFill>
                <a:latin typeface="Futura light"/>
              </a:rPr>
              <a:t>gadges</a:t>
            </a:r>
            <a:r>
              <a:rPr lang="en-US" sz="2800" dirty="0">
                <a:solidFill>
                  <a:srgbClr val="343433"/>
                </a:solidFill>
                <a:latin typeface="Futura light"/>
              </a:rPr>
              <a:t> or obtain discounts.</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In the event that a person does not want to accumulate, because he does not want to download the app, then you have the option of giving them in sustainable projects such as:</a:t>
            </a:r>
          </a:p>
          <a:p>
            <a:pPr marL="0" indent="0" algn="just">
              <a:buNone/>
            </a:pPr>
            <a:endParaRPr lang="en-US" sz="2800" dirty="0">
              <a:solidFill>
                <a:srgbClr val="343433"/>
              </a:solidFill>
              <a:latin typeface="Futura light"/>
            </a:endParaRPr>
          </a:p>
          <a:p>
            <a:pPr algn="just"/>
            <a:r>
              <a:rPr lang="en-US" sz="2800" dirty="0">
                <a:solidFill>
                  <a:srgbClr val="343433"/>
                </a:solidFill>
                <a:latin typeface="Futura light"/>
              </a:rPr>
              <a:t>construction of green buildings (taking the vertical forests of Milan as an example);</a:t>
            </a:r>
          </a:p>
          <a:p>
            <a:pPr algn="just"/>
            <a:r>
              <a:rPr lang="en-US" sz="2800" dirty="0">
                <a:solidFill>
                  <a:srgbClr val="343433"/>
                </a:solidFill>
                <a:latin typeface="Futura light"/>
              </a:rPr>
              <a:t>donation to sustainable Italian startups to help founders develop their business. In this case, each tokens is converted into real currency of value x. (</a:t>
            </a:r>
            <a:r>
              <a:rPr lang="en-US" sz="2800" dirty="0" err="1">
                <a:solidFill>
                  <a:srgbClr val="343433"/>
                </a:solidFill>
                <a:latin typeface="Futura light"/>
              </a:rPr>
              <a:t>eg.</a:t>
            </a:r>
            <a:r>
              <a:rPr lang="en-US" sz="2800" dirty="0">
                <a:solidFill>
                  <a:srgbClr val="343433"/>
                </a:solidFill>
                <a:latin typeface="Futura light"/>
              </a:rPr>
              <a:t> Cynomys, </a:t>
            </a:r>
            <a:r>
              <a:rPr lang="en-US" sz="2800" dirty="0" err="1">
                <a:solidFill>
                  <a:srgbClr val="343433"/>
                </a:solidFill>
                <a:latin typeface="Futura light"/>
              </a:rPr>
              <a:t>Planeta</a:t>
            </a:r>
            <a:r>
              <a:rPr lang="en-US" sz="2800" dirty="0">
                <a:solidFill>
                  <a:srgbClr val="343433"/>
                </a:solidFill>
                <a:latin typeface="Futura light"/>
              </a:rPr>
              <a:t> Renewables, U-Earth, O2Forest, 3Bee, </a:t>
            </a:r>
            <a:r>
              <a:rPr lang="en-US" sz="2800" dirty="0" err="1">
                <a:solidFill>
                  <a:srgbClr val="343433"/>
                </a:solidFill>
                <a:latin typeface="Futura light"/>
              </a:rPr>
              <a:t>Grycle</a:t>
            </a:r>
            <a:r>
              <a:rPr lang="en-US" sz="2800" dirty="0">
                <a:solidFill>
                  <a:srgbClr val="343433"/>
                </a:solidFill>
                <a:latin typeface="Futura light"/>
              </a:rPr>
              <a:t>, Orange Fiber, </a:t>
            </a:r>
            <a:r>
              <a:rPr lang="en-US" sz="2800" dirty="0" err="1">
                <a:solidFill>
                  <a:srgbClr val="343433"/>
                </a:solidFill>
                <a:latin typeface="Futura light"/>
              </a:rPr>
              <a:t>Pcup</a:t>
            </a:r>
            <a:r>
              <a:rPr lang="en-US" sz="2800" dirty="0">
                <a:solidFill>
                  <a:srgbClr val="343433"/>
                </a:solidFill>
                <a:latin typeface="Futura light"/>
              </a:rPr>
              <a:t>, </a:t>
            </a:r>
            <a:r>
              <a:rPr lang="en-US" sz="2800" dirty="0" err="1">
                <a:solidFill>
                  <a:srgbClr val="343433"/>
                </a:solidFill>
                <a:latin typeface="Futura light"/>
              </a:rPr>
              <a:t>Sfridoo</a:t>
            </a:r>
            <a:r>
              <a:rPr lang="en-US" sz="2800" dirty="0">
                <a:solidFill>
                  <a:srgbClr val="343433"/>
                </a:solidFill>
                <a:latin typeface="Futura light"/>
              </a:rPr>
              <a:t>, Krill Design, </a:t>
            </a:r>
            <a:r>
              <a:rPr lang="en-US" sz="2800" dirty="0" err="1">
                <a:solidFill>
                  <a:srgbClr val="343433"/>
                </a:solidFill>
                <a:latin typeface="Futura light"/>
              </a:rPr>
              <a:t>Bettery</a:t>
            </a:r>
            <a:r>
              <a:rPr lang="en-US" sz="2800" dirty="0">
                <a:solidFill>
                  <a:srgbClr val="343433"/>
                </a:solidFill>
                <a:latin typeface="Futura light"/>
              </a:rPr>
              <a:t>, </a:t>
            </a:r>
            <a:r>
              <a:rPr lang="en-US" sz="2800" dirty="0" err="1">
                <a:solidFill>
                  <a:srgbClr val="343433"/>
                </a:solidFill>
                <a:latin typeface="Futura light"/>
              </a:rPr>
              <a:t>Hurba</a:t>
            </a:r>
            <a:r>
              <a:rPr lang="en-US" sz="2800" dirty="0">
                <a:solidFill>
                  <a:srgbClr val="343433"/>
                </a:solidFill>
                <a:latin typeface="Futura light"/>
              </a:rPr>
              <a:t>, </a:t>
            </a:r>
            <a:r>
              <a:rPr lang="en-US" sz="2800" dirty="0" err="1">
                <a:solidFill>
                  <a:srgbClr val="343433"/>
                </a:solidFill>
                <a:latin typeface="Futura light"/>
              </a:rPr>
              <a:t>Hexagro</a:t>
            </a:r>
            <a:r>
              <a:rPr lang="en-US" sz="2800" dirty="0">
                <a:solidFill>
                  <a:srgbClr val="343433"/>
                </a:solidFill>
                <a:latin typeface="Futura light"/>
              </a:rPr>
              <a:t>, </a:t>
            </a:r>
            <a:r>
              <a:rPr lang="en-US" sz="2800" dirty="0" err="1">
                <a:solidFill>
                  <a:srgbClr val="343433"/>
                </a:solidFill>
                <a:latin typeface="Futura light"/>
              </a:rPr>
              <a:t>Sfera</a:t>
            </a:r>
            <a:r>
              <a:rPr lang="en-US" sz="2800" dirty="0">
                <a:solidFill>
                  <a:srgbClr val="343433"/>
                </a:solidFill>
                <a:latin typeface="Futura light"/>
              </a:rPr>
              <a:t> Agricola, </a:t>
            </a:r>
            <a:r>
              <a:rPr lang="en-US" sz="2800" dirty="0" err="1">
                <a:solidFill>
                  <a:srgbClr val="343433"/>
                </a:solidFill>
                <a:latin typeface="Futura light"/>
              </a:rPr>
              <a:t>Airlite</a:t>
            </a:r>
            <a:r>
              <a:rPr lang="en-US" sz="2800" dirty="0">
                <a:solidFill>
                  <a:srgbClr val="343433"/>
                </a:solidFill>
                <a:latin typeface="Futura light"/>
              </a:rPr>
              <a:t>);</a:t>
            </a:r>
          </a:p>
          <a:p>
            <a:pPr algn="just"/>
            <a:r>
              <a:rPr lang="en-US" sz="2800" dirty="0">
                <a:solidFill>
                  <a:srgbClr val="343433"/>
                </a:solidFill>
                <a:latin typeface="Futura light"/>
              </a:rPr>
              <a:t>contribution to certified local projects of sustainable nature.</a:t>
            </a:r>
          </a:p>
          <a:p>
            <a:pPr marL="0" indent="0" algn="just">
              <a:buNone/>
            </a:pPr>
            <a:endParaRPr lang="en-US" dirty="0">
              <a:solidFill>
                <a:srgbClr val="343433"/>
              </a:solidFill>
              <a:latin typeface="Futura light"/>
            </a:endParaRPr>
          </a:p>
          <a:p>
            <a:pPr marL="0" indent="0" algn="just">
              <a:buNone/>
            </a:pPr>
            <a:r>
              <a:rPr lang="en-US" sz="2800" dirty="0">
                <a:solidFill>
                  <a:srgbClr val="343433"/>
                </a:solidFill>
                <a:latin typeface="Futura light"/>
              </a:rPr>
              <a:t>Making donations to sustainable programs compulsory is part of our strategy to push people taking sustainable actions and support the planet.  Our fear is that with no restrictions, people would accumulate without ever donating and the aim of the entire tool wouldn’t be understood.</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Of course, there is also the option to just donate in the app!</a:t>
            </a:r>
          </a:p>
          <a:p>
            <a:pPr marL="0" indent="0" algn="just">
              <a:buNone/>
            </a:pPr>
            <a:endParaRPr lang="en-US" sz="2800" dirty="0">
              <a:solidFill>
                <a:srgbClr val="343433"/>
              </a:solidFill>
              <a:latin typeface="Futura light"/>
            </a:endParaRPr>
          </a:p>
          <a:p>
            <a:pPr marL="0" indent="0" algn="just">
              <a:buNone/>
            </a:pPr>
            <a:endParaRPr lang="en-US" sz="2800" dirty="0">
              <a:solidFill>
                <a:srgbClr val="343433"/>
              </a:solidFill>
              <a:latin typeface="Futura light"/>
            </a:endParaRPr>
          </a:p>
        </p:txBody>
      </p:sp>
      <p:pic>
        <p:nvPicPr>
          <p:cNvPr id="4" name="Immagine 3">
            <a:extLst>
              <a:ext uri="{FF2B5EF4-FFF2-40B4-BE49-F238E27FC236}">
                <a16:creationId xmlns:a16="http://schemas.microsoft.com/office/drawing/2014/main" id="{3BEB7A4C-D543-49DE-91C8-5BDD684CB52B}"/>
              </a:ext>
            </a:extLst>
          </p:cNvPr>
          <p:cNvPicPr>
            <a:picLocks noChangeAspect="1"/>
          </p:cNvPicPr>
          <p:nvPr/>
        </p:nvPicPr>
        <p:blipFill>
          <a:blip r:embed="rId3"/>
          <a:stretch>
            <a:fillRect/>
          </a:stretch>
        </p:blipFill>
        <p:spPr>
          <a:xfrm>
            <a:off x="11060784" y="0"/>
            <a:ext cx="1131216" cy="848412"/>
          </a:xfrm>
          <a:prstGeom prst="rect">
            <a:avLst/>
          </a:prstGeom>
        </p:spPr>
      </p:pic>
    </p:spTree>
    <p:extLst>
      <p:ext uri="{BB962C8B-B14F-4D97-AF65-F5344CB8AC3E}">
        <p14:creationId xmlns:p14="http://schemas.microsoft.com/office/powerpoint/2010/main" val="11368698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TotalTime>
  <Words>2636</Words>
  <Application>Microsoft Office PowerPoint</Application>
  <PresentationFormat>Widescreen</PresentationFormat>
  <Paragraphs>173</Paragraphs>
  <Slides>23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Calibri Light</vt:lpstr>
      <vt:lpstr>Futura</vt:lpstr>
      <vt:lpstr>Futura light</vt:lpstr>
      <vt:lpstr>Futura medium</vt:lpstr>
      <vt:lpstr>Tema di Office</vt:lpstr>
      <vt:lpstr>WINGS FOR SUSTAINABILITY</vt:lpstr>
      <vt:lpstr>Presentazione standard di PowerPoint</vt:lpstr>
      <vt:lpstr>OUR PROJECT</vt:lpstr>
      <vt:lpstr>DESIGN AND TECHNICAL ASPECTS</vt:lpstr>
      <vt:lpstr>DESIGN AND TECHNICAL ASPECTS</vt:lpstr>
      <vt:lpstr>Presentazione standard di PowerPoint</vt:lpstr>
      <vt:lpstr>OUR APPROACH</vt:lpstr>
      <vt:lpstr>GreenWings’ REWARD SYSTEM</vt:lpstr>
      <vt:lpstr>GreenWings’ REWARD SYSTEM</vt:lpstr>
      <vt:lpstr>ANGELS OF SUSTAINABILITY</vt:lpstr>
      <vt:lpstr>COMMUNICATION STRATEGY </vt:lpstr>
      <vt:lpstr>OBJECTIVES 1 AND 2: IMPLEMENTATION</vt:lpstr>
      <vt:lpstr>OBJECTIVE 3: IMPLEMENTATION</vt:lpstr>
      <vt:lpstr>OBJECTIVE 4: IMPLEMENTATION</vt:lpstr>
      <vt:lpstr>Presentazione standard di PowerPoint</vt:lpstr>
      <vt:lpstr>1SUSTAINABILITY</vt:lpstr>
      <vt:lpstr>Presentazione standard di PowerPoint</vt:lpstr>
      <vt:lpstr>Presentazione standard di PowerPoint</vt:lpstr>
      <vt:lpstr>Presentazione standard di PowerPoint</vt:lpstr>
      <vt:lpstr>Presentazione standard di PowerPoint</vt:lpstr>
      <vt:lpstr>Presentazione standard di PowerPoint</vt:lpstr>
      <vt:lpstr>OUR TEAM</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WINGS FOR SUSTAINABILITY</dc:title>
  <dc:creator>Anna Nardo</dc:creator>
  <cp:lastModifiedBy>Anna Nardo</cp:lastModifiedBy>
  <cp:revision>15</cp:revision>
  <dcterms:created xsi:type="dcterms:W3CDTF">2021-09-24T08:25:05Z</dcterms:created>
  <dcterms:modified xsi:type="dcterms:W3CDTF">2021-09-25T13:57:35Z</dcterms:modified>
</cp:coreProperties>
</file>