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6" r:id="rId4"/>
    <p:sldId id="268" r:id="rId5"/>
    <p:sldId id="257" r:id="rId6"/>
    <p:sldId id="258" r:id="rId7"/>
    <p:sldId id="259" r:id="rId8"/>
    <p:sldId id="260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262" r:id="rId46"/>
    <p:sldId id="263" r:id="rId47"/>
    <p:sldId id="305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348615"/>
            <a:ext cx="8207375" cy="1259840"/>
          </a:xfrm>
        </p:spPr>
        <p:txBody>
          <a:bodyPr/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Blinkit Sales Data Analysis</a:t>
            </a:r>
            <a:endParaRPr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1931670"/>
            <a:ext cx="8212455" cy="215392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</a:defRPr>
            </a:pPr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Name</a:t>
            </a:r>
            <a:r>
              <a:rPr lang="en-US" sz="2800">
                <a:solidFill>
                  <a:schemeClr val="bg1"/>
                </a:solidFill>
              </a:rPr>
              <a:t>: </a:t>
            </a: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Annanya Mojumder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</a:defRPr>
            </a:pPr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College Name</a:t>
            </a: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:Guru Nanak Institute Of Technology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00000"/>
              </a:lnSpc>
              <a:buNone/>
              <a:defRPr sz="1800">
                <a:solidFill>
                  <a:srgbClr val="323232"/>
                </a:solidFill>
              </a:defRPr>
            </a:pPr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Department</a:t>
            </a: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: Computer Science and Engineering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800">
                <a:solidFill>
                  <a:srgbClr val="323232"/>
                </a:solidFill>
              </a:defRPr>
            </a:pP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Semester</a:t>
            </a:r>
            <a:r>
              <a:rPr lang="en-US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7th</a:t>
            </a:r>
            <a:endParaRPr lang="en-US" sz="28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371600" lvl="3" indent="457200" algn="l">
              <a:buNone/>
              <a:defRPr sz="1800">
                <a:solidFill>
                  <a:srgbClr val="323232"/>
                </a:solidFill>
              </a:defRPr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457200" algn="l">
              <a:buNone/>
              <a:defRPr sz="1800">
                <a:solidFill>
                  <a:srgbClr val="323232"/>
                </a:solidFill>
              </a:defRPr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Internship Under: Classroom</a:t>
            </a:r>
            <a:endParaRPr sz="2400"/>
          </a:p>
          <a:p>
            <a:pPr marL="0" indent="0" algn="ctr">
              <a:lnSpc>
                <a:spcPct val="130000"/>
              </a:lnSpc>
              <a:buNone/>
              <a:defRPr sz="1800">
                <a:solidFill>
                  <a:srgbClr val="323232"/>
                </a:solidFill>
              </a:defRPr>
            </a:pPr>
            <a:r>
              <a:t>📞 Phone: 8981838547</a:t>
            </a:r>
          </a:p>
          <a:p>
            <a:pPr marL="0" indent="0" algn="ctr">
              <a:lnSpc>
                <a:spcPct val="130000"/>
              </a:lnSpc>
              <a:buNone/>
              <a:defRPr sz="1800">
                <a:solidFill>
                  <a:srgbClr val="323232"/>
                </a:solidFill>
              </a:defRPr>
            </a:pPr>
            <a:r>
              <a:t>🌐 Website: https://classroomtech.in</a:t>
            </a:r>
          </a:p>
          <a:p>
            <a:pPr marL="0" indent="0" algn="ctr">
              <a:lnSpc>
                <a:spcPct val="130000"/>
              </a:lnSpc>
              <a:buNone/>
              <a:defRPr sz="1800">
                <a:solidFill>
                  <a:srgbClr val="323232"/>
                </a:solidFill>
              </a:defRPr>
            </a:pPr>
            <a:r>
              <a:t>🔗 LinkedIn: https://www.linkedin.com/company/classroom-tech/</a:t>
            </a:r>
          </a:p>
          <a:p>
            <a:pPr marL="0" indent="0" algn="ctr">
              <a:lnSpc>
                <a:spcPct val="130000"/>
              </a:lnSpc>
              <a:buNone/>
              <a:defRPr sz="1800">
                <a:solidFill>
                  <a:srgbClr val="323232"/>
                </a:solidFill>
              </a:defRPr>
            </a:pPr>
            <a:r>
              <a:t>📆 Duration: 1st April 2025 – 30th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Feedback Distribution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84420" y="1249045"/>
            <a:ext cx="3573780" cy="368998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Feedback is evenly distributed: Delivery, Customer Service, Product Quality, and App Experience are all around 25%.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Indicates balanced attention required in all areas of customer experience.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No major category dominates, showing diverse concerns among users.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visualize how customer feedback is distributed across different categories.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550" y="1562100"/>
            <a:ext cx="4076700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Customer Table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84420" y="1080770"/>
            <a:ext cx="3573780" cy="385826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Useful for segmentation, personalized campaigns, or communication.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Data includes over 20 customers with structured contact details.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display customer IDs, names, and emails for analysis or reference.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2775" y="1023620"/>
            <a:ext cx="3958590" cy="3311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Orders by Delivery Status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482465" y="1080770"/>
            <a:ext cx="3975735" cy="385826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Majority of orders are marked as On Time.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Only a small portion of orders are Significantly Delayed, indicating efficient delivery service.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Can be used to track performance of logistics over time.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filter and view orders based on their delivery status (e.g., On Time, Significantly Delayed).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48360" y="1234440"/>
            <a:ext cx="300291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Stock Received Over Time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227955" y="1080770"/>
            <a:ext cx="3230245" cy="385826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Peak stock receipts observed during mid-2023 to mid-2024.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A drop in stock is seen in late 2024, followed by a rise again in early 2025.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Helps identify inventory gaps and procurement patterns.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analyze how much stock was received monthly from January 2023 to July 2025.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8770" y="1285875"/>
            <a:ext cx="4629150" cy="26536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Damaged Stock Percentage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676775" y="903605"/>
            <a:ext cx="3781425" cy="385826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All products listed have damaged stock percentages above 30%, indicating a quality control issue.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Highest damaged stock % is around 41.26%, which may need urgent supplier review.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Overall damage rate is 54.41%, a significant concern for operational costs.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calculate and rank products based on the percentage of damaged stock.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8690" y="903605"/>
            <a:ext cx="3145155" cy="3418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Campaign Performance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914265" y="1041400"/>
            <a:ext cx="3771900" cy="372046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Campaigns like Festival Offer and Referral Program have the highest revenue returns.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Category Promotion campaigns also show efficient revenue vs spend ratios.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Useful for planning future marketing budgets.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review the ROI of different marketing campaigns..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580" y="1106170"/>
            <a:ext cx="3995420" cy="33102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Average Order Value (KPI Card)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5365" y="1041400"/>
            <a:ext cx="3860800" cy="372046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The average order value is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2,000, suggesting customers typically spend a moderate amount per transaction.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Can help set promotional thresholds or free delivery minimums.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display the average monetary value of each order across all transactions.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275080"/>
            <a:ext cx="4051300" cy="22440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 sz="24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Total Revenue from All Campaigns</a:t>
            </a:r>
            <a:endParaRPr lang="en-US" altLang="en-GB" sz="24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5365" y="1041400"/>
            <a:ext cx="3860800" cy="372046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The cumulative revenue is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4.97 million, showcasing a successful overall campaign performance.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Can be used as a benchmark for future targets.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display the total revenue generated from all sales or marketing campaigns.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175" y="1080135"/>
            <a:ext cx="3507740" cy="25615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Product-wise Order Quantity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5365" y="1239520"/>
            <a:ext cx="3860800" cy="372046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Products like 992178 and 991443 have the highest order quantities.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A few products show relatively low order numbers, indicating low demand or visibility.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compare how many times each product was ordered.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1239520"/>
            <a:ext cx="4150995" cy="2592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Sales Revenue by Product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5365" y="1239520"/>
            <a:ext cx="3860800" cy="372046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Product 51036 alone generated over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₹65</a:t>
            </a: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K in revenue.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Top 5 products contribute a significant portion of overall revenue, indicating their importance in inventory decisions.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calculate and display revenue generated by individual products.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39520"/>
            <a:ext cx="4144010" cy="3062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/>
              <a:t> </a:t>
            </a:r>
            <a:r>
              <a:rPr sz="3200" b="1">
                <a:ln>
                  <a:solidFill>
                    <a:sysClr val="windowText" lastClr="000000"/>
                  </a:solidFill>
                </a:ln>
              </a:rPr>
              <a:t>Acknowledgement </a:t>
            </a:r>
            <a:endParaRPr lang="en-US" alt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I would like to express my heartfelt gratitude to Classroom for providing me with this valuable internship opportunity.</a:t>
            </a:r>
            <a:endParaRPr lang="en-US" altLang="en-GB"/>
          </a:p>
          <a:p>
            <a:pPr marL="0" indent="0">
              <a:buNone/>
            </a:pP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I am especially thankful to Satyaki Das for his constant support, feedback, and guidance throughout the project.</a:t>
            </a:r>
            <a:endParaRPr lang="en-US" altLang="en-GB"/>
          </a:p>
          <a:p>
            <a:pPr marL="0" indent="0">
              <a:buNone/>
            </a:pP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Lastly, I am grateful to my peers and teammates who contributed to discussions and enriched my understanding.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Total Delivery Time(Card)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5365" y="1239520"/>
            <a:ext cx="3860800" cy="372046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Total delivery time logged is 10 hours and 15 minutes.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Useful in analyzing efficiency and identifying time delays in logistics.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calculate the cumulative delivery time using actual_time - promised_time.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9665" y="1174750"/>
            <a:ext cx="3082925" cy="27012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 sz="24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Customer Segment Distribution</a:t>
            </a:r>
            <a:endParaRPr lang="en-US" altLang="en-GB" sz="24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060450"/>
            <a:ext cx="3860800" cy="400304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Segments are fairly balanced: Regular (25.56%), Inactive (24%),Premium(25.32%),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New(25.12%).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The Premium segment is almost equal in size to Regular and New.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Helps in tailoring marketing strategies for each group.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visualize how customers are segmented based on behavior or purchase history.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5490" y="1256030"/>
            <a:ext cx="3657600" cy="25298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Pincode Heatmap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060450"/>
            <a:ext cx="3860800" cy="400304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Pincode 1489 has the highest number of orders (5).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Most pincodes have 2–3 orders, indicating distributed demand.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Helps target areas with higher engagement for local promotions.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analyze which locations (pincodes) have the most customer orders.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191260"/>
            <a:ext cx="4058285" cy="30537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Delivery Delay Analysis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283970"/>
            <a:ext cx="3860800" cy="377952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Majority of deliveries are on time.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A small fraction arrived early, while late deliveries are rare.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Demonstrates strong operational efficiency.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visualize and categorize orders based on their delivery status: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0 = On Time, 1 = Late, -1 = Arrived Early.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283970"/>
            <a:ext cx="4246880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Campaign ROAS Comparison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283970"/>
            <a:ext cx="3860800" cy="377952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Referral Program has the highest ROAS (2.03), indicating great efficiency.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Most campaigns have ROAS around 1.95–2.00, reflecting consistent performance.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Can be used to optimize budget allocation in future campaigns.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measure and compare the Return on Ad Spend across multiple marketing campaigns.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835" y="1211580"/>
            <a:ext cx="4011295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0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 Delivery Efficiency Analysis (Scatter Plot)</a:t>
            </a:r>
            <a:endParaRPr lang="en-US" altLang="en-GB" sz="20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334770"/>
            <a:ext cx="3860800" cy="360934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No strong correlation: delivery time fluctuates regardless of distance.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Indicates other factors (traffic, time of day, logistics) may influence delivery time more than distance.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Useful for performance optimization.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analyze the relationship between delivery distance and delivery time.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1316355"/>
            <a:ext cx="4187190" cy="28968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0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 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Customer Retention Rate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334770"/>
            <a:ext cx="3860800" cy="360934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Retention rate is 94.20%, indicating excellent customer loyalty.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Suggests successful user experience and repeat engagement.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Useful for projecting future revenue and customer lifetime value.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measure how many customers return to place another order.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970" y="1438910"/>
            <a:ext cx="3648710" cy="25914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0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Total Stock Received Over    				Time with Forecast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334770"/>
            <a:ext cx="3860800" cy="360934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Stock received increases sharply from early 2025.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The dotted trendline suggests a continued upward movement in demand.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Important for procurement and warehouse planning.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forecast future stock needs using trends from past received stock data.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6405" y="1483995"/>
            <a:ext cx="4124960" cy="2784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0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Top 5</a:t>
            </a:r>
            <a:r>
              <a:rPr lang="en-US" altLang="en-GB" sz="20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Best-Selling Products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334770"/>
            <a:ext cx="3860800" cy="360934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Pet Treats and Toilet Cleaner are top sellers.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All top 5 products have over 350 units sold.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Indicates where inventory priority and promotions should focus.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identify the most frequently ordered products.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419225"/>
            <a:ext cx="4279900" cy="26301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0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Gross Profit by Product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06620" y="1334770"/>
            <a:ext cx="3860800" cy="360934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Pet Treats has the highest gross profit (~8%).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Dish Soap and Baby Wipes have the lowest margins (~2%).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Helps optimize pricing and marketing around high-margin items.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calculate and compare gross profit margins for individual products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419225"/>
            <a:ext cx="4276725" cy="2734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3200" b="1">
                <a:ln>
                  <a:solidFill>
                    <a:sysClr val="windowText" lastClr="000000"/>
                  </a:solidFill>
                </a:ln>
                <a:sym typeface="+mn-ea"/>
              </a:rPr>
              <a:t>Table of Contents</a:t>
            </a:r>
            <a:endParaRPr lang="en-GB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Acknowledgement                                        Page 2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 / Problem Statement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Page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Dataset Overview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		    	     Page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Tools Used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    	     Page 6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Methodology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    	     Page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Visualizations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    	     Page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8-43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Key Findings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                     	     Page</a:t>
            </a: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44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    	     Page 45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References  				    	     Page 46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GitHub Repository 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               	     Page 47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Thank You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		   	     Page 48</a:t>
            </a:r>
            <a:endParaRPr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Order Trends Across 				Different Categories</a:t>
            </a:r>
            <a:endParaRPr lang="en-US" altLang="en-GB" sz="280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17490" y="1521460"/>
            <a:ext cx="3578225" cy="342265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r>
              <a:rPr lang="en-US" altLang="en-GB" sz="1600"/>
              <a:t>Baby Care consistently has the highest order volume (~30 orders monthly).</a:t>
            </a:r>
            <a:endParaRPr lang="en-US" altLang="en-GB" sz="1600"/>
          </a:p>
          <a:p>
            <a:endParaRPr lang="en-US" altLang="en-GB" sz="1600"/>
          </a:p>
          <a:p>
            <a:r>
              <a:rPr lang="en-US" altLang="en-GB" sz="1600"/>
              <a:t>Pharmacy and Instant &amp; Frozen Food see relatively lower order volumes.</a:t>
            </a:r>
            <a:endParaRPr lang="en-US" altLang="en-GB" sz="1600"/>
          </a:p>
          <a:p>
            <a:endParaRPr lang="en-US" altLang="en-GB" sz="1600"/>
          </a:p>
          <a:p>
            <a:r>
              <a:rPr lang="en-US" altLang="en-GB" sz="1600"/>
              <a:t>Trends remain stable over the year—suggesting consistent customer preference.</a:t>
            </a:r>
            <a:endParaRPr lang="en-US" altLang="en-GB" sz="1600"/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analyze how different product categories perform over the months.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" y="1457325"/>
            <a:ext cx="5041265" cy="29654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Time-Series Order Analysis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7025" y="1521460"/>
            <a:ext cx="3578225" cy="342265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Orders remain steady, with minor peaks and troughs.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Some short-term spikes might align with campaigns or holidays.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No major long-term increase/decrease—indicates market stability.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observe daily order volume fluctuations and trends over 2023–2024.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070" y="1521460"/>
            <a:ext cx="5019675" cy="25920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 sz="280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Product Category vs Order 				Quantity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7025" y="1283335"/>
            <a:ext cx="3578225" cy="366077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Dairy &amp; Breakfast leads with 566 units, followed by Household Care and Pet Care.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Lower quantities in Baby Care and Cold Drinks indicate seasonal or niche demand.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Ideal for inventory planning and category-specific promotions.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display which categories have the highest cumulative product orders.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9425" y="1520825"/>
            <a:ext cx="4605020" cy="29063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Customer Lifetime Value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7025" y="1283335"/>
            <a:ext cx="3578225" cy="366077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Top customers show lifetime values over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39,000, with a long-term revenue potential.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LTV distribution helps segment premium vs casual buyers.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Crucial for targeted loyalty campaigns.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calculate lifetime value based on avg_order_value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×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total_orders.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065" y="1283335"/>
            <a:ext cx="4419600" cy="2901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Campaign Conversion 					Funnel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7025" y="1283335"/>
            <a:ext cx="3578225" cy="366077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Sharp drop at each stage shows potential leaks in the funnel.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Indicates high drop-off before final conversion.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Helps refine campaign messaging and targeting at each level.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visualize how users progress through stages of a marketing campaign.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4045" y="1536700"/>
            <a:ext cx="442785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Filter Orders by Delivery 			Status(Using Slicer)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7025" y="1283335"/>
            <a:ext cx="3578225" cy="366077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r>
              <a:rPr lang="en-US" altLang="en-GB"/>
              <a:t>Interactive slicer allows quick filtering by delivery status.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Current view shows all selected orders as On Time.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Great tool for real-time logistics performance tracking.</a:t>
            </a:r>
            <a:endParaRPr lang="en-US" altLang="en-GB"/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dynamically filter and display orders based on delivery performance (On Time, Slightly Delayed, Significantly Delayed).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575435"/>
            <a:ext cx="435864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Merged Stock Report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01615" y="1082040"/>
            <a:ext cx="3683635" cy="365379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r>
              <a:rPr lang="en-US" altLang="en-GB"/>
              <a:t>Products like 6405 and 9436 have damage counts over 280 units.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Total Stock Received ranges between 400 and 900 per product.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Useful for identifying suppliers or SKUs with consistent quality issues.</a:t>
            </a:r>
            <a:endParaRPr lang="en-US" altLang="en-GB"/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analyze and compare total received stock and damaged stock per product.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" y="1267460"/>
            <a:ext cx="4592955" cy="275145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Daily Order Count by Store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4095" y="1310005"/>
            <a:ext cx="4161155" cy="306514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All listed stores have exactly 1 order in the dataset (current filtered view).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Total of 3,470 orders processed—shows high store engagement.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Ideal for evaluating store-wise order fulfillment performance.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track the number of orders processed per store location.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8660" y="1310005"/>
            <a:ext cx="3550920" cy="26695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Geographic Order 					Distribution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4095" y="1310005"/>
            <a:ext cx="4161155" cy="306514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High order density in metro cities and Tier-1 zones.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North and South India show more coverage than the Northeast.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Supports regional expansion and logistics resource allocation.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visualize which regions place the most orders.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475" y="1435100"/>
            <a:ext cx="4021455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Product-wise Discount 				Percentage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4095" y="1310005"/>
            <a:ext cx="4161155" cy="306514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.Products like Chocolates, Cookies, and Chips offer up to 35% discount.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Majority of items fall in the 20%–30% discount range.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Useful for identifying top-discounted products to promote.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show the calculated discount percentages by comparing Price and MRP.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5970" y="1590675"/>
            <a:ext cx="3770630" cy="2287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Objective </a:t>
            </a: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/ Problem Statement</a:t>
            </a:r>
            <a:endParaRPr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t>•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b="1">
                <a:latin typeface="Times New Roman" panose="02020603050405020304" charset="0"/>
                <a:cs typeface="Times New Roman" panose="02020603050405020304" charset="0"/>
              </a:rPr>
              <a:t>Goal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: Analyze Blinkit sales to identify trends and improve strategies.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endParaRPr sz="32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t>•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Questions:</a:t>
            </a:r>
            <a:endParaRPr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- What are the most sold product categories?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- When are peak order times?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 - Which cities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highest sales?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Live Order Delivery Status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24095" y="1310005"/>
            <a:ext cx="4161155" cy="306514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Most deliveries are On Time, with a few marked as Slightly Delayed.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Helps customer service teams monitor exceptions in real time.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Useful for immediate operational decision-making.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track the live status of orders and delivery outcomes.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205" y="1542415"/>
            <a:ext cx="3569970" cy="24206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 Order Trends by Customer     				Segment (Drill-down)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63465" y="1514475"/>
            <a:ext cx="4161155" cy="306514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Regular and Premium customers show an upward order trend into 2024.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Inactive segment shows a flat trend, indicating limited re-engagement.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Drill-down can further reveal trends by region, campaign, or product.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analyze how order volume trends across segments (Inactive, New, Premium, Regular) over time.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7215" y="1514475"/>
            <a:ext cx="4114165" cy="243967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 Top 5 ROAS-Performing 				Campaigns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63465" y="1514475"/>
            <a:ext cx="4161155" cy="306514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Referral Program delivers the best return.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Campaigns like Member Drive underperform in comparison.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Can inform future ad budget prioritization.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identify the most efficient marketing campaigns using ROAS metric.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" y="1652905"/>
            <a:ext cx="4116705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" y="190500"/>
            <a:ext cx="8387715" cy="825500"/>
          </a:xfrm>
        </p:spPr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Decomposition of Product 				Sales by Category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63465" y="1530985"/>
            <a:ext cx="4161155" cy="304863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b="1"/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Pharmacy and Pet Care are top categories based on quantity sold.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Within Personal Care, items like Toothpaste and Soap perform well.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Great for multi-level drill-down analysis and exploring sales hierarchies.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None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visually break down total sales into category-wise and product-wise contributions.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531620"/>
            <a:ext cx="4237990" cy="256730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K</a:t>
            </a: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23232"/>
                </a:solidFill>
              </a:defRPr>
            </a:pPr>
            <a:endParaRPr lang="en-US" altLang="en-GB"/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Customer retention is high at 94.20%, with Regular and Premium segments placing the most orders.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Pet Treats is both the best-selling and highest-margin product.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Referral Program delivers the highest ROAS among all campaigns.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Most deliveries are on time, but some products show recurring damaged stock.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Sales trends, order heatmaps, and store-level data support smarter regional planning.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endParaRPr lang="en-US" altLang="en-GB"/>
          </a:p>
          <a:p>
            <a:pPr>
              <a:buFont typeface="+mj-lt"/>
              <a:buAutoNum type="arabicPeriod"/>
              <a:defRPr sz="1800">
                <a:solidFill>
                  <a:srgbClr val="323232"/>
                </a:solidFill>
              </a:defRPr>
            </a:pPr>
            <a:endParaRPr lang="en-US" alt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Conclusion</a:t>
            </a:r>
            <a:endParaRPr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23232"/>
                </a:solidFill>
              </a:defRPr>
            </a:p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Through this analysis, I learned how to use Power BI to clean data, build interactive dashboards, and extract meaningful business insights. It helped me understand customer behavior, sales trends, and campaign performance using real-world datasets. This project also strengthened my skills in data visualization, DAX, and report storytelling. The insights generated can guide decision-makers in optimizing product offerings, improving delivery efficiency, and allocating marketing budgets more effectively. Overall, this analysis supports data-driven strategies to enhance customer satisfaction and business growth.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References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23232"/>
                </a:solidFill>
              </a:defRPr>
            </a:p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 Dataset Source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: [Kaggle – Blinkit Sales Dataset]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Visualization Tool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: Microsoft Power BI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Report Hosting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: GitHub (Your project repository link)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Internship Platform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: Classroom Tech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400" b="1">
                <a:latin typeface="Times New Roman" panose="02020603050405020304" charset="0"/>
                <a:cs typeface="Times New Roman" panose="02020603050405020304" charset="0"/>
              </a:rPr>
              <a:t>Official LinkedIn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: Classroom Tech –  https://www.linkedin.com/company/classroom-tech/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  <a:defRPr sz="1800">
                <a:solidFill>
                  <a:srgbClr val="323232"/>
                </a:solidFill>
              </a:defRPr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lang="en-US"/>
              <a:t>   </a:t>
            </a:r>
            <a:endParaRPr lang="en-US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 marL="0" indent="0" algn="l">
              <a:buNone/>
              <a:defRPr sz="1800">
                <a:solidFill>
                  <a:srgbClr val="323232"/>
                </a:solidFill>
              </a:defRPr>
            </a:pPr>
            <a:r>
              <a:rPr lang="en-US" b="1"/>
              <a:t>     </a:t>
            </a:r>
            <a:r>
              <a:rPr lang="en-US" sz="2800" b="1"/>
              <a:t>  Name </a:t>
            </a:r>
            <a:r>
              <a:rPr lang="en-US" sz="2800" b="1"/>
              <a:t>  :</a:t>
            </a: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Annanya Mojumder</a:t>
            </a:r>
            <a:endParaRPr lang="en-US"/>
          </a:p>
          <a:p>
            <a:pPr marL="0" indent="457200" algn="l">
              <a:buNone/>
              <a:defRPr sz="1800">
                <a:solidFill>
                  <a:srgbClr val="323232"/>
                </a:solidFill>
              </a:defRPr>
            </a:pPr>
            <a:r>
              <a:rPr lang="en-US" sz="2800" b="1"/>
              <a:t> Email   :  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annanyamajumder22@gmail.com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l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LinkedIn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GB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GB" sz="2800">
                <a:latin typeface="Times New Roman" panose="02020603050405020304" charset="0"/>
                <a:cs typeface="Times New Roman" panose="02020603050405020304" charset="0"/>
              </a:rPr>
              <a:t>https://www.linkedin.com/in/annanya-			mojumder-3734a81a4/</a:t>
            </a:r>
            <a:endParaRPr lang="en-US" altLang="en-GB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Dataset Overview</a:t>
            </a:r>
            <a:endParaRPr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t> </a:t>
            </a:r>
            <a:endParaRPr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lang="en-US" sz="2800"/>
              <a:t> </a:t>
            </a:r>
            <a:r>
              <a:rPr sz="2800" b="1"/>
              <a:t>Dataset Source</a:t>
            </a:r>
            <a:r>
              <a:rPr sz="2800"/>
              <a:t>: Kaggle</a:t>
            </a:r>
            <a:endParaRPr sz="2800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lang="en-US" altLang="en-GB" sz="2800" b="1"/>
              <a:t> Number of rows and columns for each dataset:</a:t>
            </a:r>
            <a:endParaRPr lang="en-US" altLang="en-GB" sz="2800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/>
              <a:t>• </a:t>
            </a:r>
            <a:r>
              <a:rPr lang="en-US" sz="2000"/>
              <a:t>blinkit_customer_feedback</a:t>
            </a:r>
            <a:r>
              <a:rPr sz="2000"/>
              <a:t>.csv → </a:t>
            </a:r>
            <a:r>
              <a:rPr lang="en-US" sz="2000"/>
              <a:t>5000</a:t>
            </a:r>
            <a:r>
              <a:rPr sz="2000"/>
              <a:t> rows × 8 columns</a:t>
            </a:r>
            <a:endParaRPr sz="2000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/>
              <a:t>• </a:t>
            </a:r>
            <a:r>
              <a:rPr lang="en-US" sz="2000"/>
              <a:t>blinkit_customer</a:t>
            </a:r>
            <a:r>
              <a:rPr sz="2000"/>
              <a:t>.csv → </a:t>
            </a:r>
            <a:r>
              <a:rPr lang="en-US" sz="2000"/>
              <a:t>2500</a:t>
            </a:r>
            <a:r>
              <a:rPr sz="2000"/>
              <a:t> rows × </a:t>
            </a:r>
            <a:r>
              <a:rPr lang="en-US" sz="2000"/>
              <a:t>11</a:t>
            </a:r>
            <a:r>
              <a:rPr sz="2000"/>
              <a:t> columns</a:t>
            </a:r>
            <a:endParaRPr sz="2000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blinkit_delivery_performance</a:t>
            </a:r>
            <a:r>
              <a:rPr sz="2000">
                <a:sym typeface="+mn-ea"/>
              </a:rPr>
              <a:t>.csv →  </a:t>
            </a:r>
            <a:r>
              <a:rPr lang="en-US" sz="2000">
                <a:sym typeface="+mn-ea"/>
              </a:rPr>
              <a:t>5000</a:t>
            </a:r>
            <a:r>
              <a:rPr sz="2000">
                <a:sym typeface="+mn-ea"/>
              </a:rPr>
              <a:t> rows × 8 columns</a:t>
            </a:r>
            <a:endParaRPr sz="2000"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blinkit_inventory</a:t>
            </a:r>
            <a:r>
              <a:rPr sz="2000">
                <a:sym typeface="+mn-ea"/>
              </a:rPr>
              <a:t>.csv → </a:t>
            </a:r>
            <a:r>
              <a:rPr lang="en-US" sz="2000">
                <a:sym typeface="+mn-ea"/>
              </a:rPr>
              <a:t>75172</a:t>
            </a:r>
            <a:r>
              <a:rPr sz="2000">
                <a:sym typeface="+mn-ea"/>
              </a:rPr>
              <a:t> rows × </a:t>
            </a:r>
            <a:r>
              <a:rPr lang="en-US" sz="2000">
                <a:sym typeface="+mn-ea"/>
              </a:rPr>
              <a:t>4</a:t>
            </a:r>
            <a:r>
              <a:rPr sz="2000">
                <a:sym typeface="+mn-ea"/>
              </a:rPr>
              <a:t> columns</a:t>
            </a:r>
            <a:endParaRPr sz="2000"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blinkit_inventoryNew</a:t>
            </a:r>
            <a:r>
              <a:rPr sz="2000">
                <a:sym typeface="+mn-ea"/>
              </a:rPr>
              <a:t>.csv → </a:t>
            </a:r>
            <a:r>
              <a:rPr lang="en-US" sz="2000">
                <a:sym typeface="+mn-ea"/>
              </a:rPr>
              <a:t>18105</a:t>
            </a:r>
            <a:r>
              <a:rPr sz="2000">
                <a:sym typeface="+mn-ea"/>
              </a:rPr>
              <a:t> rows × </a:t>
            </a:r>
            <a:r>
              <a:rPr lang="en-US" sz="2000">
                <a:sym typeface="+mn-ea"/>
              </a:rPr>
              <a:t>4</a:t>
            </a:r>
            <a:r>
              <a:rPr sz="2000">
                <a:sym typeface="+mn-ea"/>
              </a:rPr>
              <a:t> columns</a:t>
            </a:r>
            <a:endParaRPr sz="2000"/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blinkit_marketing_performance</a:t>
            </a:r>
            <a:r>
              <a:rPr sz="2000">
                <a:sym typeface="+mn-ea"/>
              </a:rPr>
              <a:t>.csv → </a:t>
            </a:r>
            <a:r>
              <a:rPr lang="en-US" sz="2000">
                <a:sym typeface="+mn-ea"/>
              </a:rPr>
              <a:t>5400</a:t>
            </a:r>
            <a:r>
              <a:rPr sz="2000">
                <a:sym typeface="+mn-ea"/>
              </a:rPr>
              <a:t> rows × </a:t>
            </a:r>
            <a:r>
              <a:rPr lang="en-US" sz="2000">
                <a:sym typeface="+mn-ea"/>
              </a:rPr>
              <a:t>11</a:t>
            </a:r>
            <a:r>
              <a:rPr sz="2000">
                <a:sym typeface="+mn-ea"/>
              </a:rPr>
              <a:t> columns</a:t>
            </a:r>
            <a:endParaRPr sz="2000"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blinkit_order_items</a:t>
            </a:r>
            <a:r>
              <a:rPr sz="2000">
                <a:sym typeface="+mn-ea"/>
              </a:rPr>
              <a:t>.csv → </a:t>
            </a:r>
            <a:r>
              <a:rPr lang="en-US" sz="2000">
                <a:sym typeface="+mn-ea"/>
              </a:rPr>
              <a:t>5000</a:t>
            </a:r>
            <a:r>
              <a:rPr sz="2000">
                <a:sym typeface="+mn-ea"/>
              </a:rPr>
              <a:t> rows × </a:t>
            </a:r>
            <a:r>
              <a:rPr lang="en-US" sz="2000">
                <a:sym typeface="+mn-ea"/>
              </a:rPr>
              <a:t>4</a:t>
            </a:r>
            <a:r>
              <a:rPr sz="2000">
                <a:sym typeface="+mn-ea"/>
              </a:rPr>
              <a:t> columns</a:t>
            </a:r>
            <a:endParaRPr sz="2000"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blinkit_order</a:t>
            </a:r>
            <a:r>
              <a:rPr sz="2000">
                <a:sym typeface="+mn-ea"/>
              </a:rPr>
              <a:t>.csv → </a:t>
            </a:r>
            <a:r>
              <a:rPr lang="en-US" sz="2000">
                <a:sym typeface="+mn-ea"/>
              </a:rPr>
              <a:t>5000</a:t>
            </a:r>
            <a:r>
              <a:rPr sz="2000">
                <a:sym typeface="+mn-ea"/>
              </a:rPr>
              <a:t> rows × </a:t>
            </a:r>
            <a:r>
              <a:rPr lang="en-US" sz="2000">
                <a:sym typeface="+mn-ea"/>
              </a:rPr>
              <a:t>10</a:t>
            </a:r>
            <a:r>
              <a:rPr sz="2000">
                <a:sym typeface="+mn-ea"/>
              </a:rPr>
              <a:t> columns</a:t>
            </a:r>
            <a:endParaRPr sz="2000"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blinkit_products</a:t>
            </a:r>
            <a:r>
              <a:rPr sz="2000">
                <a:sym typeface="+mn-ea"/>
              </a:rPr>
              <a:t>.csv → </a:t>
            </a:r>
            <a:r>
              <a:rPr lang="en-US" sz="2000">
                <a:sym typeface="+mn-ea"/>
              </a:rPr>
              <a:t>268</a:t>
            </a:r>
            <a:r>
              <a:rPr sz="2000">
                <a:sym typeface="+mn-ea"/>
              </a:rPr>
              <a:t> rows × </a:t>
            </a:r>
            <a:r>
              <a:rPr lang="en-US" sz="2000">
                <a:sym typeface="+mn-ea"/>
              </a:rPr>
              <a:t>10</a:t>
            </a:r>
            <a:r>
              <a:rPr sz="2000">
                <a:sym typeface="+mn-ea"/>
              </a:rPr>
              <a:t> columns</a:t>
            </a:r>
            <a:endParaRPr sz="2000"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endParaRPr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endParaRPr>
              <a:sym typeface="+mn-ea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Tools Used</a:t>
            </a:r>
            <a:endParaRPr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>
                <a:solidFill>
                  <a:srgbClr val="323232"/>
                </a:solidFill>
              </a:defRPr>
            </a:pPr>
          </a:p>
          <a:p>
            <a:pPr marL="0" indent="0" algn="l">
              <a:buNone/>
              <a:defRPr sz="1800">
                <a:solidFill>
                  <a:srgbClr val="323232"/>
                </a:solidFill>
              </a:defRPr>
            </a:pPr>
          </a:p>
          <a:p>
            <a:pPr marL="0" indent="0" algn="l">
              <a:buFont typeface="Arial" panose="020B0604020202020204" pitchFamily="34" charset="0"/>
              <a:buNone/>
              <a:defRPr sz="1800">
                <a:solidFill>
                  <a:srgbClr val="323232"/>
                </a:solidFill>
              </a:defRPr>
            </a:pP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•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Power BI – For data modeling and visual storytelling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800">
                <a:solidFill>
                  <a:srgbClr val="323232"/>
                </a:solidFill>
              </a:defRPr>
            </a:pP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  <a:defRPr sz="1800">
                <a:solidFill>
                  <a:srgbClr val="323232"/>
                </a:solidFill>
              </a:defRPr>
            </a:pPr>
            <a:r>
              <a:rPr sz="2800">
                <a:latin typeface="Times New Roman" panose="02020603050405020304" charset="0"/>
                <a:cs typeface="Times New Roman" panose="02020603050405020304" charset="0"/>
              </a:rPr>
              <a:t>• GitHub – For version control and project sharing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Methodology</a:t>
            </a:r>
            <a:endParaRPr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• Data Cleaning:</a:t>
            </a:r>
            <a:endParaRPr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Removed nulls, handled outliers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>
                <a:latin typeface="Times New Roman" panose="02020603050405020304" charset="0"/>
                <a:cs typeface="Times New Roman" panose="02020603050405020304" charset="0"/>
              </a:rPr>
              <a:t>Removed zero/negative price entries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Removed outliers in stock, price, and delivery time to ensure accurate analysis.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Merged relevant tables using relationships 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Visualization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Created KPI Cards to highlight key metrics like Total Revenue, Average Order Value, ROAS.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Used Bar &amp; Column Charts to compare product sales, stock trends, and order quantities.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Applied Pie Charts to display customer segments and feedback categories.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Designed Scatter Plots &amp; Maps to analyze delivery efficiency and order locations.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AutoNum type="arabicPeriod"/>
              <a:defRPr sz="1800">
                <a:solidFill>
                  <a:srgbClr val="323232"/>
                </a:solidFill>
              </a:defRPr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Implemented Funnel Charts &amp; Decomposition Trees for campaign and sales breakdowns.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  <a:defRPr sz="1800">
                <a:solidFill>
                  <a:srgbClr val="323232"/>
                </a:solidFill>
              </a:defRPr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Orders per Customer</a:t>
            </a:r>
            <a:endParaRPr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221105"/>
            <a:ext cx="4342765" cy="2907665"/>
          </a:xfrm>
          <a:prstGeom prst="rect">
            <a:avLst/>
          </a:prstGeom>
          <a:ln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4884420" y="1220470"/>
            <a:ext cx="3573780" cy="3286760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b="1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Jhalak Rai, Nidhi Sha, and Odika Kannan are the top three repeat customers.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Most top customers placed 15–19 orders over the period.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>
                <a:latin typeface="Arial" panose="020B0604020202020204" pitchFamily="34" charset="0"/>
                <a:cs typeface="Arial" panose="020B0604020202020204" pitchFamily="34" charset="0"/>
              </a:rPr>
              <a:t>Indicates strong customer loyalty and potential for targeted retention programs.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 To identify which customers placed the highest number of orders</a:t>
            </a:r>
            <a:r>
              <a:rPr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  <a:defRPr sz="3200" b="1">
                <a:solidFill>
                  <a:srgbClr val="0066CC"/>
                </a:solidFill>
              </a:defRPr>
            </a:pP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Visualization </a:t>
            </a:r>
            <a:r>
              <a:rPr 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</a:t>
            </a:r>
            <a:r>
              <a:rPr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Monthly Order Volume</a:t>
            </a:r>
            <a:endParaRPr lang="en-US" altLang="en-GB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884420" y="1249045"/>
            <a:ext cx="3573780" cy="3689985"/>
          </a:xfrm>
          <a:prstGeom prst="rect">
            <a:avLst/>
          </a:prstGeom>
        </p:spPr>
        <p:txBody>
          <a:bodyPr>
            <a:noAutofit/>
          </a:bodyPr>
          <a:p>
            <a:r>
              <a:rPr b="1"/>
              <a:t>Insights: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May and August 2023 had the highest order volumes (around 250+).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A consistent order rate is seen from September 2023 to April 2024.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Noticeable drop in orders in November 2024, likely due to incomplete data or seasonal decline.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9405" y="4452620"/>
            <a:ext cx="7891780" cy="175704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Purpose:</a:t>
            </a:r>
            <a:endParaRPr sz="2400" b="1"/>
          </a:p>
          <a:p>
            <a:endParaRPr sz="1600"/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To analyze order trends over time and identify high-performing months</a:t>
            </a:r>
            <a:r>
              <a:rPr lang="en-US" altLang="en-GB" sz="1600"/>
              <a:t>.</a:t>
            </a:r>
            <a:endParaRPr lang="en-US" altLang="en-GB" sz="16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05" y="1503680"/>
            <a:ext cx="4252595" cy="256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ves 13">
    <a:dk1>
      <a:srgbClr val="000000"/>
    </a:dk1>
    <a:lt1>
      <a:srgbClr val="FFFFFF"/>
    </a:lt1>
    <a:dk2>
      <a:srgbClr val="000000"/>
    </a:dk2>
    <a:lt2>
      <a:srgbClr val="969696"/>
    </a:lt2>
    <a:accent1>
      <a:srgbClr val="0066CC"/>
    </a:accent1>
    <a:accent2>
      <a:srgbClr val="3399FF"/>
    </a:accent2>
    <a:accent3>
      <a:srgbClr val="FFFFFF"/>
    </a:accent3>
    <a:accent4>
      <a:srgbClr val="000000"/>
    </a:accent4>
    <a:accent5>
      <a:srgbClr val="AAB8E2"/>
    </a:accent5>
    <a:accent6>
      <a:srgbClr val="2D8AE7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15675</Words>
  <Application>WPS Presentation</Application>
  <PresentationFormat>On-screen Show (4:3)</PresentationFormat>
  <Paragraphs>659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SimSun</vt:lpstr>
      <vt:lpstr>Wingdings</vt:lpstr>
      <vt:lpstr>Times New Roman</vt:lpstr>
      <vt:lpstr>Arial</vt:lpstr>
      <vt:lpstr>Microsoft YaHei</vt:lpstr>
      <vt:lpstr>Arial Unicode MS</vt:lpstr>
      <vt:lpstr>Calibri</vt:lpstr>
      <vt:lpstr>Blue Waves</vt:lpstr>
      <vt:lpstr>Blinkit Sales Data Analysis</vt:lpstr>
      <vt:lpstr> Acknowledgement </vt:lpstr>
      <vt:lpstr>Table of Contents</vt:lpstr>
      <vt:lpstr>Objective / Problem Statement</vt:lpstr>
      <vt:lpstr>Dataset Overview</vt:lpstr>
      <vt:lpstr>Tools Used</vt:lpstr>
      <vt:lpstr>Methodology</vt:lpstr>
      <vt:lpstr>Visualization : Orders per Customer</vt:lpstr>
      <vt:lpstr>Visualization : Monthly Order Volume</vt:lpstr>
      <vt:lpstr>Visualization :  Feedback Distribution</vt:lpstr>
      <vt:lpstr>Visualization :  Customer Table</vt:lpstr>
      <vt:lpstr>Visualization :  Orders by Delivery Status</vt:lpstr>
      <vt:lpstr>Visualization :Stock Received Over Time</vt:lpstr>
      <vt:lpstr>Visualization :Damaged Stock Percentage</vt:lpstr>
      <vt:lpstr>Visualization :Campaign Performance</vt:lpstr>
      <vt:lpstr>Visualization :Campaign Performance</vt:lpstr>
      <vt:lpstr>Visualization : Average Order Value (KPI Card)</vt:lpstr>
      <vt:lpstr>Visualization : Total Revenue from All Campaigns</vt:lpstr>
      <vt:lpstr>Visualization : Product-wise Order Quantity</vt:lpstr>
      <vt:lpstr>Visualization :Sales Revenue by Product</vt:lpstr>
      <vt:lpstr>Visualization : Total Delivery Time(Card)</vt:lpstr>
      <vt:lpstr>Visualization : Customer Segment Distribution</vt:lpstr>
      <vt:lpstr>Visualization : Pincode Heatmap</vt:lpstr>
      <vt:lpstr>Visualization : Delivery Delay Analysis</vt:lpstr>
      <vt:lpstr>Visualization : Campaign ROAS Comparison</vt:lpstr>
      <vt:lpstr>Visualization :  Delivery Efficiency Analysis (Scatter Plot)</vt:lpstr>
      <vt:lpstr>Visualization :   Customer Retention Rate</vt:lpstr>
      <vt:lpstr>Visualization :  Total Stock Received Over    				Time with Forecast</vt:lpstr>
      <vt:lpstr>Visualization : Top 5 Best-Selling Products</vt:lpstr>
      <vt:lpstr>Visualization : Gross Profit by Product</vt:lpstr>
      <vt:lpstr>Visualization : Order Trends Across 				Different Categories</vt:lpstr>
      <vt:lpstr>Visualization : Time-Series Order Analysis</vt:lpstr>
      <vt:lpstr>Visualization : Product Category vs Order 				Quantity</vt:lpstr>
      <vt:lpstr>Visualization : Customer Lifetime Value</vt:lpstr>
      <vt:lpstr>Visualization : Campaign Conversion 					Funnel</vt:lpstr>
      <vt:lpstr>Visualization : Filter Orders by Delivery 			Status(Using Slicer)</vt:lpstr>
      <vt:lpstr>Visualization : Merged Stock Report</vt:lpstr>
      <vt:lpstr>Visualization : Daily Order Count by Store</vt:lpstr>
      <vt:lpstr>Visualization : Geographic Order 					Distribution</vt:lpstr>
      <vt:lpstr>Visualization : Product-wise Discount 				Percentage</vt:lpstr>
      <vt:lpstr>Visualization : Live Order Delivery Status</vt:lpstr>
      <vt:lpstr>Visualization :  Order Trends by Customer     				Segment (Drill-down)</vt:lpstr>
      <vt:lpstr>Visualization :  Top 5 ROAS-Performing 				Campaigns</vt:lpstr>
      <vt:lpstr>Key Findings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 M</cp:lastModifiedBy>
  <cp:revision>4</cp:revision>
  <dcterms:created xsi:type="dcterms:W3CDTF">2013-01-27T09:14:00Z</dcterms:created>
  <dcterms:modified xsi:type="dcterms:W3CDTF">2025-07-07T15:00:46Z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4285D3DF4187445D8CCCFFF82F2C81C7_12</vt:lpwstr>
  </property>
  <property fmtid="{D5CDD505-2E9C-101B-9397-08002B2CF9AE}" pid="3" name="KSOProductBuildVer">
    <vt:lpwstr>2057-12.2.0.21602</vt:lpwstr>
  </property>
</Properties>
</file>