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6"/>
  </p:notesMasterIdLst>
  <p:handoutMasterIdLst>
    <p:handoutMasterId r:id="rId17"/>
  </p:handoutMasterIdLst>
  <p:sldIdLst>
    <p:sldId id="256" r:id="rId5"/>
    <p:sldId id="262" r:id="rId6"/>
    <p:sldId id="259" r:id="rId7"/>
    <p:sldId id="263" r:id="rId8"/>
    <p:sldId id="265" r:id="rId9"/>
    <p:sldId id="266" r:id="rId10"/>
    <p:sldId id="267" r:id="rId11"/>
    <p:sldId id="268" r:id="rId12"/>
    <p:sldId id="269" r:id="rId13"/>
    <p:sldId id="270"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a:t>Router Hardening	</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Switch Hardening</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a:t>Firewall Setup</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Router Hardening	</a:t>
          </a:r>
        </a:p>
      </dsp:txBody>
      <dsp:txXfrm>
        <a:off x="496568" y="356393"/>
        <a:ext cx="6310391" cy="712787"/>
      </dsp:txXfrm>
    </dsp:sp>
    <dsp:sp modelId="{07CB3071-D555-47DA-A36A-69EB91531FD8}">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Switch Hardening</a:t>
          </a:r>
        </a:p>
      </dsp:txBody>
      <dsp:txXfrm>
        <a:off x="755666" y="1425575"/>
        <a:ext cx="6051292" cy="712787"/>
      </dsp:txXfrm>
    </dsp:sp>
    <dsp:sp modelId="{3F8116AC-FAC3-4E95-9865-93CCFEB191B9}">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Firewall Setup</a:t>
          </a:r>
        </a:p>
      </dsp:txBody>
      <dsp:txXfrm>
        <a:off x="496568" y="2494756"/>
        <a:ext cx="6310391" cy="712787"/>
      </dsp:txXfrm>
    </dsp:sp>
    <dsp:sp modelId="{A965097E-32F1-4AB8-8C4E-2814A7596B2F}">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6/19/2021</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6/19/2021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6/19/2021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6/19/2021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6/19/2021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6/19/2021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6/19/2021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6/19/2021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Secure network design</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027C-CC82-4FB1-B023-092FBD87B53D}"/>
              </a:ext>
            </a:extLst>
          </p:cNvPr>
          <p:cNvSpPr>
            <a:spLocks noGrp="1"/>
          </p:cNvSpPr>
          <p:nvPr>
            <p:ph type="title"/>
          </p:nvPr>
        </p:nvSpPr>
        <p:spPr/>
        <p:txBody>
          <a:bodyPr/>
          <a:lstStyle/>
          <a:p>
            <a:r>
              <a:rPr lang="en-IN" dirty="0"/>
              <a:t>Final network</a:t>
            </a:r>
          </a:p>
        </p:txBody>
      </p:sp>
      <p:pic>
        <p:nvPicPr>
          <p:cNvPr id="5" name="Content Placeholder 4">
            <a:extLst>
              <a:ext uri="{FF2B5EF4-FFF2-40B4-BE49-F238E27FC236}">
                <a16:creationId xmlns:a16="http://schemas.microsoft.com/office/drawing/2014/main" id="{7587EBEC-02CB-4C7C-BC81-5872B00722B0}"/>
              </a:ext>
            </a:extLst>
          </p:cNvPr>
          <p:cNvPicPr>
            <a:picLocks noGrp="1" noChangeAspect="1"/>
          </p:cNvPicPr>
          <p:nvPr>
            <p:ph idx="1"/>
          </p:nvPr>
        </p:nvPicPr>
        <p:blipFill>
          <a:blip r:embed="rId2"/>
          <a:stretch>
            <a:fillRect/>
          </a:stretch>
        </p:blipFill>
        <p:spPr>
          <a:xfrm>
            <a:off x="1660125" y="1811046"/>
            <a:ext cx="8291744" cy="4483222"/>
          </a:xfrm>
        </p:spPr>
      </p:pic>
    </p:spTree>
    <p:extLst>
      <p:ext uri="{BB962C8B-B14F-4D97-AF65-F5344CB8AC3E}">
        <p14:creationId xmlns:p14="http://schemas.microsoft.com/office/powerpoint/2010/main" val="1245105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Annanya </a:t>
            </a:r>
            <a:r>
              <a:rPr lang="en-US" dirty="0" err="1">
                <a:solidFill>
                  <a:schemeClr val="bg2"/>
                </a:solidFill>
              </a:rPr>
              <a:t>pandey</a:t>
            </a:r>
            <a:endParaRPr lang="en-US" dirty="0">
              <a:solidFill>
                <a:schemeClr val="bg2"/>
              </a:solidFill>
            </a:endParaRPr>
          </a:p>
          <a:p>
            <a:r>
              <a:rPr lang="en-US" dirty="0">
                <a:solidFill>
                  <a:schemeClr val="bg2"/>
                </a:solidFill>
              </a:rPr>
              <a:t>Student of </a:t>
            </a:r>
            <a:r>
              <a:rPr lang="en-US" dirty="0" err="1">
                <a:solidFill>
                  <a:schemeClr val="bg2"/>
                </a:solidFill>
              </a:rPr>
              <a:t>srmist</a:t>
            </a:r>
            <a:endParaRPr lang="en-US" dirty="0">
              <a:solidFill>
                <a:schemeClr val="bg2"/>
              </a:solidFill>
            </a:endParaRPr>
          </a:p>
          <a:p>
            <a:r>
              <a:rPr lang="en-US" dirty="0">
                <a:solidFill>
                  <a:schemeClr val="bg2"/>
                </a:solidFill>
              </a:rPr>
              <a:t>Reg no: RA1911030010050</a:t>
            </a:r>
          </a:p>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8C1E2-93AF-447D-B0F7-BF6FC23820B1}"/>
              </a:ext>
            </a:extLst>
          </p:cNvPr>
          <p:cNvSpPr>
            <a:spLocks noGrp="1"/>
          </p:cNvSpPr>
          <p:nvPr>
            <p:ph type="title"/>
          </p:nvPr>
        </p:nvSpPr>
        <p:spPr/>
        <p:txBody>
          <a:bodyPr/>
          <a:lstStyle/>
          <a:p>
            <a:r>
              <a:rPr lang="en-IN" dirty="0"/>
              <a:t>What is network security?</a:t>
            </a:r>
          </a:p>
        </p:txBody>
      </p:sp>
      <p:pic>
        <p:nvPicPr>
          <p:cNvPr id="1028" name="Picture 4" descr="Why You Should Apply Network Security Policies to Your Smart Home">
            <a:extLst>
              <a:ext uri="{FF2B5EF4-FFF2-40B4-BE49-F238E27FC236}">
                <a16:creationId xmlns:a16="http://schemas.microsoft.com/office/drawing/2014/main" id="{6F5C13AB-A415-4D32-BB62-E3BD2B43CD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1191" y="2303254"/>
            <a:ext cx="4927367" cy="30322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1BB7A49-891A-4BC7-AA2D-55DF4E402313}"/>
              </a:ext>
            </a:extLst>
          </p:cNvPr>
          <p:cNvSpPr txBox="1"/>
          <p:nvPr/>
        </p:nvSpPr>
        <p:spPr>
          <a:xfrm>
            <a:off x="6498454" y="2379216"/>
            <a:ext cx="4705165" cy="2585323"/>
          </a:xfrm>
          <a:prstGeom prst="rect">
            <a:avLst/>
          </a:prstGeom>
          <a:noFill/>
        </p:spPr>
        <p:txBody>
          <a:bodyPr wrap="square" rtlCol="0">
            <a:spAutoFit/>
          </a:bodyPr>
          <a:lstStyle/>
          <a:p>
            <a:r>
              <a:rPr lang="en-US" b="0" i="0" dirty="0">
                <a:solidFill>
                  <a:srgbClr val="212529"/>
                </a:solidFill>
                <a:effectLst/>
                <a:latin typeface="-apple-system"/>
              </a:rPr>
              <a:t>According with SANS Institute “Network Security is the process of taking physical and software preventative measures to protect the underlying networking infrastructure from unauthorized access, misuse, malfunction, modification, destruction, or improper disclosure, thereby creating a secure platform for computers, users and programs to perform their permitted critical functions within a secure environment.”</a:t>
            </a:r>
            <a:endParaRPr lang="en-IN" dirty="0"/>
          </a:p>
        </p:txBody>
      </p:sp>
    </p:spTree>
    <p:extLst>
      <p:ext uri="{BB962C8B-B14F-4D97-AF65-F5344CB8AC3E}">
        <p14:creationId xmlns:p14="http://schemas.microsoft.com/office/powerpoint/2010/main" val="1626869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Steps in securing a network</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2665923812"/>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6C3B9-72AD-422D-B6D2-529F09A26807}"/>
              </a:ext>
            </a:extLst>
          </p:cNvPr>
          <p:cNvSpPr>
            <a:spLocks noGrp="1"/>
          </p:cNvSpPr>
          <p:nvPr>
            <p:ph type="title"/>
          </p:nvPr>
        </p:nvSpPr>
        <p:spPr/>
        <p:txBody>
          <a:bodyPr/>
          <a:lstStyle/>
          <a:p>
            <a:r>
              <a:rPr lang="en-IN" dirty="0"/>
              <a:t>Network design</a:t>
            </a:r>
          </a:p>
        </p:txBody>
      </p:sp>
      <p:sp>
        <p:nvSpPr>
          <p:cNvPr id="3" name="Content Placeholder 2">
            <a:extLst>
              <a:ext uri="{FF2B5EF4-FFF2-40B4-BE49-F238E27FC236}">
                <a16:creationId xmlns:a16="http://schemas.microsoft.com/office/drawing/2014/main" id="{4137502F-5ABA-4E4D-BF88-8D009E5AB1DF}"/>
              </a:ext>
            </a:extLst>
          </p:cNvPr>
          <p:cNvSpPr>
            <a:spLocks noGrp="1"/>
          </p:cNvSpPr>
          <p:nvPr>
            <p:ph idx="1"/>
          </p:nvPr>
        </p:nvSpPr>
        <p:spPr>
          <a:xfrm>
            <a:off x="581192" y="2180497"/>
            <a:ext cx="6050427" cy="3208250"/>
          </a:xfrm>
        </p:spPr>
        <p:txBody>
          <a:bodyPr/>
          <a:lstStyle/>
          <a:p>
            <a:r>
              <a:rPr lang="en-IN" dirty="0"/>
              <a:t>The network given below is that of a college campus with five major subdomains: Administration Network, Lecturer’s Network, Student’s Network, Account’s Network and IT Services.</a:t>
            </a:r>
          </a:p>
          <a:p>
            <a:r>
              <a:rPr lang="en-IN" dirty="0"/>
              <a:t>Each subdomain consists of a switch connected to three PCs and each switch is connected to the college router. </a:t>
            </a:r>
          </a:p>
          <a:p>
            <a:r>
              <a:rPr lang="en-IN" dirty="0"/>
              <a:t>The connections are made using straight-wired cables</a:t>
            </a:r>
          </a:p>
          <a:p>
            <a:r>
              <a:rPr lang="en-IN" dirty="0"/>
              <a:t>A star-topology has been used for the given network. </a:t>
            </a:r>
          </a:p>
        </p:txBody>
      </p:sp>
      <p:pic>
        <p:nvPicPr>
          <p:cNvPr id="5" name="Picture 4">
            <a:extLst>
              <a:ext uri="{FF2B5EF4-FFF2-40B4-BE49-F238E27FC236}">
                <a16:creationId xmlns:a16="http://schemas.microsoft.com/office/drawing/2014/main" id="{9F7FE0D8-098C-4840-A3A7-E49237F13401}"/>
              </a:ext>
            </a:extLst>
          </p:cNvPr>
          <p:cNvPicPr>
            <a:picLocks noChangeAspect="1"/>
          </p:cNvPicPr>
          <p:nvPr/>
        </p:nvPicPr>
        <p:blipFill rotWithShape="1">
          <a:blip r:embed="rId2"/>
          <a:srcRect t="3176" r="660"/>
          <a:stretch/>
        </p:blipFill>
        <p:spPr>
          <a:xfrm>
            <a:off x="6631619" y="2180497"/>
            <a:ext cx="5264459" cy="3975346"/>
          </a:xfrm>
          <a:prstGeom prst="rect">
            <a:avLst/>
          </a:prstGeom>
        </p:spPr>
      </p:pic>
    </p:spTree>
    <p:extLst>
      <p:ext uri="{BB962C8B-B14F-4D97-AF65-F5344CB8AC3E}">
        <p14:creationId xmlns:p14="http://schemas.microsoft.com/office/powerpoint/2010/main" val="4286021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46E5-F775-4F9D-9F2E-E14A76CF88EC}"/>
              </a:ext>
            </a:extLst>
          </p:cNvPr>
          <p:cNvSpPr>
            <a:spLocks noGrp="1"/>
          </p:cNvSpPr>
          <p:nvPr>
            <p:ph type="title"/>
          </p:nvPr>
        </p:nvSpPr>
        <p:spPr/>
        <p:txBody>
          <a:bodyPr/>
          <a:lstStyle/>
          <a:p>
            <a:r>
              <a:rPr lang="en-IN" dirty="0"/>
              <a:t>Router hardening</a:t>
            </a:r>
          </a:p>
        </p:txBody>
      </p:sp>
      <p:sp>
        <p:nvSpPr>
          <p:cNvPr id="3" name="Content Placeholder 2">
            <a:extLst>
              <a:ext uri="{FF2B5EF4-FFF2-40B4-BE49-F238E27FC236}">
                <a16:creationId xmlns:a16="http://schemas.microsoft.com/office/drawing/2014/main" id="{61D8AF32-0CE7-4CA2-85DB-153925B1B3DA}"/>
              </a:ext>
            </a:extLst>
          </p:cNvPr>
          <p:cNvSpPr>
            <a:spLocks noGrp="1"/>
          </p:cNvSpPr>
          <p:nvPr>
            <p:ph idx="1"/>
          </p:nvPr>
        </p:nvSpPr>
        <p:spPr>
          <a:xfrm>
            <a:off x="581193" y="2180497"/>
            <a:ext cx="5514808" cy="3527846"/>
          </a:xfrm>
        </p:spPr>
        <p:txBody>
          <a:bodyPr/>
          <a:lstStyle/>
          <a:p>
            <a:pPr marL="0" indent="0">
              <a:buNone/>
            </a:pPr>
            <a:r>
              <a:rPr lang="en-IN" dirty="0"/>
              <a:t>Closure of unused ports: The following commands are used to close unused ports.</a:t>
            </a:r>
          </a:p>
          <a:p>
            <a:r>
              <a:rPr lang="en-IN" dirty="0"/>
              <a:t>config t</a:t>
            </a:r>
          </a:p>
          <a:p>
            <a:r>
              <a:rPr lang="en-IN" dirty="0"/>
              <a:t>int &lt;name of interface&gt;</a:t>
            </a:r>
          </a:p>
          <a:p>
            <a:r>
              <a:rPr lang="en-IN" dirty="0"/>
              <a:t>shutdown</a:t>
            </a:r>
          </a:p>
          <a:p>
            <a:r>
              <a:rPr lang="en-IN" dirty="0"/>
              <a:t>exit</a:t>
            </a:r>
          </a:p>
          <a:p>
            <a:r>
              <a:rPr lang="en-IN" dirty="0"/>
              <a:t>copy run start</a:t>
            </a:r>
          </a:p>
          <a:p>
            <a:endParaRPr lang="en-IN" dirty="0"/>
          </a:p>
        </p:txBody>
      </p:sp>
      <p:pic>
        <p:nvPicPr>
          <p:cNvPr id="5" name="Picture 4">
            <a:extLst>
              <a:ext uri="{FF2B5EF4-FFF2-40B4-BE49-F238E27FC236}">
                <a16:creationId xmlns:a16="http://schemas.microsoft.com/office/drawing/2014/main" id="{06CB7314-51D3-4E9C-9655-4ADD68FDEE98}"/>
              </a:ext>
            </a:extLst>
          </p:cNvPr>
          <p:cNvPicPr>
            <a:picLocks noChangeAspect="1"/>
          </p:cNvPicPr>
          <p:nvPr/>
        </p:nvPicPr>
        <p:blipFill>
          <a:blip r:embed="rId2"/>
          <a:stretch>
            <a:fillRect/>
          </a:stretch>
        </p:blipFill>
        <p:spPr>
          <a:xfrm>
            <a:off x="5143798" y="3099973"/>
            <a:ext cx="6325483" cy="1971950"/>
          </a:xfrm>
          <a:prstGeom prst="rect">
            <a:avLst/>
          </a:prstGeom>
        </p:spPr>
      </p:pic>
    </p:spTree>
    <p:extLst>
      <p:ext uri="{BB962C8B-B14F-4D97-AF65-F5344CB8AC3E}">
        <p14:creationId xmlns:p14="http://schemas.microsoft.com/office/powerpoint/2010/main" val="3591014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021F2-EDD3-442B-B404-6943AABACE12}"/>
              </a:ext>
            </a:extLst>
          </p:cNvPr>
          <p:cNvSpPr>
            <a:spLocks noGrp="1"/>
          </p:cNvSpPr>
          <p:nvPr>
            <p:ph type="title"/>
          </p:nvPr>
        </p:nvSpPr>
        <p:spPr/>
        <p:txBody>
          <a:bodyPr/>
          <a:lstStyle/>
          <a:p>
            <a:r>
              <a:rPr lang="en-IN" dirty="0"/>
              <a:t>Router hardening</a:t>
            </a:r>
          </a:p>
        </p:txBody>
      </p:sp>
      <p:sp>
        <p:nvSpPr>
          <p:cNvPr id="3" name="Content Placeholder 2">
            <a:extLst>
              <a:ext uri="{FF2B5EF4-FFF2-40B4-BE49-F238E27FC236}">
                <a16:creationId xmlns:a16="http://schemas.microsoft.com/office/drawing/2014/main" id="{8B7CD3F4-3FF5-4273-80F1-BCFAFDD18D4E}"/>
              </a:ext>
            </a:extLst>
          </p:cNvPr>
          <p:cNvSpPr>
            <a:spLocks noGrp="1"/>
          </p:cNvSpPr>
          <p:nvPr>
            <p:ph idx="1"/>
          </p:nvPr>
        </p:nvSpPr>
        <p:spPr>
          <a:xfrm>
            <a:off x="581193" y="2180496"/>
            <a:ext cx="6955950" cy="3279271"/>
          </a:xfrm>
        </p:spPr>
        <p:txBody>
          <a:bodyPr>
            <a:normAutofit fontScale="92500" lnSpcReduction="20000"/>
          </a:bodyPr>
          <a:lstStyle/>
          <a:p>
            <a:r>
              <a:rPr lang="en-US" sz="1700" b="1" i="0" dirty="0">
                <a:solidFill>
                  <a:srgbClr val="212529"/>
                </a:solidFill>
                <a:effectLst/>
                <a:latin typeface="-apple-system"/>
              </a:rPr>
              <a:t>Banner </a:t>
            </a:r>
            <a:r>
              <a:rPr lang="en-US" sz="1700" b="1" i="0" dirty="0" err="1">
                <a:solidFill>
                  <a:srgbClr val="212529"/>
                </a:solidFill>
                <a:effectLst/>
                <a:latin typeface="-apple-system"/>
              </a:rPr>
              <a:t>motd</a:t>
            </a:r>
            <a:r>
              <a:rPr lang="en-US" sz="1700" dirty="0">
                <a:solidFill>
                  <a:srgbClr val="212529"/>
                </a:solidFill>
                <a:latin typeface="-apple-system"/>
              </a:rPr>
              <a:t>:</a:t>
            </a:r>
            <a:r>
              <a:rPr lang="en-US" sz="1700" b="0" i="0" dirty="0">
                <a:solidFill>
                  <a:srgbClr val="212529"/>
                </a:solidFill>
                <a:effectLst/>
                <a:latin typeface="-apple-system"/>
              </a:rPr>
              <a:t> This is not exactly a security feature but it is considered a “good practice”, because it gives the opportunity to display a warning text (banner) when somebody tries to connect to the router or switch through telnet or console connection.</a:t>
            </a:r>
          </a:p>
          <a:p>
            <a:r>
              <a:rPr lang="en-US" sz="1700" b="0" i="0" dirty="0">
                <a:solidFill>
                  <a:srgbClr val="212529"/>
                </a:solidFill>
                <a:effectLst/>
                <a:latin typeface="-apple-system"/>
              </a:rPr>
              <a:t>As a next step in a router’s hardening process, should be </a:t>
            </a:r>
            <a:r>
              <a:rPr lang="en-US" sz="1700" b="1" i="0" dirty="0">
                <a:solidFill>
                  <a:srgbClr val="212529"/>
                </a:solidFill>
                <a:effectLst/>
                <a:latin typeface="-apple-system"/>
              </a:rPr>
              <a:t>limiting access to the device using passwords</a:t>
            </a:r>
            <a:r>
              <a:rPr lang="en-US" sz="1700" b="0" i="0" dirty="0">
                <a:solidFill>
                  <a:srgbClr val="212529"/>
                </a:solidFill>
                <a:effectLst/>
                <a:latin typeface="-apple-system"/>
              </a:rPr>
              <a:t>.</a:t>
            </a:r>
          </a:p>
          <a:p>
            <a:r>
              <a:rPr lang="en-IN" sz="1700" b="0" i="0" dirty="0">
                <a:solidFill>
                  <a:srgbClr val="212529"/>
                </a:solidFill>
                <a:effectLst/>
                <a:latin typeface="-apple-system"/>
              </a:rPr>
              <a:t>Enable password “</a:t>
            </a:r>
            <a:r>
              <a:rPr lang="en-IN" sz="1700" b="0" i="1" dirty="0">
                <a:solidFill>
                  <a:srgbClr val="212529"/>
                </a:solidFill>
                <a:effectLst/>
                <a:latin typeface="-apple-system"/>
              </a:rPr>
              <a:t>password</a:t>
            </a:r>
            <a:r>
              <a:rPr lang="en-IN" sz="1700" b="0" i="0" dirty="0">
                <a:solidFill>
                  <a:srgbClr val="212529"/>
                </a:solidFill>
                <a:effectLst/>
                <a:latin typeface="-apple-system"/>
              </a:rPr>
              <a:t>”, limits access to the privileged EXEC mode.</a:t>
            </a:r>
          </a:p>
          <a:p>
            <a:r>
              <a:rPr lang="en-IN" sz="1700" b="0" i="0" dirty="0">
                <a:solidFill>
                  <a:srgbClr val="212529"/>
                </a:solidFill>
                <a:effectLst/>
                <a:latin typeface="-apple-system"/>
              </a:rPr>
              <a:t>Enable secret “</a:t>
            </a:r>
            <a:r>
              <a:rPr lang="en-IN" sz="1700" b="0" i="1" dirty="0">
                <a:solidFill>
                  <a:srgbClr val="212529"/>
                </a:solidFill>
                <a:effectLst/>
                <a:latin typeface="-apple-system"/>
              </a:rPr>
              <a:t>password</a:t>
            </a:r>
            <a:r>
              <a:rPr lang="en-IN" sz="1700" b="0" i="0" dirty="0">
                <a:solidFill>
                  <a:srgbClr val="212529"/>
                </a:solidFill>
                <a:effectLst/>
                <a:latin typeface="-apple-system"/>
              </a:rPr>
              <a:t>”,  limits access to the privileged EXEC mode and the password can be encrypted with this command: “</a:t>
            </a:r>
            <a:r>
              <a:rPr lang="en-IN" sz="1700" b="0" i="1" dirty="0">
                <a:solidFill>
                  <a:srgbClr val="212529"/>
                </a:solidFill>
                <a:effectLst/>
                <a:latin typeface="-apple-system"/>
              </a:rPr>
              <a:t>service password-encryption”.</a:t>
            </a:r>
            <a:endParaRPr lang="en-IN" sz="1700" dirty="0">
              <a:solidFill>
                <a:srgbClr val="212529"/>
              </a:solidFill>
              <a:latin typeface="-apple-system"/>
            </a:endParaRPr>
          </a:p>
          <a:p>
            <a:r>
              <a:rPr lang="en-IN" sz="1700" b="0" i="0" dirty="0">
                <a:solidFill>
                  <a:srgbClr val="212529"/>
                </a:solidFill>
                <a:effectLst/>
                <a:latin typeface="-apple-system"/>
              </a:rPr>
              <a:t>Console password, limits device access using the console connection.</a:t>
            </a:r>
          </a:p>
          <a:p>
            <a:r>
              <a:rPr lang="en-IN" sz="1700" b="0" i="0" dirty="0">
                <a:solidFill>
                  <a:srgbClr val="212529"/>
                </a:solidFill>
                <a:effectLst/>
                <a:latin typeface="-apple-system"/>
              </a:rPr>
              <a:t>VTY password, limits device access over Telnet.</a:t>
            </a:r>
          </a:p>
          <a:p>
            <a:endParaRPr lang="en-IN" dirty="0"/>
          </a:p>
        </p:txBody>
      </p:sp>
      <p:pic>
        <p:nvPicPr>
          <p:cNvPr id="5" name="Picture 4">
            <a:extLst>
              <a:ext uri="{FF2B5EF4-FFF2-40B4-BE49-F238E27FC236}">
                <a16:creationId xmlns:a16="http://schemas.microsoft.com/office/drawing/2014/main" id="{47E10743-CC4E-4B81-B657-D06414475771}"/>
              </a:ext>
            </a:extLst>
          </p:cNvPr>
          <p:cNvPicPr>
            <a:picLocks noChangeAspect="1"/>
          </p:cNvPicPr>
          <p:nvPr/>
        </p:nvPicPr>
        <p:blipFill>
          <a:blip r:embed="rId2"/>
          <a:stretch>
            <a:fillRect/>
          </a:stretch>
        </p:blipFill>
        <p:spPr>
          <a:xfrm>
            <a:off x="7537143" y="1965061"/>
            <a:ext cx="4350057" cy="4190783"/>
          </a:xfrm>
          <a:prstGeom prst="rect">
            <a:avLst/>
          </a:prstGeom>
        </p:spPr>
      </p:pic>
    </p:spTree>
    <p:extLst>
      <p:ext uri="{BB962C8B-B14F-4D97-AF65-F5344CB8AC3E}">
        <p14:creationId xmlns:p14="http://schemas.microsoft.com/office/powerpoint/2010/main" val="1012710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03136-6E8F-47A2-9EA8-464CA7C80D19}"/>
              </a:ext>
            </a:extLst>
          </p:cNvPr>
          <p:cNvSpPr>
            <a:spLocks noGrp="1"/>
          </p:cNvSpPr>
          <p:nvPr>
            <p:ph type="title"/>
          </p:nvPr>
        </p:nvSpPr>
        <p:spPr/>
        <p:txBody>
          <a:bodyPr/>
          <a:lstStyle/>
          <a:p>
            <a:r>
              <a:rPr lang="en-IN" dirty="0"/>
              <a:t>Router hardening</a:t>
            </a:r>
          </a:p>
        </p:txBody>
      </p:sp>
      <p:sp>
        <p:nvSpPr>
          <p:cNvPr id="3" name="Content Placeholder 2">
            <a:extLst>
              <a:ext uri="{FF2B5EF4-FFF2-40B4-BE49-F238E27FC236}">
                <a16:creationId xmlns:a16="http://schemas.microsoft.com/office/drawing/2014/main" id="{EC386E72-EF2C-4850-9B7D-98E286AE36B5}"/>
              </a:ext>
            </a:extLst>
          </p:cNvPr>
          <p:cNvSpPr>
            <a:spLocks noGrp="1"/>
          </p:cNvSpPr>
          <p:nvPr>
            <p:ph idx="1"/>
          </p:nvPr>
        </p:nvSpPr>
        <p:spPr>
          <a:xfrm>
            <a:off x="581193" y="2180496"/>
            <a:ext cx="3564680" cy="2524669"/>
          </a:xfrm>
        </p:spPr>
        <p:txBody>
          <a:bodyPr/>
          <a:lstStyle/>
          <a:p>
            <a:r>
              <a:rPr lang="en-IN" dirty="0"/>
              <a:t>Setting a firewall as shown to allow selected traffic to the router.</a:t>
            </a:r>
          </a:p>
          <a:p>
            <a:endParaRPr lang="en-IN" dirty="0"/>
          </a:p>
        </p:txBody>
      </p:sp>
      <p:pic>
        <p:nvPicPr>
          <p:cNvPr id="5" name="Picture 4">
            <a:extLst>
              <a:ext uri="{FF2B5EF4-FFF2-40B4-BE49-F238E27FC236}">
                <a16:creationId xmlns:a16="http://schemas.microsoft.com/office/drawing/2014/main" id="{DCC13F46-B82B-4D9D-8AD4-4BA08AA5785D}"/>
              </a:ext>
            </a:extLst>
          </p:cNvPr>
          <p:cNvPicPr>
            <a:picLocks noChangeAspect="1"/>
          </p:cNvPicPr>
          <p:nvPr/>
        </p:nvPicPr>
        <p:blipFill>
          <a:blip r:embed="rId2"/>
          <a:stretch>
            <a:fillRect/>
          </a:stretch>
        </p:blipFill>
        <p:spPr>
          <a:xfrm>
            <a:off x="3759281" y="2260395"/>
            <a:ext cx="8432719" cy="4086795"/>
          </a:xfrm>
          <a:prstGeom prst="rect">
            <a:avLst/>
          </a:prstGeom>
        </p:spPr>
      </p:pic>
    </p:spTree>
    <p:extLst>
      <p:ext uri="{BB962C8B-B14F-4D97-AF65-F5344CB8AC3E}">
        <p14:creationId xmlns:p14="http://schemas.microsoft.com/office/powerpoint/2010/main" val="1837326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6E5CF-20B3-4F36-9052-738FD490B6E1}"/>
              </a:ext>
            </a:extLst>
          </p:cNvPr>
          <p:cNvSpPr>
            <a:spLocks noGrp="1"/>
          </p:cNvSpPr>
          <p:nvPr>
            <p:ph type="title"/>
          </p:nvPr>
        </p:nvSpPr>
        <p:spPr/>
        <p:txBody>
          <a:bodyPr/>
          <a:lstStyle/>
          <a:p>
            <a:r>
              <a:rPr lang="en-IN" dirty="0"/>
              <a:t>Switch hardening </a:t>
            </a:r>
          </a:p>
        </p:txBody>
      </p:sp>
      <p:sp>
        <p:nvSpPr>
          <p:cNvPr id="3" name="Content Placeholder 2">
            <a:extLst>
              <a:ext uri="{FF2B5EF4-FFF2-40B4-BE49-F238E27FC236}">
                <a16:creationId xmlns:a16="http://schemas.microsoft.com/office/drawing/2014/main" id="{DBD6450B-C88E-4810-B08B-B1091844F979}"/>
              </a:ext>
            </a:extLst>
          </p:cNvPr>
          <p:cNvSpPr>
            <a:spLocks noGrp="1"/>
          </p:cNvSpPr>
          <p:nvPr>
            <p:ph idx="1"/>
          </p:nvPr>
        </p:nvSpPr>
        <p:spPr>
          <a:xfrm>
            <a:off x="581193" y="2370338"/>
            <a:ext cx="6449922" cy="3488461"/>
          </a:xfrm>
        </p:spPr>
        <p:txBody>
          <a:bodyPr>
            <a:normAutofit fontScale="85000" lnSpcReduction="10000"/>
          </a:bodyPr>
          <a:lstStyle/>
          <a:p>
            <a:pPr algn="l"/>
            <a:r>
              <a:rPr lang="en-IN" b="1" i="0" dirty="0">
                <a:solidFill>
                  <a:srgbClr val="212529"/>
                </a:solidFill>
                <a:effectLst/>
                <a:latin typeface="-apple-system"/>
              </a:rPr>
              <a:t>Setup passwords:</a:t>
            </a:r>
            <a:endParaRPr lang="en-IN" dirty="0">
              <a:solidFill>
                <a:srgbClr val="212529"/>
              </a:solidFill>
              <a:latin typeface="-apple-system"/>
            </a:endParaRPr>
          </a:p>
          <a:p>
            <a:pPr algn="l"/>
            <a:r>
              <a:rPr lang="en-IN" b="0" i="0" dirty="0">
                <a:solidFill>
                  <a:srgbClr val="212529"/>
                </a:solidFill>
                <a:effectLst/>
                <a:latin typeface="-apple-system"/>
              </a:rPr>
              <a:t>Enable password “</a:t>
            </a:r>
            <a:r>
              <a:rPr lang="en-IN" b="0" i="1" dirty="0">
                <a:solidFill>
                  <a:srgbClr val="212529"/>
                </a:solidFill>
                <a:effectLst/>
                <a:latin typeface="-apple-system"/>
              </a:rPr>
              <a:t>password</a:t>
            </a:r>
            <a:r>
              <a:rPr lang="en-IN" b="0" i="0" dirty="0">
                <a:solidFill>
                  <a:srgbClr val="212529"/>
                </a:solidFill>
                <a:effectLst/>
                <a:latin typeface="-apple-system"/>
              </a:rPr>
              <a:t>”, limits access to the privileged EXEC mode.</a:t>
            </a:r>
          </a:p>
          <a:p>
            <a:pPr algn="l"/>
            <a:r>
              <a:rPr lang="en-IN" b="0" i="0" dirty="0">
                <a:solidFill>
                  <a:srgbClr val="212529"/>
                </a:solidFill>
                <a:effectLst/>
                <a:latin typeface="-apple-system"/>
              </a:rPr>
              <a:t>Enable secret “</a:t>
            </a:r>
            <a:r>
              <a:rPr lang="en-IN" b="0" i="1" dirty="0">
                <a:solidFill>
                  <a:srgbClr val="212529"/>
                </a:solidFill>
                <a:effectLst/>
                <a:latin typeface="-apple-system"/>
              </a:rPr>
              <a:t>password</a:t>
            </a:r>
            <a:r>
              <a:rPr lang="en-IN" b="0" i="0" dirty="0">
                <a:solidFill>
                  <a:srgbClr val="212529"/>
                </a:solidFill>
                <a:effectLst/>
                <a:latin typeface="-apple-system"/>
              </a:rPr>
              <a:t>”,  limits access to the privileged EXEC mode and the password can be encrypted with this command: “</a:t>
            </a:r>
            <a:r>
              <a:rPr lang="en-IN" b="0" i="1" dirty="0">
                <a:solidFill>
                  <a:srgbClr val="212529"/>
                </a:solidFill>
                <a:effectLst/>
                <a:latin typeface="-apple-system"/>
              </a:rPr>
              <a:t>service password-encryption”.</a:t>
            </a:r>
            <a:endParaRPr lang="en-IN" dirty="0">
              <a:solidFill>
                <a:srgbClr val="212529"/>
              </a:solidFill>
              <a:latin typeface="-apple-system"/>
            </a:endParaRPr>
          </a:p>
          <a:p>
            <a:pPr algn="l"/>
            <a:r>
              <a:rPr lang="en-IN" b="0" i="0" dirty="0">
                <a:solidFill>
                  <a:srgbClr val="212529"/>
                </a:solidFill>
                <a:effectLst/>
                <a:latin typeface="-apple-system"/>
              </a:rPr>
              <a:t>Console password, limits device access using the console connection.</a:t>
            </a:r>
          </a:p>
          <a:p>
            <a:pPr algn="l"/>
            <a:r>
              <a:rPr lang="en-IN" b="0" i="0" dirty="0">
                <a:solidFill>
                  <a:srgbClr val="212529"/>
                </a:solidFill>
                <a:effectLst/>
                <a:latin typeface="-apple-system"/>
              </a:rPr>
              <a:t>VTY password, limits device access over Telnet.</a:t>
            </a:r>
          </a:p>
          <a:p>
            <a:r>
              <a:rPr lang="en-US" sz="1800" b="1" i="0" dirty="0">
                <a:solidFill>
                  <a:srgbClr val="212529"/>
                </a:solidFill>
                <a:effectLst/>
                <a:latin typeface="-apple-system"/>
              </a:rPr>
              <a:t>Banner </a:t>
            </a:r>
            <a:r>
              <a:rPr lang="en-US" sz="1800" b="1" i="0" dirty="0" err="1">
                <a:solidFill>
                  <a:srgbClr val="212529"/>
                </a:solidFill>
                <a:effectLst/>
                <a:latin typeface="-apple-system"/>
              </a:rPr>
              <a:t>motd</a:t>
            </a:r>
            <a:r>
              <a:rPr lang="en-US" sz="1800" dirty="0">
                <a:solidFill>
                  <a:srgbClr val="212529"/>
                </a:solidFill>
                <a:latin typeface="-apple-system"/>
              </a:rPr>
              <a:t>:</a:t>
            </a:r>
            <a:r>
              <a:rPr lang="en-US" sz="1800" b="0" i="0" dirty="0">
                <a:solidFill>
                  <a:srgbClr val="212529"/>
                </a:solidFill>
                <a:effectLst/>
                <a:latin typeface="-apple-system"/>
              </a:rPr>
              <a:t> This is not exactly a security feature but it is considered a “good practice”, because it gives the opportunity to display a warning text (banner) when somebody tries to connect to the router or switch through telnet or console connection.</a:t>
            </a:r>
            <a:endParaRPr lang="en-IN" b="0" i="0" dirty="0">
              <a:solidFill>
                <a:srgbClr val="212529"/>
              </a:solidFill>
              <a:effectLst/>
              <a:latin typeface="-apple-system"/>
            </a:endParaRPr>
          </a:p>
          <a:p>
            <a:endParaRPr lang="en-IN" dirty="0"/>
          </a:p>
          <a:p>
            <a:endParaRPr lang="en-IN" dirty="0"/>
          </a:p>
        </p:txBody>
      </p:sp>
      <p:pic>
        <p:nvPicPr>
          <p:cNvPr id="5" name="Picture 4">
            <a:extLst>
              <a:ext uri="{FF2B5EF4-FFF2-40B4-BE49-F238E27FC236}">
                <a16:creationId xmlns:a16="http://schemas.microsoft.com/office/drawing/2014/main" id="{A4769732-B69A-4332-9B49-474169695E0C}"/>
              </a:ext>
            </a:extLst>
          </p:cNvPr>
          <p:cNvPicPr>
            <a:picLocks noChangeAspect="1"/>
          </p:cNvPicPr>
          <p:nvPr/>
        </p:nvPicPr>
        <p:blipFill>
          <a:blip r:embed="rId2"/>
          <a:stretch>
            <a:fillRect/>
          </a:stretch>
        </p:blipFill>
        <p:spPr>
          <a:xfrm>
            <a:off x="6990537" y="2020273"/>
            <a:ext cx="4620270" cy="4610743"/>
          </a:xfrm>
          <a:prstGeom prst="rect">
            <a:avLst/>
          </a:prstGeom>
        </p:spPr>
      </p:pic>
    </p:spTree>
    <p:extLst>
      <p:ext uri="{BB962C8B-B14F-4D97-AF65-F5344CB8AC3E}">
        <p14:creationId xmlns:p14="http://schemas.microsoft.com/office/powerpoint/2010/main" val="3986309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7C10B-0806-444E-BBE8-A888DF1CC79B}"/>
              </a:ext>
            </a:extLst>
          </p:cNvPr>
          <p:cNvSpPr>
            <a:spLocks noGrp="1"/>
          </p:cNvSpPr>
          <p:nvPr>
            <p:ph type="title"/>
          </p:nvPr>
        </p:nvSpPr>
        <p:spPr/>
        <p:txBody>
          <a:bodyPr/>
          <a:lstStyle/>
          <a:p>
            <a:r>
              <a:rPr lang="en-IN" dirty="0"/>
              <a:t>Switch hardening</a:t>
            </a:r>
          </a:p>
        </p:txBody>
      </p:sp>
      <p:sp>
        <p:nvSpPr>
          <p:cNvPr id="3" name="Content Placeholder 2">
            <a:extLst>
              <a:ext uri="{FF2B5EF4-FFF2-40B4-BE49-F238E27FC236}">
                <a16:creationId xmlns:a16="http://schemas.microsoft.com/office/drawing/2014/main" id="{9B594079-9969-4224-8A29-504052AB87C0}"/>
              </a:ext>
            </a:extLst>
          </p:cNvPr>
          <p:cNvSpPr>
            <a:spLocks noGrp="1"/>
          </p:cNvSpPr>
          <p:nvPr>
            <p:ph idx="1"/>
          </p:nvPr>
        </p:nvSpPr>
        <p:spPr>
          <a:xfrm>
            <a:off x="581192" y="2180496"/>
            <a:ext cx="4825309" cy="3678303"/>
          </a:xfrm>
        </p:spPr>
        <p:txBody>
          <a:bodyPr>
            <a:normAutofit fontScale="92500"/>
          </a:bodyPr>
          <a:lstStyle/>
          <a:p>
            <a:pPr algn="l"/>
            <a:r>
              <a:rPr lang="en-US" b="1" i="0" dirty="0">
                <a:solidFill>
                  <a:srgbClr val="212529"/>
                </a:solidFill>
                <a:effectLst/>
                <a:latin typeface="-apple-system"/>
              </a:rPr>
              <a:t>Closing unused interfaces. </a:t>
            </a:r>
            <a:r>
              <a:rPr lang="en-US" b="0" i="0" dirty="0">
                <a:solidFill>
                  <a:srgbClr val="212529"/>
                </a:solidFill>
                <a:effectLst/>
                <a:latin typeface="-apple-system"/>
              </a:rPr>
              <a:t>For security reasons, it is recommended that all non-used interfaces to be closed.  In this way, the area where the switch can be attacked is minimalized. The interfaces are closed manually and the process is quite simple. The commands used are:</a:t>
            </a:r>
          </a:p>
          <a:p>
            <a:pPr algn="l">
              <a:buFont typeface="Arial" panose="020B0604020202020204" pitchFamily="34" charset="0"/>
              <a:buChar char="•"/>
            </a:pPr>
            <a:r>
              <a:rPr lang="en-US" b="0" i="0" dirty="0">
                <a:solidFill>
                  <a:srgbClr val="212529"/>
                </a:solidFill>
                <a:effectLst/>
                <a:latin typeface="-apple-system"/>
              </a:rPr>
              <a:t>Conf t</a:t>
            </a:r>
          </a:p>
          <a:p>
            <a:pPr algn="l">
              <a:buFont typeface="Arial" panose="020B0604020202020204" pitchFamily="34" charset="0"/>
              <a:buChar char="•"/>
            </a:pPr>
            <a:r>
              <a:rPr lang="en-US" b="0" i="0" dirty="0">
                <a:solidFill>
                  <a:srgbClr val="212529"/>
                </a:solidFill>
                <a:effectLst/>
                <a:latin typeface="-apple-system"/>
              </a:rPr>
              <a:t>Int “name of interface” </a:t>
            </a:r>
          </a:p>
          <a:p>
            <a:pPr algn="l">
              <a:buFont typeface="Arial" panose="020B0604020202020204" pitchFamily="34" charset="0"/>
              <a:buChar char="•"/>
            </a:pPr>
            <a:r>
              <a:rPr lang="en-US" b="0" i="0" dirty="0">
                <a:solidFill>
                  <a:srgbClr val="212529"/>
                </a:solidFill>
                <a:effectLst/>
                <a:latin typeface="-apple-system"/>
              </a:rPr>
              <a:t>Shut down</a:t>
            </a:r>
          </a:p>
          <a:p>
            <a:pPr algn="l">
              <a:buFont typeface="Arial" panose="020B0604020202020204" pitchFamily="34" charset="0"/>
              <a:buChar char="•"/>
            </a:pPr>
            <a:r>
              <a:rPr lang="en-US" b="0" i="0" dirty="0">
                <a:solidFill>
                  <a:srgbClr val="212529"/>
                </a:solidFill>
                <a:effectLst/>
                <a:latin typeface="-apple-system"/>
              </a:rPr>
              <a:t>Do copy run start</a:t>
            </a:r>
          </a:p>
          <a:p>
            <a:pPr algn="l">
              <a:buFont typeface="Arial" panose="020B0604020202020204" pitchFamily="34" charset="0"/>
              <a:buChar char="•"/>
            </a:pPr>
            <a:r>
              <a:rPr lang="en-US" b="0" i="0" dirty="0">
                <a:solidFill>
                  <a:srgbClr val="212529"/>
                </a:solidFill>
                <a:effectLst/>
                <a:latin typeface="-apple-system"/>
              </a:rPr>
              <a:t>Exit</a:t>
            </a:r>
          </a:p>
          <a:p>
            <a:endParaRPr lang="en-IN" dirty="0"/>
          </a:p>
        </p:txBody>
      </p:sp>
      <p:pic>
        <p:nvPicPr>
          <p:cNvPr id="5" name="Picture 4">
            <a:extLst>
              <a:ext uri="{FF2B5EF4-FFF2-40B4-BE49-F238E27FC236}">
                <a16:creationId xmlns:a16="http://schemas.microsoft.com/office/drawing/2014/main" id="{CF41396C-5FE1-40C0-93C3-F1684B14021B}"/>
              </a:ext>
            </a:extLst>
          </p:cNvPr>
          <p:cNvPicPr>
            <a:picLocks noChangeAspect="1"/>
          </p:cNvPicPr>
          <p:nvPr/>
        </p:nvPicPr>
        <p:blipFill>
          <a:blip r:embed="rId2"/>
          <a:stretch>
            <a:fillRect/>
          </a:stretch>
        </p:blipFill>
        <p:spPr>
          <a:xfrm>
            <a:off x="5406501" y="3143224"/>
            <a:ext cx="6020640" cy="1752845"/>
          </a:xfrm>
          <a:prstGeom prst="rect">
            <a:avLst/>
          </a:prstGeom>
        </p:spPr>
      </p:pic>
    </p:spTree>
    <p:extLst>
      <p:ext uri="{BB962C8B-B14F-4D97-AF65-F5344CB8AC3E}">
        <p14:creationId xmlns:p14="http://schemas.microsoft.com/office/powerpoint/2010/main" val="353402234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3.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81</TotalTime>
  <Words>520</Words>
  <Application>Microsoft Office PowerPoint</Application>
  <PresentationFormat>Widescreen</PresentationFormat>
  <Paragraphs>50</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Arial</vt:lpstr>
      <vt:lpstr>Calibri</vt:lpstr>
      <vt:lpstr>Gill Sans MT</vt:lpstr>
      <vt:lpstr>Wingdings 2</vt:lpstr>
      <vt:lpstr>Dividend</vt:lpstr>
      <vt:lpstr>Secure network design</vt:lpstr>
      <vt:lpstr>What is network security?</vt:lpstr>
      <vt:lpstr>Steps in securing a network</vt:lpstr>
      <vt:lpstr>Network design</vt:lpstr>
      <vt:lpstr>Router hardening</vt:lpstr>
      <vt:lpstr>Router hardening</vt:lpstr>
      <vt:lpstr>Router hardening</vt:lpstr>
      <vt:lpstr>Switch hardening </vt:lpstr>
      <vt:lpstr>Switch hardening</vt:lpstr>
      <vt:lpstr>Final network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network design</dc:title>
  <dc:creator>Annanya</dc:creator>
  <cp:lastModifiedBy>Annanya</cp:lastModifiedBy>
  <cp:revision>9</cp:revision>
  <dcterms:created xsi:type="dcterms:W3CDTF">2021-06-19T09:05:08Z</dcterms:created>
  <dcterms:modified xsi:type="dcterms:W3CDTF">2021-06-19T10:26:08Z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