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6458" autoAdjust="0"/>
    <p:restoredTop sz="94660"/>
  </p:normalViewPr>
  <p:slideViewPr>
    <p:cSldViewPr snapToGrid="0">
      <p:cViewPr varScale="1">
        <p:scale>
          <a:sx n="82" d="100"/>
          <a:sy n="82" d="100"/>
        </p:scale>
        <p:origin x="-653"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65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5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C1EC204E-6560-4074-8363-B82969A501B5}" type="datetimeFigureOut">
              <a:rPr lang="en-IN" smtClean="0"/>
              <a:t>05-04-2024</a:t>
            </a:fld>
            <a:endParaRPr lang="en-IN"/>
          </a:p>
        </p:txBody>
      </p:sp>
      <p:sp>
        <p:nvSpPr>
          <p:cNvPr id="104865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6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6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54552E12-B70A-4081-A79B-B7C0EEF04A0A}"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7" name="Slide Image Placeholder 1"/>
          <p:cNvSpPr>
            <a:spLocks noChangeAspect="1" noRot="1" noGrp="1"/>
          </p:cNvSpPr>
          <p:nvPr>
            <p:ph type="sldImg"/>
          </p:nvPr>
        </p:nvSpPr>
        <p:spPr/>
      </p:sp>
      <p:sp>
        <p:nvSpPr>
          <p:cNvPr id="1048588" name="Notes Placeholder 2"/>
          <p:cNvSpPr>
            <a:spLocks noGrp="1"/>
          </p:cNvSpPr>
          <p:nvPr>
            <p:ph type="body" idx="1"/>
          </p:nvPr>
        </p:nvSpPr>
        <p:spPr/>
        <p:txBody>
          <a:bodyPr/>
          <a:p>
            <a:endParaRPr dirty="0" lang="en-IN"/>
          </a:p>
        </p:txBody>
      </p:sp>
      <p:sp>
        <p:nvSpPr>
          <p:cNvPr id="1048589" name="Slide Number Placeholder 3"/>
          <p:cNvSpPr>
            <a:spLocks noGrp="1"/>
          </p:cNvSpPr>
          <p:nvPr>
            <p:ph type="sldNum" sz="quarter" idx="5"/>
          </p:nvPr>
        </p:nvSpPr>
        <p:spPr/>
        <p:txBody>
          <a:bodyPr/>
          <a:p>
            <a:fld id="{54552E12-B70A-4081-A79B-B7C0EEF04A0A}" type="slidenum">
              <a:rPr lang="en-IN" smtClean="0"/>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1" name="Slide Image Placeholder 1"/>
          <p:cNvSpPr>
            <a:spLocks noChangeAspect="1" noRot="1" noGrp="1"/>
          </p:cNvSpPr>
          <p:nvPr>
            <p:ph type="sldImg"/>
          </p:nvPr>
        </p:nvSpPr>
        <p:spPr/>
      </p:sp>
      <p:sp>
        <p:nvSpPr>
          <p:cNvPr id="1048592" name="Notes Placeholder 2"/>
          <p:cNvSpPr>
            <a:spLocks noGrp="1"/>
          </p:cNvSpPr>
          <p:nvPr>
            <p:ph type="body" idx="1"/>
          </p:nvPr>
        </p:nvSpPr>
        <p:spPr/>
        <p:txBody>
          <a:bodyPr/>
          <a:p>
            <a:endParaRPr dirty="0" lang="en-IN"/>
          </a:p>
        </p:txBody>
      </p:sp>
      <p:sp>
        <p:nvSpPr>
          <p:cNvPr id="1048593" name="Slide Number Placeholder 3"/>
          <p:cNvSpPr>
            <a:spLocks noGrp="1"/>
          </p:cNvSpPr>
          <p:nvPr>
            <p:ph type="sldNum" sz="quarter" idx="5"/>
          </p:nvPr>
        </p:nvSpPr>
        <p:spPr/>
        <p:txBody>
          <a:bodyPr/>
          <a:p>
            <a:fld id="{54552E12-B70A-4081-A79B-B7C0EEF04A0A}"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Slide Image Placeholder 1"/>
          <p:cNvSpPr>
            <a:spLocks noChangeAspect="1" noRot="1" noGrp="1"/>
          </p:cNvSpPr>
          <p:nvPr>
            <p:ph type="sldImg"/>
          </p:nvPr>
        </p:nvSpPr>
        <p:spPr/>
      </p:sp>
      <p:sp>
        <p:nvSpPr>
          <p:cNvPr id="1048596" name="Notes Placeholder 2"/>
          <p:cNvSpPr>
            <a:spLocks noGrp="1"/>
          </p:cNvSpPr>
          <p:nvPr>
            <p:ph type="body" idx="1"/>
          </p:nvPr>
        </p:nvSpPr>
        <p:spPr/>
        <p:txBody>
          <a:bodyPr/>
          <a:p>
            <a:endParaRPr dirty="0" lang="en-IN"/>
          </a:p>
        </p:txBody>
      </p:sp>
      <p:sp>
        <p:nvSpPr>
          <p:cNvPr id="1048597" name="Slide Number Placeholder 3"/>
          <p:cNvSpPr>
            <a:spLocks noGrp="1"/>
          </p:cNvSpPr>
          <p:nvPr>
            <p:ph type="sldNum" sz="quarter" idx="5"/>
          </p:nvPr>
        </p:nvSpPr>
        <p:spPr/>
        <p:txBody>
          <a:bodyPr/>
          <a:p>
            <a:fld id="{54552E12-B70A-4081-A79B-B7C0EEF04A0A}"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1" name=""/>
        <p:cNvGrpSpPr/>
        <p:nvPr/>
      </p:nvGrpSpPr>
      <p:grpSpPr>
        <a:xfrm>
          <a:off x="0" y="0"/>
          <a:ext cx="0" cy="0"/>
          <a:chOff x="0" y="0"/>
          <a:chExt cx="0" cy="0"/>
        </a:xfrm>
      </p:grpSpPr>
      <p:sp>
        <p:nvSpPr>
          <p:cNvPr id="104860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03"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604" name="Date Placeholder 3"/>
          <p:cNvSpPr>
            <a:spLocks noGrp="1"/>
          </p:cNvSpPr>
          <p:nvPr>
            <p:ph type="dt" sz="half" idx="10"/>
          </p:nvPr>
        </p:nvSpPr>
        <p:spPr/>
        <p:txBody>
          <a:bodyPr/>
          <a:p>
            <a:fld id="{417813D6-9EC4-4D7B-B134-5EAE48977144}" type="datetimeFigureOut">
              <a:rPr lang="en-IN" smtClean="0"/>
              <a:t>05-04-2024</a:t>
            </a:fld>
            <a:endParaRPr lang="en-IN"/>
          </a:p>
        </p:txBody>
      </p:sp>
      <p:sp>
        <p:nvSpPr>
          <p:cNvPr id="1048605" name="Footer Placeholder 4"/>
          <p:cNvSpPr>
            <a:spLocks noGrp="1"/>
          </p:cNvSpPr>
          <p:nvPr>
            <p:ph type="ftr" sz="quarter" idx="11"/>
          </p:nvPr>
        </p:nvSpPr>
        <p:spPr/>
        <p:txBody>
          <a:bodyPr/>
          <a:p>
            <a:endParaRPr lang="en-IN"/>
          </a:p>
        </p:txBody>
      </p:sp>
      <p:sp>
        <p:nvSpPr>
          <p:cNvPr id="1048606" name="Slide Number Placeholder 5"/>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27" name="Title 1"/>
          <p:cNvSpPr>
            <a:spLocks noGrp="1"/>
          </p:cNvSpPr>
          <p:nvPr>
            <p:ph type="title"/>
          </p:nvPr>
        </p:nvSpPr>
        <p:spPr/>
        <p:txBody>
          <a:bodyPr/>
          <a:p>
            <a:r>
              <a:rPr lang="en-US"/>
              <a:t>Click to edit Master title style</a:t>
            </a:r>
            <a:endParaRPr lang="en-IN"/>
          </a:p>
        </p:txBody>
      </p:sp>
      <p:sp>
        <p:nvSpPr>
          <p:cNvPr id="104862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9" name="Date Placeholder 3"/>
          <p:cNvSpPr>
            <a:spLocks noGrp="1"/>
          </p:cNvSpPr>
          <p:nvPr>
            <p:ph type="dt" sz="half" idx="10"/>
          </p:nvPr>
        </p:nvSpPr>
        <p:spPr/>
        <p:txBody>
          <a:bodyPr/>
          <a:p>
            <a:fld id="{417813D6-9EC4-4D7B-B134-5EAE48977144}" type="datetimeFigureOut">
              <a:rPr lang="en-IN" smtClean="0"/>
              <a:t>05-04-2024</a:t>
            </a:fld>
            <a:endParaRPr lang="en-IN"/>
          </a:p>
        </p:txBody>
      </p:sp>
      <p:sp>
        <p:nvSpPr>
          <p:cNvPr id="1048630" name="Footer Placeholder 4"/>
          <p:cNvSpPr>
            <a:spLocks noGrp="1"/>
          </p:cNvSpPr>
          <p:nvPr>
            <p:ph type="ftr" sz="quarter" idx="11"/>
          </p:nvPr>
        </p:nvSpPr>
        <p:spPr/>
        <p:txBody>
          <a:bodyPr/>
          <a:p>
            <a:endParaRPr lang="en-IN"/>
          </a:p>
        </p:txBody>
      </p:sp>
      <p:sp>
        <p:nvSpPr>
          <p:cNvPr id="1048631" name="Slide Number Placeholder 5"/>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11"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12"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3" name="Date Placeholder 3"/>
          <p:cNvSpPr>
            <a:spLocks noGrp="1"/>
          </p:cNvSpPr>
          <p:nvPr>
            <p:ph type="dt" sz="half" idx="10"/>
          </p:nvPr>
        </p:nvSpPr>
        <p:spPr/>
        <p:txBody>
          <a:bodyPr/>
          <a:p>
            <a:fld id="{417813D6-9EC4-4D7B-B134-5EAE48977144}" type="datetimeFigureOut">
              <a:rPr lang="en-IN" smtClean="0"/>
              <a:t>05-04-2024</a:t>
            </a:fld>
            <a:endParaRPr lang="en-IN"/>
          </a:p>
        </p:txBody>
      </p:sp>
      <p:sp>
        <p:nvSpPr>
          <p:cNvPr id="1048614" name="Footer Placeholder 4"/>
          <p:cNvSpPr>
            <a:spLocks noGrp="1"/>
          </p:cNvSpPr>
          <p:nvPr>
            <p:ph type="ftr" sz="quarter" idx="11"/>
          </p:nvPr>
        </p:nvSpPr>
        <p:spPr/>
        <p:txBody>
          <a:bodyPr/>
          <a:p>
            <a:endParaRPr lang="en-IN"/>
          </a:p>
        </p:txBody>
      </p:sp>
      <p:sp>
        <p:nvSpPr>
          <p:cNvPr id="1048615" name="Slide Number Placeholder 5"/>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4" name=""/>
        <p:cNvGrpSpPr/>
        <p:nvPr/>
      </p:nvGrpSpPr>
      <p:grpSpPr>
        <a:xfrm>
          <a:off x="0" y="0"/>
          <a:ext cx="0" cy="0"/>
          <a:chOff x="0" y="0"/>
          <a:chExt cx="0" cy="0"/>
        </a:xfrm>
      </p:grpSpPr>
      <p:sp>
        <p:nvSpPr>
          <p:cNvPr id="1048616" name="Title 1"/>
          <p:cNvSpPr>
            <a:spLocks noGrp="1"/>
          </p:cNvSpPr>
          <p:nvPr>
            <p:ph type="title"/>
          </p:nvPr>
        </p:nvSpPr>
        <p:spPr/>
        <p:txBody>
          <a:bodyPr/>
          <a:p>
            <a:r>
              <a:rPr lang="en-US"/>
              <a:t>Click to edit Master title style</a:t>
            </a:r>
            <a:endParaRPr lang="en-IN"/>
          </a:p>
        </p:txBody>
      </p:sp>
      <p:sp>
        <p:nvSpPr>
          <p:cNvPr id="1048617"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8" name="Date Placeholder 3"/>
          <p:cNvSpPr>
            <a:spLocks noGrp="1"/>
          </p:cNvSpPr>
          <p:nvPr>
            <p:ph type="dt" sz="half" idx="10"/>
          </p:nvPr>
        </p:nvSpPr>
        <p:spPr/>
        <p:txBody>
          <a:bodyPr/>
          <a:p>
            <a:fld id="{417813D6-9EC4-4D7B-B134-5EAE48977144}" type="datetimeFigureOut">
              <a:rPr lang="en-IN" smtClean="0"/>
              <a:t>05-04-2024</a:t>
            </a:fld>
            <a:endParaRPr lang="en-IN"/>
          </a:p>
        </p:txBody>
      </p:sp>
      <p:sp>
        <p:nvSpPr>
          <p:cNvPr id="1048619" name="Footer Placeholder 4"/>
          <p:cNvSpPr>
            <a:spLocks noGrp="1"/>
          </p:cNvSpPr>
          <p:nvPr>
            <p:ph type="ftr" sz="quarter" idx="11"/>
          </p:nvPr>
        </p:nvSpPr>
        <p:spPr/>
        <p:txBody>
          <a:bodyPr/>
          <a:p>
            <a:endParaRPr lang="en-IN"/>
          </a:p>
        </p:txBody>
      </p:sp>
      <p:sp>
        <p:nvSpPr>
          <p:cNvPr id="1048620" name="Slide Number Placeholder 5"/>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3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3"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34" name="Date Placeholder 3"/>
          <p:cNvSpPr>
            <a:spLocks noGrp="1"/>
          </p:cNvSpPr>
          <p:nvPr>
            <p:ph type="dt" sz="half" idx="10"/>
          </p:nvPr>
        </p:nvSpPr>
        <p:spPr/>
        <p:txBody>
          <a:bodyPr/>
          <a:p>
            <a:fld id="{417813D6-9EC4-4D7B-B134-5EAE48977144}" type="datetimeFigureOut">
              <a:rPr lang="en-IN" smtClean="0"/>
              <a:t>05-04-2024</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637" name="Title 1"/>
          <p:cNvSpPr>
            <a:spLocks noGrp="1"/>
          </p:cNvSpPr>
          <p:nvPr>
            <p:ph type="title"/>
          </p:nvPr>
        </p:nvSpPr>
        <p:spPr/>
        <p:txBody>
          <a:bodyPr/>
          <a:p>
            <a:r>
              <a:rPr lang="en-US"/>
              <a:t>Click to edit Master title style</a:t>
            </a:r>
            <a:endParaRPr lang="en-IN"/>
          </a:p>
        </p:txBody>
      </p:sp>
      <p:sp>
        <p:nvSpPr>
          <p:cNvPr id="1048638"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9"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0" name="Date Placeholder 4"/>
          <p:cNvSpPr>
            <a:spLocks noGrp="1"/>
          </p:cNvSpPr>
          <p:nvPr>
            <p:ph type="dt" sz="half" idx="10"/>
          </p:nvPr>
        </p:nvSpPr>
        <p:spPr/>
        <p:txBody>
          <a:bodyPr/>
          <a:p>
            <a:fld id="{417813D6-9EC4-4D7B-B134-5EAE48977144}" type="datetimeFigureOut">
              <a:rPr lang="en-IN" smtClean="0"/>
              <a:t>05-04-2024</a:t>
            </a:fld>
            <a:endParaRPr lang="en-IN"/>
          </a:p>
        </p:txBody>
      </p:sp>
      <p:sp>
        <p:nvSpPr>
          <p:cNvPr id="1048641" name="Footer Placeholder 5"/>
          <p:cNvSpPr>
            <a:spLocks noGrp="1"/>
          </p:cNvSpPr>
          <p:nvPr>
            <p:ph type="ftr" sz="quarter" idx="11"/>
          </p:nvPr>
        </p:nvSpPr>
        <p:spPr/>
        <p:txBody>
          <a:bodyPr/>
          <a:p>
            <a:endParaRPr lang="en-IN"/>
          </a:p>
        </p:txBody>
      </p:sp>
      <p:sp>
        <p:nvSpPr>
          <p:cNvPr id="1048642" name="Slide Number Placeholder 6"/>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43"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4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5"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7"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8" name="Date Placeholder 6"/>
          <p:cNvSpPr>
            <a:spLocks noGrp="1"/>
          </p:cNvSpPr>
          <p:nvPr>
            <p:ph type="dt" sz="half" idx="10"/>
          </p:nvPr>
        </p:nvSpPr>
        <p:spPr/>
        <p:txBody>
          <a:bodyPr/>
          <a:p>
            <a:fld id="{417813D6-9EC4-4D7B-B134-5EAE48977144}" type="datetimeFigureOut">
              <a:rPr lang="en-IN" smtClean="0"/>
              <a:t>05-04-2024</a:t>
            </a:fld>
            <a:endParaRPr lang="en-IN"/>
          </a:p>
        </p:txBody>
      </p:sp>
      <p:sp>
        <p:nvSpPr>
          <p:cNvPr id="1048649" name="Footer Placeholder 7"/>
          <p:cNvSpPr>
            <a:spLocks noGrp="1"/>
          </p:cNvSpPr>
          <p:nvPr>
            <p:ph type="ftr" sz="quarter" idx="11"/>
          </p:nvPr>
        </p:nvSpPr>
        <p:spPr/>
        <p:txBody>
          <a:bodyPr/>
          <a:p>
            <a:endParaRPr lang="en-IN"/>
          </a:p>
        </p:txBody>
      </p:sp>
      <p:sp>
        <p:nvSpPr>
          <p:cNvPr id="1048650" name="Slide Number Placeholder 8"/>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07" name="Title 1"/>
          <p:cNvSpPr>
            <a:spLocks noGrp="1"/>
          </p:cNvSpPr>
          <p:nvPr>
            <p:ph type="title"/>
          </p:nvPr>
        </p:nvSpPr>
        <p:spPr/>
        <p:txBody>
          <a:bodyPr/>
          <a:p>
            <a:r>
              <a:rPr lang="en-US"/>
              <a:t>Click to edit Master title style</a:t>
            </a:r>
            <a:endParaRPr lang="en-IN"/>
          </a:p>
        </p:txBody>
      </p:sp>
      <p:sp>
        <p:nvSpPr>
          <p:cNvPr id="1048608" name="Date Placeholder 2"/>
          <p:cNvSpPr>
            <a:spLocks noGrp="1"/>
          </p:cNvSpPr>
          <p:nvPr>
            <p:ph type="dt" sz="half" idx="10"/>
          </p:nvPr>
        </p:nvSpPr>
        <p:spPr/>
        <p:txBody>
          <a:bodyPr/>
          <a:p>
            <a:fld id="{417813D6-9EC4-4D7B-B134-5EAE48977144}" type="datetimeFigureOut">
              <a:rPr lang="en-IN" smtClean="0"/>
              <a:t>05-04-2024</a:t>
            </a:fld>
            <a:endParaRPr lang="en-IN"/>
          </a:p>
        </p:txBody>
      </p:sp>
      <p:sp>
        <p:nvSpPr>
          <p:cNvPr id="1048609" name="Footer Placeholder 3"/>
          <p:cNvSpPr>
            <a:spLocks noGrp="1"/>
          </p:cNvSpPr>
          <p:nvPr>
            <p:ph type="ftr" sz="quarter" idx="11"/>
          </p:nvPr>
        </p:nvSpPr>
        <p:spPr/>
        <p:txBody>
          <a:bodyPr/>
          <a:p>
            <a:endParaRPr lang="en-IN"/>
          </a:p>
        </p:txBody>
      </p:sp>
      <p:sp>
        <p:nvSpPr>
          <p:cNvPr id="1048610" name="Slide Number Placeholder 4"/>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417813D6-9EC4-4D7B-B134-5EAE48977144}" type="datetimeFigureOut">
              <a:rPr lang="en-IN" smtClean="0"/>
              <a:t>05-04-2024</a:t>
            </a:fld>
            <a:endParaRPr lang="en-IN"/>
          </a:p>
        </p:txBody>
      </p:sp>
      <p:sp>
        <p:nvSpPr>
          <p:cNvPr id="1048582" name="Footer Placeholder 2"/>
          <p:cNvSpPr>
            <a:spLocks noGrp="1"/>
          </p:cNvSpPr>
          <p:nvPr>
            <p:ph type="ftr" sz="quarter" idx="11"/>
          </p:nvPr>
        </p:nvSpPr>
        <p:spPr/>
        <p:txBody>
          <a:bodyPr/>
          <a:p>
            <a:endParaRPr lang="en-IN"/>
          </a:p>
        </p:txBody>
      </p:sp>
      <p:sp>
        <p:nvSpPr>
          <p:cNvPr id="1048583" name="Slide Number Placeholder 3"/>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65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4" name="Date Placeholder 4"/>
          <p:cNvSpPr>
            <a:spLocks noGrp="1"/>
          </p:cNvSpPr>
          <p:nvPr>
            <p:ph type="dt" sz="half" idx="10"/>
          </p:nvPr>
        </p:nvSpPr>
        <p:spPr/>
        <p:txBody>
          <a:bodyPr/>
          <a:p>
            <a:fld id="{417813D6-9EC4-4D7B-B134-5EAE48977144}" type="datetimeFigureOut">
              <a:rPr lang="en-IN" smtClean="0"/>
              <a:t>05-04-2024</a:t>
            </a:fld>
            <a:endParaRPr lang="en-IN"/>
          </a:p>
        </p:txBody>
      </p:sp>
      <p:sp>
        <p:nvSpPr>
          <p:cNvPr id="1048655" name="Footer Placeholder 5"/>
          <p:cNvSpPr>
            <a:spLocks noGrp="1"/>
          </p:cNvSpPr>
          <p:nvPr>
            <p:ph type="ftr" sz="quarter" idx="11"/>
          </p:nvPr>
        </p:nvSpPr>
        <p:spPr/>
        <p:txBody>
          <a:bodyPr/>
          <a:p>
            <a:endParaRPr lang="en-IN"/>
          </a:p>
        </p:txBody>
      </p:sp>
      <p:sp>
        <p:nvSpPr>
          <p:cNvPr id="1048656" name="Slide Number Placeholder 6"/>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2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2"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4" name="Date Placeholder 4"/>
          <p:cNvSpPr>
            <a:spLocks noGrp="1"/>
          </p:cNvSpPr>
          <p:nvPr>
            <p:ph type="dt" sz="half" idx="10"/>
          </p:nvPr>
        </p:nvSpPr>
        <p:spPr/>
        <p:txBody>
          <a:bodyPr/>
          <a:p>
            <a:fld id="{417813D6-9EC4-4D7B-B134-5EAE48977144}" type="datetimeFigureOut">
              <a:rPr lang="en-IN" smtClean="0"/>
              <a:t>05-04-2024</a:t>
            </a:fld>
            <a:endParaRPr lang="en-IN"/>
          </a:p>
        </p:txBody>
      </p:sp>
      <p:sp>
        <p:nvSpPr>
          <p:cNvPr id="1048625" name="Footer Placeholder 5"/>
          <p:cNvSpPr>
            <a:spLocks noGrp="1"/>
          </p:cNvSpPr>
          <p:nvPr>
            <p:ph type="ftr" sz="quarter" idx="11"/>
          </p:nvPr>
        </p:nvSpPr>
        <p:spPr/>
        <p:txBody>
          <a:bodyPr/>
          <a:p>
            <a:endParaRPr lang="en-IN"/>
          </a:p>
        </p:txBody>
      </p:sp>
      <p:sp>
        <p:nvSpPr>
          <p:cNvPr id="1048626" name="Slide Number Placeholder 6"/>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417813D6-9EC4-4D7B-B134-5EAE48977144}" type="datetimeFigureOut">
              <a:rPr lang="en-IN" smtClean="0"/>
              <a:t>05-04-2024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99F77D68-BFF9-4621-894C-1BE801A9A0C4}"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hyperlink" Target="https://www.who.int/" TargetMode="External"/><Relationship Id="rId3" Type="http://schemas.openxmlformats.org/officeDocument/2006/relationships/hyperlink" Target="https://www.mohfw.gov.in/" TargetMode="External"/><Relationship Id="rId4" Type="http://schemas.openxmlformats.org/officeDocument/2006/relationships/hyperlink" Target="https://www.worldometers.info/" TargetMode="External"/><Relationship Id="rId5" Type="http://schemas.openxmlformats.org/officeDocument/2006/relationships/hyperlink" Target="https://www.medicalbuyer.co.in/" TargetMode="External"/><Relationship Id="rId6" Type="http://schemas.openxmlformats.org/officeDocument/2006/relationships/hyperlink" Target="https://www.cdc.gov/" TargetMode="External"/><Relationship Id="rId7"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 Id="rId3"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5" name=""/>
        <p:cNvGrpSpPr/>
        <p:nvPr/>
      </p:nvGrpSpPr>
      <p:grpSpPr>
        <a:xfrm>
          <a:off x="0" y="0"/>
          <a:ext cx="0" cy="0"/>
          <a:chOff x="0" y="0"/>
          <a:chExt cx="0" cy="0"/>
        </a:xfrm>
      </p:grpSpPr>
      <p:pic>
        <p:nvPicPr>
          <p:cNvPr id="2097152" name="Picture 4"/>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4" name="TextBox 3"/>
          <p:cNvSpPr txBox="1"/>
          <p:nvPr/>
        </p:nvSpPr>
        <p:spPr>
          <a:xfrm>
            <a:off x="3739793" y="395891"/>
            <a:ext cx="11137187" cy="4053841"/>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COVID 19 DETECTION</a:t>
            </a:r>
          </a:p>
          <a:p>
            <a:endParaRPr b="1" dirty="0" sz="2400" lang="en-US">
              <a:latin typeface="Times New Roman" panose="02020603050405020304" pitchFamily="18" charset="0"/>
              <a:cs typeface="Times New Roman" panose="02020603050405020304" pitchFamily="18" charset="0"/>
            </a:endParaRPr>
          </a:p>
          <a:p>
            <a:endParaRPr b="1" dirty="0" sz="2400" lang="en-US">
              <a:latin typeface="Times New Roman" panose="02020603050405020304" pitchFamily="18" charset="0"/>
              <a:cs typeface="Times New Roman" panose="02020603050405020304" pitchFamily="18" charset="0"/>
            </a:endParaRPr>
          </a:p>
          <a:p>
            <a:endParaRPr b="1" dirty="0" sz="2400" lang="en-US">
              <a:latin typeface="Times New Roman" panose="02020603050405020304" pitchFamily="18" charset="0"/>
              <a:cs typeface="Times New Roman" panose="02020603050405020304" pitchFamily="18" charset="0"/>
            </a:endParaRPr>
          </a:p>
          <a:p>
            <a:endParaRPr b="1" dirty="0" sz="2400" lang="en-US">
              <a:latin typeface="Times New Roman" panose="02020603050405020304" pitchFamily="18" charset="0"/>
              <a:cs typeface="Times New Roman" panose="02020603050405020304" pitchFamily="18" charset="0"/>
            </a:endParaRPr>
          </a:p>
          <a:p>
            <a:r>
              <a:rPr b="1" dirty="0" sz="2400" lang="en-IN">
                <a:latin typeface="Times New Roman" panose="02020603050405020304" pitchFamily="18" charset="0"/>
                <a:cs typeface="Times New Roman" panose="02020603050405020304" pitchFamily="18" charset="0"/>
              </a:rPr>
              <a:t>              </a:t>
            </a:r>
            <a:r>
              <a:rPr b="1" dirty="0" sz="2000" lang="en-IN">
                <a:latin typeface="Times New Roman" panose="02020603050405020304" pitchFamily="18" charset="0"/>
                <a:cs typeface="Times New Roman" panose="02020603050405020304" pitchFamily="18" charset="0"/>
              </a:rPr>
              <a:t>By:</a:t>
            </a:r>
          </a:p>
          <a:p>
            <a:r>
              <a:rPr b="1" dirty="0" sz="2000" lang="en-IN">
                <a:latin typeface="Times New Roman" panose="02020603050405020304" pitchFamily="18" charset="0"/>
                <a:cs typeface="Times New Roman" panose="02020603050405020304" pitchFamily="18" charset="0"/>
              </a:rPr>
              <a:t>                 Name        : </a:t>
            </a:r>
            <a:r>
              <a:rPr b="1" dirty="0" sz="2000" lang="en-US">
                <a:latin typeface="Times New Roman" panose="02020603050405020304" pitchFamily="18" charset="0"/>
                <a:cs typeface="Times New Roman" panose="02020603050405020304" pitchFamily="18" charset="0"/>
              </a:rPr>
              <a:t>A</a:t>
            </a:r>
            <a:r>
              <a:rPr b="1" dirty="0" sz="2000" lang="en-US">
                <a:latin typeface="Times New Roman" panose="02020603050405020304" pitchFamily="18" charset="0"/>
                <a:cs typeface="Times New Roman" panose="02020603050405020304" pitchFamily="18" charset="0"/>
              </a:rPr>
              <a:t>.</a:t>
            </a:r>
            <a:r>
              <a:rPr b="1" dirty="0" sz="2000" lang="en-US">
                <a:latin typeface="Times New Roman" panose="02020603050405020304" pitchFamily="18" charset="0"/>
                <a:cs typeface="Times New Roman" panose="02020603050405020304" pitchFamily="18" charset="0"/>
              </a:rPr>
              <a:t>A</a:t>
            </a:r>
            <a:r>
              <a:rPr b="1" dirty="0" sz="2000" lang="en-US">
                <a:latin typeface="Times New Roman" panose="02020603050405020304" pitchFamily="18" charset="0"/>
                <a:cs typeface="Times New Roman" panose="02020603050405020304" pitchFamily="18" charset="0"/>
              </a:rPr>
              <a:t>n</a:t>
            </a:r>
            <a:r>
              <a:rPr b="1" dirty="0" sz="2000" lang="en-US">
                <a:latin typeface="Times New Roman" panose="02020603050405020304" pitchFamily="18" charset="0"/>
                <a:cs typeface="Times New Roman" panose="02020603050405020304" pitchFamily="18" charset="0"/>
              </a:rPr>
              <a:t>n</a:t>
            </a:r>
            <a:r>
              <a:rPr b="1" dirty="0" sz="2000" lang="en-US">
                <a:latin typeface="Times New Roman" panose="02020603050405020304" pitchFamily="18" charset="0"/>
                <a:cs typeface="Times New Roman" panose="02020603050405020304" pitchFamily="18" charset="0"/>
              </a:rPr>
              <a:t>a</a:t>
            </a:r>
            <a:r>
              <a:rPr b="1"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R</a:t>
            </a:r>
            <a:r>
              <a:rPr b="1" dirty="0" sz="2000" lang="en-US">
                <a:latin typeface="Times New Roman" panose="02020603050405020304" pitchFamily="18" charset="0"/>
                <a:cs typeface="Times New Roman" panose="02020603050405020304" pitchFamily="18" charset="0"/>
              </a:rPr>
              <a:t>i</a:t>
            </a:r>
            <a:r>
              <a:rPr b="1" dirty="0" sz="2000" lang="en-US">
                <a:latin typeface="Times New Roman" panose="02020603050405020304" pitchFamily="18" charset="0"/>
                <a:cs typeface="Times New Roman" panose="02020603050405020304" pitchFamily="18" charset="0"/>
              </a:rPr>
              <a:t>n</a:t>
            </a:r>
            <a:r>
              <a:rPr b="1" dirty="0" sz="2000" lang="en-US">
                <a:latin typeface="Times New Roman" panose="02020603050405020304" pitchFamily="18" charset="0"/>
                <a:cs typeface="Times New Roman" panose="02020603050405020304" pitchFamily="18" charset="0"/>
              </a:rPr>
              <a:t>i</a:t>
            </a:r>
            <a:r>
              <a:rPr b="1" dirty="0" sz="2000" lang="en-US">
                <a:latin typeface="Times New Roman" panose="02020603050405020304" pitchFamily="18" charset="0"/>
                <a:cs typeface="Times New Roman" panose="02020603050405020304" pitchFamily="18" charset="0"/>
              </a:rPr>
              <a:t>s</a:t>
            </a:r>
            <a:r>
              <a:rPr b="1" dirty="0" sz="2000" lang="en-US">
                <a:latin typeface="Times New Roman" panose="02020603050405020304" pitchFamily="18" charset="0"/>
                <a:cs typeface="Times New Roman" panose="02020603050405020304" pitchFamily="18" charset="0"/>
              </a:rPr>
              <a:t>h</a:t>
            </a:r>
            <a:r>
              <a:rPr b="1" dirty="0" sz="2000" lang="en-US">
                <a:latin typeface="Times New Roman" panose="02020603050405020304" pitchFamily="18" charset="0"/>
                <a:cs typeface="Times New Roman" panose="02020603050405020304" pitchFamily="18" charset="0"/>
              </a:rPr>
              <a:t>a</a:t>
            </a:r>
            <a:endParaRPr altLang="en-US" lang="zh-CN"/>
          </a:p>
          <a:p>
            <a:r>
              <a:rPr b="1" dirty="0" sz="2000" lang="en-IN">
                <a:latin typeface="Times New Roman" panose="02020603050405020304" pitchFamily="18" charset="0"/>
                <a:cs typeface="Times New Roman" panose="02020603050405020304" pitchFamily="18" charset="0"/>
              </a:rPr>
              <a:t>                 Degree      :B.E</a:t>
            </a:r>
          </a:p>
          <a:p>
            <a:r>
              <a:rPr b="1" dirty="0" sz="2000" lang="en-IN">
                <a:latin typeface="Times New Roman" panose="02020603050405020304" pitchFamily="18" charset="0"/>
                <a:cs typeface="Times New Roman" panose="02020603050405020304" pitchFamily="18" charset="0"/>
              </a:rPr>
              <a:t>                 Branch     :CSE</a:t>
            </a:r>
          </a:p>
          <a:p>
            <a:r>
              <a:rPr b="1" dirty="0" sz="2000" lang="en-IN">
                <a:latin typeface="Times New Roman" panose="02020603050405020304" pitchFamily="18" charset="0"/>
                <a:cs typeface="Times New Roman" panose="02020603050405020304" pitchFamily="18" charset="0"/>
              </a:rPr>
              <a:t>                 College     :PET Engineering College</a:t>
            </a:r>
          </a:p>
          <a:p>
            <a:r>
              <a:rPr b="1" dirty="0" sz="2000" lang="en-IN">
                <a:latin typeface="Times New Roman" panose="02020603050405020304" pitchFamily="18" charset="0"/>
                <a:cs typeface="Times New Roman" panose="02020603050405020304" pitchFamily="18" charset="0"/>
              </a:rPr>
              <a:t>                 NM Id      :au</a:t>
            </a:r>
            <a:r>
              <a:rPr b="1" dirty="0" sz="2000" lang="en-US">
                <a:latin typeface="Times New Roman" panose="02020603050405020304" pitchFamily="18" charset="0"/>
                <a:cs typeface="Times New Roman" panose="02020603050405020304" pitchFamily="18" charset="0"/>
              </a:rPr>
              <a:t>t</a:t>
            </a:r>
            <a:r>
              <a:rPr b="1" dirty="0" sz="2000" lang="en-US">
                <a:latin typeface="Times New Roman" panose="02020603050405020304" pitchFamily="18" charset="0"/>
                <a:cs typeface="Times New Roman" panose="02020603050405020304" pitchFamily="18" charset="0"/>
              </a:rPr>
              <a:t>2</a:t>
            </a:r>
            <a:r>
              <a:rPr b="1" dirty="0" sz="2000" lang="en-US">
                <a:latin typeface="Times New Roman" panose="02020603050405020304" pitchFamily="18" charset="0"/>
                <a:cs typeface="Times New Roman" panose="02020603050405020304" pitchFamily="18" charset="0"/>
              </a:rPr>
              <a:t>1</a:t>
            </a:r>
            <a:r>
              <a:rPr b="1" dirty="0" sz="2000" lang="en-US">
                <a:latin typeface="Times New Roman" panose="02020603050405020304" pitchFamily="18" charset="0"/>
                <a:cs typeface="Times New Roman" panose="02020603050405020304" pitchFamily="18" charset="0"/>
              </a:rPr>
              <a:t>0</a:t>
            </a:r>
            <a:r>
              <a:rPr b="1" dirty="0" sz="2000" lang="en-US">
                <a:latin typeface="Times New Roman" panose="02020603050405020304" pitchFamily="18" charset="0"/>
                <a:cs typeface="Times New Roman" panose="02020603050405020304" pitchFamily="18" charset="0"/>
              </a:rPr>
              <a:t>1</a:t>
            </a:r>
            <a:r>
              <a:rPr b="1" dirty="0" sz="2000" lang="en-US">
                <a:latin typeface="Times New Roman" panose="02020603050405020304" pitchFamily="18" charset="0"/>
                <a:cs typeface="Times New Roman" panose="02020603050405020304" pitchFamily="18" charset="0"/>
              </a:rPr>
              <a:t>2</a:t>
            </a:r>
            <a:r>
              <a:rPr b="1" dirty="0" sz="2000" lang="en-US">
                <a:latin typeface="Times New Roman" panose="02020603050405020304" pitchFamily="18" charset="0"/>
                <a:cs typeface="Times New Roman" panose="02020603050405020304" pitchFamily="18" charset="0"/>
              </a:rPr>
              <a:t>0</a:t>
            </a:r>
            <a:r>
              <a:rPr b="1" dirty="0" sz="2000" lang="en-US">
                <a:latin typeface="Times New Roman" panose="02020603050405020304" pitchFamily="18" charset="0"/>
                <a:cs typeface="Times New Roman" panose="02020603050405020304" pitchFamily="18" charset="0"/>
              </a:rPr>
              <a:t>6</a:t>
            </a:r>
            <a:r>
              <a:rPr b="1" dirty="0" sz="2000" lang="en-US">
                <a:latin typeface="Times New Roman" panose="02020603050405020304" pitchFamily="18" charset="0"/>
                <a:cs typeface="Times New Roman" panose="02020603050405020304" pitchFamily="18" charset="0"/>
              </a:rPr>
              <a:t>6</a:t>
            </a:r>
            <a:endParaRPr altLang="en-US" lang="zh-CN"/>
          </a:p>
          <a:p>
            <a:r>
              <a:rPr b="1" dirty="0" sz="2000" lang="en-IN">
                <a:latin typeface="Times New Roman" panose="02020603050405020304" pitchFamily="18" charset="0"/>
                <a:cs typeface="Times New Roman" panose="02020603050405020304" pitchFamily="18" charset="0"/>
              </a:rPr>
              <a:t>                 Email id   :</a:t>
            </a:r>
            <a:r>
              <a:rPr b="1" dirty="0" sz="2000" lang="en-US">
                <a:latin typeface="Times New Roman" panose="02020603050405020304" pitchFamily="18" charset="0"/>
                <a:cs typeface="Times New Roman" panose="02020603050405020304" pitchFamily="18" charset="0"/>
              </a:rPr>
              <a:t>a</a:t>
            </a:r>
            <a:r>
              <a:rPr b="1" dirty="0" sz="2000" lang="en-US">
                <a:latin typeface="Times New Roman" panose="02020603050405020304" pitchFamily="18" charset="0"/>
                <a:cs typeface="Times New Roman" panose="02020603050405020304" pitchFamily="18" charset="0"/>
              </a:rPr>
              <a:t>n</a:t>
            </a:r>
            <a:r>
              <a:rPr b="1" dirty="0" sz="2000" lang="en-US">
                <a:latin typeface="Times New Roman" panose="02020603050405020304" pitchFamily="18" charset="0"/>
                <a:cs typeface="Times New Roman" panose="02020603050405020304" pitchFamily="18" charset="0"/>
              </a:rPr>
              <a:t>n</a:t>
            </a:r>
            <a:r>
              <a:rPr b="1" dirty="0" sz="2000" lang="en-US">
                <a:latin typeface="Times New Roman" panose="02020603050405020304" pitchFamily="18" charset="0"/>
                <a:cs typeface="Times New Roman" panose="02020603050405020304" pitchFamily="18" charset="0"/>
              </a:rPr>
              <a:t>a</a:t>
            </a:r>
            <a:r>
              <a:rPr b="1" dirty="0" sz="2000" lang="en-US">
                <a:latin typeface="Times New Roman" panose="02020603050405020304" pitchFamily="18" charset="0"/>
                <a:cs typeface="Times New Roman" panose="02020603050405020304" pitchFamily="18" charset="0"/>
              </a:rPr>
              <a:t>r</a:t>
            </a:r>
            <a:r>
              <a:rPr b="1" dirty="0" sz="2000" lang="en-US">
                <a:latin typeface="Times New Roman" panose="02020603050405020304" pitchFamily="18" charset="0"/>
                <a:cs typeface="Times New Roman" panose="02020603050405020304" pitchFamily="18" charset="0"/>
              </a:rPr>
              <a:t>i</a:t>
            </a:r>
            <a:r>
              <a:rPr b="1" dirty="0" sz="2000" lang="en-US">
                <a:latin typeface="Times New Roman" panose="02020603050405020304" pitchFamily="18" charset="0"/>
                <a:cs typeface="Times New Roman" panose="02020603050405020304" pitchFamily="18" charset="0"/>
              </a:rPr>
              <a:t>n</a:t>
            </a:r>
            <a:r>
              <a:rPr b="1" dirty="0" sz="2000" lang="en-US">
                <a:latin typeface="Times New Roman" panose="02020603050405020304" pitchFamily="18" charset="0"/>
                <a:cs typeface="Times New Roman" panose="02020603050405020304" pitchFamily="18" charset="0"/>
              </a:rPr>
              <a:t>i</a:t>
            </a:r>
            <a:r>
              <a:rPr b="1" dirty="0" sz="2000" lang="en-US">
                <a:latin typeface="Times New Roman" panose="02020603050405020304" pitchFamily="18" charset="0"/>
                <a:cs typeface="Times New Roman" panose="02020603050405020304" pitchFamily="18" charset="0"/>
              </a:rPr>
              <a:t>s</a:t>
            </a:r>
            <a:r>
              <a:rPr b="1" dirty="0" sz="2000" lang="en-US">
                <a:latin typeface="Times New Roman" panose="02020603050405020304" pitchFamily="18" charset="0"/>
                <a:cs typeface="Times New Roman" panose="02020603050405020304" pitchFamily="18" charset="0"/>
              </a:rPr>
              <a:t>h</a:t>
            </a:r>
            <a:r>
              <a:rPr b="1" dirty="0" sz="2000" lang="en-US">
                <a:latin typeface="Times New Roman" panose="02020603050405020304" pitchFamily="18" charset="0"/>
                <a:cs typeface="Times New Roman" panose="02020603050405020304" pitchFamily="18" charset="0"/>
              </a:rPr>
              <a:t>a</a:t>
            </a:r>
            <a:r>
              <a:rPr b="1" dirty="0" sz="2000" lang="en-US">
                <a:latin typeface="Times New Roman" panose="02020603050405020304" pitchFamily="18" charset="0"/>
                <a:cs typeface="Times New Roman" panose="02020603050405020304" pitchFamily="18" charset="0"/>
              </a:rPr>
              <a:t>2</a:t>
            </a:r>
            <a:r>
              <a:rPr b="1" dirty="0" sz="2000" lang="en-US">
                <a:latin typeface="Times New Roman" panose="02020603050405020304" pitchFamily="18" charset="0"/>
                <a:cs typeface="Times New Roman" panose="02020603050405020304" pitchFamily="18" charset="0"/>
              </a:rPr>
              <a:t>0</a:t>
            </a:r>
            <a:r>
              <a:rPr b="1" dirty="0" sz="2000" lang="en-US">
                <a:latin typeface="Times New Roman" panose="02020603050405020304" pitchFamily="18" charset="0"/>
                <a:cs typeface="Times New Roman" panose="02020603050405020304" pitchFamily="18" charset="0"/>
              </a:rPr>
              <a:t>0</a:t>
            </a:r>
            <a:r>
              <a:rPr b="1" dirty="0" sz="2000" lang="en-US">
                <a:latin typeface="Times New Roman" panose="02020603050405020304" pitchFamily="18" charset="0"/>
                <a:cs typeface="Times New Roman" panose="02020603050405020304" pitchFamily="18" charset="0"/>
              </a:rPr>
              <a:t>4</a:t>
            </a:r>
            <a:r>
              <a:rPr b="1" dirty="0" sz="2000" lang="en-US">
                <a:latin typeface="Times New Roman" panose="02020603050405020304" pitchFamily="18" charset="0"/>
                <a:cs typeface="Times New Roman" panose="02020603050405020304" pitchFamily="18" charset="0"/>
              </a:rPr>
              <a:t>@</a:t>
            </a:r>
            <a:r>
              <a:rPr b="1" dirty="0" sz="2000" lang="en-US">
                <a:latin typeface="Times New Roman" panose="02020603050405020304" pitchFamily="18" charset="0"/>
                <a:cs typeface="Times New Roman" panose="02020603050405020304" pitchFamily="18" charset="0"/>
              </a:rPr>
              <a:t>g</a:t>
            </a:r>
            <a:r>
              <a:rPr b="1" dirty="0" sz="2000" lang="en-US">
                <a:latin typeface="Times New Roman" panose="02020603050405020304" pitchFamily="18" charset="0"/>
                <a:cs typeface="Times New Roman" panose="02020603050405020304" pitchFamily="18" charset="0"/>
              </a:rPr>
              <a:t>m</a:t>
            </a:r>
            <a:r>
              <a:rPr b="1" dirty="0" sz="2000" lang="en-US">
                <a:latin typeface="Times New Roman" panose="02020603050405020304" pitchFamily="18" charset="0"/>
                <a:cs typeface="Times New Roman" panose="02020603050405020304" pitchFamily="18" charset="0"/>
              </a:rPr>
              <a:t>a</a:t>
            </a:r>
            <a:r>
              <a:rPr b="1" dirty="0" sz="2000" lang="en-US">
                <a:latin typeface="Times New Roman" panose="02020603050405020304" pitchFamily="18" charset="0"/>
                <a:cs typeface="Times New Roman" panose="02020603050405020304" pitchFamily="18" charset="0"/>
              </a:rPr>
              <a:t>i</a:t>
            </a:r>
            <a:r>
              <a:rPr b="1" dirty="0" sz="2000" lang="en-US">
                <a:latin typeface="Times New Roman" panose="02020603050405020304" pitchFamily="18" charset="0"/>
                <a:cs typeface="Times New Roman" panose="02020603050405020304" pitchFamily="18" charset="0"/>
              </a:rPr>
              <a:t>l</a:t>
            </a:r>
            <a:r>
              <a:rPr b="1" dirty="0" sz="2000" lang="en-US">
                <a:latin typeface="Times New Roman" panose="02020603050405020304" pitchFamily="18" charset="0"/>
                <a:cs typeface="Times New Roman" panose="02020603050405020304" pitchFamily="18" charset="0"/>
              </a:rPr>
              <a:t>.</a:t>
            </a:r>
            <a:r>
              <a:rPr b="1" dirty="0" sz="2000" lang="en-US">
                <a:latin typeface="Times New Roman" panose="02020603050405020304" pitchFamily="18" charset="0"/>
                <a:cs typeface="Times New Roman" panose="02020603050405020304" pitchFamily="18" charset="0"/>
              </a:rPr>
              <a:t>c</a:t>
            </a:r>
            <a:r>
              <a:rPr b="1" dirty="0" sz="2000" lang="en-US">
                <a:latin typeface="Times New Roman" panose="02020603050405020304" pitchFamily="18" charset="0"/>
                <a:cs typeface="Times New Roman" panose="02020603050405020304" pitchFamily="18" charset="0"/>
              </a:rPr>
              <a:t>o</a:t>
            </a:r>
            <a:r>
              <a:rPr b="1" dirty="0" sz="2000" lang="en-US">
                <a:latin typeface="Times New Roman" panose="02020603050405020304" pitchFamily="18" charset="0"/>
                <a:cs typeface="Times New Roman" panose="02020603050405020304" pitchFamily="18" charset="0"/>
              </a:rPr>
              <a:t>m</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71" name="Picture 2"/>
          <p:cNvPicPr>
            <a:picLocks noChangeAspect="1"/>
          </p:cNvPicPr>
          <p:nvPr/>
        </p:nvPicPr>
        <p:blipFill>
          <a:blip xmlns:r="http://schemas.openxmlformats.org/officeDocument/2006/relationships" r:embed="rId1"/>
          <a:stretch>
            <a:fillRect/>
          </a:stretch>
        </p:blipFill>
        <p:spPr>
          <a:xfrm>
            <a:off x="1366519" y="0"/>
            <a:ext cx="9214123" cy="6858000"/>
          </a:xfrm>
          <a:prstGeom prst="rect"/>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72" name="Picture 2"/>
          <p:cNvPicPr>
            <a:picLocks noChangeAspect="1"/>
          </p:cNvPicPr>
          <p:nvPr/>
        </p:nvPicPr>
        <p:blipFill>
          <a:blip xmlns:r="http://schemas.openxmlformats.org/officeDocument/2006/relationships" r:embed="rId1"/>
          <a:stretch>
            <a:fillRect/>
          </a:stretch>
        </p:blipFill>
        <p:spPr>
          <a:xfrm>
            <a:off x="189710" y="410886"/>
            <a:ext cx="4314129" cy="2830153"/>
          </a:xfrm>
          <a:prstGeom prst="rect"/>
        </p:spPr>
      </p:pic>
      <p:pic>
        <p:nvPicPr>
          <p:cNvPr id="2097173" name="Picture 3"/>
          <p:cNvPicPr>
            <a:picLocks noChangeAspect="1"/>
          </p:cNvPicPr>
          <p:nvPr/>
        </p:nvPicPr>
        <p:blipFill>
          <a:blip xmlns:r="http://schemas.openxmlformats.org/officeDocument/2006/relationships" r:embed="rId2"/>
          <a:stretch>
            <a:fillRect/>
          </a:stretch>
        </p:blipFill>
        <p:spPr>
          <a:xfrm>
            <a:off x="425845" y="3535680"/>
            <a:ext cx="3841858" cy="2658150"/>
          </a:xfrm>
          <a:prstGeom prst="rect"/>
        </p:spPr>
      </p:pic>
      <p:pic>
        <p:nvPicPr>
          <p:cNvPr id="2097174" name="Picture 4"/>
          <p:cNvPicPr>
            <a:picLocks noChangeAspect="1"/>
          </p:cNvPicPr>
          <p:nvPr/>
        </p:nvPicPr>
        <p:blipFill>
          <a:blip xmlns:r="http://schemas.openxmlformats.org/officeDocument/2006/relationships" r:embed="rId3"/>
          <a:stretch>
            <a:fillRect/>
          </a:stretch>
        </p:blipFill>
        <p:spPr>
          <a:xfrm>
            <a:off x="4206240" y="83274"/>
            <a:ext cx="7914640" cy="6642646"/>
          </a:xfrm>
          <a:prstGeom prst="rect"/>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Group 6"/>
          <p:cNvGrpSpPr/>
          <p:nvPr/>
        </p:nvGrpSpPr>
        <p:grpSpPr>
          <a:xfrm>
            <a:off x="191037" y="482804"/>
            <a:ext cx="11606723" cy="6147459"/>
            <a:chOff x="292637" y="1011124"/>
            <a:chExt cx="11606723" cy="6147459"/>
          </a:xfrm>
        </p:grpSpPr>
        <p:pic>
          <p:nvPicPr>
            <p:cNvPr id="2097175" name="Picture 2"/>
            <p:cNvPicPr>
              <a:picLocks noChangeAspect="1"/>
            </p:cNvPicPr>
            <p:nvPr/>
          </p:nvPicPr>
          <p:blipFill>
            <a:blip xmlns:r="http://schemas.openxmlformats.org/officeDocument/2006/relationships" r:embed="rId1"/>
            <a:stretch>
              <a:fillRect/>
            </a:stretch>
          </p:blipFill>
          <p:spPr>
            <a:xfrm>
              <a:off x="292637" y="3998975"/>
              <a:ext cx="11606723" cy="3159608"/>
            </a:xfrm>
            <a:prstGeom prst="rect"/>
          </p:spPr>
        </p:pic>
        <p:pic>
          <p:nvPicPr>
            <p:cNvPr id="2097176" name="Picture 3"/>
            <p:cNvPicPr>
              <a:picLocks noChangeAspect="1"/>
            </p:cNvPicPr>
            <p:nvPr/>
          </p:nvPicPr>
          <p:blipFill>
            <a:blip xmlns:r="http://schemas.openxmlformats.org/officeDocument/2006/relationships" r:embed="rId2"/>
            <a:stretch>
              <a:fillRect/>
            </a:stretch>
          </p:blipFill>
          <p:spPr>
            <a:xfrm>
              <a:off x="4670973" y="1011124"/>
              <a:ext cx="3091633" cy="2763218"/>
            </a:xfrm>
            <a:prstGeom prst="rect"/>
          </p:spPr>
        </p:pic>
        <p:pic>
          <p:nvPicPr>
            <p:cNvPr id="2097177" name="Picture 4"/>
            <p:cNvPicPr>
              <a:picLocks noChangeAspect="1"/>
            </p:cNvPicPr>
            <p:nvPr/>
          </p:nvPicPr>
          <p:blipFill>
            <a:blip xmlns:r="http://schemas.openxmlformats.org/officeDocument/2006/relationships" r:embed="rId3"/>
            <a:stretch>
              <a:fillRect/>
            </a:stretch>
          </p:blipFill>
          <p:spPr>
            <a:xfrm>
              <a:off x="8823684" y="1011124"/>
              <a:ext cx="3075676" cy="2676543"/>
            </a:xfrm>
            <a:prstGeom prst="rect"/>
          </p:spPr>
        </p:pic>
        <p:pic>
          <p:nvPicPr>
            <p:cNvPr id="2097178" name="Picture 5"/>
            <p:cNvPicPr>
              <a:picLocks noChangeAspect="1"/>
            </p:cNvPicPr>
            <p:nvPr/>
          </p:nvPicPr>
          <p:blipFill>
            <a:blip xmlns:r="http://schemas.openxmlformats.org/officeDocument/2006/relationships" r:embed="rId4"/>
            <a:stretch>
              <a:fillRect/>
            </a:stretch>
          </p:blipFill>
          <p:spPr>
            <a:xfrm>
              <a:off x="758730" y="1011124"/>
              <a:ext cx="3091633" cy="2889730"/>
            </a:xfrm>
            <a:prstGeom prst="rect"/>
          </p:spPr>
        </p:pic>
      </p:gr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79" name="Picture 4"/>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00" name="TextBox 1"/>
          <p:cNvSpPr txBox="1"/>
          <p:nvPr/>
        </p:nvSpPr>
        <p:spPr>
          <a:xfrm>
            <a:off x="636998" y="328773"/>
            <a:ext cx="11147460" cy="2585323"/>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CONCLUSION</a:t>
            </a:r>
          </a:p>
          <a:p>
            <a:endParaRPr dirty="0" lang="en-US"/>
          </a:p>
          <a:p>
            <a:r>
              <a:rPr b="1" dirty="0" sz="2000" lang="en-IN">
                <a:latin typeface="Times New Roman" panose="02020603050405020304" pitchFamily="18" charset="0"/>
                <a:cs typeface="Times New Roman" panose="02020603050405020304" pitchFamily="18" charset="0"/>
              </a:rPr>
              <a:t>     As of my last update in January 2022, COVID-19 detection primarily relies on PCR testing, antigen tests, and antibody tests.  PGR tests are the most accurate for detecting active infections, while antigen tests provide rapid results.  Antibody tests indicate past infection or vaccine response.  It’s crucial to consult healthcare professionals for accurate diagnosis and interpretation of test results.  Additionally, advancements in technology and research may have led to improvements or change in detection methods since then.   </a:t>
            </a: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80" name="Picture 4"/>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01" name="TextBox 2"/>
          <p:cNvSpPr txBox="1"/>
          <p:nvPr/>
        </p:nvSpPr>
        <p:spPr>
          <a:xfrm>
            <a:off x="544530" y="575353"/>
            <a:ext cx="11102940" cy="5232202"/>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REFERENCE</a:t>
            </a:r>
          </a:p>
          <a:p>
            <a:endParaRPr b="1" dirty="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Coronavirus disease 2019-World Health Organization 2019.  </a:t>
            </a:r>
            <a:r>
              <a:rPr b="1" dirty="0" sz="2000" lang="en-US">
                <a:latin typeface="Times New Roman" panose="02020603050405020304" pitchFamily="18" charset="0"/>
                <a:cs typeface="Times New Roman" panose="02020603050405020304" pitchFamily="18" charset="0"/>
                <a:hlinkClick r:id="rId2"/>
              </a:rPr>
              <a:t>https://www.who.int</a:t>
            </a:r>
            <a:endParaRPr b="1"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Detail Question and Answers on Covid-19 for Public Ministry of Health and Family welfare.  </a:t>
            </a:r>
            <a:r>
              <a:rPr b="1" dirty="0" sz="2000" lang="en-US">
                <a:latin typeface="Times New Roman" panose="02020603050405020304" pitchFamily="18" charset="0"/>
                <a:cs typeface="Times New Roman" panose="02020603050405020304" pitchFamily="18" charset="0"/>
                <a:hlinkClick r:id="rId3"/>
              </a:rPr>
              <a:t>https://www.mohfw.gov.in</a:t>
            </a:r>
            <a:endParaRPr b="1" dirty="0" sz="2000" lang="en-US">
              <a:latin typeface="Times New Roman" panose="02020603050405020304" pitchFamily="18" charset="0"/>
              <a:cs typeface="Times New Roman" panose="02020603050405020304" pitchFamily="18" charset="0"/>
            </a:endParaRP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Coronavirus Update.  </a:t>
            </a:r>
            <a:r>
              <a:rPr b="1" dirty="0" sz="2000" lang="en-US">
                <a:latin typeface="Times New Roman" panose="02020603050405020304" pitchFamily="18" charset="0"/>
                <a:cs typeface="Times New Roman" panose="02020603050405020304" pitchFamily="18" charset="0"/>
                <a:hlinkClick r:id="rId4"/>
              </a:rPr>
              <a:t>https://www.worldometers.info</a:t>
            </a:r>
            <a:r>
              <a:rPr b="1" dirty="0" sz="2000" lang="en-US">
                <a:latin typeface="Times New Roman" panose="02020603050405020304" pitchFamily="18" charset="0"/>
                <a:cs typeface="Times New Roman" panose="02020603050405020304" pitchFamily="18" charset="0"/>
              </a:rPr>
              <a:t> &gt; coronavirus</a:t>
            </a: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Social Stigma Forcing Coronavirus Patients.  </a:t>
            </a:r>
            <a:r>
              <a:rPr b="1" dirty="0" sz="2000" lang="en-US">
                <a:latin typeface="Times New Roman" panose="02020603050405020304" pitchFamily="18" charset="0"/>
                <a:cs typeface="Times New Roman" panose="02020603050405020304" pitchFamily="18" charset="0"/>
                <a:hlinkClick r:id="rId5"/>
              </a:rPr>
              <a:t>https://www.medicalbuyer.co.in</a:t>
            </a:r>
            <a:endParaRPr b="1" dirty="0" sz="2000" lang="en-US">
              <a:latin typeface="Times New Roman" panose="02020603050405020304" pitchFamily="18" charset="0"/>
              <a:cs typeface="Times New Roman" panose="02020603050405020304" pitchFamily="18" charset="0"/>
            </a:endParaRP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Symptoms of coronavirus.  </a:t>
            </a:r>
            <a:r>
              <a:rPr b="1" dirty="0" sz="2000" lang="en-US">
                <a:latin typeface="Times New Roman" panose="02020603050405020304" pitchFamily="18" charset="0"/>
                <a:cs typeface="Times New Roman" panose="02020603050405020304" pitchFamily="18" charset="0"/>
                <a:hlinkClick r:id="rId6"/>
              </a:rPr>
              <a:t>https://www.cdc.gov</a:t>
            </a:r>
            <a:r>
              <a:rPr b="1" dirty="0" sz="2000" lang="en-US">
                <a:latin typeface="Times New Roman" panose="02020603050405020304" pitchFamily="18" charset="0"/>
                <a:cs typeface="Times New Roman" panose="02020603050405020304" pitchFamily="18" charset="0"/>
              </a:rPr>
              <a:t> &gt; 2019-ncov</a:t>
            </a:r>
          </a:p>
          <a:p>
            <a:endParaRPr b="1" dirty="0" sz="2000" lang="en-US">
              <a:latin typeface="Times New Roman" panose="02020603050405020304" pitchFamily="18" charset="0"/>
              <a:cs typeface="Times New Roman" panose="02020603050405020304" pitchFamily="18" charset="0"/>
            </a:endParaRPr>
          </a:p>
          <a:p>
            <a:endParaRPr b="1" dirty="0" lang="en-US">
              <a:latin typeface="Times New Roman" panose="02020603050405020304" pitchFamily="18" charset="0"/>
              <a:cs typeface="Times New Roman" panose="02020603050405020304" pitchFamily="18" charset="0"/>
            </a:endParaRPr>
          </a:p>
          <a:p>
            <a:endParaRPr b="1" dirty="0" lang="en-US">
              <a:latin typeface="Times New Roman" panose="02020603050405020304" pitchFamily="18" charset="0"/>
              <a:cs typeface="Times New Roman" panose="02020603050405020304" pitchFamily="18" charset="0"/>
            </a:endParaRPr>
          </a:p>
          <a:p>
            <a:endParaRPr b="1" dirty="0" lang="en-US">
              <a:latin typeface="Times New Roman" panose="02020603050405020304" pitchFamily="18" charset="0"/>
              <a:cs typeface="Times New Roman" panose="02020603050405020304" pitchFamily="18" charset="0"/>
            </a:endParaRPr>
          </a:p>
          <a:p>
            <a:endParaRPr b="1"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pic>
        <p:nvPicPr>
          <p:cNvPr id="2097153" name="Picture 4"/>
          <p:cNvPicPr>
            <a:picLocks noChangeAspect="1"/>
          </p:cNvPicPr>
          <p:nvPr/>
        </p:nvPicPr>
        <p:blipFill>
          <a:blip xmlns:r="http://schemas.openxmlformats.org/officeDocument/2006/relationships" r:embed="rId1"/>
          <a:stretch>
            <a:fillRect/>
          </a:stretch>
        </p:blipFill>
        <p:spPr>
          <a:xfrm>
            <a:off x="0" y="20999"/>
            <a:ext cx="12192000" cy="6858000"/>
          </a:xfrm>
          <a:prstGeom prst="rect"/>
        </p:spPr>
      </p:pic>
      <p:sp>
        <p:nvSpPr>
          <p:cNvPr id="1048585" name="TextBox 1"/>
          <p:cNvSpPr txBox="1"/>
          <p:nvPr/>
        </p:nvSpPr>
        <p:spPr>
          <a:xfrm>
            <a:off x="1433959" y="1330075"/>
            <a:ext cx="11085816" cy="2885441"/>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OUTLINE</a:t>
            </a:r>
          </a:p>
          <a:p>
            <a:endParaRPr b="1" dirty="0" sz="20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Problem Statement</a:t>
            </a: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Proposed System/Solution</a:t>
            </a: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System Development Approach</a:t>
            </a: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Algorithm and Deployment</a:t>
            </a: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Result</a:t>
            </a: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Conclusion</a:t>
            </a: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References</a:t>
            </a:r>
            <a:endParaRPr b="1"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4" name="Picture 4"/>
          <p:cNvPicPr>
            <a:picLocks noChangeAspect="1"/>
          </p:cNvPicPr>
          <p:nvPr/>
        </p:nvPicPr>
        <p:blipFill>
          <a:blip xmlns:r="http://schemas.openxmlformats.org/officeDocument/2006/relationships" r:embed="rId1"/>
          <a:stretch>
            <a:fillRect/>
          </a:stretch>
        </p:blipFill>
        <p:spPr>
          <a:xfrm>
            <a:off x="0" y="0"/>
            <a:ext cx="12192000" cy="7212458"/>
          </a:xfrm>
          <a:prstGeom prst="rect"/>
        </p:spPr>
      </p:pic>
      <p:sp>
        <p:nvSpPr>
          <p:cNvPr id="1048586" name="TextBox 1"/>
          <p:cNvSpPr txBox="1"/>
          <p:nvPr/>
        </p:nvSpPr>
        <p:spPr>
          <a:xfrm>
            <a:off x="215757" y="390418"/>
            <a:ext cx="11753636" cy="7470139"/>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PROBLEM STATEMENT</a:t>
            </a:r>
          </a:p>
          <a:p>
            <a:endParaRPr b="1" dirty="0" sz="24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Problem Statement : A correlation study to access the knowledge and self-expressed stigma regarding COVID-19 Outbreak among adults at selected society of Pune city.</a:t>
            </a:r>
          </a:p>
          <a:p>
            <a:endParaRPr b="1" dirty="0" sz="20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Methodology : COVID-19 prevalence estimated by random sampling in population optimal sample pooling under varying assumptions about true prevalence.  The number of confirmed COVID-19 cases divided by population size is used as a coarse measurement for the burden of diseases in a population.</a:t>
            </a:r>
          </a:p>
          <a:p>
            <a:endParaRPr b="1" dirty="0" sz="20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Objectives : </a:t>
            </a: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To access the knowledge regrading COVID-19 Outbreak among adults.  Study to access self-expressed stigma regrading COVID-19 Outbreak among. </a:t>
            </a: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To access the correlation between knowledge and self-expressed stigma regarding COVID-19 Outbreak among adults.</a:t>
            </a: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To associate the major findings of knowledge regarding COVID-19 Outbreak with selected demographic.</a:t>
            </a: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To associate the major findings of self-expressed stigma regarding COVID-19 Outbreak with selected demographic.</a:t>
            </a:r>
          </a:p>
          <a:p>
            <a:endParaRPr b="1"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55" name="Picture 3"/>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90" name="TextBox 1"/>
          <p:cNvSpPr txBox="1"/>
          <p:nvPr/>
        </p:nvSpPr>
        <p:spPr>
          <a:xfrm>
            <a:off x="481173" y="262693"/>
            <a:ext cx="11229654" cy="7076440"/>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PROPOOSED SYSTEM AND SOLUTION</a:t>
            </a:r>
          </a:p>
          <a:p>
            <a:endParaRPr dirty="0" lang="en-US"/>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RT-PCR Testing :</a:t>
            </a:r>
            <a:r>
              <a:rPr b="1" dirty="0" sz="2000" lang="en-US"/>
              <a:t> </a:t>
            </a:r>
            <a:r>
              <a:rPr b="1" dirty="0" sz="2000" lang="en-US">
                <a:latin typeface="Times New Roman" panose="02020603050405020304" pitchFamily="18" charset="0"/>
                <a:cs typeface="Times New Roman" panose="02020603050405020304" pitchFamily="18" charset="0"/>
              </a:rPr>
              <a:t>This is the gold standard for Covid-19 detection, detecting the genetic material of the virus.  However, it requires specialized equipment and trained personnel, making it has accessible in some areas.</a:t>
            </a: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IN">
                <a:latin typeface="Times New Roman" panose="02020603050405020304" pitchFamily="18" charset="0"/>
                <a:cs typeface="Times New Roman" panose="02020603050405020304" pitchFamily="18" charset="0"/>
              </a:rPr>
              <a:t>Rapid Antigen Testing :</a:t>
            </a:r>
            <a:r>
              <a:rPr b="1" dirty="0" sz="2000" lang="en-IN"/>
              <a:t> </a:t>
            </a:r>
            <a:r>
              <a:rPr b="1" dirty="0" sz="2000" lang="en-IN">
                <a:latin typeface="Times New Roman" panose="02020603050405020304" pitchFamily="18" charset="0"/>
                <a:cs typeface="Times New Roman" panose="02020603050405020304" pitchFamily="18" charset="0"/>
              </a:rPr>
              <a:t>These tests detect specific protein on the surface of the virus and provide results within minutes.  They are less accurate than RT-PCR but are faster and more widely available.</a:t>
            </a:r>
          </a:p>
          <a:p>
            <a:pPr indent="-342900" marL="342900">
              <a:buFont typeface="+mj-lt"/>
              <a:buAutoNum type="arabicPeriod"/>
            </a:pPr>
            <a:endParaRPr b="1" dirty="0" sz="2000" lang="en-IN">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IN">
                <a:latin typeface="Times New Roman" panose="02020603050405020304" pitchFamily="18" charset="0"/>
                <a:cs typeface="Times New Roman" panose="02020603050405020304" pitchFamily="18" charset="0"/>
              </a:rPr>
              <a:t>Serological Tests : These tests detect antibodies produced by the body in response to the virus.  They are useful for determining past infection by may not be reliable for diagnosing current infection.</a:t>
            </a:r>
          </a:p>
          <a:p>
            <a:pPr indent="-342900" marL="342900">
              <a:buFont typeface="+mj-lt"/>
              <a:buAutoNum type="arabicPeriod"/>
            </a:pPr>
            <a:endParaRPr b="1" dirty="0" sz="2000" lang="en-IN">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IN">
                <a:latin typeface="Times New Roman" panose="02020603050405020304" pitchFamily="18" charset="0"/>
                <a:cs typeface="Times New Roman" panose="02020603050405020304" pitchFamily="18" charset="0"/>
              </a:rPr>
              <a:t>AI-Based Solutions : Machine learning algorithms have been used to </a:t>
            </a:r>
            <a:r>
              <a:rPr b="1" dirty="0" sz="2000" lang="en-IN" err="1">
                <a:latin typeface="Times New Roman" panose="02020603050405020304" pitchFamily="18" charset="0"/>
                <a:cs typeface="Times New Roman" panose="02020603050405020304" pitchFamily="18" charset="0"/>
              </a:rPr>
              <a:t>analyze</a:t>
            </a:r>
            <a:r>
              <a:rPr b="1" dirty="0" sz="2000" lang="en-IN">
                <a:latin typeface="Times New Roman" panose="02020603050405020304" pitchFamily="18" charset="0"/>
                <a:cs typeface="Times New Roman" panose="02020603050405020304" pitchFamily="18" charset="0"/>
              </a:rPr>
              <a:t> medical images such as chest X-rays and CT scans to detect patterns indicative of COVID-19 infection.  These systems cam aid in diagnosis especially in resource-limited settings.</a:t>
            </a:r>
          </a:p>
          <a:p>
            <a:pPr indent="-342900" marL="342900">
              <a:buFont typeface="+mj-lt"/>
              <a:buAutoNum type="arabicPeriod"/>
            </a:pPr>
            <a:endParaRPr b="1" dirty="0" sz="2000" lang="en-IN">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IN">
                <a:latin typeface="Times New Roman" panose="02020603050405020304" pitchFamily="18" charset="0"/>
                <a:cs typeface="Times New Roman" panose="02020603050405020304" pitchFamily="18" charset="0"/>
              </a:rPr>
              <a:t>Smartphone Apps : There are apps that use symptom tracking and contact tracing tracking to help identify potential Covid-19 cases and slow the spread of the virus.  Some apps also provide information on testing locations and quarantine guidelines.</a:t>
            </a:r>
          </a:p>
          <a:p>
            <a:pPr indent="-342900" marL="342900">
              <a:buFont typeface="+mj-lt"/>
              <a:buAutoNum type="arabicPeriod"/>
            </a:pPr>
            <a:endParaRPr b="1" dirty="0" sz="2000" lang="en-IN">
              <a:latin typeface="Times New Roman" panose="02020603050405020304" pitchFamily="18" charset="0"/>
              <a:cs typeface="Times New Roman" panose="02020603050405020304" pitchFamily="18" charset="0"/>
            </a:endParaRPr>
          </a:p>
          <a:p>
            <a:r>
              <a:rPr dirty="0" lang="en-IN"/>
              <a:t> </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6" name="Picture 6"/>
          <p:cNvPicPr>
            <a:picLocks noChangeAspect="1"/>
          </p:cNvPicPr>
          <p:nvPr/>
        </p:nvPicPr>
        <p:blipFill>
          <a:blip xmlns:r="http://schemas.openxmlformats.org/officeDocument/2006/relationships" r:embed="rId1"/>
          <a:stretch>
            <a:fillRect/>
          </a:stretch>
        </p:blipFill>
        <p:spPr>
          <a:xfrm>
            <a:off x="0" y="-1"/>
            <a:ext cx="12192000" cy="7489649"/>
          </a:xfrm>
          <a:prstGeom prst="rect"/>
        </p:spPr>
      </p:pic>
      <p:sp>
        <p:nvSpPr>
          <p:cNvPr id="1048594" name="TextBox 1"/>
          <p:cNvSpPr txBox="1"/>
          <p:nvPr/>
        </p:nvSpPr>
        <p:spPr>
          <a:xfrm>
            <a:off x="647272" y="287677"/>
            <a:ext cx="11414588" cy="7114540"/>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SYSTEM APPROACH</a:t>
            </a:r>
          </a:p>
          <a:p>
            <a:endParaRPr dirty="0" lang="en-US"/>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PCR Testing : Polymerase Chain Reaction (PCR) tests detect the genetic material of the virus.  It’s considered the gold standard for diagnosis due to its high accuracy.</a:t>
            </a: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Rapid Antigen Tests : These detect specific proteins on the surface of the virus.  They provide quicker results compared to PCR tests but many be less sensitive.</a:t>
            </a: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Antibody Tests : These detect produced by the immune system in response to the virus.  They indicate past infection rather than current infection.</a:t>
            </a: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CRISPR-Based Tests : CRISPR technology has been adapted for COVID-19  detection, offering potential for rapid and sensitive testing.</a:t>
            </a: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Machine Learning Algorithms : Machine learning algorithms can analyze medical imaging (like X-rays or CT scans) or patient data to assist in COVID-19 detection and diagnosis.</a:t>
            </a: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Symptom Tracking Apps : Mobile applications can track symptoms and exposure to identify potential cases and aid contact tracking efforts.</a:t>
            </a: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Each approach has its advantages and limitations and a combination of these methods is often used for effective COVID-19 detection and management. </a:t>
            </a:r>
            <a:endParaRPr b="1"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7" name="Picture 4"/>
          <p:cNvPicPr>
            <a:picLocks noChangeAspect="1"/>
          </p:cNvPicPr>
          <p:nvPr/>
        </p:nvPicPr>
        <p:blipFill>
          <a:blip xmlns:r="http://schemas.openxmlformats.org/officeDocument/2006/relationships" r:embed="rId1"/>
          <a:stretch>
            <a:fillRect/>
          </a:stretch>
        </p:blipFill>
        <p:spPr>
          <a:xfrm>
            <a:off x="0" y="-92468"/>
            <a:ext cx="12192000" cy="8013182"/>
          </a:xfrm>
          <a:prstGeom prst="rect"/>
        </p:spPr>
      </p:pic>
      <p:sp>
        <p:nvSpPr>
          <p:cNvPr id="1048598" name="TextBox 1"/>
          <p:cNvSpPr txBox="1"/>
          <p:nvPr/>
        </p:nvSpPr>
        <p:spPr>
          <a:xfrm>
            <a:off x="328773" y="410966"/>
            <a:ext cx="11599524" cy="7724139"/>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ALGORITHM AND DEPLOYMENT</a:t>
            </a:r>
          </a:p>
          <a:p>
            <a:endParaRPr dirty="0" lang="en-US"/>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Data Collection : Gather a dataset of medical images (such as X-rays or CT scans) labeled with COVID-19 positive and negative cases.</a:t>
            </a:r>
          </a:p>
          <a:p>
            <a:endParaRPr b="1" dirty="0" sz="20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Preprocessing : Clean and preprocess the images to enhance features and remove noise.</a:t>
            </a:r>
          </a:p>
          <a:p>
            <a:endParaRPr b="1" dirty="0" sz="20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Feature Extraction : Extract relevant features from the images using techniques like deep learning or traditional image processing algorithms.</a:t>
            </a:r>
          </a:p>
          <a:p>
            <a:endParaRPr b="1" dirty="0" sz="20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Model Training : Train a machine learning or deep learning model using the labeled dataset.  Common algorithms include convolutional neural networks (CNNs)</a:t>
            </a:r>
            <a:r>
              <a:rPr b="1" dirty="0" sz="2000" lang="en-IN">
                <a:latin typeface="Times New Roman" panose="02020603050405020304" pitchFamily="18" charset="0"/>
                <a:cs typeface="Times New Roman" panose="02020603050405020304" pitchFamily="18" charset="0"/>
              </a:rPr>
              <a:t>.</a:t>
            </a:r>
          </a:p>
          <a:p>
            <a:endParaRPr b="1" dirty="0" sz="200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IN">
                <a:latin typeface="Times New Roman" panose="02020603050405020304" pitchFamily="18" charset="0"/>
                <a:cs typeface="Times New Roman" panose="02020603050405020304" pitchFamily="18" charset="0"/>
              </a:rPr>
              <a:t>Validation and Testing : Validate the model’s performance using a separate dataset and fine-tune it if necessary.  Test the model on unseen data to evaluate its accuracy, sensitivity, and specificity.</a:t>
            </a:r>
          </a:p>
          <a:p>
            <a:endParaRPr b="1" dirty="0" sz="200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IN">
                <a:latin typeface="Times New Roman" panose="02020603050405020304" pitchFamily="18" charset="0"/>
                <a:cs typeface="Times New Roman" panose="02020603050405020304" pitchFamily="18" charset="0"/>
              </a:rPr>
              <a:t>Deployment : Deploy the trained model as a web application, mobile app, or integrate it into existing healthcare systems.  Ensure compliance with regulations and standards for medical software.</a:t>
            </a:r>
          </a:p>
          <a:p>
            <a:endParaRPr b="1" dirty="0" sz="200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IN">
                <a:latin typeface="Times New Roman" panose="02020603050405020304" pitchFamily="18" charset="0"/>
                <a:cs typeface="Times New Roman" panose="02020603050405020304" pitchFamily="18" charset="0"/>
              </a:rPr>
              <a:t>Continuous Improvement : Continuously update and improve the algorithm as more data becomes available and new techniques emerge.</a:t>
            </a:r>
          </a:p>
          <a:p>
            <a:endParaRPr b="1" dirty="0" sz="2000" lang="en-IN">
              <a:latin typeface="Times New Roman" panose="02020603050405020304" pitchFamily="18" charset="0"/>
              <a:cs typeface="Times New Roman" panose="02020603050405020304" pitchFamily="18" charset="0"/>
            </a:endParaRPr>
          </a:p>
          <a:p>
            <a:r>
              <a:rPr b="1" dirty="0" sz="2000" lang="en-IN">
                <a:latin typeface="Times New Roman" panose="02020603050405020304" pitchFamily="18" charset="0"/>
                <a:cs typeface="Times New Roman" panose="02020603050405020304" pitchFamily="18" charset="0"/>
              </a:rPr>
              <a:t>Deployment involves considerations such as scalability, security, and accessibility to ensure the algorithm can be effectively used by healthcare professionals for COVID-19 detection</a:t>
            </a:r>
            <a:r>
              <a:rPr dirty="0" lang="en-IN"/>
              <a:t>.</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Rectangle 2"/>
          <p:cNvSpPr/>
          <p:nvPr/>
        </p:nvSpPr>
        <p:spPr>
          <a:xfrm>
            <a:off x="1089331" y="250475"/>
            <a:ext cx="2365761" cy="769441"/>
          </a:xfrm>
          <a:prstGeom prst="rect"/>
        </p:spPr>
        <p:txBody>
          <a:bodyPr wrap="square">
            <a:spAutoFit/>
          </a:bodyPr>
          <a:p>
            <a:r>
              <a:rPr b="1" dirty="0" sz="4400" lang="en-US" smtClean="0">
                <a:latin typeface="Times New Roman" panose="02020603050405020304" pitchFamily="18" charset="0"/>
                <a:cs typeface="Times New Roman" panose="02020603050405020304" pitchFamily="18" charset="0"/>
              </a:rPr>
              <a:t>Result</a:t>
            </a:r>
            <a:endParaRPr b="1" dirty="0" sz="4400" lang="en-US">
              <a:latin typeface="Times New Roman" panose="02020603050405020304" pitchFamily="18" charset="0"/>
              <a:cs typeface="Times New Roman" panose="02020603050405020304" pitchFamily="18" charset="0"/>
            </a:endParaRPr>
          </a:p>
        </p:txBody>
      </p:sp>
      <p:grpSp>
        <p:nvGrpSpPr>
          <p:cNvPr id="42" name="Group 9"/>
          <p:cNvGrpSpPr/>
          <p:nvPr/>
        </p:nvGrpSpPr>
        <p:grpSpPr>
          <a:xfrm>
            <a:off x="904240" y="731520"/>
            <a:ext cx="9804400" cy="3542264"/>
            <a:chOff x="579120" y="1514514"/>
            <a:chExt cx="9263960" cy="3152716"/>
          </a:xfrm>
        </p:grpSpPr>
        <p:pic>
          <p:nvPicPr>
            <p:cNvPr id="2097158" name="Picture 3"/>
            <p:cNvPicPr>
              <a:picLocks noChangeAspect="1"/>
            </p:cNvPicPr>
            <p:nvPr/>
          </p:nvPicPr>
          <p:blipFill>
            <a:blip xmlns:r="http://schemas.openxmlformats.org/officeDocument/2006/relationships" r:embed="rId1"/>
            <a:stretch>
              <a:fillRect/>
            </a:stretch>
          </p:blipFill>
          <p:spPr>
            <a:xfrm>
              <a:off x="579120" y="1769502"/>
              <a:ext cx="6024880" cy="2897728"/>
            </a:xfrm>
            <a:prstGeom prst="rect"/>
          </p:spPr>
        </p:pic>
        <p:pic>
          <p:nvPicPr>
            <p:cNvPr id="2097159" name="Picture 6"/>
            <p:cNvPicPr>
              <a:picLocks noChangeAspect="1"/>
            </p:cNvPicPr>
            <p:nvPr/>
          </p:nvPicPr>
          <p:blipFill>
            <a:blip xmlns:r="http://schemas.openxmlformats.org/officeDocument/2006/relationships" r:embed="rId2"/>
            <a:stretch>
              <a:fillRect/>
            </a:stretch>
          </p:blipFill>
          <p:spPr>
            <a:xfrm>
              <a:off x="5745900" y="1514514"/>
              <a:ext cx="4097180" cy="3056704"/>
            </a:xfrm>
            <a:prstGeom prst="rect"/>
          </p:spPr>
        </p:pic>
      </p:grpSp>
      <p:pic>
        <p:nvPicPr>
          <p:cNvPr id="2097160" name="Picture 7"/>
          <p:cNvPicPr>
            <a:picLocks noChangeAspect="1"/>
          </p:cNvPicPr>
          <p:nvPr/>
        </p:nvPicPr>
        <p:blipFill>
          <a:blip xmlns:r="http://schemas.openxmlformats.org/officeDocument/2006/relationships" r:embed="rId3"/>
          <a:stretch>
            <a:fillRect/>
          </a:stretch>
        </p:blipFill>
        <p:spPr>
          <a:xfrm rot="5400000">
            <a:off x="2193740" y="4069643"/>
            <a:ext cx="2522704" cy="2821445"/>
          </a:xfrm>
          <a:prstGeom prst="rect"/>
        </p:spPr>
      </p:pic>
      <p:pic>
        <p:nvPicPr>
          <p:cNvPr id="2097161" name="Picture 8"/>
          <p:cNvPicPr>
            <a:picLocks noChangeAspect="1"/>
          </p:cNvPicPr>
          <p:nvPr/>
        </p:nvPicPr>
        <p:blipFill>
          <a:blip xmlns:r="http://schemas.openxmlformats.org/officeDocument/2006/relationships" r:embed="rId4"/>
          <a:stretch>
            <a:fillRect/>
          </a:stretch>
        </p:blipFill>
        <p:spPr>
          <a:xfrm>
            <a:off x="5663225" y="4273784"/>
            <a:ext cx="4111979" cy="2476862"/>
          </a:xfrm>
          <a:prstGeom prst="rec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2" name="Picture 2"/>
          <p:cNvPicPr>
            <a:picLocks noChangeAspect="1"/>
          </p:cNvPicPr>
          <p:nvPr/>
        </p:nvPicPr>
        <p:blipFill>
          <a:blip xmlns:r="http://schemas.openxmlformats.org/officeDocument/2006/relationships" r:embed="rId1"/>
          <a:stretch>
            <a:fillRect/>
          </a:stretch>
        </p:blipFill>
        <p:spPr>
          <a:xfrm>
            <a:off x="0" y="781733"/>
            <a:ext cx="3616961" cy="3033582"/>
          </a:xfrm>
          <a:prstGeom prst="rect"/>
        </p:spPr>
      </p:pic>
      <p:pic>
        <p:nvPicPr>
          <p:cNvPr id="2097163" name="Picture 3"/>
          <p:cNvPicPr>
            <a:picLocks noChangeAspect="1"/>
          </p:cNvPicPr>
          <p:nvPr/>
        </p:nvPicPr>
        <p:blipFill>
          <a:blip xmlns:r="http://schemas.openxmlformats.org/officeDocument/2006/relationships" r:embed="rId2"/>
          <a:stretch>
            <a:fillRect/>
          </a:stretch>
        </p:blipFill>
        <p:spPr>
          <a:xfrm>
            <a:off x="3256103" y="799966"/>
            <a:ext cx="5029553" cy="2976426"/>
          </a:xfrm>
          <a:prstGeom prst="rect"/>
        </p:spPr>
      </p:pic>
      <p:pic>
        <p:nvPicPr>
          <p:cNvPr id="2097164" name="Picture 4"/>
          <p:cNvPicPr>
            <a:picLocks noChangeAspect="1"/>
          </p:cNvPicPr>
          <p:nvPr/>
        </p:nvPicPr>
        <p:blipFill>
          <a:blip xmlns:r="http://schemas.openxmlformats.org/officeDocument/2006/relationships" r:embed="rId3"/>
          <a:stretch>
            <a:fillRect/>
          </a:stretch>
        </p:blipFill>
        <p:spPr>
          <a:xfrm>
            <a:off x="8016689" y="881247"/>
            <a:ext cx="4175311" cy="2797890"/>
          </a:xfrm>
          <a:prstGeom prst="rect"/>
        </p:spPr>
      </p:pic>
      <p:pic>
        <p:nvPicPr>
          <p:cNvPr id="2097165" name="Picture 5"/>
          <p:cNvPicPr>
            <a:picLocks noChangeAspect="1"/>
          </p:cNvPicPr>
          <p:nvPr/>
        </p:nvPicPr>
        <p:blipFill>
          <a:blip xmlns:r="http://schemas.openxmlformats.org/officeDocument/2006/relationships" r:embed="rId4"/>
          <a:stretch>
            <a:fillRect/>
          </a:stretch>
        </p:blipFill>
        <p:spPr>
          <a:xfrm>
            <a:off x="2004479" y="3859622"/>
            <a:ext cx="4304360" cy="2795177"/>
          </a:xfrm>
          <a:prstGeom prst="rect"/>
        </p:spPr>
      </p:pic>
      <p:pic>
        <p:nvPicPr>
          <p:cNvPr id="2097166" name="Picture 6"/>
          <p:cNvPicPr>
            <a:picLocks noChangeAspect="1"/>
          </p:cNvPicPr>
          <p:nvPr/>
        </p:nvPicPr>
        <p:blipFill>
          <a:blip xmlns:r="http://schemas.openxmlformats.org/officeDocument/2006/relationships" r:embed="rId5"/>
          <a:stretch>
            <a:fillRect/>
          </a:stretch>
        </p:blipFill>
        <p:spPr>
          <a:xfrm>
            <a:off x="6538782" y="3840141"/>
            <a:ext cx="4362898" cy="3017859"/>
          </a:xfrm>
          <a:prstGeom prst="rect"/>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7" name="Picture 2"/>
          <p:cNvPicPr>
            <a:picLocks noChangeAspect="1"/>
          </p:cNvPicPr>
          <p:nvPr/>
        </p:nvPicPr>
        <p:blipFill>
          <a:blip xmlns:r="http://schemas.openxmlformats.org/officeDocument/2006/relationships" r:embed="rId1"/>
          <a:stretch>
            <a:fillRect/>
          </a:stretch>
        </p:blipFill>
        <p:spPr>
          <a:xfrm>
            <a:off x="6487913" y="3537587"/>
            <a:ext cx="4449287" cy="2904716"/>
          </a:xfrm>
          <a:prstGeom prst="rect"/>
        </p:spPr>
      </p:pic>
      <p:pic>
        <p:nvPicPr>
          <p:cNvPr id="2097168" name="Picture 3"/>
          <p:cNvPicPr>
            <a:picLocks noChangeAspect="1"/>
          </p:cNvPicPr>
          <p:nvPr/>
        </p:nvPicPr>
        <p:blipFill>
          <a:blip xmlns:r="http://schemas.openxmlformats.org/officeDocument/2006/relationships" r:embed="rId2"/>
          <a:stretch>
            <a:fillRect/>
          </a:stretch>
        </p:blipFill>
        <p:spPr>
          <a:xfrm>
            <a:off x="1019303" y="3526564"/>
            <a:ext cx="4813076" cy="3048682"/>
          </a:xfrm>
          <a:prstGeom prst="rect"/>
        </p:spPr>
      </p:pic>
      <p:pic>
        <p:nvPicPr>
          <p:cNvPr id="2097169" name="Picture 5"/>
          <p:cNvPicPr>
            <a:picLocks noChangeAspect="1"/>
          </p:cNvPicPr>
          <p:nvPr/>
        </p:nvPicPr>
        <p:blipFill>
          <a:blip xmlns:r="http://schemas.openxmlformats.org/officeDocument/2006/relationships" r:embed="rId3"/>
          <a:stretch>
            <a:fillRect/>
          </a:stretch>
        </p:blipFill>
        <p:spPr>
          <a:xfrm>
            <a:off x="6279355" y="384880"/>
            <a:ext cx="4697535" cy="2957286"/>
          </a:xfrm>
          <a:prstGeom prst="rect"/>
        </p:spPr>
      </p:pic>
      <p:pic>
        <p:nvPicPr>
          <p:cNvPr id="2097170" name="Picture 6"/>
          <p:cNvPicPr>
            <a:picLocks noChangeAspect="1"/>
          </p:cNvPicPr>
          <p:nvPr/>
        </p:nvPicPr>
        <p:blipFill>
          <a:blip xmlns:r="http://schemas.openxmlformats.org/officeDocument/2006/relationships" r:embed="rId4"/>
          <a:stretch>
            <a:fillRect/>
          </a:stretch>
        </p:blipFill>
        <p:spPr>
          <a:xfrm>
            <a:off x="1077074" y="495875"/>
            <a:ext cx="4697535" cy="2846291"/>
          </a:xfrm>
          <a:prstGeom prst="rect"/>
        </p:spPr>
      </p:pic>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Suvetha Muthuraj</dc:creator>
  <cp:lastModifiedBy>Chandru G</cp:lastModifiedBy>
  <dcterms:created xsi:type="dcterms:W3CDTF">2024-04-03T20:00:16Z</dcterms:created>
  <dcterms:modified xsi:type="dcterms:W3CDTF">2024-04-05T09:40:03Z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98393d01a5944ce9943504961848b27d</vt:lpwstr>
  </property>
</Properties>
</file>