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74" r:id="rId5"/>
    <p:sldId id="273" r:id="rId6"/>
    <p:sldId id="269" r:id="rId7"/>
    <p:sldId id="261" r:id="rId8"/>
    <p:sldId id="262" r:id="rId9"/>
    <p:sldId id="263" r:id="rId10"/>
    <p:sldId id="264" r:id="rId11"/>
    <p:sldId id="265" r:id="rId12"/>
    <p:sldId id="266" r:id="rId13"/>
    <p:sldId id="267" r:id="rId14"/>
    <p:sldId id="268" r:id="rId15"/>
    <p:sldId id="270" r:id="rId16"/>
    <p:sldId id="271"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BD59D-F048-4894-AE70-1096764AF79A}" v="1163" dt="2022-11-24T19:59:58.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443F6-6180-405B-AB40-48042BB1018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FBC584C2-D085-4057-B337-C2279760EA43}">
      <dgm:prSet phldr="0"/>
      <dgm:spPr/>
      <dgm:t>
        <a:bodyPr/>
        <a:lstStyle/>
        <a:p>
          <a:pPr rtl="0"/>
          <a:r>
            <a:rPr lang="en-US" dirty="0"/>
            <a:t>1. Cybercrime includes single actors or groups targeting systems for financial gain or to cause disruption.</a:t>
          </a:r>
        </a:p>
      </dgm:t>
    </dgm:pt>
    <dgm:pt modelId="{05A433B7-A8F4-4E20-9809-EEECC6ED1617}" type="parTrans" cxnId="{BE7E172A-8D63-46B4-B128-0005C7C8415E}">
      <dgm:prSet/>
      <dgm:spPr/>
    </dgm:pt>
    <dgm:pt modelId="{D89AC14A-18CE-444D-96FD-EDDDC8F7B2E0}" type="sibTrans" cxnId="{BE7E172A-8D63-46B4-B128-0005C7C8415E}">
      <dgm:prSet/>
      <dgm:spPr/>
    </dgm:pt>
    <dgm:pt modelId="{B97643FA-3491-401A-9403-909542A5096B}">
      <dgm:prSet phldr="0"/>
      <dgm:spPr/>
      <dgm:t>
        <a:bodyPr/>
        <a:lstStyle/>
        <a:p>
          <a:pPr rtl="0"/>
          <a:r>
            <a:rPr lang="en-US" dirty="0"/>
            <a:t>2. Cyber-attack often involves politically motivated information gathering.</a:t>
          </a:r>
        </a:p>
      </dgm:t>
    </dgm:pt>
    <dgm:pt modelId="{EF97661B-AAEC-4950-9959-E7AAB1DD18EA}" type="parTrans" cxnId="{C03F559B-3005-4D1A-AD2D-A765847CA70C}">
      <dgm:prSet/>
      <dgm:spPr/>
    </dgm:pt>
    <dgm:pt modelId="{95F13BCB-2C4B-4E75-B90C-4F7A3645667F}" type="sibTrans" cxnId="{C03F559B-3005-4D1A-AD2D-A765847CA70C}">
      <dgm:prSet/>
      <dgm:spPr/>
    </dgm:pt>
    <dgm:pt modelId="{4DE77C6F-6FF5-40A9-B377-2B60F4EEE68C}">
      <dgm:prSet phldr="0"/>
      <dgm:spPr/>
      <dgm:t>
        <a:bodyPr/>
        <a:lstStyle/>
        <a:p>
          <a:pPr rtl="0"/>
          <a:r>
            <a:rPr lang="en-US" dirty="0"/>
            <a:t>3. Cyberterrorism is intended to undermine electronic systems to cause panic or fear.</a:t>
          </a:r>
        </a:p>
      </dgm:t>
    </dgm:pt>
    <dgm:pt modelId="{E1045473-74E5-4488-9CC9-33EC644722C8}" type="parTrans" cxnId="{14B22F1A-C5A1-4966-8F30-AD87EE11E307}">
      <dgm:prSet/>
      <dgm:spPr/>
    </dgm:pt>
    <dgm:pt modelId="{F3910CDF-CC45-40A0-885D-B6FA022F2EC5}" type="sibTrans" cxnId="{14B22F1A-C5A1-4966-8F30-AD87EE11E307}">
      <dgm:prSet/>
      <dgm:spPr/>
    </dgm:pt>
    <dgm:pt modelId="{1B45CC5C-72F0-4651-BDED-1E853060D487}" type="pres">
      <dgm:prSet presAssocID="{BEB443F6-6180-405B-AB40-48042BB1018D}" presName="linear" presStyleCnt="0">
        <dgm:presLayoutVars>
          <dgm:animLvl val="lvl"/>
          <dgm:resizeHandles val="exact"/>
        </dgm:presLayoutVars>
      </dgm:prSet>
      <dgm:spPr/>
    </dgm:pt>
    <dgm:pt modelId="{C3F20EF9-461C-43CC-B062-407356003252}" type="pres">
      <dgm:prSet presAssocID="{FBC584C2-D085-4057-B337-C2279760EA43}" presName="parentText" presStyleLbl="node1" presStyleIdx="0" presStyleCnt="3">
        <dgm:presLayoutVars>
          <dgm:chMax val="0"/>
          <dgm:bulletEnabled val="1"/>
        </dgm:presLayoutVars>
      </dgm:prSet>
      <dgm:spPr/>
    </dgm:pt>
    <dgm:pt modelId="{88417F5E-6381-4207-B8DB-687B771EDE5A}" type="pres">
      <dgm:prSet presAssocID="{D89AC14A-18CE-444D-96FD-EDDDC8F7B2E0}" presName="spacer" presStyleCnt="0"/>
      <dgm:spPr/>
    </dgm:pt>
    <dgm:pt modelId="{26A8FEA4-E174-4A02-BB14-3CF29C005AE3}" type="pres">
      <dgm:prSet presAssocID="{B97643FA-3491-401A-9403-909542A5096B}" presName="parentText" presStyleLbl="node1" presStyleIdx="1" presStyleCnt="3">
        <dgm:presLayoutVars>
          <dgm:chMax val="0"/>
          <dgm:bulletEnabled val="1"/>
        </dgm:presLayoutVars>
      </dgm:prSet>
      <dgm:spPr/>
    </dgm:pt>
    <dgm:pt modelId="{901F5B87-AC91-4615-A635-B57BA18AD28C}" type="pres">
      <dgm:prSet presAssocID="{95F13BCB-2C4B-4E75-B90C-4F7A3645667F}" presName="spacer" presStyleCnt="0"/>
      <dgm:spPr/>
    </dgm:pt>
    <dgm:pt modelId="{6D9C4E1F-69AA-4D21-A391-89C11FF9DA57}" type="pres">
      <dgm:prSet presAssocID="{4DE77C6F-6FF5-40A9-B377-2B60F4EEE68C}" presName="parentText" presStyleLbl="node1" presStyleIdx="2" presStyleCnt="3">
        <dgm:presLayoutVars>
          <dgm:chMax val="0"/>
          <dgm:bulletEnabled val="1"/>
        </dgm:presLayoutVars>
      </dgm:prSet>
      <dgm:spPr/>
    </dgm:pt>
  </dgm:ptLst>
  <dgm:cxnLst>
    <dgm:cxn modelId="{14B22F1A-C5A1-4966-8F30-AD87EE11E307}" srcId="{BEB443F6-6180-405B-AB40-48042BB1018D}" destId="{4DE77C6F-6FF5-40A9-B377-2B60F4EEE68C}" srcOrd="2" destOrd="0" parTransId="{E1045473-74E5-4488-9CC9-33EC644722C8}" sibTransId="{F3910CDF-CC45-40A0-885D-B6FA022F2EC5}"/>
    <dgm:cxn modelId="{BE7E172A-8D63-46B4-B128-0005C7C8415E}" srcId="{BEB443F6-6180-405B-AB40-48042BB1018D}" destId="{FBC584C2-D085-4057-B337-C2279760EA43}" srcOrd="0" destOrd="0" parTransId="{05A433B7-A8F4-4E20-9809-EEECC6ED1617}" sibTransId="{D89AC14A-18CE-444D-96FD-EDDDC8F7B2E0}"/>
    <dgm:cxn modelId="{13FD2130-EF16-45C0-AAC8-8EFB474FC8BE}" type="presOf" srcId="{B97643FA-3491-401A-9403-909542A5096B}" destId="{26A8FEA4-E174-4A02-BB14-3CF29C005AE3}" srcOrd="0" destOrd="0" presId="urn:microsoft.com/office/officeart/2005/8/layout/vList2"/>
    <dgm:cxn modelId="{96A56866-6527-4235-9934-3701A88FFE3C}" type="presOf" srcId="{BEB443F6-6180-405B-AB40-48042BB1018D}" destId="{1B45CC5C-72F0-4651-BDED-1E853060D487}" srcOrd="0" destOrd="0" presId="urn:microsoft.com/office/officeart/2005/8/layout/vList2"/>
    <dgm:cxn modelId="{C03F559B-3005-4D1A-AD2D-A765847CA70C}" srcId="{BEB443F6-6180-405B-AB40-48042BB1018D}" destId="{B97643FA-3491-401A-9403-909542A5096B}" srcOrd="1" destOrd="0" parTransId="{EF97661B-AAEC-4950-9959-E7AAB1DD18EA}" sibTransId="{95F13BCB-2C4B-4E75-B90C-4F7A3645667F}"/>
    <dgm:cxn modelId="{5ED0EDDA-BA4C-4855-9A07-25B5C1C2C463}" type="presOf" srcId="{FBC584C2-D085-4057-B337-C2279760EA43}" destId="{C3F20EF9-461C-43CC-B062-407356003252}" srcOrd="0" destOrd="0" presId="urn:microsoft.com/office/officeart/2005/8/layout/vList2"/>
    <dgm:cxn modelId="{1E72E9F0-F205-42E4-9300-DE6794DC4636}" type="presOf" srcId="{4DE77C6F-6FF5-40A9-B377-2B60F4EEE68C}" destId="{6D9C4E1F-69AA-4D21-A391-89C11FF9DA57}" srcOrd="0" destOrd="0" presId="urn:microsoft.com/office/officeart/2005/8/layout/vList2"/>
    <dgm:cxn modelId="{BB4518FC-CF10-4CFB-BD69-74BB7F5FDA4B}" type="presParOf" srcId="{1B45CC5C-72F0-4651-BDED-1E853060D487}" destId="{C3F20EF9-461C-43CC-B062-407356003252}" srcOrd="0" destOrd="0" presId="urn:microsoft.com/office/officeart/2005/8/layout/vList2"/>
    <dgm:cxn modelId="{A77A46C7-3CE1-4AD5-B5C8-5A3E1AC50253}" type="presParOf" srcId="{1B45CC5C-72F0-4651-BDED-1E853060D487}" destId="{88417F5E-6381-4207-B8DB-687B771EDE5A}" srcOrd="1" destOrd="0" presId="urn:microsoft.com/office/officeart/2005/8/layout/vList2"/>
    <dgm:cxn modelId="{6ADDF2AD-6A1D-4918-8B91-5F2E07B7A99B}" type="presParOf" srcId="{1B45CC5C-72F0-4651-BDED-1E853060D487}" destId="{26A8FEA4-E174-4A02-BB14-3CF29C005AE3}" srcOrd="2" destOrd="0" presId="urn:microsoft.com/office/officeart/2005/8/layout/vList2"/>
    <dgm:cxn modelId="{8895B685-E441-41CB-87CF-2652E0319B63}" type="presParOf" srcId="{1B45CC5C-72F0-4651-BDED-1E853060D487}" destId="{901F5B87-AC91-4615-A635-B57BA18AD28C}" srcOrd="3" destOrd="0" presId="urn:microsoft.com/office/officeart/2005/8/layout/vList2"/>
    <dgm:cxn modelId="{0B208C7A-669C-4243-A691-636AD6E9BCEB}" type="presParOf" srcId="{1B45CC5C-72F0-4651-BDED-1E853060D487}" destId="{6D9C4E1F-69AA-4D21-A391-89C11FF9DA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580B0C-FA1B-471A-AB0A-8F34C533B7EF}" type="doc">
      <dgm:prSet loTypeId="urn:microsoft.com/office/officeart/2016/7/layout/VerticalHollowActionList" loCatId="List" qsTypeId="urn:microsoft.com/office/officeart/2005/8/quickstyle/simple1" qsCatId="simple" csTypeId="urn:microsoft.com/office/officeart/2005/8/colors/accent0_3" csCatId="mainScheme"/>
      <dgm:spPr/>
      <dgm:t>
        <a:bodyPr/>
        <a:lstStyle/>
        <a:p>
          <a:endParaRPr lang="en-US"/>
        </a:p>
      </dgm:t>
    </dgm:pt>
    <dgm:pt modelId="{02DE6C58-70BE-48B1-A06E-A8BF3C50941D}">
      <dgm:prSet/>
      <dgm:spPr/>
      <dgm:t>
        <a:bodyPr/>
        <a:lstStyle/>
        <a:p>
          <a:pPr rtl="0"/>
          <a:r>
            <a:rPr lang="en-US" dirty="0"/>
            <a:t>Update</a:t>
          </a:r>
          <a:r>
            <a:rPr lang="en-US" dirty="0">
              <a:latin typeface="Calibri Light" panose="020F0302020204030204"/>
            </a:rPr>
            <a:t> </a:t>
          </a:r>
          <a:endParaRPr lang="en-US" dirty="0"/>
        </a:p>
      </dgm:t>
    </dgm:pt>
    <dgm:pt modelId="{10267A47-AB3A-44C8-8629-8E8E6029DC15}" type="parTrans" cxnId="{67327CBD-7F32-4180-87ED-EC7E53BAB654}">
      <dgm:prSet/>
      <dgm:spPr/>
      <dgm:t>
        <a:bodyPr/>
        <a:lstStyle/>
        <a:p>
          <a:endParaRPr lang="en-US"/>
        </a:p>
      </dgm:t>
    </dgm:pt>
    <dgm:pt modelId="{2943CDAF-2B70-4BBB-8E6D-B18801CB438E}" type="sibTrans" cxnId="{67327CBD-7F32-4180-87ED-EC7E53BAB654}">
      <dgm:prSet/>
      <dgm:spPr/>
      <dgm:t>
        <a:bodyPr/>
        <a:lstStyle/>
        <a:p>
          <a:endParaRPr lang="en-US"/>
        </a:p>
      </dgm:t>
    </dgm:pt>
    <dgm:pt modelId="{97CE9825-D616-452B-AACF-7234E35E8BE3}">
      <dgm:prSet/>
      <dgm:spPr/>
      <dgm:t>
        <a:bodyPr/>
        <a:lstStyle/>
        <a:p>
          <a:r>
            <a:rPr lang="en-US" dirty="0"/>
            <a:t>Update your software and operating system: This means you benefit from the latest security patches.</a:t>
          </a:r>
        </a:p>
      </dgm:t>
    </dgm:pt>
    <dgm:pt modelId="{73CBB97A-F73E-4EC7-976B-E197DBA0AAC0}" type="parTrans" cxnId="{2C1DB691-AC9D-4226-ADAE-4A8F646589A5}">
      <dgm:prSet/>
      <dgm:spPr/>
      <dgm:t>
        <a:bodyPr/>
        <a:lstStyle/>
        <a:p>
          <a:endParaRPr lang="en-US"/>
        </a:p>
      </dgm:t>
    </dgm:pt>
    <dgm:pt modelId="{4E36AE52-9791-4013-B3DD-135D6BF96070}" type="sibTrans" cxnId="{2C1DB691-AC9D-4226-ADAE-4A8F646589A5}">
      <dgm:prSet/>
      <dgm:spPr/>
      <dgm:t>
        <a:bodyPr/>
        <a:lstStyle/>
        <a:p>
          <a:endParaRPr lang="en-US"/>
        </a:p>
      </dgm:t>
    </dgm:pt>
    <dgm:pt modelId="{BE9292CF-FA2C-427C-9B20-B267DAA7F4C7}">
      <dgm:prSet/>
      <dgm:spPr/>
      <dgm:t>
        <a:bodyPr/>
        <a:lstStyle/>
        <a:p>
          <a:r>
            <a:rPr lang="en-US" dirty="0"/>
            <a:t>Use</a:t>
          </a:r>
        </a:p>
      </dgm:t>
    </dgm:pt>
    <dgm:pt modelId="{E9F93D68-4824-4DB4-822D-EA752B615B3C}" type="parTrans" cxnId="{15A086F4-0066-45E5-9ACA-A1CF1D0E57FD}">
      <dgm:prSet/>
      <dgm:spPr/>
      <dgm:t>
        <a:bodyPr/>
        <a:lstStyle/>
        <a:p>
          <a:endParaRPr lang="en-US"/>
        </a:p>
      </dgm:t>
    </dgm:pt>
    <dgm:pt modelId="{74BB8376-368B-4419-8B09-A4559C12979F}" type="sibTrans" cxnId="{15A086F4-0066-45E5-9ACA-A1CF1D0E57FD}">
      <dgm:prSet/>
      <dgm:spPr/>
      <dgm:t>
        <a:bodyPr/>
        <a:lstStyle/>
        <a:p>
          <a:endParaRPr lang="en-US"/>
        </a:p>
      </dgm:t>
    </dgm:pt>
    <dgm:pt modelId="{C0430EA8-36CD-44AA-8C05-0A5F87DB42A4}">
      <dgm:prSet/>
      <dgm:spPr/>
      <dgm:t>
        <a:bodyPr/>
        <a:lstStyle/>
        <a:p>
          <a:r>
            <a:rPr lang="en-US" dirty="0"/>
            <a:t>Use anti-virus software and strong passwords</a:t>
          </a:r>
        </a:p>
      </dgm:t>
    </dgm:pt>
    <dgm:pt modelId="{C9DAAC42-FBDA-4BC7-95B9-CCD25506C989}" type="parTrans" cxnId="{C914DDD4-4035-43E3-87FA-95F72EF67EC3}">
      <dgm:prSet/>
      <dgm:spPr/>
      <dgm:t>
        <a:bodyPr/>
        <a:lstStyle/>
        <a:p>
          <a:endParaRPr lang="en-US"/>
        </a:p>
      </dgm:t>
    </dgm:pt>
    <dgm:pt modelId="{E13FC059-D179-4EB6-BE4B-21C9AD9AD1FC}" type="sibTrans" cxnId="{C914DDD4-4035-43E3-87FA-95F72EF67EC3}">
      <dgm:prSet/>
      <dgm:spPr/>
      <dgm:t>
        <a:bodyPr/>
        <a:lstStyle/>
        <a:p>
          <a:endParaRPr lang="en-US"/>
        </a:p>
      </dgm:t>
    </dgm:pt>
    <dgm:pt modelId="{E145EC3D-1C79-48FC-9291-73CAC3E49FE4}">
      <dgm:prSet/>
      <dgm:spPr/>
      <dgm:t>
        <a:bodyPr/>
        <a:lstStyle/>
        <a:p>
          <a:r>
            <a:rPr lang="en-US" dirty="0"/>
            <a:t>Do not open</a:t>
          </a:r>
        </a:p>
      </dgm:t>
    </dgm:pt>
    <dgm:pt modelId="{55447AFC-C2AF-4C32-B07E-EED43DA8EB35}" type="parTrans" cxnId="{574E1586-E344-46D5-A02A-3AD1D9CFE605}">
      <dgm:prSet/>
      <dgm:spPr/>
      <dgm:t>
        <a:bodyPr/>
        <a:lstStyle/>
        <a:p>
          <a:endParaRPr lang="en-US"/>
        </a:p>
      </dgm:t>
    </dgm:pt>
    <dgm:pt modelId="{0A1A8260-1EF7-47B0-917E-A2D34BFAA968}" type="sibTrans" cxnId="{574E1586-E344-46D5-A02A-3AD1D9CFE605}">
      <dgm:prSet/>
      <dgm:spPr/>
      <dgm:t>
        <a:bodyPr/>
        <a:lstStyle/>
        <a:p>
          <a:endParaRPr lang="en-US"/>
        </a:p>
      </dgm:t>
    </dgm:pt>
    <dgm:pt modelId="{4DFE4EDE-15CE-4DE3-BB79-0B2000E5D0D3}">
      <dgm:prSet/>
      <dgm:spPr/>
      <dgm:t>
        <a:bodyPr/>
        <a:lstStyle/>
        <a:p>
          <a:r>
            <a:rPr lang="en-US" dirty="0"/>
            <a:t>Do not open email attachments from unknown senders: These could be infected with malware.</a:t>
          </a:r>
        </a:p>
      </dgm:t>
    </dgm:pt>
    <dgm:pt modelId="{45DE6102-E62D-490D-89D6-295AA4CBB172}" type="parTrans" cxnId="{48E144E1-8962-4480-A69B-1D509A8158DF}">
      <dgm:prSet/>
      <dgm:spPr/>
      <dgm:t>
        <a:bodyPr/>
        <a:lstStyle/>
        <a:p>
          <a:endParaRPr lang="en-US"/>
        </a:p>
      </dgm:t>
    </dgm:pt>
    <dgm:pt modelId="{410356FB-3C2B-4D7E-8E5C-6B753CC5FB7F}" type="sibTrans" cxnId="{48E144E1-8962-4480-A69B-1D509A8158DF}">
      <dgm:prSet/>
      <dgm:spPr/>
      <dgm:t>
        <a:bodyPr/>
        <a:lstStyle/>
        <a:p>
          <a:endParaRPr lang="en-US"/>
        </a:p>
      </dgm:t>
    </dgm:pt>
    <dgm:pt modelId="{EFA5E247-9B88-4F43-810E-59D7799D9940}">
      <dgm:prSet/>
      <dgm:spPr/>
      <dgm:t>
        <a:bodyPr/>
        <a:lstStyle/>
        <a:p>
          <a:r>
            <a:rPr lang="en-US" dirty="0"/>
            <a:t>Do not click on</a:t>
          </a:r>
        </a:p>
      </dgm:t>
    </dgm:pt>
    <dgm:pt modelId="{7CB4CB9A-E50D-458F-9C8C-17DDB0A9D20C}" type="parTrans" cxnId="{9CF72BFA-1D3B-4743-9105-6EABCEBB4E08}">
      <dgm:prSet/>
      <dgm:spPr/>
      <dgm:t>
        <a:bodyPr/>
        <a:lstStyle/>
        <a:p>
          <a:endParaRPr lang="en-US"/>
        </a:p>
      </dgm:t>
    </dgm:pt>
    <dgm:pt modelId="{3B5CC38E-7BA2-444B-B049-B012D703D866}" type="sibTrans" cxnId="{9CF72BFA-1D3B-4743-9105-6EABCEBB4E08}">
      <dgm:prSet/>
      <dgm:spPr/>
      <dgm:t>
        <a:bodyPr/>
        <a:lstStyle/>
        <a:p>
          <a:endParaRPr lang="en-US"/>
        </a:p>
      </dgm:t>
    </dgm:pt>
    <dgm:pt modelId="{D8A62862-0C15-4B46-B902-A63C6C34913D}">
      <dgm:prSet/>
      <dgm:spPr/>
      <dgm:t>
        <a:bodyPr/>
        <a:lstStyle/>
        <a:p>
          <a:r>
            <a:rPr lang="en-US" dirty="0"/>
            <a:t>Do not click on links in emails from unknown senders or unfamiliar websites: This is a common way that malware is spread.</a:t>
          </a:r>
        </a:p>
      </dgm:t>
    </dgm:pt>
    <dgm:pt modelId="{16FFBB88-EAF3-4105-8F3A-9B31DE5508F3}" type="parTrans" cxnId="{29D950DF-F5DA-4FE9-A19B-10A284DE2684}">
      <dgm:prSet/>
      <dgm:spPr/>
      <dgm:t>
        <a:bodyPr/>
        <a:lstStyle/>
        <a:p>
          <a:endParaRPr lang="en-US"/>
        </a:p>
      </dgm:t>
    </dgm:pt>
    <dgm:pt modelId="{01C0D045-E03E-4CBB-916F-25A97FCDC0A8}" type="sibTrans" cxnId="{29D950DF-F5DA-4FE9-A19B-10A284DE2684}">
      <dgm:prSet/>
      <dgm:spPr/>
      <dgm:t>
        <a:bodyPr/>
        <a:lstStyle/>
        <a:p>
          <a:endParaRPr lang="en-US"/>
        </a:p>
      </dgm:t>
    </dgm:pt>
    <dgm:pt modelId="{6CD698AA-C52C-47D6-8FFD-70F9FB7F0EDD}">
      <dgm:prSet/>
      <dgm:spPr/>
      <dgm:t>
        <a:bodyPr/>
        <a:lstStyle/>
        <a:p>
          <a:r>
            <a:rPr lang="en-US" dirty="0"/>
            <a:t>Avoid</a:t>
          </a:r>
        </a:p>
      </dgm:t>
    </dgm:pt>
    <dgm:pt modelId="{D8804737-C520-4793-93F5-DCBC308052A4}" type="parTrans" cxnId="{C03E7490-0AC6-4626-A8E6-3F952159BDC5}">
      <dgm:prSet/>
      <dgm:spPr/>
      <dgm:t>
        <a:bodyPr/>
        <a:lstStyle/>
        <a:p>
          <a:endParaRPr lang="en-US"/>
        </a:p>
      </dgm:t>
    </dgm:pt>
    <dgm:pt modelId="{2B7BC575-BD0E-471D-930B-F6660B9E832C}" type="sibTrans" cxnId="{C03E7490-0AC6-4626-A8E6-3F952159BDC5}">
      <dgm:prSet/>
      <dgm:spPr/>
      <dgm:t>
        <a:bodyPr/>
        <a:lstStyle/>
        <a:p>
          <a:endParaRPr lang="en-US"/>
        </a:p>
      </dgm:t>
    </dgm:pt>
    <dgm:pt modelId="{03608432-F1F8-4EE1-BFC0-9F171A25999C}">
      <dgm:prSet/>
      <dgm:spPr/>
      <dgm:t>
        <a:bodyPr/>
        <a:lstStyle/>
        <a:p>
          <a:r>
            <a:rPr lang="en-US" dirty="0"/>
            <a:t>Avoid using unsecure </a:t>
          </a:r>
          <a:r>
            <a:rPr lang="en-US" dirty="0" err="1"/>
            <a:t>WiFi</a:t>
          </a:r>
          <a:r>
            <a:rPr lang="en-US" dirty="0"/>
            <a:t> networks in public places: Unsecure networks leave you vulnerable to man-in-the-middle attacks.</a:t>
          </a:r>
        </a:p>
      </dgm:t>
    </dgm:pt>
    <dgm:pt modelId="{905562D2-29D6-496E-BDC2-CB8BDC2EFCCB}" type="parTrans" cxnId="{B8652269-7900-4F8F-BD18-6FFD642938B1}">
      <dgm:prSet/>
      <dgm:spPr/>
      <dgm:t>
        <a:bodyPr/>
        <a:lstStyle/>
        <a:p>
          <a:endParaRPr lang="en-US"/>
        </a:p>
      </dgm:t>
    </dgm:pt>
    <dgm:pt modelId="{2A80C255-8A5D-472B-A5D4-E8163768F0E1}" type="sibTrans" cxnId="{B8652269-7900-4F8F-BD18-6FFD642938B1}">
      <dgm:prSet/>
      <dgm:spPr/>
      <dgm:t>
        <a:bodyPr/>
        <a:lstStyle/>
        <a:p>
          <a:endParaRPr lang="en-US"/>
        </a:p>
      </dgm:t>
    </dgm:pt>
    <dgm:pt modelId="{1F8DA233-5D20-4223-97A4-9C73FD0DB642}" type="pres">
      <dgm:prSet presAssocID="{BF580B0C-FA1B-471A-AB0A-8F34C533B7EF}" presName="Name0" presStyleCnt="0">
        <dgm:presLayoutVars>
          <dgm:dir/>
          <dgm:animLvl val="lvl"/>
          <dgm:resizeHandles val="exact"/>
        </dgm:presLayoutVars>
      </dgm:prSet>
      <dgm:spPr/>
    </dgm:pt>
    <dgm:pt modelId="{5B509ABA-C97E-40B4-B1B5-DAE15F4E6AFD}" type="pres">
      <dgm:prSet presAssocID="{02DE6C58-70BE-48B1-A06E-A8BF3C50941D}" presName="linNode" presStyleCnt="0"/>
      <dgm:spPr/>
    </dgm:pt>
    <dgm:pt modelId="{5E4E26F3-872C-44F1-A1F1-0825A47E1028}" type="pres">
      <dgm:prSet presAssocID="{02DE6C58-70BE-48B1-A06E-A8BF3C50941D}" presName="parentText" presStyleLbl="solidFgAcc1" presStyleIdx="0" presStyleCnt="5">
        <dgm:presLayoutVars>
          <dgm:chMax val="1"/>
          <dgm:bulletEnabled/>
        </dgm:presLayoutVars>
      </dgm:prSet>
      <dgm:spPr/>
    </dgm:pt>
    <dgm:pt modelId="{2E0DD864-8844-4AD9-B5EC-626FF360A208}" type="pres">
      <dgm:prSet presAssocID="{02DE6C58-70BE-48B1-A06E-A8BF3C50941D}" presName="descendantText" presStyleLbl="alignNode1" presStyleIdx="0" presStyleCnt="5">
        <dgm:presLayoutVars>
          <dgm:bulletEnabled/>
        </dgm:presLayoutVars>
      </dgm:prSet>
      <dgm:spPr/>
    </dgm:pt>
    <dgm:pt modelId="{2FA69991-2F56-46EC-8214-3FEF58AB9659}" type="pres">
      <dgm:prSet presAssocID="{2943CDAF-2B70-4BBB-8E6D-B18801CB438E}" presName="sp" presStyleCnt="0"/>
      <dgm:spPr/>
    </dgm:pt>
    <dgm:pt modelId="{5D183079-9662-4561-8574-BC3A2E361CF5}" type="pres">
      <dgm:prSet presAssocID="{BE9292CF-FA2C-427C-9B20-B267DAA7F4C7}" presName="linNode" presStyleCnt="0"/>
      <dgm:spPr/>
    </dgm:pt>
    <dgm:pt modelId="{C49A9D6B-6913-44A7-AD98-F353B53E0A01}" type="pres">
      <dgm:prSet presAssocID="{BE9292CF-FA2C-427C-9B20-B267DAA7F4C7}" presName="parentText" presStyleLbl="solidFgAcc1" presStyleIdx="1" presStyleCnt="5">
        <dgm:presLayoutVars>
          <dgm:chMax val="1"/>
          <dgm:bulletEnabled/>
        </dgm:presLayoutVars>
      </dgm:prSet>
      <dgm:spPr/>
    </dgm:pt>
    <dgm:pt modelId="{1721235B-A18E-46F5-AC74-6C9BA8D85170}" type="pres">
      <dgm:prSet presAssocID="{BE9292CF-FA2C-427C-9B20-B267DAA7F4C7}" presName="descendantText" presStyleLbl="alignNode1" presStyleIdx="1" presStyleCnt="5">
        <dgm:presLayoutVars>
          <dgm:bulletEnabled/>
        </dgm:presLayoutVars>
      </dgm:prSet>
      <dgm:spPr/>
    </dgm:pt>
    <dgm:pt modelId="{42631A14-C024-4413-B718-EA1A83C8E90C}" type="pres">
      <dgm:prSet presAssocID="{74BB8376-368B-4419-8B09-A4559C12979F}" presName="sp" presStyleCnt="0"/>
      <dgm:spPr/>
    </dgm:pt>
    <dgm:pt modelId="{29A0C29E-E8A5-420B-9961-F69FE1FF1936}" type="pres">
      <dgm:prSet presAssocID="{E145EC3D-1C79-48FC-9291-73CAC3E49FE4}" presName="linNode" presStyleCnt="0"/>
      <dgm:spPr/>
    </dgm:pt>
    <dgm:pt modelId="{7D0F58AB-E080-4C2E-9AED-CED882BCB307}" type="pres">
      <dgm:prSet presAssocID="{E145EC3D-1C79-48FC-9291-73CAC3E49FE4}" presName="parentText" presStyleLbl="solidFgAcc1" presStyleIdx="2" presStyleCnt="5">
        <dgm:presLayoutVars>
          <dgm:chMax val="1"/>
          <dgm:bulletEnabled/>
        </dgm:presLayoutVars>
      </dgm:prSet>
      <dgm:spPr/>
    </dgm:pt>
    <dgm:pt modelId="{04D1B33D-54A6-4228-AA4D-1D0C55B851AE}" type="pres">
      <dgm:prSet presAssocID="{E145EC3D-1C79-48FC-9291-73CAC3E49FE4}" presName="descendantText" presStyleLbl="alignNode1" presStyleIdx="2" presStyleCnt="5">
        <dgm:presLayoutVars>
          <dgm:bulletEnabled/>
        </dgm:presLayoutVars>
      </dgm:prSet>
      <dgm:spPr/>
    </dgm:pt>
    <dgm:pt modelId="{ADE7C583-E5D5-425F-8547-6DFDB599765A}" type="pres">
      <dgm:prSet presAssocID="{0A1A8260-1EF7-47B0-917E-A2D34BFAA968}" presName="sp" presStyleCnt="0"/>
      <dgm:spPr/>
    </dgm:pt>
    <dgm:pt modelId="{DFF730E0-10F7-4ED4-9F92-5E6C706213A7}" type="pres">
      <dgm:prSet presAssocID="{EFA5E247-9B88-4F43-810E-59D7799D9940}" presName="linNode" presStyleCnt="0"/>
      <dgm:spPr/>
    </dgm:pt>
    <dgm:pt modelId="{02E31210-F9DB-48F1-A298-9F7641340D3E}" type="pres">
      <dgm:prSet presAssocID="{EFA5E247-9B88-4F43-810E-59D7799D9940}" presName="parentText" presStyleLbl="solidFgAcc1" presStyleIdx="3" presStyleCnt="5">
        <dgm:presLayoutVars>
          <dgm:chMax val="1"/>
          <dgm:bulletEnabled/>
        </dgm:presLayoutVars>
      </dgm:prSet>
      <dgm:spPr/>
    </dgm:pt>
    <dgm:pt modelId="{4BA5A483-6A15-478B-88E5-C7A2B55C74B6}" type="pres">
      <dgm:prSet presAssocID="{EFA5E247-9B88-4F43-810E-59D7799D9940}" presName="descendantText" presStyleLbl="alignNode1" presStyleIdx="3" presStyleCnt="5">
        <dgm:presLayoutVars>
          <dgm:bulletEnabled/>
        </dgm:presLayoutVars>
      </dgm:prSet>
      <dgm:spPr/>
    </dgm:pt>
    <dgm:pt modelId="{CA58E3D7-379E-4D63-9EC8-4C47F7B18418}" type="pres">
      <dgm:prSet presAssocID="{3B5CC38E-7BA2-444B-B049-B012D703D866}" presName="sp" presStyleCnt="0"/>
      <dgm:spPr/>
    </dgm:pt>
    <dgm:pt modelId="{E3F92AAD-5B05-4677-902C-7710225EB5A5}" type="pres">
      <dgm:prSet presAssocID="{6CD698AA-C52C-47D6-8FFD-70F9FB7F0EDD}" presName="linNode" presStyleCnt="0"/>
      <dgm:spPr/>
    </dgm:pt>
    <dgm:pt modelId="{DB255C13-D091-4E42-B77B-F578BFB4D86C}" type="pres">
      <dgm:prSet presAssocID="{6CD698AA-C52C-47D6-8FFD-70F9FB7F0EDD}" presName="parentText" presStyleLbl="solidFgAcc1" presStyleIdx="4" presStyleCnt="5">
        <dgm:presLayoutVars>
          <dgm:chMax val="1"/>
          <dgm:bulletEnabled/>
        </dgm:presLayoutVars>
      </dgm:prSet>
      <dgm:spPr/>
    </dgm:pt>
    <dgm:pt modelId="{3E1361A6-FF44-4068-A6E3-2930E938F2EB}" type="pres">
      <dgm:prSet presAssocID="{6CD698AA-C52C-47D6-8FFD-70F9FB7F0EDD}" presName="descendantText" presStyleLbl="alignNode1" presStyleIdx="4" presStyleCnt="5">
        <dgm:presLayoutVars>
          <dgm:bulletEnabled/>
        </dgm:presLayoutVars>
      </dgm:prSet>
      <dgm:spPr/>
    </dgm:pt>
  </dgm:ptLst>
  <dgm:cxnLst>
    <dgm:cxn modelId="{FF421A1E-BA4F-4B74-B02E-027CFD6236D1}" type="presOf" srcId="{6CD698AA-C52C-47D6-8FFD-70F9FB7F0EDD}" destId="{DB255C13-D091-4E42-B77B-F578BFB4D86C}" srcOrd="0" destOrd="0" presId="urn:microsoft.com/office/officeart/2016/7/layout/VerticalHollowActionList"/>
    <dgm:cxn modelId="{ECB48722-216B-4DC6-A755-686312121E6D}" type="presOf" srcId="{D8A62862-0C15-4B46-B902-A63C6C34913D}" destId="{4BA5A483-6A15-478B-88E5-C7A2B55C74B6}" srcOrd="0" destOrd="0" presId="urn:microsoft.com/office/officeart/2016/7/layout/VerticalHollowActionList"/>
    <dgm:cxn modelId="{F60E9D3A-BD10-4244-90BE-9A399B141EEC}" type="presOf" srcId="{4DFE4EDE-15CE-4DE3-BB79-0B2000E5D0D3}" destId="{04D1B33D-54A6-4228-AA4D-1D0C55B851AE}" srcOrd="0" destOrd="0" presId="urn:microsoft.com/office/officeart/2016/7/layout/VerticalHollowActionList"/>
    <dgm:cxn modelId="{04F2CD3B-0D79-438C-93E6-A9FDF6866FFA}" type="presOf" srcId="{E145EC3D-1C79-48FC-9291-73CAC3E49FE4}" destId="{7D0F58AB-E080-4C2E-9AED-CED882BCB307}" srcOrd="0" destOrd="0" presId="urn:microsoft.com/office/officeart/2016/7/layout/VerticalHollowActionList"/>
    <dgm:cxn modelId="{3FFA563F-B4C3-4F57-AFCF-2D8F2F3D9853}" type="presOf" srcId="{BF580B0C-FA1B-471A-AB0A-8F34C533B7EF}" destId="{1F8DA233-5D20-4223-97A4-9C73FD0DB642}" srcOrd="0" destOrd="0" presId="urn:microsoft.com/office/officeart/2016/7/layout/VerticalHollowActionList"/>
    <dgm:cxn modelId="{0DA8335D-4A3C-48D5-A9C9-E08B43EE4270}" type="presOf" srcId="{02DE6C58-70BE-48B1-A06E-A8BF3C50941D}" destId="{5E4E26F3-872C-44F1-A1F1-0825A47E1028}" srcOrd="0" destOrd="0" presId="urn:microsoft.com/office/officeart/2016/7/layout/VerticalHollowActionList"/>
    <dgm:cxn modelId="{B8652269-7900-4F8F-BD18-6FFD642938B1}" srcId="{6CD698AA-C52C-47D6-8FFD-70F9FB7F0EDD}" destId="{03608432-F1F8-4EE1-BFC0-9F171A25999C}" srcOrd="0" destOrd="0" parTransId="{905562D2-29D6-496E-BDC2-CB8BDC2EFCCB}" sibTransId="{2A80C255-8A5D-472B-A5D4-E8163768F0E1}"/>
    <dgm:cxn modelId="{574E1586-E344-46D5-A02A-3AD1D9CFE605}" srcId="{BF580B0C-FA1B-471A-AB0A-8F34C533B7EF}" destId="{E145EC3D-1C79-48FC-9291-73CAC3E49FE4}" srcOrd="2" destOrd="0" parTransId="{55447AFC-C2AF-4C32-B07E-EED43DA8EB35}" sibTransId="{0A1A8260-1EF7-47B0-917E-A2D34BFAA968}"/>
    <dgm:cxn modelId="{6A12078A-B1ED-4F5A-9A40-F533F2005EB5}" type="presOf" srcId="{BE9292CF-FA2C-427C-9B20-B267DAA7F4C7}" destId="{C49A9D6B-6913-44A7-AD98-F353B53E0A01}" srcOrd="0" destOrd="0" presId="urn:microsoft.com/office/officeart/2016/7/layout/VerticalHollowActionList"/>
    <dgm:cxn modelId="{C03E7490-0AC6-4626-A8E6-3F952159BDC5}" srcId="{BF580B0C-FA1B-471A-AB0A-8F34C533B7EF}" destId="{6CD698AA-C52C-47D6-8FFD-70F9FB7F0EDD}" srcOrd="4" destOrd="0" parTransId="{D8804737-C520-4793-93F5-DCBC308052A4}" sibTransId="{2B7BC575-BD0E-471D-930B-F6660B9E832C}"/>
    <dgm:cxn modelId="{2C1DB691-AC9D-4226-ADAE-4A8F646589A5}" srcId="{02DE6C58-70BE-48B1-A06E-A8BF3C50941D}" destId="{97CE9825-D616-452B-AACF-7234E35E8BE3}" srcOrd="0" destOrd="0" parTransId="{73CBB97A-F73E-4EC7-976B-E197DBA0AAC0}" sibTransId="{4E36AE52-9791-4013-B3DD-135D6BF96070}"/>
    <dgm:cxn modelId="{67327CBD-7F32-4180-87ED-EC7E53BAB654}" srcId="{BF580B0C-FA1B-471A-AB0A-8F34C533B7EF}" destId="{02DE6C58-70BE-48B1-A06E-A8BF3C50941D}" srcOrd="0" destOrd="0" parTransId="{10267A47-AB3A-44C8-8629-8E8E6029DC15}" sibTransId="{2943CDAF-2B70-4BBB-8E6D-B18801CB438E}"/>
    <dgm:cxn modelId="{9504B2CB-4FF2-40F7-AFD3-5C06E84568FE}" type="presOf" srcId="{97CE9825-D616-452B-AACF-7234E35E8BE3}" destId="{2E0DD864-8844-4AD9-B5EC-626FF360A208}" srcOrd="0" destOrd="0" presId="urn:microsoft.com/office/officeart/2016/7/layout/VerticalHollowActionList"/>
    <dgm:cxn modelId="{23D9D7D2-5F06-4422-8E19-A35B3B8A5B1C}" type="presOf" srcId="{EFA5E247-9B88-4F43-810E-59D7799D9940}" destId="{02E31210-F9DB-48F1-A298-9F7641340D3E}" srcOrd="0" destOrd="0" presId="urn:microsoft.com/office/officeart/2016/7/layout/VerticalHollowActionList"/>
    <dgm:cxn modelId="{C914DDD4-4035-43E3-87FA-95F72EF67EC3}" srcId="{BE9292CF-FA2C-427C-9B20-B267DAA7F4C7}" destId="{C0430EA8-36CD-44AA-8C05-0A5F87DB42A4}" srcOrd="0" destOrd="0" parTransId="{C9DAAC42-FBDA-4BC7-95B9-CCD25506C989}" sibTransId="{E13FC059-D179-4EB6-BE4B-21C9AD9AD1FC}"/>
    <dgm:cxn modelId="{29D950DF-F5DA-4FE9-A19B-10A284DE2684}" srcId="{EFA5E247-9B88-4F43-810E-59D7799D9940}" destId="{D8A62862-0C15-4B46-B902-A63C6C34913D}" srcOrd="0" destOrd="0" parTransId="{16FFBB88-EAF3-4105-8F3A-9B31DE5508F3}" sibTransId="{01C0D045-E03E-4CBB-916F-25A97FCDC0A8}"/>
    <dgm:cxn modelId="{48E144E1-8962-4480-A69B-1D509A8158DF}" srcId="{E145EC3D-1C79-48FC-9291-73CAC3E49FE4}" destId="{4DFE4EDE-15CE-4DE3-BB79-0B2000E5D0D3}" srcOrd="0" destOrd="0" parTransId="{45DE6102-E62D-490D-89D6-295AA4CBB172}" sibTransId="{410356FB-3C2B-4D7E-8E5C-6B753CC5FB7F}"/>
    <dgm:cxn modelId="{15A086F4-0066-45E5-9ACA-A1CF1D0E57FD}" srcId="{BF580B0C-FA1B-471A-AB0A-8F34C533B7EF}" destId="{BE9292CF-FA2C-427C-9B20-B267DAA7F4C7}" srcOrd="1" destOrd="0" parTransId="{E9F93D68-4824-4DB4-822D-EA752B615B3C}" sibTransId="{74BB8376-368B-4419-8B09-A4559C12979F}"/>
    <dgm:cxn modelId="{9CF72BFA-1D3B-4743-9105-6EABCEBB4E08}" srcId="{BF580B0C-FA1B-471A-AB0A-8F34C533B7EF}" destId="{EFA5E247-9B88-4F43-810E-59D7799D9940}" srcOrd="3" destOrd="0" parTransId="{7CB4CB9A-E50D-458F-9C8C-17DDB0A9D20C}" sibTransId="{3B5CC38E-7BA2-444B-B049-B012D703D866}"/>
    <dgm:cxn modelId="{53325EFB-DD4A-47D9-9205-85D182F35327}" type="presOf" srcId="{03608432-F1F8-4EE1-BFC0-9F171A25999C}" destId="{3E1361A6-FF44-4068-A6E3-2930E938F2EB}" srcOrd="0" destOrd="0" presId="urn:microsoft.com/office/officeart/2016/7/layout/VerticalHollowActionList"/>
    <dgm:cxn modelId="{129315FF-8E89-4D40-9C8B-DBC6E535B698}" type="presOf" srcId="{C0430EA8-36CD-44AA-8C05-0A5F87DB42A4}" destId="{1721235B-A18E-46F5-AC74-6C9BA8D85170}" srcOrd="0" destOrd="0" presId="urn:microsoft.com/office/officeart/2016/7/layout/VerticalHollowActionList"/>
    <dgm:cxn modelId="{9ACBFAA4-42E8-401E-97B0-965ADEBC02C9}" type="presParOf" srcId="{1F8DA233-5D20-4223-97A4-9C73FD0DB642}" destId="{5B509ABA-C97E-40B4-B1B5-DAE15F4E6AFD}" srcOrd="0" destOrd="0" presId="urn:microsoft.com/office/officeart/2016/7/layout/VerticalHollowActionList"/>
    <dgm:cxn modelId="{80C1565E-FBCC-46C8-9589-A280BF816988}" type="presParOf" srcId="{5B509ABA-C97E-40B4-B1B5-DAE15F4E6AFD}" destId="{5E4E26F3-872C-44F1-A1F1-0825A47E1028}" srcOrd="0" destOrd="0" presId="urn:microsoft.com/office/officeart/2016/7/layout/VerticalHollowActionList"/>
    <dgm:cxn modelId="{FD264635-F5A0-43C9-8C52-4E059A76D00A}" type="presParOf" srcId="{5B509ABA-C97E-40B4-B1B5-DAE15F4E6AFD}" destId="{2E0DD864-8844-4AD9-B5EC-626FF360A208}" srcOrd="1" destOrd="0" presId="urn:microsoft.com/office/officeart/2016/7/layout/VerticalHollowActionList"/>
    <dgm:cxn modelId="{D20073BD-1ED6-4C58-8227-397956D83D98}" type="presParOf" srcId="{1F8DA233-5D20-4223-97A4-9C73FD0DB642}" destId="{2FA69991-2F56-46EC-8214-3FEF58AB9659}" srcOrd="1" destOrd="0" presId="urn:microsoft.com/office/officeart/2016/7/layout/VerticalHollowActionList"/>
    <dgm:cxn modelId="{1482514C-6BE0-4B80-B46C-41BE976BA2E4}" type="presParOf" srcId="{1F8DA233-5D20-4223-97A4-9C73FD0DB642}" destId="{5D183079-9662-4561-8574-BC3A2E361CF5}" srcOrd="2" destOrd="0" presId="urn:microsoft.com/office/officeart/2016/7/layout/VerticalHollowActionList"/>
    <dgm:cxn modelId="{7C88075A-E644-4402-9174-3922B673C7B4}" type="presParOf" srcId="{5D183079-9662-4561-8574-BC3A2E361CF5}" destId="{C49A9D6B-6913-44A7-AD98-F353B53E0A01}" srcOrd="0" destOrd="0" presId="urn:microsoft.com/office/officeart/2016/7/layout/VerticalHollowActionList"/>
    <dgm:cxn modelId="{23323C2E-1FD3-4911-828E-2E756B873454}" type="presParOf" srcId="{5D183079-9662-4561-8574-BC3A2E361CF5}" destId="{1721235B-A18E-46F5-AC74-6C9BA8D85170}" srcOrd="1" destOrd="0" presId="urn:microsoft.com/office/officeart/2016/7/layout/VerticalHollowActionList"/>
    <dgm:cxn modelId="{C4E744DF-E495-4193-9CCB-0A2A4D723C2B}" type="presParOf" srcId="{1F8DA233-5D20-4223-97A4-9C73FD0DB642}" destId="{42631A14-C024-4413-B718-EA1A83C8E90C}" srcOrd="3" destOrd="0" presId="urn:microsoft.com/office/officeart/2016/7/layout/VerticalHollowActionList"/>
    <dgm:cxn modelId="{A1C831CE-966B-4AD7-B96A-277372331B80}" type="presParOf" srcId="{1F8DA233-5D20-4223-97A4-9C73FD0DB642}" destId="{29A0C29E-E8A5-420B-9961-F69FE1FF1936}" srcOrd="4" destOrd="0" presId="urn:microsoft.com/office/officeart/2016/7/layout/VerticalHollowActionList"/>
    <dgm:cxn modelId="{F9816726-CE42-4BDC-A0EB-2CE529BFCF93}" type="presParOf" srcId="{29A0C29E-E8A5-420B-9961-F69FE1FF1936}" destId="{7D0F58AB-E080-4C2E-9AED-CED882BCB307}" srcOrd="0" destOrd="0" presId="urn:microsoft.com/office/officeart/2016/7/layout/VerticalHollowActionList"/>
    <dgm:cxn modelId="{9407C6BB-9B47-4B7F-AE37-BE280987A367}" type="presParOf" srcId="{29A0C29E-E8A5-420B-9961-F69FE1FF1936}" destId="{04D1B33D-54A6-4228-AA4D-1D0C55B851AE}" srcOrd="1" destOrd="0" presId="urn:microsoft.com/office/officeart/2016/7/layout/VerticalHollowActionList"/>
    <dgm:cxn modelId="{5C18D6B9-142A-4C04-A726-C75B7291FF42}" type="presParOf" srcId="{1F8DA233-5D20-4223-97A4-9C73FD0DB642}" destId="{ADE7C583-E5D5-425F-8547-6DFDB599765A}" srcOrd="5" destOrd="0" presId="urn:microsoft.com/office/officeart/2016/7/layout/VerticalHollowActionList"/>
    <dgm:cxn modelId="{69647323-370B-475B-9AB8-4CF84A8FC787}" type="presParOf" srcId="{1F8DA233-5D20-4223-97A4-9C73FD0DB642}" destId="{DFF730E0-10F7-4ED4-9F92-5E6C706213A7}" srcOrd="6" destOrd="0" presId="urn:microsoft.com/office/officeart/2016/7/layout/VerticalHollowActionList"/>
    <dgm:cxn modelId="{7F71A423-16D9-49F4-BFAC-7CF615AFA133}" type="presParOf" srcId="{DFF730E0-10F7-4ED4-9F92-5E6C706213A7}" destId="{02E31210-F9DB-48F1-A298-9F7641340D3E}" srcOrd="0" destOrd="0" presId="urn:microsoft.com/office/officeart/2016/7/layout/VerticalHollowActionList"/>
    <dgm:cxn modelId="{14ABC1F2-EBF3-4D53-8D37-6B09C1121066}" type="presParOf" srcId="{DFF730E0-10F7-4ED4-9F92-5E6C706213A7}" destId="{4BA5A483-6A15-478B-88E5-C7A2B55C74B6}" srcOrd="1" destOrd="0" presId="urn:microsoft.com/office/officeart/2016/7/layout/VerticalHollowActionList"/>
    <dgm:cxn modelId="{ACED3E5C-F033-4569-8A08-5114753B3FE8}" type="presParOf" srcId="{1F8DA233-5D20-4223-97A4-9C73FD0DB642}" destId="{CA58E3D7-379E-4D63-9EC8-4C47F7B18418}" srcOrd="7" destOrd="0" presId="urn:microsoft.com/office/officeart/2016/7/layout/VerticalHollowActionList"/>
    <dgm:cxn modelId="{654C123C-1ACE-4A88-B1A4-0C2854B519DB}" type="presParOf" srcId="{1F8DA233-5D20-4223-97A4-9C73FD0DB642}" destId="{E3F92AAD-5B05-4677-902C-7710225EB5A5}" srcOrd="8" destOrd="0" presId="urn:microsoft.com/office/officeart/2016/7/layout/VerticalHollowActionList"/>
    <dgm:cxn modelId="{1065FB3B-7732-4F78-BA1B-ECF1A0665DAD}" type="presParOf" srcId="{E3F92AAD-5B05-4677-902C-7710225EB5A5}" destId="{DB255C13-D091-4E42-B77B-F578BFB4D86C}" srcOrd="0" destOrd="0" presId="urn:microsoft.com/office/officeart/2016/7/layout/VerticalHollowActionList"/>
    <dgm:cxn modelId="{37B81702-2E0C-4606-8146-D5CF684BBDF5}" type="presParOf" srcId="{E3F92AAD-5B05-4677-902C-7710225EB5A5}" destId="{3E1361A6-FF44-4068-A6E3-2930E938F2EB}"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20EF9-461C-43CC-B062-407356003252}">
      <dsp:nvSpPr>
        <dsp:cNvPr id="0" name=""/>
        <dsp:cNvSpPr/>
      </dsp:nvSpPr>
      <dsp:spPr>
        <a:xfrm>
          <a:off x="0" y="528909"/>
          <a:ext cx="5467477" cy="14847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1. Cybercrime includes single actors or groups targeting systems for financial gain or to cause disruption.</a:t>
          </a:r>
        </a:p>
      </dsp:txBody>
      <dsp:txXfrm>
        <a:off x="72479" y="601388"/>
        <a:ext cx="5322519" cy="1339772"/>
      </dsp:txXfrm>
    </dsp:sp>
    <dsp:sp modelId="{26A8FEA4-E174-4A02-BB14-3CF29C005AE3}">
      <dsp:nvSpPr>
        <dsp:cNvPr id="0" name=""/>
        <dsp:cNvSpPr/>
      </dsp:nvSpPr>
      <dsp:spPr>
        <a:xfrm>
          <a:off x="0" y="2091399"/>
          <a:ext cx="5467477" cy="14847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2. Cyber-attack often involves politically motivated information gathering.</a:t>
          </a:r>
        </a:p>
      </dsp:txBody>
      <dsp:txXfrm>
        <a:off x="72479" y="2163878"/>
        <a:ext cx="5322519" cy="1339772"/>
      </dsp:txXfrm>
    </dsp:sp>
    <dsp:sp modelId="{6D9C4E1F-69AA-4D21-A391-89C11FF9DA57}">
      <dsp:nvSpPr>
        <dsp:cNvPr id="0" name=""/>
        <dsp:cNvSpPr/>
      </dsp:nvSpPr>
      <dsp:spPr>
        <a:xfrm>
          <a:off x="0" y="3653889"/>
          <a:ext cx="5467477" cy="14847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3. Cyberterrorism is intended to undermine electronic systems to cause panic or fear.</a:t>
          </a:r>
        </a:p>
      </dsp:txBody>
      <dsp:txXfrm>
        <a:off x="72479" y="3726368"/>
        <a:ext cx="5322519" cy="1339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DD864-8844-4AD9-B5EC-626FF360A208}">
      <dsp:nvSpPr>
        <dsp:cNvPr id="0" name=""/>
        <dsp:cNvSpPr/>
      </dsp:nvSpPr>
      <dsp:spPr>
        <a:xfrm>
          <a:off x="2103120" y="1891"/>
          <a:ext cx="8412480" cy="82991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10799" rIns="163225" bIns="210799" numCol="1" spcCol="1270" anchor="ctr" anchorCtr="0">
          <a:noAutofit/>
        </a:bodyPr>
        <a:lstStyle/>
        <a:p>
          <a:pPr marL="0" lvl="0" indent="0" algn="l" defTabSz="622300">
            <a:lnSpc>
              <a:spcPct val="90000"/>
            </a:lnSpc>
            <a:spcBef>
              <a:spcPct val="0"/>
            </a:spcBef>
            <a:spcAft>
              <a:spcPct val="35000"/>
            </a:spcAft>
            <a:buNone/>
          </a:pPr>
          <a:r>
            <a:rPr lang="en-US" sz="1400" kern="1200" dirty="0"/>
            <a:t>Update your software and operating system: This means you benefit from the latest security patches.</a:t>
          </a:r>
        </a:p>
      </dsp:txBody>
      <dsp:txXfrm>
        <a:off x="2103120" y="1891"/>
        <a:ext cx="8412480" cy="829916"/>
      </dsp:txXfrm>
    </dsp:sp>
    <dsp:sp modelId="{5E4E26F3-872C-44F1-A1F1-0825A47E1028}">
      <dsp:nvSpPr>
        <dsp:cNvPr id="0" name=""/>
        <dsp:cNvSpPr/>
      </dsp:nvSpPr>
      <dsp:spPr>
        <a:xfrm>
          <a:off x="0" y="1891"/>
          <a:ext cx="2103120" cy="829916"/>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77" rIns="111290" bIns="81977" numCol="1" spcCol="1270" anchor="ctr" anchorCtr="0">
          <a:noAutofit/>
        </a:bodyPr>
        <a:lstStyle/>
        <a:p>
          <a:pPr marL="0" lvl="0" indent="0" algn="ctr" defTabSz="800100" rtl="0">
            <a:lnSpc>
              <a:spcPct val="90000"/>
            </a:lnSpc>
            <a:spcBef>
              <a:spcPct val="0"/>
            </a:spcBef>
            <a:spcAft>
              <a:spcPct val="35000"/>
            </a:spcAft>
            <a:buNone/>
          </a:pPr>
          <a:r>
            <a:rPr lang="en-US" sz="1800" kern="1200" dirty="0"/>
            <a:t>Update</a:t>
          </a:r>
          <a:r>
            <a:rPr lang="en-US" sz="1800" kern="1200" dirty="0">
              <a:latin typeface="Calibri Light" panose="020F0302020204030204"/>
            </a:rPr>
            <a:t> </a:t>
          </a:r>
          <a:endParaRPr lang="en-US" sz="1800" kern="1200" dirty="0"/>
        </a:p>
      </dsp:txBody>
      <dsp:txXfrm>
        <a:off x="0" y="1891"/>
        <a:ext cx="2103120" cy="829916"/>
      </dsp:txXfrm>
    </dsp:sp>
    <dsp:sp modelId="{1721235B-A18E-46F5-AC74-6C9BA8D85170}">
      <dsp:nvSpPr>
        <dsp:cNvPr id="0" name=""/>
        <dsp:cNvSpPr/>
      </dsp:nvSpPr>
      <dsp:spPr>
        <a:xfrm>
          <a:off x="2103120" y="881602"/>
          <a:ext cx="8412480" cy="82991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10799" rIns="163225" bIns="210799" numCol="1" spcCol="1270" anchor="ctr" anchorCtr="0">
          <a:noAutofit/>
        </a:bodyPr>
        <a:lstStyle/>
        <a:p>
          <a:pPr marL="0" lvl="0" indent="0" algn="l" defTabSz="622300">
            <a:lnSpc>
              <a:spcPct val="90000"/>
            </a:lnSpc>
            <a:spcBef>
              <a:spcPct val="0"/>
            </a:spcBef>
            <a:spcAft>
              <a:spcPct val="35000"/>
            </a:spcAft>
            <a:buNone/>
          </a:pPr>
          <a:r>
            <a:rPr lang="en-US" sz="1400" kern="1200" dirty="0"/>
            <a:t>Use anti-virus software and strong passwords</a:t>
          </a:r>
        </a:p>
      </dsp:txBody>
      <dsp:txXfrm>
        <a:off x="2103120" y="881602"/>
        <a:ext cx="8412480" cy="829916"/>
      </dsp:txXfrm>
    </dsp:sp>
    <dsp:sp modelId="{C49A9D6B-6913-44A7-AD98-F353B53E0A01}">
      <dsp:nvSpPr>
        <dsp:cNvPr id="0" name=""/>
        <dsp:cNvSpPr/>
      </dsp:nvSpPr>
      <dsp:spPr>
        <a:xfrm>
          <a:off x="0" y="881602"/>
          <a:ext cx="2103120" cy="829916"/>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77" rIns="111290" bIns="81977" numCol="1" spcCol="1270" anchor="ctr" anchorCtr="0">
          <a:noAutofit/>
        </a:bodyPr>
        <a:lstStyle/>
        <a:p>
          <a:pPr marL="0" lvl="0" indent="0" algn="ctr" defTabSz="800100">
            <a:lnSpc>
              <a:spcPct val="90000"/>
            </a:lnSpc>
            <a:spcBef>
              <a:spcPct val="0"/>
            </a:spcBef>
            <a:spcAft>
              <a:spcPct val="35000"/>
            </a:spcAft>
            <a:buNone/>
          </a:pPr>
          <a:r>
            <a:rPr lang="en-US" sz="1800" kern="1200" dirty="0"/>
            <a:t>Use</a:t>
          </a:r>
        </a:p>
      </dsp:txBody>
      <dsp:txXfrm>
        <a:off x="0" y="881602"/>
        <a:ext cx="2103120" cy="829916"/>
      </dsp:txXfrm>
    </dsp:sp>
    <dsp:sp modelId="{04D1B33D-54A6-4228-AA4D-1D0C55B851AE}">
      <dsp:nvSpPr>
        <dsp:cNvPr id="0" name=""/>
        <dsp:cNvSpPr/>
      </dsp:nvSpPr>
      <dsp:spPr>
        <a:xfrm>
          <a:off x="2103120" y="1761313"/>
          <a:ext cx="8412480" cy="82991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10799" rIns="163225" bIns="210799" numCol="1" spcCol="1270" anchor="ctr" anchorCtr="0">
          <a:noAutofit/>
        </a:bodyPr>
        <a:lstStyle/>
        <a:p>
          <a:pPr marL="0" lvl="0" indent="0" algn="l" defTabSz="622300">
            <a:lnSpc>
              <a:spcPct val="90000"/>
            </a:lnSpc>
            <a:spcBef>
              <a:spcPct val="0"/>
            </a:spcBef>
            <a:spcAft>
              <a:spcPct val="35000"/>
            </a:spcAft>
            <a:buNone/>
          </a:pPr>
          <a:r>
            <a:rPr lang="en-US" sz="1400" kern="1200" dirty="0"/>
            <a:t>Do not open email attachments from unknown senders: These could be infected with malware.</a:t>
          </a:r>
        </a:p>
      </dsp:txBody>
      <dsp:txXfrm>
        <a:off x="2103120" y="1761313"/>
        <a:ext cx="8412480" cy="829916"/>
      </dsp:txXfrm>
    </dsp:sp>
    <dsp:sp modelId="{7D0F58AB-E080-4C2E-9AED-CED882BCB307}">
      <dsp:nvSpPr>
        <dsp:cNvPr id="0" name=""/>
        <dsp:cNvSpPr/>
      </dsp:nvSpPr>
      <dsp:spPr>
        <a:xfrm>
          <a:off x="0" y="1761313"/>
          <a:ext cx="2103120" cy="829916"/>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77" rIns="111290" bIns="81977" numCol="1" spcCol="1270" anchor="ctr" anchorCtr="0">
          <a:noAutofit/>
        </a:bodyPr>
        <a:lstStyle/>
        <a:p>
          <a:pPr marL="0" lvl="0" indent="0" algn="ctr" defTabSz="800100">
            <a:lnSpc>
              <a:spcPct val="90000"/>
            </a:lnSpc>
            <a:spcBef>
              <a:spcPct val="0"/>
            </a:spcBef>
            <a:spcAft>
              <a:spcPct val="35000"/>
            </a:spcAft>
            <a:buNone/>
          </a:pPr>
          <a:r>
            <a:rPr lang="en-US" sz="1800" kern="1200" dirty="0"/>
            <a:t>Do not open</a:t>
          </a:r>
        </a:p>
      </dsp:txBody>
      <dsp:txXfrm>
        <a:off x="0" y="1761313"/>
        <a:ext cx="2103120" cy="829916"/>
      </dsp:txXfrm>
    </dsp:sp>
    <dsp:sp modelId="{4BA5A483-6A15-478B-88E5-C7A2B55C74B6}">
      <dsp:nvSpPr>
        <dsp:cNvPr id="0" name=""/>
        <dsp:cNvSpPr/>
      </dsp:nvSpPr>
      <dsp:spPr>
        <a:xfrm>
          <a:off x="2103120" y="2641025"/>
          <a:ext cx="8412480" cy="82991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10799" rIns="163225" bIns="210799" numCol="1" spcCol="1270" anchor="ctr" anchorCtr="0">
          <a:noAutofit/>
        </a:bodyPr>
        <a:lstStyle/>
        <a:p>
          <a:pPr marL="0" lvl="0" indent="0" algn="l" defTabSz="622300">
            <a:lnSpc>
              <a:spcPct val="90000"/>
            </a:lnSpc>
            <a:spcBef>
              <a:spcPct val="0"/>
            </a:spcBef>
            <a:spcAft>
              <a:spcPct val="35000"/>
            </a:spcAft>
            <a:buNone/>
          </a:pPr>
          <a:r>
            <a:rPr lang="en-US" sz="1400" kern="1200" dirty="0"/>
            <a:t>Do not click on links in emails from unknown senders or unfamiliar websites: This is a common way that malware is spread.</a:t>
          </a:r>
        </a:p>
      </dsp:txBody>
      <dsp:txXfrm>
        <a:off x="2103120" y="2641025"/>
        <a:ext cx="8412480" cy="829916"/>
      </dsp:txXfrm>
    </dsp:sp>
    <dsp:sp modelId="{02E31210-F9DB-48F1-A298-9F7641340D3E}">
      <dsp:nvSpPr>
        <dsp:cNvPr id="0" name=""/>
        <dsp:cNvSpPr/>
      </dsp:nvSpPr>
      <dsp:spPr>
        <a:xfrm>
          <a:off x="0" y="2641025"/>
          <a:ext cx="2103120" cy="829916"/>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77" rIns="111290" bIns="81977" numCol="1" spcCol="1270" anchor="ctr" anchorCtr="0">
          <a:noAutofit/>
        </a:bodyPr>
        <a:lstStyle/>
        <a:p>
          <a:pPr marL="0" lvl="0" indent="0" algn="ctr" defTabSz="800100">
            <a:lnSpc>
              <a:spcPct val="90000"/>
            </a:lnSpc>
            <a:spcBef>
              <a:spcPct val="0"/>
            </a:spcBef>
            <a:spcAft>
              <a:spcPct val="35000"/>
            </a:spcAft>
            <a:buNone/>
          </a:pPr>
          <a:r>
            <a:rPr lang="en-US" sz="1800" kern="1200" dirty="0"/>
            <a:t>Do not click on</a:t>
          </a:r>
        </a:p>
      </dsp:txBody>
      <dsp:txXfrm>
        <a:off x="0" y="2641025"/>
        <a:ext cx="2103120" cy="829916"/>
      </dsp:txXfrm>
    </dsp:sp>
    <dsp:sp modelId="{3E1361A6-FF44-4068-A6E3-2930E938F2EB}">
      <dsp:nvSpPr>
        <dsp:cNvPr id="0" name=""/>
        <dsp:cNvSpPr/>
      </dsp:nvSpPr>
      <dsp:spPr>
        <a:xfrm>
          <a:off x="2103120" y="3520736"/>
          <a:ext cx="8412480" cy="82991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10799" rIns="163225" bIns="210799" numCol="1" spcCol="1270" anchor="ctr" anchorCtr="0">
          <a:noAutofit/>
        </a:bodyPr>
        <a:lstStyle/>
        <a:p>
          <a:pPr marL="0" lvl="0" indent="0" algn="l" defTabSz="622300">
            <a:lnSpc>
              <a:spcPct val="90000"/>
            </a:lnSpc>
            <a:spcBef>
              <a:spcPct val="0"/>
            </a:spcBef>
            <a:spcAft>
              <a:spcPct val="35000"/>
            </a:spcAft>
            <a:buNone/>
          </a:pPr>
          <a:r>
            <a:rPr lang="en-US" sz="1400" kern="1200" dirty="0"/>
            <a:t>Avoid using unsecure </a:t>
          </a:r>
          <a:r>
            <a:rPr lang="en-US" sz="1400" kern="1200" dirty="0" err="1"/>
            <a:t>WiFi</a:t>
          </a:r>
          <a:r>
            <a:rPr lang="en-US" sz="1400" kern="1200" dirty="0"/>
            <a:t> networks in public places: Unsecure networks leave you vulnerable to man-in-the-middle attacks.</a:t>
          </a:r>
        </a:p>
      </dsp:txBody>
      <dsp:txXfrm>
        <a:off x="2103120" y="3520736"/>
        <a:ext cx="8412480" cy="829916"/>
      </dsp:txXfrm>
    </dsp:sp>
    <dsp:sp modelId="{DB255C13-D091-4E42-B77B-F578BFB4D86C}">
      <dsp:nvSpPr>
        <dsp:cNvPr id="0" name=""/>
        <dsp:cNvSpPr/>
      </dsp:nvSpPr>
      <dsp:spPr>
        <a:xfrm>
          <a:off x="0" y="3520736"/>
          <a:ext cx="2103120" cy="829916"/>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77" rIns="111290" bIns="81977" numCol="1" spcCol="1270" anchor="ctr" anchorCtr="0">
          <a:noAutofit/>
        </a:bodyPr>
        <a:lstStyle/>
        <a:p>
          <a:pPr marL="0" lvl="0" indent="0" algn="ctr" defTabSz="800100">
            <a:lnSpc>
              <a:spcPct val="90000"/>
            </a:lnSpc>
            <a:spcBef>
              <a:spcPct val="0"/>
            </a:spcBef>
            <a:spcAft>
              <a:spcPct val="35000"/>
            </a:spcAft>
            <a:buNone/>
          </a:pPr>
          <a:r>
            <a:rPr lang="en-US" sz="1800" kern="1200" dirty="0"/>
            <a:t>Avoid</a:t>
          </a:r>
        </a:p>
      </dsp:txBody>
      <dsp:txXfrm>
        <a:off x="0" y="3520736"/>
        <a:ext cx="2103120" cy="8299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lacklistednews.com/article/73394/biotech-pharma-and-healthcare-firms-report-high-levels-of-cybersecurity-incidents-and.html"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creativecommons.org/licenses/by/3.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sgracesonthemenu.com/2011/11/search-queries.html"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kaspersky.co.in/resource-center/definitions/what-is-cyber-security"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mpliancebuilding.com/category/web2-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article/hiring/cyber-security-jobs-now-at-premium-as-india-goes-digital-17150"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6" name="Rectangle 229">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1">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A picture containing text&#10;&#10;Description automatically generated">
            <a:extLst>
              <a:ext uri="{FF2B5EF4-FFF2-40B4-BE49-F238E27FC236}">
                <a16:creationId xmlns:a16="http://schemas.microsoft.com/office/drawing/2014/main" id="{838DCE59-5C3E-2037-9885-478665062FD2}"/>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15118" b="613"/>
          <a:stretch/>
        </p:blipFill>
        <p:spPr>
          <a:xfrm>
            <a:off x="20" y="10"/>
            <a:ext cx="12191981" cy="6857990"/>
          </a:xfrm>
          <a:prstGeom prst="rect">
            <a:avLst/>
          </a:prstGeom>
        </p:spPr>
      </p:pic>
      <p:sp>
        <p:nvSpPr>
          <p:cNvPr id="5" name="TextBox 4">
            <a:extLst>
              <a:ext uri="{FF2B5EF4-FFF2-40B4-BE49-F238E27FC236}">
                <a16:creationId xmlns:a16="http://schemas.microsoft.com/office/drawing/2014/main" id="{6BF0A8D6-9689-C324-5722-1A7FBB764649}"/>
              </a:ext>
            </a:extLst>
          </p:cNvPr>
          <p:cNvSpPr txBox="1"/>
          <p:nvPr/>
        </p:nvSpPr>
        <p:spPr>
          <a:xfrm>
            <a:off x="838344" y="2013625"/>
            <a:ext cx="4614759" cy="218857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lvl="1" algn="r">
              <a:lnSpc>
                <a:spcPct val="90000"/>
              </a:lnSpc>
              <a:spcBef>
                <a:spcPct val="0"/>
              </a:spcBef>
              <a:spcAft>
                <a:spcPts val="600"/>
              </a:spcAft>
            </a:pPr>
            <a:r>
              <a:rPr lang="en-US" sz="6600" dirty="0">
                <a:solidFill>
                  <a:srgbClr val="FFFFFF"/>
                </a:solidFill>
                <a:latin typeface="Cambria"/>
                <a:ea typeface="Cambria"/>
              </a:rPr>
              <a:t>CYBER SECURITY</a:t>
            </a:r>
            <a:endParaRPr lang="en-US" sz="6600">
              <a:latin typeface="Cambria"/>
              <a:ea typeface="Cambria"/>
            </a:endParaRPr>
          </a:p>
        </p:txBody>
      </p:sp>
      <p:pic>
        <p:nvPicPr>
          <p:cNvPr id="2" name="Picture 2" descr="A picture containing text, electronics&#10;&#10;Description automatically generated">
            <a:extLst>
              <a:ext uri="{FF2B5EF4-FFF2-40B4-BE49-F238E27FC236}">
                <a16:creationId xmlns:a16="http://schemas.microsoft.com/office/drawing/2014/main" id="{0C2710AB-F6D0-37EE-33B6-697892A51066}"/>
              </a:ext>
            </a:extLst>
          </p:cNvPr>
          <p:cNvPicPr>
            <a:picLocks noChangeAspect="1"/>
          </p:cNvPicPr>
          <p:nvPr/>
        </p:nvPicPr>
        <p:blipFill rotWithShape="1">
          <a:blip r:embed="rId4"/>
          <a:srcRect l="17376" r="12346"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cene3d>
            <a:camera prst="perspectiveContrastingLeftFacing">
              <a:rot lat="300000" lon="19800000" rev="0"/>
            </a:camera>
            <a:lightRig rig="threePt" dir="t">
              <a:rot lat="0" lon="0" rev="2700000"/>
            </a:lightRig>
          </a:scene3d>
          <a:sp3d>
            <a:bevelT w="63500" h="50800"/>
          </a:sp3d>
        </p:spPr>
      </p:pic>
      <p:sp>
        <p:nvSpPr>
          <p:cNvPr id="8" name="TextBox 7">
            <a:extLst>
              <a:ext uri="{FF2B5EF4-FFF2-40B4-BE49-F238E27FC236}">
                <a16:creationId xmlns:a16="http://schemas.microsoft.com/office/drawing/2014/main" id="{B5FAFB95-E5B4-8DAD-FE31-A9F41E8C7291}"/>
              </a:ext>
            </a:extLst>
          </p:cNvPr>
          <p:cNvSpPr txBox="1"/>
          <p:nvPr/>
        </p:nvSpPr>
        <p:spPr>
          <a:xfrm>
            <a:off x="9990757"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10" name="TextBox 9">
            <a:extLst>
              <a:ext uri="{FF2B5EF4-FFF2-40B4-BE49-F238E27FC236}">
                <a16:creationId xmlns:a16="http://schemas.microsoft.com/office/drawing/2014/main" id="{DB76C8AB-EF9E-CF13-CC8F-634DF8ECDA28}"/>
              </a:ext>
            </a:extLst>
          </p:cNvPr>
          <p:cNvSpPr txBox="1"/>
          <p:nvPr/>
        </p:nvSpPr>
        <p:spPr>
          <a:xfrm>
            <a:off x="1322768" y="4891289"/>
            <a:ext cx="338995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latin typeface="Cambria"/>
                <a:ea typeface="Cambria"/>
              </a:rPr>
              <a:t>By:</a:t>
            </a:r>
          </a:p>
          <a:p>
            <a:r>
              <a:rPr lang="en-US" dirty="0">
                <a:solidFill>
                  <a:schemeClr val="bg1"/>
                </a:solidFill>
                <a:latin typeface="Cambria"/>
                <a:ea typeface="Cambria"/>
              </a:rPr>
              <a:t>Annas </a:t>
            </a:r>
            <a:r>
              <a:rPr lang="en-US" dirty="0" err="1">
                <a:solidFill>
                  <a:schemeClr val="bg1"/>
                </a:solidFill>
                <a:latin typeface="Cambria"/>
                <a:ea typeface="Cambria"/>
              </a:rPr>
              <a:t>Furquan</a:t>
            </a:r>
            <a:r>
              <a:rPr lang="en-US" dirty="0">
                <a:solidFill>
                  <a:schemeClr val="bg1"/>
                </a:solidFill>
                <a:latin typeface="Cambria"/>
                <a:ea typeface="Cambria"/>
              </a:rPr>
              <a:t> Pasha</a:t>
            </a:r>
          </a:p>
          <a:p>
            <a:r>
              <a:rPr lang="en-US" dirty="0">
                <a:solidFill>
                  <a:schemeClr val="bg1"/>
                </a:solidFill>
                <a:latin typeface="Cambria"/>
                <a:ea typeface="Cambria"/>
              </a:rPr>
              <a:t>20011A0503</a:t>
            </a:r>
          </a:p>
          <a:p>
            <a:r>
              <a:rPr lang="en-US" dirty="0" err="1">
                <a:solidFill>
                  <a:schemeClr val="bg1"/>
                </a:solidFill>
                <a:latin typeface="Cambria"/>
                <a:ea typeface="Cambria"/>
              </a:rPr>
              <a:t>B.Tech</a:t>
            </a:r>
            <a:r>
              <a:rPr lang="en-US" dirty="0">
                <a:solidFill>
                  <a:schemeClr val="bg1"/>
                </a:solidFill>
                <a:latin typeface="Cambria"/>
                <a:ea typeface="Cambria"/>
              </a:rPr>
              <a:t> 3rd Year </a:t>
            </a:r>
          </a:p>
          <a:p>
            <a:r>
              <a:rPr lang="en-US" dirty="0">
                <a:solidFill>
                  <a:schemeClr val="bg1"/>
                </a:solidFill>
                <a:latin typeface="Cambria"/>
                <a:ea typeface="Cambria"/>
              </a:rPr>
              <a:t>JNTUH College Of Engineering </a:t>
            </a:r>
          </a:p>
        </p:txBody>
      </p:sp>
    </p:spTree>
    <p:extLst>
      <p:ext uri="{BB962C8B-B14F-4D97-AF65-F5344CB8AC3E}">
        <p14:creationId xmlns:p14="http://schemas.microsoft.com/office/powerpoint/2010/main" val="325974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F6FB2C-A499-3489-3119-C0F9E6CF7078}"/>
              </a:ext>
            </a:extLst>
          </p:cNvPr>
          <p:cNvSpPr>
            <a:spLocks noGrp="1"/>
          </p:cNvSpPr>
          <p:nvPr>
            <p:ph type="title"/>
          </p:nvPr>
        </p:nvSpPr>
        <p:spPr>
          <a:xfrm>
            <a:off x="841248" y="704850"/>
            <a:ext cx="3751697" cy="2978150"/>
          </a:xfrm>
        </p:spPr>
        <p:txBody>
          <a:bodyPr anchor="b">
            <a:normAutofit/>
          </a:bodyPr>
          <a:lstStyle/>
          <a:p>
            <a:r>
              <a:rPr lang="en-US" sz="4100">
                <a:solidFill>
                  <a:schemeClr val="bg1"/>
                </a:solidFill>
                <a:latin typeface="Cambria"/>
                <a:ea typeface="+mj-lt"/>
                <a:cs typeface="+mj-lt"/>
              </a:rPr>
              <a:t>There are a number of different types of malware, including:</a:t>
            </a:r>
            <a:endParaRPr lang="en-US" sz="4100">
              <a:solidFill>
                <a:schemeClr val="bg1"/>
              </a:solidFill>
              <a:latin typeface="Cambria"/>
              <a:ea typeface="Cambria"/>
            </a:endParaRPr>
          </a:p>
        </p:txBody>
      </p:sp>
      <p:sp>
        <p:nvSpPr>
          <p:cNvPr id="7" name="Content Placeholder 2">
            <a:extLst>
              <a:ext uri="{FF2B5EF4-FFF2-40B4-BE49-F238E27FC236}">
                <a16:creationId xmlns:a16="http://schemas.microsoft.com/office/drawing/2014/main" id="{44721FEF-7859-768E-A0CB-87EE9BB4B0E0}"/>
              </a:ext>
            </a:extLst>
          </p:cNvPr>
          <p:cNvSpPr>
            <a:spLocks noGrp="1"/>
          </p:cNvSpPr>
          <p:nvPr>
            <p:ph idx="1"/>
          </p:nvPr>
        </p:nvSpPr>
        <p:spPr>
          <a:xfrm>
            <a:off x="5735035" y="585631"/>
            <a:ext cx="5887074" cy="5413866"/>
          </a:xfrm>
        </p:spPr>
        <p:txBody>
          <a:bodyPr vert="horz" lIns="91440" tIns="45720" rIns="91440" bIns="45720" rtlCol="0" anchor="ctr">
            <a:normAutofit/>
          </a:bodyPr>
          <a:lstStyle/>
          <a:p>
            <a:r>
              <a:rPr lang="en-US" sz="1600" b="1" dirty="0">
                <a:latin typeface="Cambria"/>
                <a:ea typeface="+mn-lt"/>
                <a:cs typeface="+mn-lt"/>
              </a:rPr>
              <a:t>Virus:</a:t>
            </a:r>
            <a:r>
              <a:rPr lang="en-US" sz="1600" dirty="0">
                <a:latin typeface="Cambria"/>
                <a:ea typeface="+mn-lt"/>
                <a:cs typeface="+mn-lt"/>
              </a:rPr>
              <a:t> A self-replicating program that attaches itself to clean file and spreads throughout a computer system, infecting files with malicious code.</a:t>
            </a:r>
            <a:endParaRPr lang="en-US" sz="1600" dirty="0">
              <a:latin typeface="Cambria"/>
              <a:ea typeface="Cambria"/>
              <a:cs typeface="Calibri"/>
            </a:endParaRPr>
          </a:p>
          <a:p>
            <a:r>
              <a:rPr lang="en-US" sz="1600" dirty="0">
                <a:latin typeface="Cambria"/>
                <a:ea typeface="+mn-lt"/>
                <a:cs typeface="+mn-lt"/>
              </a:rPr>
              <a:t> </a:t>
            </a:r>
            <a:r>
              <a:rPr lang="en-US" sz="1600" b="1" dirty="0">
                <a:latin typeface="Cambria"/>
                <a:ea typeface="+mn-lt"/>
                <a:cs typeface="+mn-lt"/>
              </a:rPr>
              <a:t>Trojans: </a:t>
            </a:r>
            <a:r>
              <a:rPr lang="en-US" sz="1600" dirty="0">
                <a:latin typeface="Cambria"/>
                <a:ea typeface="+mn-lt"/>
                <a:cs typeface="+mn-lt"/>
              </a:rPr>
              <a:t>A type of malware that is disguised as legitimate software. Cybercriminals trick users into uploading Trojans onto their computer where they cause damage or collect data.</a:t>
            </a:r>
            <a:endParaRPr lang="en-US" sz="1600" dirty="0">
              <a:latin typeface="Cambria"/>
              <a:ea typeface="Cambria"/>
            </a:endParaRPr>
          </a:p>
          <a:p>
            <a:r>
              <a:rPr lang="en-US" sz="1600" dirty="0">
                <a:latin typeface="Cambria"/>
                <a:ea typeface="+mn-lt"/>
                <a:cs typeface="+mn-lt"/>
              </a:rPr>
              <a:t> </a:t>
            </a:r>
            <a:r>
              <a:rPr lang="en-US" sz="1600" b="1" dirty="0">
                <a:latin typeface="Cambria"/>
                <a:ea typeface="+mn-lt"/>
                <a:cs typeface="+mn-lt"/>
              </a:rPr>
              <a:t>Spyware:</a:t>
            </a:r>
            <a:r>
              <a:rPr lang="en-US" sz="1600" dirty="0">
                <a:latin typeface="Cambria"/>
                <a:ea typeface="+mn-lt"/>
                <a:cs typeface="+mn-lt"/>
              </a:rPr>
              <a:t> A program that secretly records what a user does, so that cybercriminals can make use of this information. For example, spyware could capture credit card details.</a:t>
            </a:r>
            <a:endParaRPr lang="en-US" sz="1600" dirty="0">
              <a:latin typeface="Cambria"/>
              <a:ea typeface="Cambria"/>
            </a:endParaRPr>
          </a:p>
          <a:p>
            <a:r>
              <a:rPr lang="en-US" sz="1600" dirty="0">
                <a:latin typeface="Cambria"/>
                <a:ea typeface="+mn-lt"/>
                <a:cs typeface="+mn-lt"/>
              </a:rPr>
              <a:t> </a:t>
            </a:r>
            <a:r>
              <a:rPr lang="en-US" sz="1600" b="1" dirty="0">
                <a:latin typeface="Cambria"/>
                <a:ea typeface="+mn-lt"/>
                <a:cs typeface="+mn-lt"/>
              </a:rPr>
              <a:t>Ransomware:</a:t>
            </a:r>
            <a:r>
              <a:rPr lang="en-US" sz="1600" dirty="0">
                <a:latin typeface="Cambria"/>
                <a:ea typeface="+mn-lt"/>
                <a:cs typeface="+mn-lt"/>
              </a:rPr>
              <a:t> Malware which locks down a user’s files and data, with the threat of erasing it unless a ransom is paid.</a:t>
            </a:r>
            <a:endParaRPr lang="en-US" sz="1600" dirty="0">
              <a:latin typeface="Cambria"/>
              <a:ea typeface="Cambria"/>
              <a:cs typeface="Calibri" panose="020F0502020204030204"/>
            </a:endParaRPr>
          </a:p>
          <a:p>
            <a:r>
              <a:rPr lang="en-US" sz="1600" dirty="0">
                <a:latin typeface="Cambria"/>
                <a:ea typeface="+mn-lt"/>
                <a:cs typeface="+mn-lt"/>
              </a:rPr>
              <a:t> </a:t>
            </a:r>
            <a:r>
              <a:rPr lang="en-US" sz="1600" b="1" dirty="0">
                <a:latin typeface="Cambria"/>
                <a:ea typeface="+mn-lt"/>
                <a:cs typeface="+mn-lt"/>
              </a:rPr>
              <a:t>Adware:</a:t>
            </a:r>
            <a:r>
              <a:rPr lang="en-US" sz="1600" dirty="0">
                <a:latin typeface="Cambria"/>
                <a:ea typeface="+mn-lt"/>
                <a:cs typeface="+mn-lt"/>
              </a:rPr>
              <a:t> Advertising software which can be used to spread malware.</a:t>
            </a:r>
            <a:endParaRPr lang="en-US" sz="1600" dirty="0">
              <a:latin typeface="Cambria"/>
              <a:ea typeface="Cambria"/>
            </a:endParaRPr>
          </a:p>
          <a:p>
            <a:r>
              <a:rPr lang="en-US" sz="1600" dirty="0">
                <a:latin typeface="Cambria"/>
                <a:ea typeface="+mn-lt"/>
                <a:cs typeface="+mn-lt"/>
              </a:rPr>
              <a:t> </a:t>
            </a:r>
            <a:r>
              <a:rPr lang="en-US" sz="1600" b="1" dirty="0">
                <a:latin typeface="Cambria"/>
                <a:ea typeface="+mn-lt"/>
                <a:cs typeface="+mn-lt"/>
              </a:rPr>
              <a:t>Botnets: </a:t>
            </a:r>
            <a:r>
              <a:rPr lang="en-US" sz="1600" dirty="0">
                <a:latin typeface="Cambria"/>
                <a:ea typeface="+mn-lt"/>
                <a:cs typeface="+mn-lt"/>
              </a:rPr>
              <a:t>Networks of malware infected computers which cybercriminals use to perform tasks online without the user’s permission.</a:t>
            </a:r>
            <a:endParaRPr lang="en-US" sz="1600" dirty="0">
              <a:latin typeface="Cambria"/>
              <a:ea typeface="Cambria"/>
            </a:endParaRPr>
          </a:p>
          <a:p>
            <a:endParaRPr lang="en-US" sz="1500">
              <a:cs typeface="Calibri"/>
            </a:endParaRPr>
          </a:p>
        </p:txBody>
      </p:sp>
    </p:spTree>
    <p:extLst>
      <p:ext uri="{BB962C8B-B14F-4D97-AF65-F5344CB8AC3E}">
        <p14:creationId xmlns:p14="http://schemas.microsoft.com/office/powerpoint/2010/main" val="117048716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1B2646-4595-82CF-D774-CD7620B6D832}"/>
              </a:ext>
            </a:extLst>
          </p:cNvPr>
          <p:cNvSpPr>
            <a:spLocks noGrp="1"/>
          </p:cNvSpPr>
          <p:nvPr>
            <p:ph type="title"/>
          </p:nvPr>
        </p:nvSpPr>
        <p:spPr>
          <a:xfrm>
            <a:off x="804672" y="640080"/>
            <a:ext cx="3282696" cy="5257800"/>
          </a:xfrm>
        </p:spPr>
        <p:txBody>
          <a:bodyPr>
            <a:normAutofit/>
          </a:bodyPr>
          <a:lstStyle/>
          <a:p>
            <a:r>
              <a:rPr lang="en-US">
                <a:solidFill>
                  <a:schemeClr val="bg1"/>
                </a:solidFill>
                <a:latin typeface="Cambria"/>
                <a:ea typeface="Cambria"/>
                <a:cs typeface="Calibri Light"/>
              </a:rPr>
              <a:t>Other methods:</a:t>
            </a:r>
            <a:endParaRPr lang="en-US">
              <a:solidFill>
                <a:schemeClr val="bg1"/>
              </a:solidFill>
              <a:latin typeface="Cambria"/>
              <a:ea typeface="Cambria"/>
            </a:endParaRPr>
          </a:p>
        </p:txBody>
      </p:sp>
      <p:sp>
        <p:nvSpPr>
          <p:cNvPr id="3" name="Content Placeholder 2">
            <a:extLst>
              <a:ext uri="{FF2B5EF4-FFF2-40B4-BE49-F238E27FC236}">
                <a16:creationId xmlns:a16="http://schemas.microsoft.com/office/drawing/2014/main" id="{A89A907F-1DDB-C24F-D85C-83BF32442760}"/>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1800" b="1" dirty="0">
                <a:latin typeface="Cambria"/>
                <a:ea typeface="Cambria"/>
              </a:rPr>
              <a:t>SQL injection</a:t>
            </a:r>
            <a:endParaRPr lang="en-US" sz="1800">
              <a:latin typeface="Cambria"/>
              <a:ea typeface="Cambria"/>
              <a:cs typeface="Calibri" panose="020F0502020204030204"/>
            </a:endParaRPr>
          </a:p>
          <a:p>
            <a:pPr marL="457200" indent="-457200"/>
            <a:r>
              <a:rPr lang="en-US" sz="1500" dirty="0">
                <a:latin typeface="Cambria"/>
                <a:ea typeface="+mn-lt"/>
                <a:cs typeface="+mn-lt"/>
              </a:rPr>
              <a:t>An SQL (structured language query) injection is a type of cyber-attack used to take control of and steal data from a database. Cybercriminals exploit vulnerabilities in data-driven applications to insert malicious code into a databased via a malicious SQL statement. This gives them access to the sensitive information contained in the database.</a:t>
            </a:r>
            <a:endParaRPr lang="en-US" sz="1500" dirty="0">
              <a:latin typeface="Cambria"/>
              <a:ea typeface="Cambria"/>
            </a:endParaRPr>
          </a:p>
          <a:p>
            <a:pPr marL="0" indent="0">
              <a:buNone/>
            </a:pPr>
            <a:r>
              <a:rPr lang="en-US" sz="1500" b="1" dirty="0">
                <a:latin typeface="Cambria"/>
                <a:ea typeface="Cambria"/>
              </a:rPr>
              <a:t> </a:t>
            </a:r>
            <a:r>
              <a:rPr lang="en-US" sz="1800" b="1" dirty="0">
                <a:latin typeface="Cambria"/>
                <a:ea typeface="Cambria"/>
              </a:rPr>
              <a:t>Phishing</a:t>
            </a:r>
            <a:endParaRPr lang="en-US" sz="1800">
              <a:latin typeface="Cambria"/>
              <a:ea typeface="Cambria"/>
            </a:endParaRPr>
          </a:p>
          <a:p>
            <a:r>
              <a:rPr lang="en-US" sz="1500" dirty="0">
                <a:latin typeface="Cambria"/>
                <a:ea typeface="+mn-lt"/>
                <a:cs typeface="+mn-lt"/>
              </a:rPr>
              <a:t>Phishing is when cybercriminals target victims with emails that appear to be from a legitimate company asking for sensitive information. Phishing attacks are often used to dupe people into handing over credit card data and other personal information.</a:t>
            </a:r>
            <a:endParaRPr lang="en-US" sz="1500" dirty="0">
              <a:latin typeface="Cambria"/>
              <a:ea typeface="Cambria"/>
            </a:endParaRPr>
          </a:p>
          <a:p>
            <a:pPr marL="0" indent="0">
              <a:buNone/>
            </a:pPr>
            <a:r>
              <a:rPr lang="en-US" sz="1800" b="1" dirty="0">
                <a:latin typeface="Cambria"/>
                <a:ea typeface="Cambria"/>
              </a:rPr>
              <a:t>Man-in-the-middle attack</a:t>
            </a:r>
            <a:endParaRPr lang="en-US" sz="1800">
              <a:latin typeface="Cambria"/>
              <a:ea typeface="Cambria"/>
            </a:endParaRPr>
          </a:p>
          <a:p>
            <a:r>
              <a:rPr lang="en-US" sz="1500" dirty="0">
                <a:latin typeface="Cambria"/>
                <a:ea typeface="+mn-lt"/>
                <a:cs typeface="+mn-lt"/>
              </a:rPr>
              <a:t>A man-in-the-middle attack is a type of cyber threat where a cybercriminal intercepts communication between two individuals in order to steal data. For example, on an unsecure </a:t>
            </a:r>
            <a:r>
              <a:rPr lang="en-US" sz="1500" dirty="0" err="1">
                <a:latin typeface="Cambria"/>
                <a:ea typeface="+mn-lt"/>
                <a:cs typeface="+mn-lt"/>
              </a:rPr>
              <a:t>WiFi</a:t>
            </a:r>
            <a:r>
              <a:rPr lang="en-US" sz="1500" dirty="0">
                <a:latin typeface="Cambria"/>
                <a:ea typeface="+mn-lt"/>
                <a:cs typeface="+mn-lt"/>
              </a:rPr>
              <a:t> network, an atta</a:t>
            </a:r>
            <a:r>
              <a:rPr lang="en-US" sz="1500" dirty="0">
                <a:ea typeface="+mn-lt"/>
                <a:cs typeface="+mn-lt"/>
              </a:rPr>
              <a:t>cker could intercept data being passed from the victim’s device and the network.</a:t>
            </a:r>
            <a:endParaRPr lang="en-US" sz="1500" dirty="0"/>
          </a:p>
          <a:p>
            <a:endParaRPr lang="en-US" sz="1500">
              <a:cs typeface="Calibri"/>
            </a:endParaRPr>
          </a:p>
        </p:txBody>
      </p:sp>
    </p:spTree>
    <p:extLst>
      <p:ext uri="{BB962C8B-B14F-4D97-AF65-F5344CB8AC3E}">
        <p14:creationId xmlns:p14="http://schemas.microsoft.com/office/powerpoint/2010/main" val="351531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600F3-D1DB-540A-79BC-744A4D6E0504}"/>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b="1" kern="1200" dirty="0">
                <a:latin typeface="Cambria"/>
                <a:ea typeface="Cambria"/>
              </a:rPr>
              <a:t>Latest cyber threats</a:t>
            </a:r>
            <a:endParaRPr lang="en-US" sz="6600" kern="1200" dirty="0">
              <a:latin typeface="Cambria"/>
              <a:ea typeface="Cambria"/>
            </a:endParaRPr>
          </a:p>
          <a:p>
            <a:pPr algn="ctr"/>
            <a:endParaRPr lang="en-US" sz="6600" kern="120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87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C0E623A-5D02-F1B0-DB4A-5F98FA1F1C05}"/>
              </a:ext>
            </a:extLst>
          </p:cNvPr>
          <p:cNvSpPr>
            <a:spLocks noGrp="1"/>
          </p:cNvSpPr>
          <p:nvPr>
            <p:ph type="title"/>
          </p:nvPr>
        </p:nvSpPr>
        <p:spPr>
          <a:xfrm>
            <a:off x="6482156" y="713232"/>
            <a:ext cx="4874692" cy="1197864"/>
          </a:xfrm>
        </p:spPr>
        <p:txBody>
          <a:bodyPr>
            <a:normAutofit/>
          </a:bodyPr>
          <a:lstStyle/>
          <a:p>
            <a:r>
              <a:rPr lang="en-US">
                <a:latin typeface="Cambria"/>
                <a:ea typeface="Cambria"/>
              </a:rPr>
              <a:t>Romance scams</a:t>
            </a:r>
          </a:p>
          <a:p>
            <a:endParaRPr lang="en-US" dirty="0">
              <a:cs typeface="Calibri Light"/>
            </a:endParaRPr>
          </a:p>
        </p:txBody>
      </p:sp>
      <p:pic>
        <p:nvPicPr>
          <p:cNvPr id="4" name="Picture 4" descr="FBI – Logos Download">
            <a:extLst>
              <a:ext uri="{FF2B5EF4-FFF2-40B4-BE49-F238E27FC236}">
                <a16:creationId xmlns:a16="http://schemas.microsoft.com/office/drawing/2014/main" id="{552B6C95-C674-5B40-F07A-63BB8E9BE6A7}"/>
              </a:ext>
            </a:extLst>
          </p:cNvPr>
          <p:cNvPicPr>
            <a:picLocks noChangeAspect="1"/>
          </p:cNvPicPr>
          <p:nvPr/>
        </p:nvPicPr>
        <p:blipFill>
          <a:blip r:embed="rId2"/>
          <a:stretch>
            <a:fillRect/>
          </a:stretch>
        </p:blipFill>
        <p:spPr>
          <a:xfrm>
            <a:off x="552628" y="2502983"/>
            <a:ext cx="4945964" cy="1879466"/>
          </a:xfrm>
          <a:prstGeom prst="rect">
            <a:avLst/>
          </a:prstGeom>
        </p:spPr>
      </p:pic>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116396"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5658C0-26CC-55E4-B930-B657BD5DB18B}"/>
              </a:ext>
            </a:extLst>
          </p:cNvPr>
          <p:cNvSpPr>
            <a:spLocks noGrp="1"/>
          </p:cNvSpPr>
          <p:nvPr>
            <p:ph idx="1"/>
          </p:nvPr>
        </p:nvSpPr>
        <p:spPr>
          <a:xfrm>
            <a:off x="6482156" y="1511637"/>
            <a:ext cx="5035677" cy="4660563"/>
          </a:xfrm>
        </p:spPr>
        <p:txBody>
          <a:bodyPr vert="horz" lIns="91440" tIns="45720" rIns="91440" bIns="45720" rtlCol="0" anchor="t">
            <a:normAutofit/>
          </a:bodyPr>
          <a:lstStyle/>
          <a:p>
            <a:r>
              <a:rPr lang="en-US" sz="2200">
                <a:latin typeface="Cambria"/>
                <a:ea typeface="+mn-lt"/>
                <a:cs typeface="+mn-lt"/>
              </a:rPr>
              <a:t>In February 2020, the FBI warned U.S. citizens to be aware of confidence fraud that cybercriminals commit using dating sites, chat rooms and apps. Perpetrators take advantage of people seeking new partners, duping victims into giving away personal data.</a:t>
            </a:r>
            <a:endParaRPr lang="en-US" sz="2200">
              <a:latin typeface="Cambria"/>
              <a:ea typeface="Cambria"/>
              <a:cs typeface="Calibri" panose="020F0502020204030204"/>
            </a:endParaRPr>
          </a:p>
          <a:p>
            <a:r>
              <a:rPr lang="en-US" sz="2200">
                <a:latin typeface="Cambria"/>
                <a:ea typeface="+mn-lt"/>
                <a:cs typeface="+mn-lt"/>
              </a:rPr>
              <a:t>The FBI reports that romance cyber threats affected 114 victims in New Mexico in 2019, with financial losses amounting to $1.6 million.</a:t>
            </a:r>
            <a:endParaRPr lang="en-US" sz="2200">
              <a:latin typeface="Cambria"/>
              <a:ea typeface="Cambria"/>
            </a:endParaRPr>
          </a:p>
          <a:p>
            <a:endParaRPr lang="en-US" sz="2200">
              <a:latin typeface="Cambria"/>
              <a:ea typeface="Cambria"/>
              <a:cs typeface="Calibri"/>
            </a:endParaRPr>
          </a:p>
        </p:txBody>
      </p:sp>
    </p:spTree>
    <p:extLst>
      <p:ext uri="{BB962C8B-B14F-4D97-AF65-F5344CB8AC3E}">
        <p14:creationId xmlns:p14="http://schemas.microsoft.com/office/powerpoint/2010/main" val="368734657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CDD48-54BE-3945-37D7-2B730F85066C}"/>
              </a:ext>
            </a:extLst>
          </p:cNvPr>
          <p:cNvSpPr>
            <a:spLocks noGrp="1"/>
          </p:cNvSpPr>
          <p:nvPr>
            <p:ph type="title"/>
          </p:nvPr>
        </p:nvSpPr>
        <p:spPr>
          <a:xfrm>
            <a:off x="838200" y="557188"/>
            <a:ext cx="10515600" cy="1133499"/>
          </a:xfrm>
        </p:spPr>
        <p:txBody>
          <a:bodyPr>
            <a:normAutofit/>
          </a:bodyPr>
          <a:lstStyle/>
          <a:p>
            <a:pPr algn="ctr"/>
            <a:r>
              <a:rPr lang="en-US" sz="3600" b="1" dirty="0"/>
              <a:t>Cyber safety tips - protect yourself against cyberattacks</a:t>
            </a:r>
            <a:endParaRPr lang="en-US" sz="3600" dirty="0"/>
          </a:p>
          <a:p>
            <a:pPr algn="ctr"/>
            <a:endParaRPr lang="en-US" sz="3600">
              <a:cs typeface="Calibri Light"/>
            </a:endParaRPr>
          </a:p>
        </p:txBody>
      </p:sp>
      <p:graphicFrame>
        <p:nvGraphicFramePr>
          <p:cNvPr id="6" name="Content Placeholder 2">
            <a:extLst>
              <a:ext uri="{FF2B5EF4-FFF2-40B4-BE49-F238E27FC236}">
                <a16:creationId xmlns:a16="http://schemas.microsoft.com/office/drawing/2014/main" id="{BC5B6327-2AC6-8860-CC53-426CB995C3D8}"/>
              </a:ext>
            </a:extLst>
          </p:cNvPr>
          <p:cNvGraphicFramePr>
            <a:graphicFrameLocks noGrp="1"/>
          </p:cNvGraphicFramePr>
          <p:nvPr>
            <p:ph idx="1"/>
            <p:extLst>
              <p:ext uri="{D42A27DB-BD31-4B8C-83A1-F6EECF244321}">
                <p14:modId xmlns:p14="http://schemas.microsoft.com/office/powerpoint/2010/main" val="316597240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96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Brand Awareness Survey Template - JAKPAT">
            <a:extLst>
              <a:ext uri="{FF2B5EF4-FFF2-40B4-BE49-F238E27FC236}">
                <a16:creationId xmlns:a16="http://schemas.microsoft.com/office/drawing/2014/main" id="{DBB9F9D2-CD68-51B7-58DF-9D5EBD98D4C0}"/>
              </a:ext>
            </a:extLst>
          </p:cNvPr>
          <p:cNvPicPr>
            <a:picLocks noChangeAspect="1"/>
          </p:cNvPicPr>
          <p:nvPr/>
        </p:nvPicPr>
        <p:blipFill rotWithShape="1">
          <a:blip r:embed="rId2">
            <a:alphaModFix amt="50000"/>
          </a:blip>
          <a:srcRect l="12022" r="18201" b="1"/>
          <a:stretch/>
        </p:blipFill>
        <p:spPr>
          <a:xfrm>
            <a:off x="-1" y="10"/>
            <a:ext cx="12192000" cy="6857990"/>
          </a:xfrm>
          <a:prstGeom prst="rect">
            <a:avLst/>
          </a:prstGeom>
        </p:spPr>
      </p:pic>
      <p:sp>
        <p:nvSpPr>
          <p:cNvPr id="2" name="Title 1">
            <a:extLst>
              <a:ext uri="{FF2B5EF4-FFF2-40B4-BE49-F238E27FC236}">
                <a16:creationId xmlns:a16="http://schemas.microsoft.com/office/drawing/2014/main" id="{49A983A1-53FC-4BCF-F1C7-AE54C6A20EFF}"/>
              </a:ext>
            </a:extLst>
          </p:cNvPr>
          <p:cNvSpPr>
            <a:spLocks noGrp="1"/>
          </p:cNvSpPr>
          <p:nvPr>
            <p:ph type="title"/>
          </p:nvPr>
        </p:nvSpPr>
        <p:spPr>
          <a:xfrm>
            <a:off x="838200" y="963877"/>
            <a:ext cx="3494362" cy="4930246"/>
          </a:xfrm>
        </p:spPr>
        <p:txBody>
          <a:bodyPr>
            <a:normAutofit/>
          </a:bodyPr>
          <a:lstStyle/>
          <a:p>
            <a:pPr algn="r"/>
            <a:r>
              <a:rPr lang="en-US">
                <a:solidFill>
                  <a:schemeClr val="bg1"/>
                </a:solidFill>
                <a:latin typeface="Cambria"/>
                <a:ea typeface="Cambria"/>
                <a:cs typeface="Calibri Light"/>
              </a:rPr>
              <a:t>Conclusion</a:t>
            </a:r>
            <a:endParaRPr lang="en-US">
              <a:solidFill>
                <a:schemeClr val="bg1"/>
              </a:solidFill>
              <a:latin typeface="Cambria"/>
              <a:ea typeface="Cambria"/>
            </a:endParaRPr>
          </a:p>
        </p:txBody>
      </p:sp>
      <p:sp>
        <p:nvSpPr>
          <p:cNvPr id="20"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0166CD0-FA64-F058-D48F-88B124EE52C5}"/>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solidFill>
                  <a:schemeClr val="bg1"/>
                </a:solidFill>
                <a:latin typeface="Cambria"/>
                <a:ea typeface="Cambria"/>
                <a:cs typeface="Calibri"/>
              </a:rPr>
              <a:t>I hope that my information will be helpful for you to improve your knowledge about cyber security and to overcome several security loopholes in your computer operations.</a:t>
            </a:r>
          </a:p>
          <a:p>
            <a:r>
              <a:rPr lang="en-US" sz="2400">
                <a:solidFill>
                  <a:schemeClr val="bg1"/>
                </a:solidFill>
                <a:latin typeface="Cambria"/>
                <a:ea typeface="Cambria"/>
                <a:cs typeface="Calibri"/>
              </a:rPr>
              <a:t>Also it helps to spread awareness among normal people about emerging security threats .</a:t>
            </a:r>
          </a:p>
        </p:txBody>
      </p:sp>
    </p:spTree>
    <p:extLst>
      <p:ext uri="{BB962C8B-B14F-4D97-AF65-F5344CB8AC3E}">
        <p14:creationId xmlns:p14="http://schemas.microsoft.com/office/powerpoint/2010/main" val="312965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a16="http://schemas.microsoft.com/office/drawing/2014/main" id="{DF083FE3-FA61-9A1D-8CBC-8DC6B6E9662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7294"/>
          <a:stretch/>
        </p:blipFill>
        <p:spPr>
          <a:xfrm>
            <a:off x="2522358" y="10"/>
            <a:ext cx="9669642" cy="6857990"/>
          </a:xfrm>
          <a:prstGeom prst="rect">
            <a:avLst/>
          </a:prstGeom>
        </p:spPr>
      </p:pic>
      <p:sp>
        <p:nvSpPr>
          <p:cNvPr id="43" name="Rectangle 4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37A01-F243-D78B-A581-F65C16382386}"/>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Queries</a:t>
            </a:r>
          </a:p>
        </p:txBody>
      </p:sp>
      <p:sp>
        <p:nvSpPr>
          <p:cNvPr id="3" name="Content Placeholder 2">
            <a:extLst>
              <a:ext uri="{FF2B5EF4-FFF2-40B4-BE49-F238E27FC236}">
                <a16:creationId xmlns:a16="http://schemas.microsoft.com/office/drawing/2014/main" id="{A10438F4-729D-6797-C71F-9AE6CF046092}"/>
              </a:ext>
            </a:extLst>
          </p:cNvPr>
          <p:cNvSpPr>
            <a:spLocks noGrp="1"/>
          </p:cNvSpPr>
          <p:nvPr>
            <p:ph idx="1"/>
          </p:nvPr>
        </p:nvSpPr>
        <p:spPr>
          <a:xfrm>
            <a:off x="952229" y="4629234"/>
            <a:ext cx="3973386" cy="1485319"/>
          </a:xfrm>
          <a:noFill/>
        </p:spPr>
        <p:txBody>
          <a:bodyPr vert="horz" lIns="91440" tIns="45720" rIns="91440" bIns="45720" rtlCol="0">
            <a:normAutofit/>
          </a:bodyPr>
          <a:lstStyle/>
          <a:p>
            <a:pPr marL="0" indent="0">
              <a:buNone/>
            </a:pPr>
            <a:r>
              <a:rPr lang="en-US" sz="2400">
                <a:hlinkClick r:id="rId4"/>
              </a:rPr>
              <a:t>www.kaspersky.co.in/resource-center/definitions/what-is-cyber-security</a:t>
            </a:r>
            <a:r>
              <a:rPr lang="en-US" sz="2400"/>
              <a:t>. </a:t>
            </a:r>
          </a:p>
        </p:txBody>
      </p:sp>
    </p:spTree>
    <p:extLst>
      <p:ext uri="{BB962C8B-B14F-4D97-AF65-F5344CB8AC3E}">
        <p14:creationId xmlns:p14="http://schemas.microsoft.com/office/powerpoint/2010/main" val="31565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okeh Background Free Stock Photo - Public Domain Pictures">
            <a:extLst>
              <a:ext uri="{FF2B5EF4-FFF2-40B4-BE49-F238E27FC236}">
                <a16:creationId xmlns:a16="http://schemas.microsoft.com/office/drawing/2014/main" id="{1BEBA67C-3CF5-3D9A-6956-AECFD2492A75}"/>
              </a:ext>
            </a:extLst>
          </p:cNvPr>
          <p:cNvPicPr>
            <a:picLocks noChangeAspect="1"/>
          </p:cNvPicPr>
          <p:nvPr/>
        </p:nvPicPr>
        <p:blipFill rotWithShape="1">
          <a:blip r:embed="rId2">
            <a:alphaModFix amt="45000"/>
          </a:blip>
          <a:srcRect t="12" b="15719"/>
          <a:stretch/>
        </p:blipFill>
        <p:spPr>
          <a:xfrm>
            <a:off x="20" y="10"/>
            <a:ext cx="12188932" cy="6857990"/>
          </a:xfrm>
          <a:prstGeom prst="rect">
            <a:avLst/>
          </a:prstGeom>
        </p:spPr>
      </p:pic>
      <p:sp>
        <p:nvSpPr>
          <p:cNvPr id="23" name="Rectangle 2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738C5EAA-1CD6-1AA8-54CB-BCC921900FCE}"/>
              </a:ext>
            </a:extLst>
          </p:cNvPr>
          <p:cNvSpPr>
            <a:spLocks noGrp="1"/>
          </p:cNvSpPr>
          <p:nvPr>
            <p:ph type="title"/>
          </p:nvPr>
        </p:nvSpPr>
        <p:spPr>
          <a:xfrm>
            <a:off x="1769532" y="1695576"/>
            <a:ext cx="8652938" cy="2857191"/>
          </a:xfrm>
        </p:spPr>
        <p:txBody>
          <a:bodyPr vert="horz" lIns="91440" tIns="45720" rIns="91440" bIns="45720" rtlCol="0" anchor="ctr">
            <a:normAutofit/>
          </a:bodyPr>
          <a:lstStyle/>
          <a:p>
            <a:pPr algn="ctr"/>
            <a:r>
              <a:rPr lang="en-US" sz="8000"/>
              <a:t>THANK YOU</a:t>
            </a:r>
          </a:p>
        </p:txBody>
      </p:sp>
      <p:sp>
        <p:nvSpPr>
          <p:cNvPr id="25" name="Rectangle 2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5563813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descr="A picture containing indoor, electronics&#10;&#10;Description automatically generated">
            <a:extLst>
              <a:ext uri="{FF2B5EF4-FFF2-40B4-BE49-F238E27FC236}">
                <a16:creationId xmlns:a16="http://schemas.microsoft.com/office/drawing/2014/main" id="{A65D5B17-8C83-E0ED-7BD2-55406DE9635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091" b="9091"/>
          <a:stretch/>
        </p:blipFill>
        <p:spPr>
          <a:xfrm>
            <a:off x="20" y="10"/>
            <a:ext cx="12191980" cy="6857990"/>
          </a:xfrm>
          <a:prstGeom prst="rect">
            <a:avLst/>
          </a:prstGeom>
        </p:spPr>
      </p:pic>
      <p:sp>
        <p:nvSpPr>
          <p:cNvPr id="112" name="Rectangle 10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11563-D50F-3F5C-AC97-FFE6AFAFC819}"/>
              </a:ext>
            </a:extLst>
          </p:cNvPr>
          <p:cNvSpPr>
            <a:spLocks noGrp="1"/>
          </p:cNvSpPr>
          <p:nvPr>
            <p:ph type="title"/>
          </p:nvPr>
        </p:nvSpPr>
        <p:spPr>
          <a:xfrm>
            <a:off x="594804" y="640263"/>
            <a:ext cx="6619811" cy="1344975"/>
          </a:xfrm>
        </p:spPr>
        <p:txBody>
          <a:bodyPr vert="horz" lIns="91440" tIns="45720" rIns="91440" bIns="45720" rtlCol="0">
            <a:normAutofit/>
          </a:bodyPr>
          <a:lstStyle/>
          <a:p>
            <a:r>
              <a:rPr lang="en-US" sz="4000" b="1" dirty="0"/>
              <a:t>What is Cyber Security?</a:t>
            </a:r>
            <a:endParaRPr lang="en-US" sz="4000" b="1" dirty="0">
              <a:cs typeface="Calibri Light"/>
            </a:endParaRPr>
          </a:p>
        </p:txBody>
      </p:sp>
      <p:sp>
        <p:nvSpPr>
          <p:cNvPr id="23" name="Content Placeholder 22">
            <a:extLst>
              <a:ext uri="{FF2B5EF4-FFF2-40B4-BE49-F238E27FC236}">
                <a16:creationId xmlns:a16="http://schemas.microsoft.com/office/drawing/2014/main" id="{B9FF87F4-27D2-BC61-431D-2F5D2F0D2521}"/>
              </a:ext>
            </a:extLst>
          </p:cNvPr>
          <p:cNvSpPr>
            <a:spLocks noGrp="1"/>
          </p:cNvSpPr>
          <p:nvPr>
            <p:ph idx="1"/>
          </p:nvPr>
        </p:nvSpPr>
        <p:spPr>
          <a:xfrm>
            <a:off x="594109" y="2121763"/>
            <a:ext cx="6620505" cy="3773010"/>
          </a:xfrm>
        </p:spPr>
        <p:txBody>
          <a:bodyPr vert="horz" lIns="91440" tIns="45720" rIns="91440" bIns="45720" rtlCol="0">
            <a:normAutofit/>
          </a:bodyPr>
          <a:lstStyle/>
          <a:p>
            <a:pPr marL="342900">
              <a:spcAft>
                <a:spcPts val="600"/>
              </a:spcAft>
            </a:pPr>
            <a:r>
              <a:rPr lang="en-US" sz="2400"/>
              <a:t>Cyber security is the practice of defending computers, servers, mobile devices, electronic systems, networks, and data from malicious attacks. </a:t>
            </a:r>
            <a:endParaRPr lang="en-US" sz="2400">
              <a:cs typeface="Calibri"/>
            </a:endParaRPr>
          </a:p>
          <a:p>
            <a:pPr marL="342900">
              <a:spcAft>
                <a:spcPts val="600"/>
              </a:spcAft>
            </a:pPr>
            <a:r>
              <a:rPr lang="en-US" sz="2400"/>
              <a:t>It's also known as information technology security or electronic information security. </a:t>
            </a:r>
            <a:endParaRPr lang="en-US" sz="2400">
              <a:cs typeface="Calibri"/>
            </a:endParaRPr>
          </a:p>
        </p:txBody>
      </p:sp>
      <p:sp>
        <p:nvSpPr>
          <p:cNvPr id="9" name="TextBox 8">
            <a:extLst>
              <a:ext uri="{FF2B5EF4-FFF2-40B4-BE49-F238E27FC236}">
                <a16:creationId xmlns:a16="http://schemas.microsoft.com/office/drawing/2014/main" id="{B3BD5F53-90B7-0226-6AE3-957959E5570A}"/>
              </a:ext>
            </a:extLst>
          </p:cNvPr>
          <p:cNvSpPr txBox="1"/>
          <p:nvPr/>
        </p:nvSpPr>
        <p:spPr>
          <a:xfrm>
            <a:off x="9857708"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282897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electronics, circuit&#10;&#10;Description automatically generated">
            <a:extLst>
              <a:ext uri="{FF2B5EF4-FFF2-40B4-BE49-F238E27FC236}">
                <a16:creationId xmlns:a16="http://schemas.microsoft.com/office/drawing/2014/main" id="{4CF2AA1D-A440-C9C5-9863-F27E0FBAD5C0}"/>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FB7A4BCE-25D5-8323-9615-02039BCA48EB}"/>
              </a:ext>
            </a:extLst>
          </p:cNvPr>
          <p:cNvSpPr>
            <a:spLocks noGrp="1"/>
          </p:cNvSpPr>
          <p:nvPr>
            <p:ph type="title"/>
          </p:nvPr>
        </p:nvSpPr>
        <p:spPr>
          <a:xfrm>
            <a:off x="838199" y="1065862"/>
            <a:ext cx="6052955" cy="4726276"/>
          </a:xfrm>
        </p:spPr>
        <p:txBody>
          <a:bodyPr>
            <a:normAutofit/>
          </a:bodyPr>
          <a:lstStyle/>
          <a:p>
            <a:pPr algn="r"/>
            <a:r>
              <a:rPr lang="en-US" sz="8000">
                <a:ln w="22225">
                  <a:solidFill>
                    <a:srgbClr val="FFFFFF"/>
                  </a:solidFill>
                </a:ln>
                <a:noFill/>
                <a:latin typeface="Cambria"/>
                <a:ea typeface="Cambria"/>
              </a:rPr>
              <a:t>THE SCALE OF THE CYBER THREAT !</a:t>
            </a:r>
          </a:p>
          <a:p>
            <a:pPr algn="r"/>
            <a:endParaRPr lang="en-US" sz="8000">
              <a:ln w="22225">
                <a:solidFill>
                  <a:srgbClr val="FFFFFF"/>
                </a:solidFill>
              </a:ln>
              <a:noFill/>
              <a:cs typeface="Calibri Light"/>
            </a:endParaRPr>
          </a:p>
        </p:txBody>
      </p:sp>
      <p:cxnSp>
        <p:nvCxnSpPr>
          <p:cNvPr id="23" name="Straight Connector 19">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43AD2D-8423-85DC-F715-F850808ECFB2}"/>
              </a:ext>
            </a:extLst>
          </p:cNvPr>
          <p:cNvSpPr>
            <a:spLocks noGrp="1"/>
          </p:cNvSpPr>
          <p:nvPr>
            <p:ph idx="1"/>
          </p:nvPr>
        </p:nvSpPr>
        <p:spPr>
          <a:xfrm>
            <a:off x="7534641" y="1065862"/>
            <a:ext cx="3860002" cy="4726276"/>
          </a:xfrm>
        </p:spPr>
        <p:txBody>
          <a:bodyPr vert="horz" lIns="91440" tIns="45720" rIns="91440" bIns="45720" rtlCol="0" anchor="ctr">
            <a:normAutofit/>
          </a:bodyPr>
          <a:lstStyle/>
          <a:p>
            <a:endParaRPr lang="en-US" sz="2000">
              <a:solidFill>
                <a:srgbClr val="FFFFFF"/>
              </a:solidFill>
              <a:latin typeface="Calibri"/>
              <a:ea typeface="Cambria"/>
              <a:cs typeface="Calibri"/>
            </a:endParaRPr>
          </a:p>
          <a:p>
            <a:endParaRPr lang="en-US" sz="2000">
              <a:solidFill>
                <a:srgbClr val="FFFFFF"/>
              </a:solidFill>
              <a:latin typeface="Calibri"/>
              <a:ea typeface="Cambria"/>
              <a:cs typeface="Calibri"/>
            </a:endParaRPr>
          </a:p>
        </p:txBody>
      </p:sp>
      <p:sp>
        <p:nvSpPr>
          <p:cNvPr id="6" name="TextBox 5">
            <a:extLst>
              <a:ext uri="{FF2B5EF4-FFF2-40B4-BE49-F238E27FC236}">
                <a16:creationId xmlns:a16="http://schemas.microsoft.com/office/drawing/2014/main" id="{D241DEB1-0F05-72B5-43A7-1637D9487859}"/>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3436175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8">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66294702-F37B-120D-FACB-C9DE6C0BD56E}"/>
              </a:ext>
            </a:extLst>
          </p:cNvPr>
          <p:cNvSpPr>
            <a:spLocks noGrp="1"/>
          </p:cNvSpPr>
          <p:nvPr>
            <p:ph idx="1"/>
          </p:nvPr>
        </p:nvSpPr>
        <p:spPr>
          <a:xfrm>
            <a:off x="4649625" y="1288934"/>
            <a:ext cx="6488067" cy="4280132"/>
          </a:xfrm>
        </p:spPr>
        <p:txBody>
          <a:bodyPr vert="horz" lIns="91440" tIns="45720" rIns="91440" bIns="45720" rtlCol="0" anchor="ctr">
            <a:normAutofit/>
          </a:bodyPr>
          <a:lstStyle/>
          <a:p>
            <a:r>
              <a:rPr lang="en-US" sz="2000">
                <a:latin typeface="Cambria"/>
                <a:ea typeface="Cambria"/>
              </a:rPr>
              <a:t>The global cyber threat continues to evolve at a rapid pace, with a rising number of data breaches each year. A report by RiskBased Security revealed that a shocking 7.9 billion records have been exposed by data breaches in the first nine months of 2019 alone. This figure is more than double (112%) the number of records exposed in the same period in 2018.</a:t>
            </a:r>
            <a:endParaRPr lang="en-US" sz="2000">
              <a:ea typeface="+mn-lt"/>
              <a:cs typeface="+mn-lt"/>
            </a:endParaRPr>
          </a:p>
          <a:p>
            <a:r>
              <a:rPr lang="en-US" sz="2000">
                <a:latin typeface="Cambria"/>
                <a:ea typeface="Cambria"/>
              </a:rPr>
              <a:t>With the scale of the cyber threat set to continue to rise, the International Data Corporation predicts that worldwide spending on cyber-security solutions will reach a massive $133.7 billion by 2022. </a:t>
            </a:r>
            <a:endParaRPr lang="en-US" sz="2000">
              <a:ea typeface="+mn-lt"/>
              <a:cs typeface="+mn-lt"/>
            </a:endParaRPr>
          </a:p>
          <a:p>
            <a:endParaRPr lang="en-US" sz="2000">
              <a:cs typeface="Calibri"/>
            </a:endParaRPr>
          </a:p>
        </p:txBody>
      </p:sp>
      <p:sp>
        <p:nvSpPr>
          <p:cNvPr id="47" name="Rectangle 40">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92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6B19DB5-A632-42DA-B467-8A913D1B4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11846" y="470644"/>
            <a:ext cx="4414756" cy="63873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F8283B2D-BF4E-4773-99DE-61834B033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C30C35-0E8B-1930-9D2A-42A7D913E6BC}"/>
              </a:ext>
            </a:extLst>
          </p:cNvPr>
          <p:cNvSpPr>
            <a:spLocks noGrp="1"/>
          </p:cNvSpPr>
          <p:nvPr>
            <p:ph idx="1"/>
          </p:nvPr>
        </p:nvSpPr>
        <p:spPr>
          <a:xfrm>
            <a:off x="607479" y="846523"/>
            <a:ext cx="6768992" cy="5113112"/>
          </a:xfrm>
        </p:spPr>
        <p:txBody>
          <a:bodyPr vert="horz" lIns="91440" tIns="45720" rIns="91440" bIns="45720" rtlCol="0" anchor="ctr">
            <a:normAutofit/>
          </a:bodyPr>
          <a:lstStyle/>
          <a:p>
            <a:r>
              <a:rPr lang="en-US" sz="2000">
                <a:latin typeface="Cambria"/>
                <a:ea typeface="Cambria"/>
              </a:rPr>
              <a:t>In the U.S., the National Institute of Standards and Technology (NIST) has created a cyber-security framework. To combat the proliferation of malicious code and aid in early detection, the framework recommends continuous, real-time monitoring of all electronic resources.</a:t>
            </a:r>
            <a:endParaRPr lang="en-US" sz="2000">
              <a:ea typeface="+mn-lt"/>
              <a:cs typeface="+mn-lt"/>
            </a:endParaRPr>
          </a:p>
          <a:p>
            <a:r>
              <a:rPr lang="en-US" sz="2000">
                <a:latin typeface="Cambria"/>
                <a:ea typeface="Cambria"/>
              </a:rPr>
              <a:t>The Australian Cyber Security Centre(ACSC) regularly publishes guidance on how organizations can counter the latest cyber-security threats. </a:t>
            </a:r>
            <a:endParaRPr lang="en-US" sz="2000">
              <a:ea typeface="+mn-lt"/>
              <a:cs typeface="+mn-lt"/>
            </a:endParaRPr>
          </a:p>
          <a:p>
            <a:endParaRPr lang="en-US" sz="2000">
              <a:cs typeface="Calibri"/>
            </a:endParaRPr>
          </a:p>
        </p:txBody>
      </p:sp>
      <p:sp>
        <p:nvSpPr>
          <p:cNvPr id="22"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50840"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44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C95545-626E-4AFC-05B2-7FFAB453B79C}"/>
              </a:ext>
            </a:extLst>
          </p:cNvPr>
          <p:cNvSpPr>
            <a:spLocks noGrp="1"/>
          </p:cNvSpPr>
          <p:nvPr>
            <p:ph type="title"/>
          </p:nvPr>
        </p:nvSpPr>
        <p:spPr>
          <a:xfrm>
            <a:off x="767290" y="1267682"/>
            <a:ext cx="4486330" cy="4301173"/>
          </a:xfrm>
        </p:spPr>
        <p:txBody>
          <a:bodyPr anchor="ctr">
            <a:normAutofit/>
          </a:bodyPr>
          <a:lstStyle/>
          <a:p>
            <a:pPr algn="r"/>
            <a:r>
              <a:rPr lang="en-US" sz="5400">
                <a:solidFill>
                  <a:schemeClr val="bg1"/>
                </a:solidFill>
                <a:cs typeface="Calibri Light"/>
              </a:rPr>
              <a:t>Cyber security Strategy - India</a:t>
            </a:r>
            <a:endParaRPr lang="en-US" sz="5400">
              <a:solidFill>
                <a:schemeClr val="bg1"/>
              </a:solidFill>
            </a:endParaRPr>
          </a:p>
        </p:txBody>
      </p:sp>
      <p:grpSp>
        <p:nvGrpSpPr>
          <p:cNvPr id="32" name="Group 3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3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20A4267C-02A6-2AF9-18D3-47A1E6F5D3A5}"/>
              </a:ext>
            </a:extLst>
          </p:cNvPr>
          <p:cNvSpPr>
            <a:spLocks noGrp="1"/>
          </p:cNvSpPr>
          <p:nvPr>
            <p:ph idx="1"/>
          </p:nvPr>
        </p:nvSpPr>
        <p:spPr>
          <a:xfrm>
            <a:off x="6514140" y="1854601"/>
            <a:ext cx="4776711" cy="3932262"/>
          </a:xfrm>
        </p:spPr>
        <p:txBody>
          <a:bodyPr vert="horz" lIns="91440" tIns="45720" rIns="91440" bIns="45720" rtlCol="0" anchor="ctr">
            <a:normAutofit/>
          </a:bodyPr>
          <a:lstStyle/>
          <a:p>
            <a:r>
              <a:rPr lang="en-US" sz="2400" dirty="0">
                <a:latin typeface="Cambria"/>
                <a:ea typeface="Cambria"/>
                <a:cs typeface="Calibri"/>
              </a:rPr>
              <a:t>Security policy, Legal Framework</a:t>
            </a:r>
          </a:p>
          <a:p>
            <a:pPr marL="0" indent="0">
              <a:buNone/>
            </a:pPr>
            <a:r>
              <a:rPr lang="en-US" sz="2400" dirty="0">
                <a:latin typeface="Cambria"/>
                <a:ea typeface="Cambria"/>
                <a:cs typeface="Calibri"/>
              </a:rPr>
              <a:t>     - IT Act 2000</a:t>
            </a:r>
          </a:p>
          <a:p>
            <a:pPr marL="0" indent="0">
              <a:buNone/>
            </a:pPr>
            <a:r>
              <a:rPr lang="en-US" sz="2400" dirty="0">
                <a:latin typeface="Cambria"/>
                <a:ea typeface="Cambria"/>
                <a:cs typeface="Calibri"/>
              </a:rPr>
              <a:t>     - IT(Amendment ) Bill 2006 – Data Protection and Computer Crimes</a:t>
            </a:r>
          </a:p>
          <a:p>
            <a:r>
              <a:rPr lang="en-US" sz="2400" dirty="0">
                <a:latin typeface="Cambria"/>
                <a:ea typeface="Cambria"/>
                <a:cs typeface="Calibri"/>
              </a:rPr>
              <a:t>Research and Development</a:t>
            </a:r>
          </a:p>
          <a:p>
            <a:pPr marL="0" indent="0">
              <a:buNone/>
            </a:pPr>
            <a:r>
              <a:rPr lang="en-US" sz="2400" dirty="0">
                <a:latin typeface="Cambria"/>
                <a:ea typeface="Cambria"/>
                <a:cs typeface="Calibri"/>
              </a:rPr>
              <a:t>        - Cyber Monitoring</a:t>
            </a:r>
          </a:p>
          <a:p>
            <a:pPr marL="0" indent="0">
              <a:buNone/>
            </a:pPr>
            <a:r>
              <a:rPr lang="en-US" sz="2400" dirty="0">
                <a:latin typeface="Cambria"/>
                <a:ea typeface="Cambria"/>
                <a:cs typeface="Calibri"/>
              </a:rPr>
              <a:t>        - Network Security</a:t>
            </a:r>
          </a:p>
          <a:p>
            <a:r>
              <a:rPr lang="en-US" sz="2400" dirty="0">
                <a:latin typeface="Cambria"/>
                <a:ea typeface="Cambria"/>
                <a:cs typeface="Calibri"/>
              </a:rPr>
              <a:t>International Collaboration</a:t>
            </a:r>
          </a:p>
        </p:txBody>
      </p:sp>
    </p:spTree>
    <p:extLst>
      <p:ext uri="{BB962C8B-B14F-4D97-AF65-F5344CB8AC3E}">
        <p14:creationId xmlns:p14="http://schemas.microsoft.com/office/powerpoint/2010/main" val="110616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B0AD8C2-CA64-45DC-B5E0-FA242F7B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9602A-F8FD-002A-E55D-70AA68541A0D}"/>
              </a:ext>
            </a:extLst>
          </p:cNvPr>
          <p:cNvSpPr>
            <a:spLocks noGrp="1"/>
          </p:cNvSpPr>
          <p:nvPr>
            <p:ph type="title"/>
          </p:nvPr>
        </p:nvSpPr>
        <p:spPr>
          <a:xfrm>
            <a:off x="512005" y="892788"/>
            <a:ext cx="4690882" cy="3058251"/>
          </a:xfrm>
        </p:spPr>
        <p:txBody>
          <a:bodyPr anchor="b">
            <a:normAutofit/>
          </a:bodyPr>
          <a:lstStyle/>
          <a:p>
            <a:pPr>
              <a:lnSpc>
                <a:spcPct val="100000"/>
              </a:lnSpc>
              <a:spcBef>
                <a:spcPts val="0"/>
              </a:spcBef>
            </a:pPr>
            <a:r>
              <a:rPr lang="en-US" sz="4000" b="1" dirty="0">
                <a:solidFill>
                  <a:schemeClr val="accent2">
                    <a:lumMod val="75000"/>
                  </a:schemeClr>
                </a:solidFill>
                <a:latin typeface="Cambria"/>
                <a:ea typeface="Cambria"/>
              </a:rPr>
              <a:t>TYPES OF CYBER THREATS</a:t>
            </a:r>
            <a:br>
              <a:rPr lang="en-US" sz="4000" b="1" dirty="0">
                <a:solidFill>
                  <a:schemeClr val="accent2">
                    <a:lumMod val="75000"/>
                  </a:schemeClr>
                </a:solidFill>
                <a:latin typeface="Cambria"/>
              </a:rPr>
            </a:br>
            <a:r>
              <a:rPr lang="en-US" sz="2400" dirty="0">
                <a:latin typeface="Cambria"/>
                <a:ea typeface="+mj-lt"/>
                <a:cs typeface="+mj-lt"/>
              </a:rPr>
              <a:t>The threats countered by cyber-security are three-fold:</a:t>
            </a:r>
            <a:endParaRPr lang="en-US"/>
          </a:p>
          <a:p>
            <a:pPr algn="ctr"/>
            <a:endParaRPr lang="en-US" sz="1800" b="1" dirty="0">
              <a:cs typeface="Calibri Light"/>
            </a:endParaRPr>
          </a:p>
          <a:p>
            <a:endParaRPr lang="en-US" dirty="0">
              <a:solidFill>
                <a:schemeClr val="tx1">
                  <a:lumMod val="85000"/>
                  <a:lumOff val="15000"/>
                </a:schemeClr>
              </a:solidFill>
              <a:cs typeface="Calibri Light"/>
            </a:endParaRPr>
          </a:p>
        </p:txBody>
      </p:sp>
      <p:sp>
        <p:nvSpPr>
          <p:cNvPr id="33" name="Oval 32">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6775" y="3360568"/>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21838FE-7D65-41EB-8BD1-5B6A2A613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0478" y="609803"/>
            <a:ext cx="2922895" cy="563839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7" name="Content Placeholder 2">
            <a:extLst>
              <a:ext uri="{FF2B5EF4-FFF2-40B4-BE49-F238E27FC236}">
                <a16:creationId xmlns:a16="http://schemas.microsoft.com/office/drawing/2014/main" id="{AB8F5A97-FBB1-979E-DBB7-250F37484520}"/>
              </a:ext>
            </a:extLst>
          </p:cNvPr>
          <p:cNvGraphicFramePr>
            <a:graphicFrameLocks noGrp="1"/>
          </p:cNvGraphicFramePr>
          <p:nvPr>
            <p:ph idx="1"/>
            <p:extLst>
              <p:ext uri="{D42A27DB-BD31-4B8C-83A1-F6EECF244321}">
                <p14:modId xmlns:p14="http://schemas.microsoft.com/office/powerpoint/2010/main" val="962501713"/>
              </p:ext>
            </p:extLst>
          </p:nvPr>
        </p:nvGraphicFramePr>
        <p:xfrm>
          <a:off x="5409789" y="709684"/>
          <a:ext cx="5467477" cy="5667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07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indoor, computer, electronics&#10;&#10;Description automatically generated">
            <a:extLst>
              <a:ext uri="{FF2B5EF4-FFF2-40B4-BE49-F238E27FC236}">
                <a16:creationId xmlns:a16="http://schemas.microsoft.com/office/drawing/2014/main" id="{BC78ADBD-5620-61A7-AA68-72ADDFFADB7D}"/>
              </a:ext>
            </a:extLst>
          </p:cNvPr>
          <p:cNvPicPr>
            <a:picLocks noChangeAspect="1"/>
          </p:cNvPicPr>
          <p:nvPr/>
        </p:nvPicPr>
        <p:blipFill rotWithShape="1">
          <a:blip r:embed="rId2"/>
          <a:srcRect l="2449" r="16959"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2308E3-D870-0552-1F03-9CC8705776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t>So, how do malicious actors gain control of computer systems?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4464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367BDD-836C-E729-EE7D-1B41E75B11DD}"/>
              </a:ext>
            </a:extLst>
          </p:cNvPr>
          <p:cNvSpPr>
            <a:spLocks noGrp="1"/>
          </p:cNvSpPr>
          <p:nvPr>
            <p:ph type="title"/>
          </p:nvPr>
        </p:nvSpPr>
        <p:spPr>
          <a:xfrm>
            <a:off x="841248" y="704850"/>
            <a:ext cx="3751697" cy="2978150"/>
          </a:xfrm>
        </p:spPr>
        <p:txBody>
          <a:bodyPr anchor="b">
            <a:normAutofit/>
          </a:bodyPr>
          <a:lstStyle/>
          <a:p>
            <a:r>
              <a:rPr lang="en-US" sz="6000" b="1" dirty="0">
                <a:solidFill>
                  <a:schemeClr val="bg1"/>
                </a:solidFill>
                <a:latin typeface="Cambria"/>
                <a:ea typeface="Cambria"/>
              </a:rPr>
              <a:t>Malware</a:t>
            </a:r>
            <a:endParaRPr lang="en-US" sz="6000">
              <a:solidFill>
                <a:schemeClr val="bg1"/>
              </a:solidFill>
              <a:latin typeface="Cambria"/>
              <a:ea typeface="Cambria"/>
            </a:endParaRPr>
          </a:p>
          <a:p>
            <a:endParaRPr lang="en-US">
              <a:solidFill>
                <a:schemeClr val="bg1"/>
              </a:solidFill>
              <a:cs typeface="Calibri Light"/>
            </a:endParaRPr>
          </a:p>
        </p:txBody>
      </p:sp>
      <p:sp>
        <p:nvSpPr>
          <p:cNvPr id="3" name="Content Placeholder 2">
            <a:extLst>
              <a:ext uri="{FF2B5EF4-FFF2-40B4-BE49-F238E27FC236}">
                <a16:creationId xmlns:a16="http://schemas.microsoft.com/office/drawing/2014/main" id="{7C721EFA-C556-A7AE-8F90-945D5D525290}"/>
              </a:ext>
            </a:extLst>
          </p:cNvPr>
          <p:cNvSpPr>
            <a:spLocks noGrp="1"/>
          </p:cNvSpPr>
          <p:nvPr>
            <p:ph idx="1"/>
          </p:nvPr>
        </p:nvSpPr>
        <p:spPr>
          <a:xfrm>
            <a:off x="6121400" y="939800"/>
            <a:ext cx="5232400" cy="4845050"/>
          </a:xfrm>
        </p:spPr>
        <p:txBody>
          <a:bodyPr vert="horz" lIns="91440" tIns="45720" rIns="91440" bIns="45720" rtlCol="0" anchor="ctr">
            <a:noAutofit/>
          </a:bodyPr>
          <a:lstStyle/>
          <a:p>
            <a:r>
              <a:rPr lang="en-US" sz="2400" dirty="0">
                <a:latin typeface="Cambria"/>
                <a:ea typeface="+mn-lt"/>
                <a:cs typeface="+mn-lt"/>
              </a:rPr>
              <a:t>Malware means malicious software. One of the most common cyber threats, malware is software that a cybercriminal or hacker has created to disrupt or damage a legitimate user’s computer.</a:t>
            </a:r>
          </a:p>
          <a:p>
            <a:r>
              <a:rPr lang="en-US" sz="2400" dirty="0">
                <a:latin typeface="Cambria"/>
                <a:ea typeface="+mn-lt"/>
                <a:cs typeface="+mn-lt"/>
              </a:rPr>
              <a:t>Often spread via an unsolicited email attachment or legitimate-looking download, malware may be used by cybercriminals to make money or in politically motivated cyber-attacks.</a:t>
            </a:r>
            <a:endParaRPr lang="en-US" sz="2400">
              <a:latin typeface="Cambria"/>
              <a:ea typeface="Cambria"/>
              <a:cs typeface="Calibri"/>
            </a:endParaRPr>
          </a:p>
        </p:txBody>
      </p:sp>
    </p:spTree>
    <p:extLst>
      <p:ext uri="{BB962C8B-B14F-4D97-AF65-F5344CB8AC3E}">
        <p14:creationId xmlns:p14="http://schemas.microsoft.com/office/powerpoint/2010/main" val="8201499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What is Cyber Security?</vt:lpstr>
      <vt:lpstr>THE SCALE OF THE CYBER THREAT ! </vt:lpstr>
      <vt:lpstr>PowerPoint Presentation</vt:lpstr>
      <vt:lpstr>PowerPoint Presentation</vt:lpstr>
      <vt:lpstr>Cyber security Strategy - India</vt:lpstr>
      <vt:lpstr>TYPES OF CYBER THREATS The threats countered by cyber-security are three-fold:  </vt:lpstr>
      <vt:lpstr>So, how do malicious actors gain control of computer systems? </vt:lpstr>
      <vt:lpstr>Malware </vt:lpstr>
      <vt:lpstr>There are a number of different types of malware, including:</vt:lpstr>
      <vt:lpstr>Other methods:</vt:lpstr>
      <vt:lpstr>Latest cyber threats </vt:lpstr>
      <vt:lpstr>Romance scams </vt:lpstr>
      <vt:lpstr>Cyber safety tips - protect yourself against cyberattacks </vt:lpstr>
      <vt:lpstr>Conclusion</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492</cp:revision>
  <dcterms:created xsi:type="dcterms:W3CDTF">2022-11-24T17:37:14Z</dcterms:created>
  <dcterms:modified xsi:type="dcterms:W3CDTF">2022-11-24T20:01:01Z</dcterms:modified>
</cp:coreProperties>
</file>