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6"/>
  </p:notesMasterIdLst>
  <p:handoutMasterIdLst>
    <p:handoutMasterId r:id="rId17"/>
  </p:handoutMasterIdLst>
  <p:sldIdLst>
    <p:sldId id="322" r:id="rId5"/>
    <p:sldId id="257" r:id="rId6"/>
    <p:sldId id="262" r:id="rId7"/>
    <p:sldId id="319" r:id="rId8"/>
    <p:sldId id="320" r:id="rId9"/>
    <p:sldId id="315" r:id="rId10"/>
    <p:sldId id="323" r:id="rId11"/>
    <p:sldId id="324" r:id="rId12"/>
    <p:sldId id="317"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78" d="100"/>
          <a:sy n="78" d="100"/>
        </p:scale>
        <p:origin x="878"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11/22/2024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11/22/2024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5</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3772922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9</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10</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11</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F8AB8B9-9DB5-3592-13B2-C6EAC9964CDC}"/>
              </a:ext>
            </a:extLst>
          </p:cNvPr>
          <p:cNvSpPr>
            <a:spLocks noGrp="1"/>
          </p:cNvSpPr>
          <p:nvPr>
            <p:ph type="title" hasCustomPrompt="1"/>
          </p:nvPr>
        </p:nvSpPr>
        <p:spPr>
          <a:xfrm>
            <a:off x="568164" y="400049"/>
            <a:ext cx="11104724" cy="1185045"/>
          </a:xfrm>
        </p:spPr>
        <p:txBody>
          <a:bodyPr lIns="0">
            <a:normAutofit/>
          </a:bodyPr>
          <a:lstStyle>
            <a:lvl1pPr>
              <a:defRPr sz="3600"/>
            </a:lvl1pPr>
          </a:lstStyle>
          <a:p>
            <a:r>
              <a:rPr lang="en-US" dirty="0"/>
              <a:t>Click to add title</a:t>
            </a:r>
          </a:p>
        </p:txBody>
      </p:sp>
      <p:sp>
        <p:nvSpPr>
          <p:cNvPr id="10" name="Content Placeholder 3">
            <a:extLst>
              <a:ext uri="{FF2B5EF4-FFF2-40B4-BE49-F238E27FC236}">
                <a16:creationId xmlns:a16="http://schemas.microsoft.com/office/drawing/2014/main" id="{96B6B9D5-CD1B-A940-279D-F71F01ADB003}"/>
              </a:ext>
            </a:extLst>
          </p:cNvPr>
          <p:cNvSpPr>
            <a:spLocks noGrp="1"/>
          </p:cNvSpPr>
          <p:nvPr>
            <p:ph sz="half" idx="12" hasCustomPrompt="1"/>
          </p:nvPr>
        </p:nvSpPr>
        <p:spPr>
          <a:xfrm>
            <a:off x="568164"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269BDF9-7C8E-6E41-2B0A-E6156A56F0EF}"/>
              </a:ext>
            </a:extLst>
          </p:cNvPr>
          <p:cNvSpPr>
            <a:spLocks noGrp="1"/>
          </p:cNvSpPr>
          <p:nvPr>
            <p:ph sz="half" idx="13" hasCustomPrompt="1"/>
          </p:nvPr>
        </p:nvSpPr>
        <p:spPr>
          <a:xfrm>
            <a:off x="6274202" y="1997132"/>
            <a:ext cx="5398686" cy="4232218"/>
          </a:xfrm>
        </p:spPr>
        <p:txBody>
          <a:bodyPr lIns="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51B8ED33-4EE7-7B50-3C8D-2D43FCEE2B34}"/>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Date Placeholder 3">
            <a:extLst>
              <a:ext uri="{FF2B5EF4-FFF2-40B4-BE49-F238E27FC236}">
                <a16:creationId xmlns:a16="http://schemas.microsoft.com/office/drawing/2014/main" id="{9C8F833A-02FB-E36B-45C9-0645070F68FD}"/>
              </a:ext>
            </a:extLst>
          </p:cNvPr>
          <p:cNvSpPr>
            <a:spLocks noGrp="1"/>
          </p:cNvSpPr>
          <p:nvPr>
            <p:ph type="dt" sz="half" idx="11"/>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3" name="Footer Placeholder 6">
            <a:extLst>
              <a:ext uri="{FF2B5EF4-FFF2-40B4-BE49-F238E27FC236}">
                <a16:creationId xmlns:a16="http://schemas.microsoft.com/office/drawing/2014/main" id="{7BDAEEC9-E6ED-C61A-85C7-C1E0B67B1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E71492A7-053E-DE52-D433-9715A1632BE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393267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11/22/2024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10" r:id="rId15"/>
    <p:sldLayoutId id="2147483711" r:id="rId16"/>
    <p:sldLayoutId id="2147483712" r:id="rId17"/>
    <p:sldLayoutId id="2147483713" r:id="rId18"/>
    <p:sldLayoutId id="2147483717" r:id="rId19"/>
    <p:sldLayoutId id="2147483672" r:id="rId20"/>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EDB5FF-E365-57DF-9F57-8ACF1A6A162D}"/>
              </a:ext>
            </a:extLst>
          </p:cNvPr>
          <p:cNvSpPr txBox="1"/>
          <p:nvPr/>
        </p:nvSpPr>
        <p:spPr>
          <a:xfrm>
            <a:off x="2868106" y="0"/>
            <a:ext cx="6094428" cy="1297791"/>
          </a:xfrm>
          <a:prstGeom prst="rect">
            <a:avLst/>
          </a:prstGeom>
          <a:noFill/>
        </p:spPr>
        <p:txBody>
          <a:bodyPr wrap="square">
            <a:spAutoFit/>
          </a:bodyPr>
          <a:lstStyle/>
          <a:p>
            <a:pPr algn="ctr">
              <a:lnSpc>
                <a:spcPts val="5110"/>
              </a:lnSpc>
            </a:pPr>
            <a:r>
              <a:rPr lang="en-US" sz="1800" b="1" spc="18" dirty="0">
                <a:solidFill>
                  <a:srgbClr val="1F0D0D"/>
                </a:solidFill>
                <a:latin typeface="Times New Roman" panose="02020603050405020304" pitchFamily="18" charset="0"/>
                <a:ea typeface="Nirand Bold"/>
                <a:cs typeface="Times New Roman" panose="02020603050405020304" pitchFamily="18" charset="0"/>
                <a:sym typeface="Nirand Bold"/>
              </a:rPr>
              <a:t>KONGU ENGINEERING COLLEGE (AUTONOMOUS)</a:t>
            </a:r>
          </a:p>
          <a:p>
            <a:pPr algn="ctr">
              <a:lnSpc>
                <a:spcPts val="5110"/>
              </a:lnSpc>
            </a:pPr>
            <a:r>
              <a:rPr lang="en-US" sz="1800" b="1" spc="18" dirty="0">
                <a:solidFill>
                  <a:srgbClr val="1F0D0D"/>
                </a:solidFill>
                <a:latin typeface="Times New Roman" panose="02020603050405020304" pitchFamily="18" charset="0"/>
                <a:ea typeface="Nirand Bold"/>
                <a:cs typeface="Times New Roman" panose="02020603050405020304" pitchFamily="18" charset="0"/>
                <a:sym typeface="Nirand Bold"/>
              </a:rPr>
              <a:t>PERUNDURAI, ERODE - 638060</a:t>
            </a:r>
          </a:p>
        </p:txBody>
      </p:sp>
      <p:sp>
        <p:nvSpPr>
          <p:cNvPr id="7" name="TextBox 6">
            <a:extLst>
              <a:ext uri="{FF2B5EF4-FFF2-40B4-BE49-F238E27FC236}">
                <a16:creationId xmlns:a16="http://schemas.microsoft.com/office/drawing/2014/main" id="{9305A662-4B00-5241-450B-2D5D2433F7A4}"/>
              </a:ext>
            </a:extLst>
          </p:cNvPr>
          <p:cNvSpPr txBox="1"/>
          <p:nvPr/>
        </p:nvSpPr>
        <p:spPr>
          <a:xfrm>
            <a:off x="2868106" y="1234930"/>
            <a:ext cx="6094428" cy="976806"/>
          </a:xfrm>
          <a:prstGeom prst="rect">
            <a:avLst/>
          </a:prstGeom>
          <a:noFill/>
        </p:spPr>
        <p:txBody>
          <a:bodyPr wrap="square">
            <a:spAutoFit/>
          </a:bodyPr>
          <a:lstStyle/>
          <a:p>
            <a:pPr algn="ctr">
              <a:lnSpc>
                <a:spcPts val="3712"/>
              </a:lnSpc>
              <a:spcBef>
                <a:spcPct val="0"/>
              </a:spcBef>
            </a:pPr>
            <a:r>
              <a:rPr lang="en-US" sz="1800" b="1" spc="13" dirty="0">
                <a:solidFill>
                  <a:srgbClr val="1F0D0D"/>
                </a:solidFill>
                <a:latin typeface="Times New Roman" panose="02020603050405020304" pitchFamily="18" charset="0"/>
                <a:ea typeface="Agrandir Bold"/>
                <a:cs typeface="Times New Roman" panose="02020603050405020304" pitchFamily="18" charset="0"/>
                <a:sym typeface="Agrandir Bold"/>
              </a:rPr>
              <a:t>DEPARTMENT OF ELECTRONICS AND INSTRUMENTATIO</a:t>
            </a:r>
            <a:r>
              <a:rPr lang="en-US" b="1" spc="13" dirty="0">
                <a:solidFill>
                  <a:srgbClr val="1F0D0D"/>
                </a:solidFill>
                <a:latin typeface="Times New Roman" panose="02020603050405020304" pitchFamily="18" charset="0"/>
                <a:ea typeface="Agrandir Bold"/>
                <a:cs typeface="Times New Roman" panose="02020603050405020304" pitchFamily="18" charset="0"/>
                <a:sym typeface="Agrandir Bold"/>
              </a:rPr>
              <a:t>N </a:t>
            </a:r>
            <a:r>
              <a:rPr lang="en-US" sz="1800" b="1" spc="13" dirty="0">
                <a:solidFill>
                  <a:srgbClr val="1F0D0D"/>
                </a:solidFill>
                <a:latin typeface="Times New Roman" panose="02020603050405020304" pitchFamily="18" charset="0"/>
                <a:ea typeface="Agrandir Bold"/>
                <a:cs typeface="Times New Roman" panose="02020603050405020304" pitchFamily="18" charset="0"/>
                <a:sym typeface="Agrandir Bold"/>
              </a:rPr>
              <a:t>ENGINEERING</a:t>
            </a:r>
          </a:p>
        </p:txBody>
      </p:sp>
      <p:sp>
        <p:nvSpPr>
          <p:cNvPr id="9" name="TextBox 8">
            <a:extLst>
              <a:ext uri="{FF2B5EF4-FFF2-40B4-BE49-F238E27FC236}">
                <a16:creationId xmlns:a16="http://schemas.microsoft.com/office/drawing/2014/main" id="{2DB70A20-4C98-8B15-DFC3-F51C0441EAA1}"/>
              </a:ext>
            </a:extLst>
          </p:cNvPr>
          <p:cNvSpPr txBox="1"/>
          <p:nvPr/>
        </p:nvSpPr>
        <p:spPr>
          <a:xfrm>
            <a:off x="3048786" y="2357035"/>
            <a:ext cx="6094428" cy="369332"/>
          </a:xfrm>
          <a:prstGeom prst="rect">
            <a:avLst/>
          </a:prstGeom>
          <a:noFill/>
        </p:spPr>
        <p:txBody>
          <a:bodyPr wrap="square">
            <a:spAutoFit/>
          </a:bodyPr>
          <a:lstStyle/>
          <a:p>
            <a:pPr algn="ctr"/>
            <a:r>
              <a:rPr lang="en-US" b="1" spc="13" dirty="0">
                <a:solidFill>
                  <a:srgbClr val="1F0D0D"/>
                </a:solidFill>
                <a:latin typeface="Times New Roman" panose="02020603050405020304" pitchFamily="18" charset="0"/>
                <a:ea typeface="Agrandir Bold"/>
                <a:cs typeface="Times New Roman" panose="02020603050405020304" pitchFamily="18" charset="0"/>
                <a:sym typeface="Agrandir Bold"/>
              </a:rPr>
              <a:t>JAVA PROGRAMMING</a:t>
            </a:r>
            <a:r>
              <a:rPr lang="en-US" sz="1800" b="1" spc="13" dirty="0">
                <a:solidFill>
                  <a:srgbClr val="1F0D0D"/>
                </a:solidFill>
                <a:latin typeface="Times New Roman" panose="02020603050405020304" pitchFamily="18" charset="0"/>
                <a:ea typeface="Agrandir Bold"/>
                <a:cs typeface="Times New Roman" panose="02020603050405020304" pitchFamily="18" charset="0"/>
                <a:sym typeface="Agrandir Bold"/>
              </a:rPr>
              <a:t> – 22ITC31</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33852DF-3F72-26E4-3D38-DA1F6F058BFF}"/>
              </a:ext>
            </a:extLst>
          </p:cNvPr>
          <p:cNvSpPr txBox="1"/>
          <p:nvPr/>
        </p:nvSpPr>
        <p:spPr>
          <a:xfrm>
            <a:off x="3025219" y="2619501"/>
            <a:ext cx="6094428" cy="518732"/>
          </a:xfrm>
          <a:prstGeom prst="rect">
            <a:avLst/>
          </a:prstGeom>
          <a:noFill/>
        </p:spPr>
        <p:txBody>
          <a:bodyPr wrap="square">
            <a:spAutoFit/>
          </a:bodyPr>
          <a:lstStyle/>
          <a:p>
            <a:pPr algn="ctr">
              <a:lnSpc>
                <a:spcPts val="3779"/>
              </a:lnSpc>
              <a:spcBef>
                <a:spcPct val="0"/>
              </a:spcBef>
            </a:pPr>
            <a:r>
              <a:rPr lang="en-US" sz="1800" b="1" spc="13" dirty="0">
                <a:solidFill>
                  <a:srgbClr val="1F0D0D"/>
                </a:solidFill>
                <a:latin typeface="Times New Roman" panose="02020603050405020304" pitchFamily="18" charset="0"/>
                <a:ea typeface="Lato Bold"/>
                <a:cs typeface="Times New Roman" panose="02020603050405020304" pitchFamily="18" charset="0"/>
                <a:sym typeface="Lato Bold"/>
              </a:rPr>
              <a:t>MINI PROJECT</a:t>
            </a:r>
          </a:p>
        </p:txBody>
      </p:sp>
      <p:sp>
        <p:nvSpPr>
          <p:cNvPr id="13" name="TextBox 12">
            <a:extLst>
              <a:ext uri="{FF2B5EF4-FFF2-40B4-BE49-F238E27FC236}">
                <a16:creationId xmlns:a16="http://schemas.microsoft.com/office/drawing/2014/main" id="{CEB3683A-E129-C5EC-A147-FD199E1E3EEA}"/>
              </a:ext>
            </a:extLst>
          </p:cNvPr>
          <p:cNvSpPr txBox="1"/>
          <p:nvPr/>
        </p:nvSpPr>
        <p:spPr>
          <a:xfrm>
            <a:off x="3072353" y="3237842"/>
            <a:ext cx="6094428" cy="492699"/>
          </a:xfrm>
          <a:prstGeom prst="rect">
            <a:avLst/>
          </a:prstGeom>
          <a:noFill/>
        </p:spPr>
        <p:txBody>
          <a:bodyPr wrap="square">
            <a:spAutoFit/>
          </a:bodyPr>
          <a:lstStyle/>
          <a:p>
            <a:pPr algn="ctr">
              <a:lnSpc>
                <a:spcPts val="3639"/>
              </a:lnSpc>
              <a:spcBef>
                <a:spcPct val="0"/>
              </a:spcBef>
            </a:pPr>
            <a:r>
              <a:rPr lang="en-US" b="1" spc="12" dirty="0">
                <a:solidFill>
                  <a:srgbClr val="1F0D0D"/>
                </a:solidFill>
                <a:latin typeface="Times New Roman" panose="02020603050405020304" pitchFamily="18" charset="0"/>
                <a:ea typeface="Agrandir Bold"/>
                <a:cs typeface="Times New Roman" panose="02020603050405020304" pitchFamily="18" charset="0"/>
                <a:sym typeface="Agrandir Bold"/>
              </a:rPr>
              <a:t>TOPIC : </a:t>
            </a:r>
            <a:r>
              <a:rPr lang="en-IN" sz="1800" b="1" dirty="0">
                <a:solidFill>
                  <a:srgbClr val="000000"/>
                </a:solidFill>
                <a:effectLst/>
                <a:latin typeface="Arial-BoldMT"/>
              </a:rPr>
              <a:t>Airline Reservation System</a:t>
            </a:r>
            <a:endParaRPr lang="en-US" sz="1800" b="1" spc="12" dirty="0">
              <a:solidFill>
                <a:srgbClr val="1F0D0D"/>
              </a:solidFill>
              <a:latin typeface="Times New Roman" panose="02020603050405020304" pitchFamily="18" charset="0"/>
              <a:ea typeface="Agrandir Bold"/>
              <a:cs typeface="Times New Roman" panose="02020603050405020304" pitchFamily="18" charset="0"/>
              <a:sym typeface="Agrandir Bold"/>
            </a:endParaRPr>
          </a:p>
        </p:txBody>
      </p:sp>
      <p:sp>
        <p:nvSpPr>
          <p:cNvPr id="17" name="TextBox 16">
            <a:extLst>
              <a:ext uri="{FF2B5EF4-FFF2-40B4-BE49-F238E27FC236}">
                <a16:creationId xmlns:a16="http://schemas.microsoft.com/office/drawing/2014/main" id="{2D77202B-D1AD-AAAB-1DA6-1252634A4AC8}"/>
              </a:ext>
            </a:extLst>
          </p:cNvPr>
          <p:cNvSpPr txBox="1"/>
          <p:nvPr/>
        </p:nvSpPr>
        <p:spPr>
          <a:xfrm>
            <a:off x="2691352" y="3785177"/>
            <a:ext cx="3223968" cy="489878"/>
          </a:xfrm>
          <a:prstGeom prst="rect">
            <a:avLst/>
          </a:prstGeom>
          <a:noFill/>
        </p:spPr>
        <p:txBody>
          <a:bodyPr wrap="square">
            <a:spAutoFit/>
          </a:bodyPr>
          <a:lstStyle/>
          <a:p>
            <a:pPr algn="ctr">
              <a:lnSpc>
                <a:spcPts val="3499"/>
              </a:lnSpc>
              <a:spcBef>
                <a:spcPct val="0"/>
              </a:spcBef>
            </a:pPr>
            <a:r>
              <a:rPr lang="en-US" sz="1800" b="1" spc="12" dirty="0">
                <a:solidFill>
                  <a:srgbClr val="1F0D0D"/>
                </a:solidFill>
                <a:latin typeface="Times New Roman" panose="02020603050405020304" pitchFamily="18" charset="0"/>
                <a:ea typeface="Nirand Bold"/>
                <a:cs typeface="Times New Roman" panose="02020603050405020304" pitchFamily="18" charset="0"/>
                <a:sym typeface="Nirand Bold"/>
              </a:rPr>
              <a:t>TEAM MEMBERS:</a:t>
            </a:r>
          </a:p>
        </p:txBody>
      </p:sp>
      <p:sp>
        <p:nvSpPr>
          <p:cNvPr id="19" name="TextBox 18">
            <a:extLst>
              <a:ext uri="{FF2B5EF4-FFF2-40B4-BE49-F238E27FC236}">
                <a16:creationId xmlns:a16="http://schemas.microsoft.com/office/drawing/2014/main" id="{40A1A63C-093B-17A6-FE6C-F883202B5C51}"/>
              </a:ext>
            </a:extLst>
          </p:cNvPr>
          <p:cNvSpPr txBox="1"/>
          <p:nvPr/>
        </p:nvSpPr>
        <p:spPr>
          <a:xfrm>
            <a:off x="4640877" y="4377485"/>
            <a:ext cx="6094428" cy="923330"/>
          </a:xfrm>
          <a:prstGeom prst="rect">
            <a:avLst/>
          </a:prstGeom>
          <a:noFill/>
        </p:spPr>
        <p:txBody>
          <a:bodyPr wrap="square">
            <a:spAutoFit/>
          </a:bodyPr>
          <a:lstStyle/>
          <a:p>
            <a:r>
              <a:rPr lang="en-IN" sz="1800" dirty="0">
                <a:solidFill>
                  <a:srgbClr val="000000"/>
                </a:solidFill>
                <a:effectLst/>
                <a:latin typeface="Calibri" panose="020F0502020204030204" pitchFamily="34" charset="0"/>
              </a:rPr>
              <a:t>ABISHA CARIN D (23EIR004) </a:t>
            </a:r>
            <a:endParaRPr lang="en-IN" dirty="0"/>
          </a:p>
          <a:p>
            <a:r>
              <a:rPr lang="en-IN" sz="1800" dirty="0">
                <a:solidFill>
                  <a:srgbClr val="000000"/>
                </a:solidFill>
                <a:effectLst/>
                <a:latin typeface="Calibri" panose="020F0502020204030204" pitchFamily="34" charset="0"/>
              </a:rPr>
              <a:t>ANIRUDDHA PRANAV M (23EIR005) </a:t>
            </a:r>
            <a:endParaRPr lang="en-IN" dirty="0"/>
          </a:p>
          <a:p>
            <a:r>
              <a:rPr lang="en-IN" sz="1800" dirty="0">
                <a:solidFill>
                  <a:srgbClr val="000000"/>
                </a:solidFill>
                <a:effectLst/>
                <a:latin typeface="Calibri" panose="020F0502020204030204" pitchFamily="34" charset="0"/>
              </a:rPr>
              <a:t>ANNA SHRUTHI V (23EIR006)</a:t>
            </a:r>
            <a:endParaRPr lang="en-US" sz="1800" spc="12" dirty="0">
              <a:solidFill>
                <a:srgbClr val="1F0D0D"/>
              </a:solidFill>
              <a:latin typeface="Times New Roman" panose="02020603050405020304" pitchFamily="18" charset="0"/>
              <a:ea typeface="Nirand"/>
              <a:cs typeface="Times New Roman" panose="02020603050405020304" pitchFamily="18" charset="0"/>
              <a:sym typeface="Nirand"/>
            </a:endParaRPr>
          </a:p>
        </p:txBody>
      </p:sp>
      <p:pic>
        <p:nvPicPr>
          <p:cNvPr id="21" name="Picture 20">
            <a:extLst>
              <a:ext uri="{FF2B5EF4-FFF2-40B4-BE49-F238E27FC236}">
                <a16:creationId xmlns:a16="http://schemas.microsoft.com/office/drawing/2014/main" id="{CA52010A-5650-92F0-496A-F5D77EE19E8F}"/>
              </a:ext>
            </a:extLst>
          </p:cNvPr>
          <p:cNvPicPr>
            <a:picLocks noChangeAspect="1"/>
          </p:cNvPicPr>
          <p:nvPr/>
        </p:nvPicPr>
        <p:blipFill>
          <a:blip r:embed="rId2"/>
          <a:stretch>
            <a:fillRect/>
          </a:stretch>
        </p:blipFill>
        <p:spPr>
          <a:xfrm>
            <a:off x="511675" y="365796"/>
            <a:ext cx="1581076" cy="976805"/>
          </a:xfrm>
          <a:prstGeom prst="rect">
            <a:avLst/>
          </a:prstGeom>
        </p:spPr>
      </p:pic>
    </p:spTree>
    <p:extLst>
      <p:ext uri="{BB962C8B-B14F-4D97-AF65-F5344CB8AC3E}">
        <p14:creationId xmlns:p14="http://schemas.microsoft.com/office/powerpoint/2010/main" val="3503313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2BB18DB-91FB-E23E-BCCA-9CF11CB32DBC}"/>
              </a:ext>
            </a:extLst>
          </p:cNvPr>
          <p:cNvSpPr txBox="1"/>
          <p:nvPr/>
        </p:nvSpPr>
        <p:spPr>
          <a:xfrm>
            <a:off x="320512" y="3105833"/>
            <a:ext cx="3271100" cy="646331"/>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CONCLUSION</a:t>
            </a:r>
            <a:endParaRPr lang="en-IN" sz="36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07BBA7E-9DD5-C37D-A389-B4E21AD72E65}"/>
              </a:ext>
            </a:extLst>
          </p:cNvPr>
          <p:cNvSpPr>
            <a:spLocks noChangeArrowheads="1"/>
          </p:cNvSpPr>
          <p:nvPr/>
        </p:nvSpPr>
        <p:spPr bwMode="auto">
          <a:xfrm>
            <a:off x="4206279" y="2305614"/>
            <a:ext cx="766520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an effective Airline Reservation System (ARS) is essential for improving the efficiency of flight bookings, enhancing customer experience, and optimizing airline operations. By providing real-time flight availability, secure payment processing, and seamless management of bookings and cancellations, the system simplifies the entire travel experience for customers. Additionally, it helps airlines streamline their processes, reduce errors, and manage resources more effectively. A well-designed ARS not only ensures smooth and timely travel but also contributes to the overall success and competitiveness of the airline industry.</a:t>
            </a:r>
          </a:p>
        </p:txBody>
      </p:sp>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630301" y="533291"/>
            <a:ext cx="4148744" cy="2337727"/>
          </a:xfrm>
        </p:spPr>
        <p:txBody>
          <a:bodyPr wrap="square" anchor="b">
            <a:normAutofit/>
          </a:bodyPr>
          <a:lstStyle/>
          <a:p>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11453" y="553069"/>
            <a:ext cx="3389065" cy="1847528"/>
          </a:xfrm>
        </p:spPr>
        <p:txBody>
          <a:bodyPr wrap="square" anchor="b">
            <a:normAutofit/>
          </a:bodyPr>
          <a:lstStyle/>
          <a:p>
            <a:r>
              <a:rPr lang="en-US" b="1" dirty="0">
                <a:latin typeface="Times New Roman" panose="02020603050405020304" pitchFamily="18" charset="0"/>
                <a:cs typeface="Times New Roman" panose="02020603050405020304" pitchFamily="18" charset="0"/>
              </a:rPr>
              <a:t>Agenda</a:t>
            </a:r>
          </a:p>
        </p:txBody>
      </p:sp>
      <p:sp>
        <p:nvSpPr>
          <p:cNvPr id="6" name="TextBox 5">
            <a:extLst>
              <a:ext uri="{FF2B5EF4-FFF2-40B4-BE49-F238E27FC236}">
                <a16:creationId xmlns:a16="http://schemas.microsoft.com/office/drawing/2014/main" id="{C59638EE-B680-CFD2-F544-E0889023784A}"/>
              </a:ext>
            </a:extLst>
          </p:cNvPr>
          <p:cNvSpPr txBox="1"/>
          <p:nvPr/>
        </p:nvSpPr>
        <p:spPr>
          <a:xfrm>
            <a:off x="6344975" y="2057459"/>
            <a:ext cx="5335572" cy="1938992"/>
          </a:xfrm>
          <a:prstGeom prst="rect">
            <a:avLst/>
          </a:prstGeom>
          <a:noFill/>
        </p:spPr>
        <p:txBody>
          <a:bodyPr wrap="square" rtlCol="0">
            <a:spAutoFit/>
          </a:bodyPr>
          <a:lstStyle/>
          <a:p>
            <a:pPr marL="342900" indent="-3429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PROBLEM STATEMENT</a:t>
            </a:r>
          </a:p>
          <a:p>
            <a:pPr marL="342900" indent="-3429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IMPLEMENTATION</a:t>
            </a:r>
          </a:p>
          <a:p>
            <a:pPr marL="342900" indent="-3429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CODING</a:t>
            </a:r>
          </a:p>
          <a:p>
            <a:pPr marL="342900" indent="-3429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OUTPUT</a:t>
            </a:r>
          </a:p>
          <a:p>
            <a:pPr marL="342900" indent="-342900">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chor="ct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5" name="Rectangle 3">
            <a:extLst>
              <a:ext uri="{FF2B5EF4-FFF2-40B4-BE49-F238E27FC236}">
                <a16:creationId xmlns:a16="http://schemas.microsoft.com/office/drawing/2014/main" id="{10A00D7C-1E8F-935E-93BB-4AF7068B150D}"/>
              </a:ext>
            </a:extLst>
          </p:cNvPr>
          <p:cNvSpPr>
            <a:spLocks noChangeArrowheads="1"/>
          </p:cNvSpPr>
          <p:nvPr/>
        </p:nvSpPr>
        <p:spPr bwMode="auto">
          <a:xfrm>
            <a:off x="6223439" y="1097224"/>
            <a:ext cx="571239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Airline Reservation System is a software solution that facilitates the booking, modification, and management of airline tickets and flight details. It enables customers to search for available flights, book tickets, select seats, and make payments online. The system also allows for the management of flight schedules, cancellations, refunds, and seat allocations. By integrating various functionalities, such as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realtime</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flight availability, secure payment processing, and customer support, the ARS streamlines the reservation process for both passengers and airlines. </a:t>
            </a:r>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PROBLEM STATEMENT</a:t>
            </a:r>
          </a:p>
        </p:txBody>
      </p:sp>
      <p:sp>
        <p:nvSpPr>
          <p:cNvPr id="6" name="TextBox 5">
            <a:extLst>
              <a:ext uri="{FF2B5EF4-FFF2-40B4-BE49-F238E27FC236}">
                <a16:creationId xmlns:a16="http://schemas.microsoft.com/office/drawing/2014/main" id="{B2E90690-D4FD-C12F-427C-589428D56C7C}"/>
              </a:ext>
            </a:extLst>
          </p:cNvPr>
          <p:cNvSpPr txBox="1"/>
          <p:nvPr/>
        </p:nvSpPr>
        <p:spPr>
          <a:xfrm>
            <a:off x="6568602" y="1045013"/>
            <a:ext cx="5230108" cy="4708981"/>
          </a:xfrm>
          <a:prstGeom prst="rect">
            <a:avLst/>
          </a:prstGeom>
          <a:noFill/>
        </p:spPr>
        <p:txBody>
          <a:bodyPr wrap="square" rtlCol="0">
            <a:spAutoFit/>
          </a:bodyPr>
          <a:lstStyle/>
          <a:p>
            <a:pPr algn="just"/>
            <a:r>
              <a:rPr lang="en-US" sz="2000" dirty="0"/>
              <a:t>The Airline Reservation System is a crucial part of the airline industry, enabling customers to book, modify, and cancel flight tickets. The primary problem is to develop an efficient and reliable system that handles the complex process of managing flight reservations, passenger data, and flight schedules. Currently, many airlines face challenges in providing a seamless and user-friendly experience for customers, while also ensuring that internal </a:t>
            </a:r>
            <a:r>
              <a:rPr lang="en-US" sz="2000" dirty="0">
                <a:latin typeface="Times New Roman" panose="02020603050405020304" pitchFamily="18" charset="0"/>
                <a:cs typeface="Times New Roman" panose="02020603050405020304" pitchFamily="18" charset="0"/>
              </a:rPr>
              <a:t>systems</a:t>
            </a:r>
            <a:r>
              <a:rPr lang="en-US" sz="2000" dirty="0"/>
              <a:t> can handle large volumes of reservations, cancellations, and updates in real-time.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6118E9-7290-D906-8C5B-E3144973C2CE}"/>
              </a:ext>
            </a:extLst>
          </p:cNvPr>
          <p:cNvSpPr txBox="1"/>
          <p:nvPr/>
        </p:nvSpPr>
        <p:spPr>
          <a:xfrm>
            <a:off x="4053526" y="301658"/>
            <a:ext cx="5015060" cy="646331"/>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IMPLEMENTATION</a:t>
            </a:r>
            <a:endParaRPr lang="en-IN" sz="3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3FA72E7-BB52-2B73-C7DF-3E2D3F8F644A}"/>
              </a:ext>
            </a:extLst>
          </p:cNvPr>
          <p:cNvSpPr txBox="1"/>
          <p:nvPr/>
        </p:nvSpPr>
        <p:spPr>
          <a:xfrm>
            <a:off x="933254" y="1555422"/>
            <a:ext cx="10520313"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Methods and Functionality:</a:t>
            </a:r>
          </a:p>
          <a:p>
            <a:endParaRPr lang="en-US" sz="2000" b="1" dirty="0">
              <a:latin typeface="Times New Roman" panose="02020603050405020304" pitchFamily="18" charset="0"/>
              <a:cs typeface="Times New Roman" panose="02020603050405020304" pitchFamily="18" charset="0"/>
            </a:endParaRPr>
          </a:p>
          <a:p>
            <a:pPr>
              <a:buFont typeface="+mj-lt"/>
              <a:buAutoNum type="arabicPeriod"/>
            </a:pPr>
            <a:r>
              <a:rPr lang="en-US" sz="2000" b="1" dirty="0" err="1">
                <a:latin typeface="Times New Roman" panose="02020603050405020304" pitchFamily="18" charset="0"/>
                <a:cs typeface="Times New Roman" panose="02020603050405020304" pitchFamily="18" charset="0"/>
              </a:rPr>
              <a:t>BookTicket</a:t>
            </a:r>
            <a:r>
              <a:rPr lang="en-US" sz="2000" dirty="0">
                <a:latin typeface="Times New Roman" panose="02020603050405020304" pitchFamily="18" charset="0"/>
                <a:cs typeface="Times New Roman" panose="02020603050405020304" pitchFamily="18" charset="0"/>
              </a:rPr>
              <a:t>: Allows the user to book a flight by selecting the desired flight based on available options (flight number, departure and arrival cities, date, etc.).</a:t>
            </a:r>
          </a:p>
          <a:p>
            <a:pPr>
              <a:buFont typeface="+mj-lt"/>
              <a:buAutoNum type="arabicPeriod"/>
            </a:pPr>
            <a:r>
              <a:rPr lang="en-US" sz="2000" b="1" dirty="0" err="1">
                <a:latin typeface="Times New Roman" panose="02020603050405020304" pitchFamily="18" charset="0"/>
                <a:cs typeface="Times New Roman" panose="02020603050405020304" pitchFamily="18" charset="0"/>
              </a:rPr>
              <a:t>CancelBooking</a:t>
            </a:r>
            <a:r>
              <a:rPr lang="en-US" sz="2000" dirty="0">
                <a:latin typeface="Times New Roman" panose="02020603050405020304" pitchFamily="18" charset="0"/>
                <a:cs typeface="Times New Roman" panose="02020603050405020304" pitchFamily="18" charset="0"/>
              </a:rPr>
              <a:t>: Allows the user to cancel an existing booking, ensuring they are refunded (if applicable).</a:t>
            </a:r>
          </a:p>
          <a:p>
            <a:pPr>
              <a:buFont typeface="+mj-lt"/>
              <a:buAutoNum type="arabicPeriod"/>
            </a:pPr>
            <a:r>
              <a:rPr lang="en-US" sz="2000" b="1" dirty="0" err="1">
                <a:latin typeface="Times New Roman" panose="02020603050405020304" pitchFamily="18" charset="0"/>
                <a:cs typeface="Times New Roman" panose="02020603050405020304" pitchFamily="18" charset="0"/>
              </a:rPr>
              <a:t>ViewBooking</a:t>
            </a:r>
            <a:r>
              <a:rPr lang="en-US" sz="2000" dirty="0">
                <a:latin typeface="Times New Roman" panose="02020603050405020304" pitchFamily="18" charset="0"/>
                <a:cs typeface="Times New Roman" panose="02020603050405020304" pitchFamily="18" charset="0"/>
              </a:rPr>
              <a:t>: Displays the current booking details of the user, including flight number, date, and seat information.</a:t>
            </a:r>
          </a:p>
          <a:p>
            <a:pPr>
              <a:buFont typeface="+mj-lt"/>
              <a:buAutoNum type="arabicPeriod"/>
            </a:pPr>
            <a:r>
              <a:rPr lang="en-US" sz="2000" b="1" dirty="0" err="1">
                <a:latin typeface="Times New Roman" panose="02020603050405020304" pitchFamily="18" charset="0"/>
                <a:cs typeface="Times New Roman" panose="02020603050405020304" pitchFamily="18" charset="0"/>
              </a:rPr>
              <a:t>CheckFlightAvailability</a:t>
            </a:r>
            <a:r>
              <a:rPr lang="en-US" sz="2000" dirty="0">
                <a:latin typeface="Times New Roman" panose="02020603050405020304" pitchFamily="18" charset="0"/>
                <a:cs typeface="Times New Roman" panose="02020603050405020304" pitchFamily="18" charset="0"/>
              </a:rPr>
              <a:t>: Allows the user to check available flights for a particular route and date.</a:t>
            </a:r>
          </a:p>
          <a:p>
            <a:pPr>
              <a:buFont typeface="+mj-lt"/>
              <a:buAutoNum type="arabicPeriod"/>
            </a:pPr>
            <a:r>
              <a:rPr lang="en-US" sz="2000" b="1" dirty="0" err="1">
                <a:latin typeface="Times New Roman" panose="02020603050405020304" pitchFamily="18" charset="0"/>
                <a:cs typeface="Times New Roman" panose="02020603050405020304" pitchFamily="18" charset="0"/>
              </a:rPr>
              <a:t>CalculateFare</a:t>
            </a:r>
            <a:r>
              <a:rPr lang="en-US" sz="2000" dirty="0">
                <a:latin typeface="Times New Roman" panose="02020603050405020304" pitchFamily="18" charset="0"/>
                <a:cs typeface="Times New Roman" panose="02020603050405020304" pitchFamily="18" charset="0"/>
              </a:rPr>
              <a:t>: Calculates the fare for a flight, possibly with additional services such as extra baggage or meal preferences.</a:t>
            </a:r>
          </a:p>
          <a:p>
            <a:pPr>
              <a:buFont typeface="+mj-lt"/>
              <a:buAutoNum type="arabicPeriod"/>
            </a:pPr>
            <a:r>
              <a:rPr lang="en-US" sz="2000" b="1" dirty="0" err="1">
                <a:latin typeface="Times New Roman" panose="02020603050405020304" pitchFamily="18" charset="0"/>
                <a:cs typeface="Times New Roman" panose="02020603050405020304" pitchFamily="18" charset="0"/>
              </a:rPr>
              <a:t>CompareAirlines</a:t>
            </a:r>
            <a:r>
              <a:rPr lang="en-US" sz="2000" dirty="0">
                <a:latin typeface="Times New Roman" panose="02020603050405020304" pitchFamily="18" charset="0"/>
                <a:cs typeface="Times New Roman" panose="02020603050405020304" pitchFamily="18" charset="0"/>
              </a:rPr>
              <a:t>: Compares flights from at least 3 different airlines based on prices, available seats, and services offered.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918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7F9A0-D364-C129-711E-DB39F65EEDBD}"/>
              </a:ext>
            </a:extLst>
          </p:cNvPr>
          <p:cNvSpPr>
            <a:spLocks noGrp="1"/>
          </p:cNvSpPr>
          <p:nvPr>
            <p:ph type="title"/>
          </p:nvPr>
        </p:nvSpPr>
        <p:spPr>
          <a:xfrm>
            <a:off x="275527" y="86916"/>
            <a:ext cx="11104724" cy="1185045"/>
          </a:xfrm>
        </p:spPr>
        <p:txBody>
          <a:bodyPr/>
          <a:lstStyle/>
          <a:p>
            <a:r>
              <a:rPr lang="en-US" dirty="0">
                <a:latin typeface="Times New Roman" panose="02020603050405020304" pitchFamily="18" charset="0"/>
                <a:cs typeface="Times New Roman" panose="02020603050405020304" pitchFamily="18" charset="0"/>
              </a:rPr>
              <a:t>CODING</a:t>
            </a:r>
            <a:r>
              <a:rPr lang="en-US" dirty="0"/>
              <a:t>  </a:t>
            </a:r>
          </a:p>
        </p:txBody>
      </p:sp>
      <p:sp>
        <p:nvSpPr>
          <p:cNvPr id="7" name="TextBox 6">
            <a:extLst>
              <a:ext uri="{FF2B5EF4-FFF2-40B4-BE49-F238E27FC236}">
                <a16:creationId xmlns:a16="http://schemas.microsoft.com/office/drawing/2014/main" id="{DB95442C-5CCF-5C4C-FD8C-7601828D22FE}"/>
              </a:ext>
            </a:extLst>
          </p:cNvPr>
          <p:cNvSpPr txBox="1"/>
          <p:nvPr/>
        </p:nvSpPr>
        <p:spPr>
          <a:xfrm>
            <a:off x="385059" y="1433491"/>
            <a:ext cx="5602981" cy="5262979"/>
          </a:xfrm>
          <a:prstGeom prst="rect">
            <a:avLst/>
          </a:prstGeom>
          <a:noFill/>
        </p:spPr>
        <p:txBody>
          <a:bodyPr wrap="square" rtlCol="0">
            <a:spAutoFit/>
          </a:bodyPr>
          <a:lstStyle/>
          <a:p>
            <a:r>
              <a:rPr lang="en-IN" sz="1400" dirty="0">
                <a:solidFill>
                  <a:srgbClr val="000000"/>
                </a:solidFill>
                <a:effectLst/>
                <a:latin typeface="Times New Roman" panose="02020603050405020304" pitchFamily="18" charset="0"/>
                <a:cs typeface="Times New Roman" panose="02020603050405020304" pitchFamily="18" charset="0"/>
              </a:rPr>
              <a:t>import </a:t>
            </a:r>
            <a:r>
              <a:rPr lang="en-IN" sz="1400" dirty="0" err="1">
                <a:solidFill>
                  <a:srgbClr val="000000"/>
                </a:solidFill>
                <a:effectLst/>
                <a:latin typeface="Times New Roman" panose="02020603050405020304" pitchFamily="18" charset="0"/>
                <a:cs typeface="Times New Roman" panose="02020603050405020304" pitchFamily="18" charset="0"/>
              </a:rPr>
              <a:t>java.util.Scanner</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public class </a:t>
            </a:r>
            <a:r>
              <a:rPr lang="en-IN" sz="1400" dirty="0" err="1">
                <a:solidFill>
                  <a:srgbClr val="000000"/>
                </a:solidFill>
                <a:effectLst/>
                <a:latin typeface="Times New Roman" panose="02020603050405020304" pitchFamily="18" charset="0"/>
                <a:cs typeface="Times New Roman" panose="02020603050405020304" pitchFamily="18" charset="0"/>
              </a:rPr>
              <a:t>AirlineReservationSystem</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Passenger details (name, phone, city, date of birth)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private static String[] </a:t>
            </a:r>
            <a:r>
              <a:rPr lang="en-IN" sz="1400" dirty="0" err="1">
                <a:solidFill>
                  <a:srgbClr val="000000"/>
                </a:solidFill>
                <a:effectLst/>
                <a:latin typeface="Times New Roman" panose="02020603050405020304" pitchFamily="18" charset="0"/>
                <a:cs typeface="Times New Roman" panose="02020603050405020304" pitchFamily="18" charset="0"/>
              </a:rPr>
              <a:t>passengerNames</a:t>
            </a:r>
            <a:r>
              <a:rPr lang="en-IN" sz="1400" dirty="0">
                <a:solidFill>
                  <a:srgbClr val="000000"/>
                </a:solidFill>
                <a:effectLst/>
                <a:latin typeface="Times New Roman" panose="02020603050405020304" pitchFamily="18" charset="0"/>
                <a:cs typeface="Times New Roman" panose="02020603050405020304" pitchFamily="18" charset="0"/>
              </a:rPr>
              <a:t> = new String[5];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private static String[] </a:t>
            </a:r>
            <a:r>
              <a:rPr lang="en-IN" sz="1400" dirty="0" err="1">
                <a:solidFill>
                  <a:srgbClr val="000000"/>
                </a:solidFill>
                <a:effectLst/>
                <a:latin typeface="Times New Roman" panose="02020603050405020304" pitchFamily="18" charset="0"/>
                <a:cs typeface="Times New Roman" panose="02020603050405020304" pitchFamily="18" charset="0"/>
              </a:rPr>
              <a:t>passengerPhones</a:t>
            </a:r>
            <a:r>
              <a:rPr lang="en-IN" sz="1400" dirty="0">
                <a:solidFill>
                  <a:srgbClr val="000000"/>
                </a:solidFill>
                <a:effectLst/>
                <a:latin typeface="Times New Roman" panose="02020603050405020304" pitchFamily="18" charset="0"/>
                <a:cs typeface="Times New Roman" panose="02020603050405020304" pitchFamily="18" charset="0"/>
              </a:rPr>
              <a:t> = new String[5];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private static String[] </a:t>
            </a:r>
            <a:r>
              <a:rPr lang="en-IN" sz="1400" dirty="0" err="1">
                <a:solidFill>
                  <a:srgbClr val="000000"/>
                </a:solidFill>
                <a:effectLst/>
                <a:latin typeface="Times New Roman" panose="02020603050405020304" pitchFamily="18" charset="0"/>
                <a:cs typeface="Times New Roman" panose="02020603050405020304" pitchFamily="18" charset="0"/>
              </a:rPr>
              <a:t>passengerCities</a:t>
            </a:r>
            <a:r>
              <a:rPr lang="en-IN" sz="1400" dirty="0">
                <a:solidFill>
                  <a:srgbClr val="000000"/>
                </a:solidFill>
                <a:effectLst/>
                <a:latin typeface="Times New Roman" panose="02020603050405020304" pitchFamily="18" charset="0"/>
                <a:cs typeface="Times New Roman" panose="02020603050405020304" pitchFamily="18" charset="0"/>
              </a:rPr>
              <a:t> = new String[5];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private static String[] </a:t>
            </a:r>
            <a:r>
              <a:rPr lang="en-IN" sz="1400" dirty="0" err="1">
                <a:solidFill>
                  <a:srgbClr val="000000"/>
                </a:solidFill>
                <a:effectLst/>
                <a:latin typeface="Times New Roman" panose="02020603050405020304" pitchFamily="18" charset="0"/>
                <a:cs typeface="Times New Roman" panose="02020603050405020304" pitchFamily="18" charset="0"/>
              </a:rPr>
              <a:t>passengerDOBs</a:t>
            </a:r>
            <a:r>
              <a:rPr lang="en-IN" sz="1400" dirty="0">
                <a:solidFill>
                  <a:srgbClr val="000000"/>
                </a:solidFill>
                <a:effectLst/>
                <a:latin typeface="Times New Roman" panose="02020603050405020304" pitchFamily="18" charset="0"/>
                <a:cs typeface="Times New Roman" panose="02020603050405020304" pitchFamily="18" charset="0"/>
              </a:rPr>
              <a:t> = new String[5];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Airline data (code, name, from city, to city, price)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private static String[][] airlines =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{"A001", "Airline A", "New York", "Los Angeles", "100"},</a:t>
            </a:r>
          </a:p>
          <a:p>
            <a:r>
              <a:rPr lang="en-IN" sz="1400" dirty="0">
                <a:solidFill>
                  <a:srgbClr val="000000"/>
                </a:solidFill>
                <a:effectLst/>
                <a:latin typeface="Times New Roman" panose="02020603050405020304" pitchFamily="18" charset="0"/>
                <a:cs typeface="Times New Roman" panose="02020603050405020304" pitchFamily="18" charset="0"/>
              </a:rPr>
              <a:t>{"A002", "Airline B", "San Francisco", "Chicago", "120"},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{"A003", "Airline C", "Miami", "Dallas", "150"},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{"A004", "Airline D", "Boston", "Seattle", "180"},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{"A005", "Airline E", "Houston", "Washington DC", "200"}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public static void main(String[] </a:t>
            </a:r>
            <a:r>
              <a:rPr lang="en-IN" sz="1400" dirty="0" err="1">
                <a:solidFill>
                  <a:srgbClr val="000000"/>
                </a:solidFill>
                <a:effectLst/>
                <a:latin typeface="Times New Roman" panose="02020603050405020304" pitchFamily="18" charset="0"/>
                <a:cs typeface="Times New Roman" panose="02020603050405020304" pitchFamily="18" charset="0"/>
              </a:rPr>
              <a:t>args</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Scanner </a:t>
            </a:r>
            <a:r>
              <a:rPr lang="en-IN" sz="1400" dirty="0" err="1">
                <a:solidFill>
                  <a:srgbClr val="000000"/>
                </a:solidFill>
                <a:effectLst/>
                <a:latin typeface="Times New Roman" panose="02020603050405020304" pitchFamily="18" charset="0"/>
                <a:cs typeface="Times New Roman" panose="02020603050405020304" pitchFamily="18" charset="0"/>
              </a:rPr>
              <a:t>scanner</a:t>
            </a:r>
            <a:r>
              <a:rPr lang="en-IN" sz="1400" dirty="0">
                <a:solidFill>
                  <a:srgbClr val="000000"/>
                </a:solidFill>
                <a:effectLst/>
                <a:latin typeface="Times New Roman" panose="02020603050405020304" pitchFamily="18" charset="0"/>
                <a:cs typeface="Times New Roman" panose="02020603050405020304" pitchFamily="18" charset="0"/>
              </a:rPr>
              <a:t> = new Scanner(System.in);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Ask for passenger input (phone number or date of birth)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("Enter your phone number or Date of Birth (DD/MM/YYYY):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String input = </a:t>
            </a:r>
            <a:r>
              <a:rPr lang="en-IN" sz="1400" dirty="0" err="1">
                <a:solidFill>
                  <a:srgbClr val="000000"/>
                </a:solidFill>
                <a:effectLst/>
                <a:latin typeface="Times New Roman" panose="02020603050405020304" pitchFamily="18" charset="0"/>
                <a:cs typeface="Times New Roman" panose="02020603050405020304" pitchFamily="18" charset="0"/>
              </a:rPr>
              <a:t>scanner.nextLine</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Check if the passenger exists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int </a:t>
            </a:r>
            <a:r>
              <a:rPr lang="en-IN" sz="1400" dirty="0" err="1">
                <a:solidFill>
                  <a:srgbClr val="000000"/>
                </a:solidFill>
                <a:effectLst/>
                <a:latin typeface="Times New Roman" panose="02020603050405020304" pitchFamily="18" charset="0"/>
                <a:cs typeface="Times New Roman" panose="02020603050405020304" pitchFamily="18" charset="0"/>
              </a:rPr>
              <a:t>passengerIndex</a:t>
            </a:r>
            <a:r>
              <a:rPr lang="en-IN" sz="1400" dirty="0">
                <a:solidFill>
                  <a:srgbClr val="000000"/>
                </a:solidFill>
                <a:effectLst/>
                <a:latin typeface="Times New Roman" panose="02020603050405020304" pitchFamily="18" charset="0"/>
                <a:cs typeface="Times New Roman" panose="02020603050405020304" pitchFamily="18" charset="0"/>
              </a:rPr>
              <a:t> = </a:t>
            </a:r>
            <a:r>
              <a:rPr lang="en-IN" sz="1400" dirty="0" err="1">
                <a:solidFill>
                  <a:srgbClr val="000000"/>
                </a:solidFill>
                <a:effectLst/>
                <a:latin typeface="Times New Roman" panose="02020603050405020304" pitchFamily="18" charset="0"/>
                <a:cs typeface="Times New Roman" panose="02020603050405020304" pitchFamily="18" charset="0"/>
              </a:rPr>
              <a:t>findPassenger</a:t>
            </a:r>
            <a:r>
              <a:rPr lang="en-IN" sz="1400" dirty="0">
                <a:solidFill>
                  <a:srgbClr val="000000"/>
                </a:solidFill>
                <a:effectLst/>
                <a:latin typeface="Times New Roman" panose="02020603050405020304" pitchFamily="18" charset="0"/>
                <a:cs typeface="Times New Roman" panose="02020603050405020304" pitchFamily="18" charset="0"/>
              </a:rPr>
              <a:t>(input);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if (</a:t>
            </a:r>
            <a:r>
              <a:rPr lang="en-IN" sz="1400" dirty="0" err="1">
                <a:solidFill>
                  <a:srgbClr val="000000"/>
                </a:solidFill>
                <a:effectLst/>
                <a:latin typeface="Times New Roman" panose="02020603050405020304" pitchFamily="18" charset="0"/>
                <a:cs typeface="Times New Roman" panose="02020603050405020304" pitchFamily="18" charset="0"/>
              </a:rPr>
              <a:t>passengerIndex</a:t>
            </a:r>
            <a:r>
              <a:rPr lang="en-IN" sz="1400" dirty="0">
                <a:solidFill>
                  <a:srgbClr val="000000"/>
                </a:solidFill>
                <a:effectLst/>
                <a:latin typeface="Times New Roman" panose="02020603050405020304" pitchFamily="18" charset="0"/>
                <a:cs typeface="Times New Roman" panose="02020603050405020304" pitchFamily="18" charset="0"/>
              </a:rPr>
              <a:t> == -1) {</a:t>
            </a:r>
            <a:endParaRPr lang="en-IN" sz="1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18C2A4-EFB9-7A07-3078-A05386C711D8}"/>
              </a:ext>
            </a:extLst>
          </p:cNvPr>
          <p:cNvSpPr txBox="1"/>
          <p:nvPr/>
        </p:nvSpPr>
        <p:spPr>
          <a:xfrm>
            <a:off x="6097572" y="86916"/>
            <a:ext cx="6094428" cy="6340197"/>
          </a:xfrm>
          <a:prstGeom prst="rect">
            <a:avLst/>
          </a:prstGeom>
          <a:noFill/>
        </p:spPr>
        <p:txBody>
          <a:bodyPr wrap="square">
            <a:spAutoFit/>
          </a:bodyPr>
          <a:lstStyle/>
          <a:p>
            <a:r>
              <a:rPr lang="en-IN" sz="1400" dirty="0">
                <a:solidFill>
                  <a:srgbClr val="000000"/>
                </a:solidFill>
                <a:effectLst/>
                <a:latin typeface="Times New Roman" panose="02020603050405020304" pitchFamily="18" charset="0"/>
                <a:cs typeface="Times New Roman" panose="02020603050405020304" pitchFamily="18" charset="0"/>
              </a:rPr>
              <a:t>// If not found, register the passenger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("You are not registered. Please register now.");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a:t>
            </a:r>
            <a:r>
              <a:rPr lang="en-IN" sz="1400" dirty="0">
                <a:solidFill>
                  <a:srgbClr val="000000"/>
                </a:solidFill>
                <a:effectLst/>
                <a:latin typeface="Times New Roman" panose="02020603050405020304" pitchFamily="18" charset="0"/>
                <a:cs typeface="Times New Roman" panose="02020603050405020304" pitchFamily="18" charset="0"/>
              </a:rPr>
              <a:t>("Enter your name: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String name = </a:t>
            </a:r>
            <a:r>
              <a:rPr lang="en-IN" sz="1400" dirty="0" err="1">
                <a:solidFill>
                  <a:srgbClr val="000000"/>
                </a:solidFill>
                <a:effectLst/>
                <a:latin typeface="Times New Roman" panose="02020603050405020304" pitchFamily="18" charset="0"/>
                <a:cs typeface="Times New Roman" panose="02020603050405020304" pitchFamily="18" charset="0"/>
              </a:rPr>
              <a:t>scanner.nextLine</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a:t>
            </a:r>
            <a:r>
              <a:rPr lang="en-IN" sz="1400" dirty="0">
                <a:solidFill>
                  <a:srgbClr val="000000"/>
                </a:solidFill>
                <a:effectLst/>
                <a:latin typeface="Times New Roman" panose="02020603050405020304" pitchFamily="18" charset="0"/>
                <a:cs typeface="Times New Roman" panose="02020603050405020304" pitchFamily="18" charset="0"/>
              </a:rPr>
              <a:t>("Enter your phone number: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String phone = </a:t>
            </a:r>
            <a:r>
              <a:rPr lang="en-IN" sz="1400" dirty="0" err="1">
                <a:solidFill>
                  <a:srgbClr val="000000"/>
                </a:solidFill>
                <a:effectLst/>
                <a:latin typeface="Times New Roman" panose="02020603050405020304" pitchFamily="18" charset="0"/>
                <a:cs typeface="Times New Roman" panose="02020603050405020304" pitchFamily="18" charset="0"/>
              </a:rPr>
              <a:t>scanner.nextLine</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a:t>
            </a:r>
            <a:r>
              <a:rPr lang="en-IN" sz="1400" dirty="0">
                <a:solidFill>
                  <a:srgbClr val="000000"/>
                </a:solidFill>
                <a:effectLst/>
                <a:latin typeface="Times New Roman" panose="02020603050405020304" pitchFamily="18" charset="0"/>
                <a:cs typeface="Times New Roman" panose="02020603050405020304" pitchFamily="18" charset="0"/>
              </a:rPr>
              <a:t>("Enter your city: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String city = </a:t>
            </a:r>
            <a:r>
              <a:rPr lang="en-IN" sz="1400" dirty="0" err="1">
                <a:solidFill>
                  <a:srgbClr val="000000"/>
                </a:solidFill>
                <a:effectLst/>
                <a:latin typeface="Times New Roman" panose="02020603050405020304" pitchFamily="18" charset="0"/>
                <a:cs typeface="Times New Roman" panose="02020603050405020304" pitchFamily="18" charset="0"/>
              </a:rPr>
              <a:t>scanner.nextLine</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a:t>
            </a:r>
            <a:r>
              <a:rPr lang="en-IN" sz="1400" dirty="0">
                <a:solidFill>
                  <a:srgbClr val="000000"/>
                </a:solidFill>
                <a:effectLst/>
                <a:latin typeface="Times New Roman" panose="02020603050405020304" pitchFamily="18" charset="0"/>
                <a:cs typeface="Times New Roman" panose="02020603050405020304" pitchFamily="18" charset="0"/>
              </a:rPr>
              <a:t>("Enter your Date of Birth (DD/MM/YYYY):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String dob = </a:t>
            </a:r>
            <a:r>
              <a:rPr lang="en-IN" sz="1400" dirty="0" err="1">
                <a:solidFill>
                  <a:srgbClr val="000000"/>
                </a:solidFill>
                <a:effectLst/>
                <a:latin typeface="Times New Roman" panose="02020603050405020304" pitchFamily="18" charset="0"/>
                <a:cs typeface="Times New Roman" panose="02020603050405020304" pitchFamily="18" charset="0"/>
              </a:rPr>
              <a:t>scanner.nextLine</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addPassenger</a:t>
            </a:r>
            <a:r>
              <a:rPr lang="en-IN" sz="1400" dirty="0">
                <a:solidFill>
                  <a:srgbClr val="000000"/>
                </a:solidFill>
                <a:effectLst/>
                <a:latin typeface="Times New Roman" panose="02020603050405020304" pitchFamily="18" charset="0"/>
                <a:cs typeface="Times New Roman" panose="02020603050405020304" pitchFamily="18" charset="0"/>
              </a:rPr>
              <a:t>(name, phone, city, dob);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else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("Welcome back, " + </a:t>
            </a:r>
            <a:r>
              <a:rPr lang="en-IN" sz="1400" dirty="0" err="1">
                <a:solidFill>
                  <a:srgbClr val="000000"/>
                </a:solidFill>
                <a:effectLst/>
                <a:latin typeface="Times New Roman" panose="02020603050405020304" pitchFamily="18" charset="0"/>
                <a:cs typeface="Times New Roman" panose="02020603050405020304" pitchFamily="18" charset="0"/>
              </a:rPr>
              <a:t>passengerNames</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passengerIndex</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Display available airlines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nAvailable</a:t>
            </a:r>
            <a:r>
              <a:rPr lang="en-IN" sz="1400" dirty="0">
                <a:solidFill>
                  <a:srgbClr val="000000"/>
                </a:solidFill>
                <a:effectLst/>
                <a:latin typeface="Times New Roman" panose="02020603050405020304" pitchFamily="18" charset="0"/>
                <a:cs typeface="Times New Roman" panose="02020603050405020304" pitchFamily="18" charset="0"/>
              </a:rPr>
              <a:t> airlines:");</a:t>
            </a:r>
          </a:p>
          <a:p>
            <a:r>
              <a:rPr lang="en-IN" sz="1400" dirty="0">
                <a:solidFill>
                  <a:srgbClr val="000000"/>
                </a:solidFill>
                <a:effectLst/>
                <a:latin typeface="Times New Roman" panose="02020603050405020304" pitchFamily="18" charset="0"/>
                <a:cs typeface="Times New Roman" panose="02020603050405020304" pitchFamily="18" charset="0"/>
              </a:rPr>
              <a:t>for (String[] airline : airlines)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("Code: " + airline[0] + ", Airline: " + airline[1] + ", From: "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airline[2] + ", To: " + airline[3]);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Ask user to select airline code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nEnter</a:t>
            </a:r>
            <a:r>
              <a:rPr lang="en-IN" sz="1400" dirty="0">
                <a:solidFill>
                  <a:srgbClr val="000000"/>
                </a:solidFill>
                <a:effectLst/>
                <a:latin typeface="Times New Roman" panose="02020603050405020304" pitchFamily="18" charset="0"/>
                <a:cs typeface="Times New Roman" panose="02020603050405020304" pitchFamily="18" charset="0"/>
              </a:rPr>
              <a:t> airline code to book a ticket: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String </a:t>
            </a:r>
            <a:r>
              <a:rPr lang="en-IN" sz="1400" dirty="0" err="1">
                <a:solidFill>
                  <a:srgbClr val="000000"/>
                </a:solidFill>
                <a:effectLst/>
                <a:latin typeface="Times New Roman" panose="02020603050405020304" pitchFamily="18" charset="0"/>
                <a:cs typeface="Times New Roman" panose="02020603050405020304" pitchFamily="18" charset="0"/>
              </a:rPr>
              <a:t>airlineCode</a:t>
            </a:r>
            <a:r>
              <a:rPr lang="en-IN" sz="1400" dirty="0">
                <a:solidFill>
                  <a:srgbClr val="000000"/>
                </a:solidFill>
                <a:effectLst/>
                <a:latin typeface="Times New Roman" panose="02020603050405020304" pitchFamily="18" charset="0"/>
                <a:cs typeface="Times New Roman" panose="02020603050405020304" pitchFamily="18" charset="0"/>
              </a:rPr>
              <a:t> = </a:t>
            </a:r>
            <a:r>
              <a:rPr lang="en-IN" sz="1400" dirty="0" err="1">
                <a:solidFill>
                  <a:srgbClr val="000000"/>
                </a:solidFill>
                <a:effectLst/>
                <a:latin typeface="Times New Roman" panose="02020603050405020304" pitchFamily="18" charset="0"/>
                <a:cs typeface="Times New Roman" panose="02020603050405020304" pitchFamily="18" charset="0"/>
              </a:rPr>
              <a:t>scanner.nextLine</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Process booking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bookTicket</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airlineCode</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Method to find a passenger by phone number or date of birth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private static int </a:t>
            </a:r>
            <a:r>
              <a:rPr lang="en-IN" sz="1400" dirty="0" err="1">
                <a:solidFill>
                  <a:srgbClr val="000000"/>
                </a:solidFill>
                <a:effectLst/>
                <a:latin typeface="Times New Roman" panose="02020603050405020304" pitchFamily="18" charset="0"/>
                <a:cs typeface="Times New Roman" panose="02020603050405020304" pitchFamily="18" charset="0"/>
              </a:rPr>
              <a:t>findPassenger</a:t>
            </a:r>
            <a:r>
              <a:rPr lang="en-IN" sz="1400" dirty="0">
                <a:solidFill>
                  <a:srgbClr val="000000"/>
                </a:solidFill>
                <a:effectLst/>
                <a:latin typeface="Times New Roman" panose="02020603050405020304" pitchFamily="18" charset="0"/>
                <a:cs typeface="Times New Roman" panose="02020603050405020304" pitchFamily="18" charset="0"/>
              </a:rPr>
              <a:t>(String input)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for (int </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0; </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&lt; </a:t>
            </a:r>
            <a:r>
              <a:rPr lang="en-IN" sz="1400" dirty="0" err="1">
                <a:solidFill>
                  <a:srgbClr val="000000"/>
                </a:solidFill>
                <a:effectLst/>
                <a:latin typeface="Times New Roman" panose="02020603050405020304" pitchFamily="18" charset="0"/>
                <a:cs typeface="Times New Roman" panose="02020603050405020304" pitchFamily="18" charset="0"/>
              </a:rPr>
              <a:t>passengerPhones.length</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86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138C9D-21F9-C1F3-A0B7-76A1AD347B60}"/>
              </a:ext>
            </a:extLst>
          </p:cNvPr>
          <p:cNvSpPr txBox="1"/>
          <p:nvPr/>
        </p:nvSpPr>
        <p:spPr>
          <a:xfrm>
            <a:off x="77771" y="148227"/>
            <a:ext cx="6094428" cy="6555641"/>
          </a:xfrm>
          <a:prstGeom prst="rect">
            <a:avLst/>
          </a:prstGeom>
          <a:noFill/>
        </p:spPr>
        <p:txBody>
          <a:bodyPr wrap="square">
            <a:spAutoFit/>
          </a:bodyPr>
          <a:lstStyle/>
          <a:p>
            <a:r>
              <a:rPr lang="en-IN" sz="1400" dirty="0">
                <a:solidFill>
                  <a:srgbClr val="000000"/>
                </a:solidFill>
                <a:effectLst/>
                <a:latin typeface="Times New Roman" panose="02020603050405020304" pitchFamily="18" charset="0"/>
                <a:cs typeface="Times New Roman" panose="02020603050405020304" pitchFamily="18" charset="0"/>
              </a:rPr>
              <a:t>if (</a:t>
            </a:r>
            <a:r>
              <a:rPr lang="en-IN" sz="1400" dirty="0" err="1">
                <a:solidFill>
                  <a:srgbClr val="000000"/>
                </a:solidFill>
                <a:effectLst/>
                <a:latin typeface="Times New Roman" panose="02020603050405020304" pitchFamily="18" charset="0"/>
                <a:cs typeface="Times New Roman" panose="02020603050405020304" pitchFamily="18" charset="0"/>
              </a:rPr>
              <a:t>passengerPhones</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null &amp;&amp; (</a:t>
            </a:r>
            <a:r>
              <a:rPr lang="en-IN" sz="1400" dirty="0" err="1">
                <a:solidFill>
                  <a:srgbClr val="000000"/>
                </a:solidFill>
                <a:effectLst/>
                <a:latin typeface="Times New Roman" panose="02020603050405020304" pitchFamily="18" charset="0"/>
                <a:cs typeface="Times New Roman" panose="02020603050405020304" pitchFamily="18" charset="0"/>
              </a:rPr>
              <a:t>passengerPhones</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].equals(input)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passengerDOBs</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].equals(input)))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return </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Return the index if the passenger is found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return -1; // Return -1 if not found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Method to add a passenger to the list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private static void </a:t>
            </a:r>
            <a:r>
              <a:rPr lang="en-IN" sz="1400" dirty="0" err="1">
                <a:solidFill>
                  <a:srgbClr val="000000"/>
                </a:solidFill>
                <a:effectLst/>
                <a:latin typeface="Times New Roman" panose="02020603050405020304" pitchFamily="18" charset="0"/>
                <a:cs typeface="Times New Roman" panose="02020603050405020304" pitchFamily="18" charset="0"/>
              </a:rPr>
              <a:t>addPassenger</a:t>
            </a:r>
            <a:r>
              <a:rPr lang="en-IN" sz="1400" dirty="0">
                <a:solidFill>
                  <a:srgbClr val="000000"/>
                </a:solidFill>
                <a:effectLst/>
                <a:latin typeface="Times New Roman" panose="02020603050405020304" pitchFamily="18" charset="0"/>
                <a:cs typeface="Times New Roman" panose="02020603050405020304" pitchFamily="18" charset="0"/>
              </a:rPr>
              <a:t>(String name, String phone, String city, String dob)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for (int </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0; </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&lt; </a:t>
            </a:r>
            <a:r>
              <a:rPr lang="en-IN" sz="1400" dirty="0" err="1">
                <a:solidFill>
                  <a:srgbClr val="000000"/>
                </a:solidFill>
                <a:effectLst/>
                <a:latin typeface="Times New Roman" panose="02020603050405020304" pitchFamily="18" charset="0"/>
                <a:cs typeface="Times New Roman" panose="02020603050405020304" pitchFamily="18" charset="0"/>
              </a:rPr>
              <a:t>passengerNames.length</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if (</a:t>
            </a:r>
            <a:r>
              <a:rPr lang="en-IN" sz="1400" dirty="0" err="1">
                <a:solidFill>
                  <a:srgbClr val="000000"/>
                </a:solidFill>
                <a:effectLst/>
                <a:latin typeface="Times New Roman" panose="02020603050405020304" pitchFamily="18" charset="0"/>
                <a:cs typeface="Times New Roman" panose="02020603050405020304" pitchFamily="18" charset="0"/>
              </a:rPr>
              <a:t>passengerNames</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null) { // If there's space to add a new passenger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passengerNames</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name;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passengerPhones</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phone;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passengerCities</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city;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passengerDOBs</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i</a:t>
            </a:r>
            <a:r>
              <a:rPr lang="en-IN" sz="1400" dirty="0">
                <a:solidFill>
                  <a:srgbClr val="000000"/>
                </a:solidFill>
                <a:effectLst/>
                <a:latin typeface="Times New Roman" panose="02020603050405020304" pitchFamily="18" charset="0"/>
                <a:cs typeface="Times New Roman" panose="02020603050405020304" pitchFamily="18" charset="0"/>
              </a:rPr>
              <a:t>] = dob;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("Registration successful!");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return;}}</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("Passenger list is full, unable to register.");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Method to handle booking a ticket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private static void </a:t>
            </a:r>
            <a:r>
              <a:rPr lang="en-IN" sz="1400" dirty="0" err="1">
                <a:solidFill>
                  <a:srgbClr val="000000"/>
                </a:solidFill>
                <a:effectLst/>
                <a:latin typeface="Times New Roman" panose="02020603050405020304" pitchFamily="18" charset="0"/>
                <a:cs typeface="Times New Roman" panose="02020603050405020304" pitchFamily="18" charset="0"/>
              </a:rPr>
              <a:t>bookTicket</a:t>
            </a:r>
            <a:r>
              <a:rPr lang="en-IN" sz="1400" dirty="0">
                <a:solidFill>
                  <a:srgbClr val="000000"/>
                </a:solidFill>
                <a:effectLst/>
                <a:latin typeface="Times New Roman" panose="02020603050405020304" pitchFamily="18" charset="0"/>
                <a:cs typeface="Times New Roman" panose="02020603050405020304" pitchFamily="18" charset="0"/>
              </a:rPr>
              <a:t>(String </a:t>
            </a:r>
            <a:r>
              <a:rPr lang="en-IN" sz="1400" dirty="0" err="1">
                <a:solidFill>
                  <a:srgbClr val="000000"/>
                </a:solidFill>
                <a:effectLst/>
                <a:latin typeface="Times New Roman" panose="02020603050405020304" pitchFamily="18" charset="0"/>
                <a:cs typeface="Times New Roman" panose="02020603050405020304" pitchFamily="18" charset="0"/>
              </a:rPr>
              <a:t>airlineCode</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Scanner </a:t>
            </a:r>
            <a:r>
              <a:rPr lang="en-IN" sz="1400" dirty="0" err="1">
                <a:solidFill>
                  <a:srgbClr val="000000"/>
                </a:solidFill>
                <a:effectLst/>
                <a:latin typeface="Times New Roman" panose="02020603050405020304" pitchFamily="18" charset="0"/>
                <a:cs typeface="Times New Roman" panose="02020603050405020304" pitchFamily="18" charset="0"/>
              </a:rPr>
              <a:t>scanner</a:t>
            </a:r>
            <a:r>
              <a:rPr lang="en-IN" sz="1400" dirty="0">
                <a:solidFill>
                  <a:srgbClr val="000000"/>
                </a:solidFill>
                <a:effectLst/>
                <a:latin typeface="Times New Roman" panose="02020603050405020304" pitchFamily="18" charset="0"/>
                <a:cs typeface="Times New Roman" panose="02020603050405020304" pitchFamily="18" charset="0"/>
              </a:rPr>
              <a:t> = new Scanner(System.in);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boolean</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airlineFound</a:t>
            </a:r>
            <a:r>
              <a:rPr lang="en-IN" sz="1400" dirty="0">
                <a:solidFill>
                  <a:srgbClr val="000000"/>
                </a:solidFill>
                <a:effectLst/>
                <a:latin typeface="Times New Roman" panose="02020603050405020304" pitchFamily="18" charset="0"/>
                <a:cs typeface="Times New Roman" panose="02020603050405020304" pitchFamily="18" charset="0"/>
              </a:rPr>
              <a:t> = false;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Search for the selected airline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for (String[] airline : airlines)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if (airline[0].equals(</a:t>
            </a:r>
            <a:r>
              <a:rPr lang="en-IN" sz="1400" dirty="0" err="1">
                <a:solidFill>
                  <a:srgbClr val="000000"/>
                </a:solidFill>
                <a:effectLst/>
                <a:latin typeface="Times New Roman" panose="02020603050405020304" pitchFamily="18" charset="0"/>
                <a:cs typeface="Times New Roman" panose="02020603050405020304" pitchFamily="18" charset="0"/>
              </a:rPr>
              <a:t>airlineCode</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airlineFound</a:t>
            </a:r>
            <a:r>
              <a:rPr lang="en-IN" sz="1400" dirty="0">
                <a:solidFill>
                  <a:srgbClr val="000000"/>
                </a:solidFill>
                <a:effectLst/>
                <a:latin typeface="Times New Roman" panose="02020603050405020304" pitchFamily="18" charset="0"/>
                <a:cs typeface="Times New Roman" panose="02020603050405020304" pitchFamily="18" charset="0"/>
              </a:rPr>
              <a:t> = true;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("You selected: " + airline[1] + " from " + airline[2] + " to "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airline[3]); </a:t>
            </a:r>
            <a:endParaRPr lang="en-IN" sz="1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D9C446D-E6C2-9EA3-960E-710A4E5781DB}"/>
              </a:ext>
            </a:extLst>
          </p:cNvPr>
          <p:cNvSpPr txBox="1"/>
          <p:nvPr/>
        </p:nvSpPr>
        <p:spPr>
          <a:xfrm>
            <a:off x="6398443" y="148227"/>
            <a:ext cx="6094428" cy="6617196"/>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("Ticket price: $" + airline[4]);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Ask for trip type: single or round trip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a:t>
            </a:r>
            <a:r>
              <a:rPr lang="en-IN" sz="1400" dirty="0">
                <a:solidFill>
                  <a:srgbClr val="000000"/>
                </a:solidFill>
                <a:effectLst/>
                <a:latin typeface="Times New Roman" panose="02020603050405020304" pitchFamily="18" charset="0"/>
                <a:cs typeface="Times New Roman" panose="02020603050405020304" pitchFamily="18" charset="0"/>
              </a:rPr>
              <a:t>("Do you want a single trip (1) or round trip (2)?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int </a:t>
            </a:r>
            <a:r>
              <a:rPr lang="en-IN" sz="1400" dirty="0" err="1">
                <a:solidFill>
                  <a:srgbClr val="000000"/>
                </a:solidFill>
                <a:effectLst/>
                <a:latin typeface="Times New Roman" panose="02020603050405020304" pitchFamily="18" charset="0"/>
                <a:cs typeface="Times New Roman" panose="02020603050405020304" pitchFamily="18" charset="0"/>
              </a:rPr>
              <a:t>tripType</a:t>
            </a:r>
            <a:r>
              <a:rPr lang="en-IN" sz="1400" dirty="0">
                <a:solidFill>
                  <a:srgbClr val="000000"/>
                </a:solidFill>
                <a:effectLst/>
                <a:latin typeface="Times New Roman" panose="02020603050405020304" pitchFamily="18" charset="0"/>
                <a:cs typeface="Times New Roman" panose="02020603050405020304" pitchFamily="18" charset="0"/>
              </a:rPr>
              <a:t> = </a:t>
            </a:r>
            <a:r>
              <a:rPr lang="en-IN" sz="1400" dirty="0" err="1">
                <a:solidFill>
                  <a:srgbClr val="000000"/>
                </a:solidFill>
                <a:effectLst/>
                <a:latin typeface="Times New Roman" panose="02020603050405020304" pitchFamily="18" charset="0"/>
                <a:cs typeface="Times New Roman" panose="02020603050405020304" pitchFamily="18" charset="0"/>
              </a:rPr>
              <a:t>scanner.nextInt</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double </a:t>
            </a:r>
            <a:r>
              <a:rPr lang="en-IN" sz="1400" dirty="0" err="1">
                <a:solidFill>
                  <a:srgbClr val="000000"/>
                </a:solidFill>
                <a:effectLst/>
                <a:latin typeface="Times New Roman" panose="02020603050405020304" pitchFamily="18" charset="0"/>
                <a:cs typeface="Times New Roman" panose="02020603050405020304" pitchFamily="18" charset="0"/>
              </a:rPr>
              <a:t>totalAmount</a:t>
            </a:r>
            <a:r>
              <a:rPr lang="en-IN" sz="1400" dirty="0">
                <a:solidFill>
                  <a:srgbClr val="000000"/>
                </a:solidFill>
                <a:effectLst/>
                <a:latin typeface="Times New Roman" panose="02020603050405020304" pitchFamily="18" charset="0"/>
                <a:cs typeface="Times New Roman" panose="02020603050405020304" pitchFamily="18" charset="0"/>
              </a:rPr>
              <a:t> = </a:t>
            </a:r>
            <a:r>
              <a:rPr lang="en-IN" sz="1400" dirty="0" err="1">
                <a:solidFill>
                  <a:srgbClr val="000000"/>
                </a:solidFill>
                <a:effectLst/>
                <a:latin typeface="Times New Roman" panose="02020603050405020304" pitchFamily="18" charset="0"/>
                <a:cs typeface="Times New Roman" panose="02020603050405020304" pitchFamily="18" charset="0"/>
              </a:rPr>
              <a:t>Double.parseDouble</a:t>
            </a:r>
            <a:r>
              <a:rPr lang="en-IN" sz="1400" dirty="0">
                <a:solidFill>
                  <a:srgbClr val="000000"/>
                </a:solidFill>
                <a:effectLst/>
                <a:latin typeface="Times New Roman" panose="02020603050405020304" pitchFamily="18" charset="0"/>
                <a:cs typeface="Times New Roman" panose="02020603050405020304" pitchFamily="18" charset="0"/>
              </a:rPr>
              <a:t>(airline[4]);</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if (</a:t>
            </a:r>
            <a:r>
              <a:rPr lang="en-IN" sz="1400" dirty="0" err="1">
                <a:solidFill>
                  <a:srgbClr val="000000"/>
                </a:solidFill>
                <a:effectLst/>
                <a:latin typeface="Times New Roman" panose="02020603050405020304" pitchFamily="18" charset="0"/>
                <a:cs typeface="Times New Roman" panose="02020603050405020304" pitchFamily="18" charset="0"/>
              </a:rPr>
              <a:t>tripType</a:t>
            </a:r>
            <a:r>
              <a:rPr lang="en-IN" sz="1400" dirty="0">
                <a:solidFill>
                  <a:srgbClr val="000000"/>
                </a:solidFill>
                <a:effectLst/>
                <a:latin typeface="Times New Roman" panose="02020603050405020304" pitchFamily="18" charset="0"/>
                <a:cs typeface="Times New Roman" panose="02020603050405020304" pitchFamily="18" charset="0"/>
              </a:rPr>
              <a:t> == 2)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totalAmount</a:t>
            </a:r>
            <a:r>
              <a:rPr lang="en-IN" sz="1400" dirty="0">
                <a:solidFill>
                  <a:srgbClr val="000000"/>
                </a:solidFill>
                <a:effectLst/>
                <a:latin typeface="Times New Roman" panose="02020603050405020304" pitchFamily="18" charset="0"/>
                <a:cs typeface="Times New Roman" panose="02020603050405020304" pitchFamily="18" charset="0"/>
              </a:rPr>
              <a:t> *= 2; // Round trip is double the price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("Total amount: $" + </a:t>
            </a:r>
            <a:r>
              <a:rPr lang="en-IN" sz="1400" dirty="0" err="1">
                <a:solidFill>
                  <a:srgbClr val="000000"/>
                </a:solidFill>
                <a:effectLst/>
                <a:latin typeface="Times New Roman" panose="02020603050405020304" pitchFamily="18" charset="0"/>
                <a:cs typeface="Times New Roman" panose="02020603050405020304" pitchFamily="18" charset="0"/>
              </a:rPr>
              <a:t>totalAmount</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Ask for payment method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a:t>
            </a:r>
            <a:r>
              <a:rPr lang="en-IN" sz="1400" dirty="0">
                <a:solidFill>
                  <a:srgbClr val="000000"/>
                </a:solidFill>
                <a:effectLst/>
                <a:latin typeface="Times New Roman" panose="02020603050405020304" pitchFamily="18" charset="0"/>
                <a:cs typeface="Times New Roman" panose="02020603050405020304" pitchFamily="18" charset="0"/>
              </a:rPr>
              <a:t>("Choose payment method (1. Cash, 2. Internet):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int </a:t>
            </a:r>
            <a:r>
              <a:rPr lang="en-IN" sz="1400" dirty="0" err="1">
                <a:solidFill>
                  <a:srgbClr val="000000"/>
                </a:solidFill>
                <a:effectLst/>
                <a:latin typeface="Times New Roman" panose="02020603050405020304" pitchFamily="18" charset="0"/>
                <a:cs typeface="Times New Roman" panose="02020603050405020304" pitchFamily="18" charset="0"/>
              </a:rPr>
              <a:t>paymentMethod</a:t>
            </a:r>
            <a:r>
              <a:rPr lang="en-IN" sz="1400" dirty="0">
                <a:solidFill>
                  <a:srgbClr val="000000"/>
                </a:solidFill>
                <a:effectLst/>
                <a:latin typeface="Times New Roman" panose="02020603050405020304" pitchFamily="18" charset="0"/>
                <a:cs typeface="Times New Roman" panose="02020603050405020304" pitchFamily="18" charset="0"/>
              </a:rPr>
              <a:t> = </a:t>
            </a:r>
            <a:r>
              <a:rPr lang="en-IN" sz="1400" dirty="0" err="1">
                <a:solidFill>
                  <a:srgbClr val="000000"/>
                </a:solidFill>
                <a:effectLst/>
                <a:latin typeface="Times New Roman" panose="02020603050405020304" pitchFamily="18" charset="0"/>
                <a:cs typeface="Times New Roman" panose="02020603050405020304" pitchFamily="18" charset="0"/>
              </a:rPr>
              <a:t>scanner.nextInt</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scanner.nextLine</a:t>
            </a:r>
            <a:r>
              <a:rPr lang="en-IN" sz="1400" dirty="0">
                <a:solidFill>
                  <a:srgbClr val="000000"/>
                </a:solidFill>
                <a:effectLst/>
                <a:latin typeface="Times New Roman" panose="02020603050405020304" pitchFamily="18" charset="0"/>
                <a:cs typeface="Times New Roman" panose="02020603050405020304" pitchFamily="18" charset="0"/>
              </a:rPr>
              <a:t>(); // Consume the newline character after the integer input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PaymentMode</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paymentMode</a:t>
            </a:r>
            <a:r>
              <a:rPr lang="en-IN" sz="1400" dirty="0">
                <a:solidFill>
                  <a:srgbClr val="000000"/>
                </a:solidFill>
                <a:effectLst/>
                <a:latin typeface="Times New Roman" panose="02020603050405020304" pitchFamily="18" charset="0"/>
                <a:cs typeface="Times New Roman" panose="02020603050405020304" pitchFamily="18" charset="0"/>
              </a:rPr>
              <a:t> = (</a:t>
            </a:r>
            <a:r>
              <a:rPr lang="en-IN" sz="1400" dirty="0" err="1">
                <a:solidFill>
                  <a:srgbClr val="000000"/>
                </a:solidFill>
                <a:effectLst/>
                <a:latin typeface="Times New Roman" panose="02020603050405020304" pitchFamily="18" charset="0"/>
                <a:cs typeface="Times New Roman" panose="02020603050405020304" pitchFamily="18" charset="0"/>
              </a:rPr>
              <a:t>paymentMethod</a:t>
            </a:r>
            <a:r>
              <a:rPr lang="en-IN" sz="1400" dirty="0">
                <a:solidFill>
                  <a:srgbClr val="000000"/>
                </a:solidFill>
                <a:effectLst/>
                <a:latin typeface="Times New Roman" panose="02020603050405020304" pitchFamily="18" charset="0"/>
                <a:cs typeface="Times New Roman" panose="02020603050405020304" pitchFamily="18" charset="0"/>
              </a:rPr>
              <a:t> == 1) ? </a:t>
            </a:r>
            <a:r>
              <a:rPr lang="en-IN" sz="1400" dirty="0" err="1">
                <a:solidFill>
                  <a:srgbClr val="000000"/>
                </a:solidFill>
                <a:effectLst/>
                <a:latin typeface="Times New Roman" panose="02020603050405020304" pitchFamily="18" charset="0"/>
                <a:cs typeface="Times New Roman" panose="02020603050405020304" pitchFamily="18" charset="0"/>
              </a:rPr>
              <a:t>PaymentMode.CASH</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PaymentMode.ONLINE</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processPayment</a:t>
            </a:r>
            <a:r>
              <a:rPr lang="en-IN" sz="1400" dirty="0">
                <a:solidFill>
                  <a:srgbClr val="000000"/>
                </a:solidFill>
                <a:effectLst/>
                <a:latin typeface="Times New Roman" panose="02020603050405020304" pitchFamily="18" charset="0"/>
                <a:cs typeface="Times New Roman" panose="02020603050405020304" pitchFamily="18" charset="0"/>
              </a:rPr>
              <a:t>(</a:t>
            </a:r>
            <a:r>
              <a:rPr lang="en-IN" sz="1400" dirty="0" err="1">
                <a:solidFill>
                  <a:srgbClr val="000000"/>
                </a:solidFill>
                <a:effectLst/>
                <a:latin typeface="Times New Roman" panose="02020603050405020304" pitchFamily="18" charset="0"/>
                <a:cs typeface="Times New Roman" panose="02020603050405020304" pitchFamily="18" charset="0"/>
              </a:rPr>
              <a:t>totalAmount</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paymentMode</a:t>
            </a:r>
            <a:r>
              <a:rPr lang="en-IN" sz="1400" dirty="0">
                <a:solidFill>
                  <a:srgbClr val="000000"/>
                </a:solidFill>
                <a:effectLst/>
                <a:latin typeface="Times New Roman" panose="02020603050405020304" pitchFamily="18" charset="0"/>
                <a:cs typeface="Times New Roman" panose="02020603050405020304" pitchFamily="18" charset="0"/>
              </a:rPr>
              <a:t>);</a:t>
            </a:r>
          </a:p>
          <a:p>
            <a:r>
              <a:rPr lang="en-IN" sz="1400" dirty="0">
                <a:solidFill>
                  <a:srgbClr val="000000"/>
                </a:solidFill>
                <a:effectLst/>
                <a:latin typeface="Times New Roman" panose="02020603050405020304" pitchFamily="18" charset="0"/>
                <a:cs typeface="Times New Roman" panose="02020603050405020304" pitchFamily="18" charset="0"/>
              </a:rPr>
              <a:t>return; // Exit once booking is complete}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If the airline code is invalid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if (!</a:t>
            </a:r>
            <a:r>
              <a:rPr lang="en-IN" sz="1400" dirty="0" err="1">
                <a:solidFill>
                  <a:srgbClr val="000000"/>
                </a:solidFill>
                <a:effectLst/>
                <a:latin typeface="Times New Roman" panose="02020603050405020304" pitchFamily="18" charset="0"/>
                <a:cs typeface="Times New Roman" panose="02020603050405020304" pitchFamily="18" charset="0"/>
              </a:rPr>
              <a:t>airlineFound</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("Invalid airline code. Please try again.");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Method to process payment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private static void </a:t>
            </a:r>
            <a:r>
              <a:rPr lang="en-IN" sz="1400" dirty="0" err="1">
                <a:solidFill>
                  <a:srgbClr val="000000"/>
                </a:solidFill>
                <a:effectLst/>
                <a:latin typeface="Times New Roman" panose="02020603050405020304" pitchFamily="18" charset="0"/>
                <a:cs typeface="Times New Roman" panose="02020603050405020304" pitchFamily="18" charset="0"/>
              </a:rPr>
              <a:t>processPayment</a:t>
            </a:r>
            <a:r>
              <a:rPr lang="en-IN" sz="1400" dirty="0">
                <a:solidFill>
                  <a:srgbClr val="000000"/>
                </a:solidFill>
                <a:effectLst/>
                <a:latin typeface="Times New Roman" panose="02020603050405020304" pitchFamily="18" charset="0"/>
                <a:cs typeface="Times New Roman" panose="02020603050405020304" pitchFamily="18" charset="0"/>
              </a:rPr>
              <a:t>(double amount, </a:t>
            </a:r>
            <a:r>
              <a:rPr lang="en-IN" sz="1400" dirty="0" err="1">
                <a:solidFill>
                  <a:srgbClr val="000000"/>
                </a:solidFill>
                <a:effectLst/>
                <a:latin typeface="Times New Roman" panose="02020603050405020304" pitchFamily="18" charset="0"/>
                <a:cs typeface="Times New Roman" panose="02020603050405020304" pitchFamily="18" charset="0"/>
              </a:rPr>
              <a:t>PaymentMode</a:t>
            </a:r>
            <a:r>
              <a:rPr lang="en-IN" sz="1400" dirty="0">
                <a:solidFill>
                  <a:srgbClr val="000000"/>
                </a:solidFill>
                <a:effectLst/>
                <a:latin typeface="Times New Roman" panose="02020603050405020304" pitchFamily="18" charset="0"/>
                <a:cs typeface="Times New Roman" panose="02020603050405020304" pitchFamily="18" charset="0"/>
              </a:rPr>
              <a:t> mode)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Scanner </a:t>
            </a:r>
            <a:r>
              <a:rPr lang="en-IN" sz="1400" dirty="0" err="1">
                <a:solidFill>
                  <a:srgbClr val="000000"/>
                </a:solidFill>
                <a:effectLst/>
                <a:latin typeface="Times New Roman" panose="02020603050405020304" pitchFamily="18" charset="0"/>
                <a:cs typeface="Times New Roman" panose="02020603050405020304" pitchFamily="18" charset="0"/>
              </a:rPr>
              <a:t>scanner</a:t>
            </a:r>
            <a:r>
              <a:rPr lang="en-IN" sz="1400" dirty="0">
                <a:solidFill>
                  <a:srgbClr val="000000"/>
                </a:solidFill>
                <a:effectLst/>
                <a:latin typeface="Times New Roman" panose="02020603050405020304" pitchFamily="18" charset="0"/>
                <a:cs typeface="Times New Roman" panose="02020603050405020304" pitchFamily="18" charset="0"/>
              </a:rPr>
              <a:t> = new Scanner(System.in);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if (mode == </a:t>
            </a:r>
            <a:r>
              <a:rPr lang="en-IN" sz="1400" dirty="0" err="1">
                <a:solidFill>
                  <a:srgbClr val="000000"/>
                </a:solidFill>
                <a:effectLst/>
                <a:latin typeface="Times New Roman" panose="02020603050405020304" pitchFamily="18" charset="0"/>
                <a:cs typeface="Times New Roman" panose="02020603050405020304" pitchFamily="18" charset="0"/>
              </a:rPr>
              <a:t>PaymentMode.CASH</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else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("Transaction cancelled.");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05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C21C001-B850-B709-0300-243388EA097D}"/>
              </a:ext>
            </a:extLst>
          </p:cNvPr>
          <p:cNvSpPr txBox="1"/>
          <p:nvPr/>
        </p:nvSpPr>
        <p:spPr>
          <a:xfrm>
            <a:off x="219173" y="120402"/>
            <a:ext cx="5644299" cy="5970865"/>
          </a:xfrm>
          <a:prstGeom prst="rect">
            <a:avLst/>
          </a:prstGeom>
          <a:noFill/>
        </p:spPr>
        <p:txBody>
          <a:bodyPr wrap="square">
            <a:spAutoFit/>
          </a:bodyPr>
          <a:lstStyle/>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("Payment method: Cash");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("Booking completed successfully.");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else if (mode == </a:t>
            </a:r>
            <a:r>
              <a:rPr lang="en-IN" sz="1400" dirty="0" err="1">
                <a:solidFill>
                  <a:srgbClr val="000000"/>
                </a:solidFill>
                <a:effectLst/>
                <a:latin typeface="Times New Roman" panose="02020603050405020304" pitchFamily="18" charset="0"/>
                <a:cs typeface="Times New Roman" panose="02020603050405020304" pitchFamily="18" charset="0"/>
              </a:rPr>
              <a:t>PaymentMode.ONLINE</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a:t>
            </a:r>
            <a:r>
              <a:rPr lang="en-IN" sz="1400" dirty="0">
                <a:solidFill>
                  <a:srgbClr val="000000"/>
                </a:solidFill>
                <a:effectLst/>
                <a:latin typeface="Times New Roman" panose="02020603050405020304" pitchFamily="18" charset="0"/>
                <a:cs typeface="Times New Roman" panose="02020603050405020304" pitchFamily="18" charset="0"/>
              </a:rPr>
              <a:t>("Proceed with the transaction? (yes/no):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String proceed = </a:t>
            </a:r>
            <a:r>
              <a:rPr lang="en-IN" sz="1400" dirty="0" err="1">
                <a:solidFill>
                  <a:srgbClr val="000000"/>
                </a:solidFill>
                <a:effectLst/>
                <a:latin typeface="Times New Roman" panose="02020603050405020304" pitchFamily="18" charset="0"/>
                <a:cs typeface="Times New Roman" panose="02020603050405020304" pitchFamily="18" charset="0"/>
              </a:rPr>
              <a:t>scanner.nextLine</a:t>
            </a:r>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if ("yes".</a:t>
            </a:r>
            <a:r>
              <a:rPr lang="en-IN" sz="1400" dirty="0" err="1">
                <a:solidFill>
                  <a:srgbClr val="000000"/>
                </a:solidFill>
                <a:effectLst/>
                <a:latin typeface="Times New Roman" panose="02020603050405020304" pitchFamily="18" charset="0"/>
                <a:cs typeface="Times New Roman" panose="02020603050405020304" pitchFamily="18" charset="0"/>
              </a:rPr>
              <a:t>equalsIgnoreCase</a:t>
            </a:r>
            <a:r>
              <a:rPr lang="en-IN" sz="1400" dirty="0">
                <a:solidFill>
                  <a:srgbClr val="000000"/>
                </a:solidFill>
                <a:effectLst/>
                <a:latin typeface="Times New Roman" panose="02020603050405020304" pitchFamily="18" charset="0"/>
                <a:cs typeface="Times New Roman" panose="02020603050405020304" pitchFamily="18" charset="0"/>
              </a:rPr>
              <a:t>(proceed))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("Checking bank balance...");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Bank </a:t>
            </a:r>
            <a:r>
              <a:rPr lang="en-IN" sz="1400" dirty="0" err="1">
                <a:solidFill>
                  <a:srgbClr val="000000"/>
                </a:solidFill>
                <a:effectLst/>
                <a:latin typeface="Times New Roman" panose="02020603050405020304" pitchFamily="18" charset="0"/>
                <a:cs typeface="Times New Roman" panose="02020603050405020304" pitchFamily="18" charset="0"/>
              </a:rPr>
              <a:t>bank</a:t>
            </a:r>
            <a:r>
              <a:rPr lang="en-IN" sz="1400" dirty="0">
                <a:solidFill>
                  <a:srgbClr val="000000"/>
                </a:solidFill>
                <a:effectLst/>
                <a:latin typeface="Times New Roman" panose="02020603050405020304" pitchFamily="18" charset="0"/>
                <a:cs typeface="Times New Roman" panose="02020603050405020304" pitchFamily="18" charset="0"/>
              </a:rPr>
              <a:t> = new Bank();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if (</a:t>
            </a:r>
            <a:r>
              <a:rPr lang="en-IN" sz="1400" dirty="0" err="1">
                <a:solidFill>
                  <a:srgbClr val="000000"/>
                </a:solidFill>
                <a:effectLst/>
                <a:latin typeface="Times New Roman" panose="02020603050405020304" pitchFamily="18" charset="0"/>
                <a:cs typeface="Times New Roman" panose="02020603050405020304" pitchFamily="18" charset="0"/>
              </a:rPr>
              <a:t>bank.checkBalance</a:t>
            </a:r>
            <a:r>
              <a:rPr lang="en-IN" sz="1400" dirty="0">
                <a:solidFill>
                  <a:srgbClr val="000000"/>
                </a:solidFill>
                <a:effectLst/>
                <a:latin typeface="Times New Roman" panose="02020603050405020304" pitchFamily="18" charset="0"/>
                <a:cs typeface="Times New Roman" panose="02020603050405020304" pitchFamily="18" charset="0"/>
              </a:rPr>
              <a:t>(amount))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("Transaction successful. Booking completed.");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else { </a:t>
            </a:r>
            <a:endParaRPr lang="en-IN" sz="1400" dirty="0">
              <a:latin typeface="Times New Roman" panose="02020603050405020304" pitchFamily="18" charset="0"/>
              <a:cs typeface="Times New Roman" panose="02020603050405020304" pitchFamily="18" charset="0"/>
            </a:endParaRPr>
          </a:p>
          <a:p>
            <a:r>
              <a:rPr lang="en-IN" sz="1400" dirty="0" err="1">
                <a:solidFill>
                  <a:srgbClr val="000000"/>
                </a:solidFill>
                <a:effectLst/>
                <a:latin typeface="Times New Roman" panose="02020603050405020304" pitchFamily="18" charset="0"/>
                <a:cs typeface="Times New Roman" panose="02020603050405020304" pitchFamily="18" charset="0"/>
              </a:rPr>
              <a:t>System.out.println</a:t>
            </a:r>
            <a:r>
              <a:rPr lang="en-IN" sz="1400" dirty="0">
                <a:solidFill>
                  <a:srgbClr val="000000"/>
                </a:solidFill>
                <a:effectLst/>
                <a:latin typeface="Times New Roman" panose="02020603050405020304" pitchFamily="18" charset="0"/>
                <a:cs typeface="Times New Roman" panose="02020603050405020304" pitchFamily="18" charset="0"/>
              </a:rPr>
              <a:t>("Insufficient funds. Transaction failed.");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Enumeration for payment mode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public </a:t>
            </a:r>
            <a:r>
              <a:rPr lang="en-IN" sz="1400" dirty="0" err="1">
                <a:solidFill>
                  <a:srgbClr val="000000"/>
                </a:solidFill>
                <a:effectLst/>
                <a:latin typeface="Times New Roman" panose="02020603050405020304" pitchFamily="18" charset="0"/>
                <a:cs typeface="Times New Roman" panose="02020603050405020304" pitchFamily="18" charset="0"/>
              </a:rPr>
              <a:t>enum</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PaymentMode</a:t>
            </a:r>
            <a:r>
              <a:rPr lang="en-IN" sz="1400" dirty="0">
                <a:solidFill>
                  <a:srgbClr val="000000"/>
                </a:solidFill>
                <a:effectLst/>
                <a:latin typeface="Times New Roman" panose="02020603050405020304" pitchFamily="18" charset="0"/>
                <a:cs typeface="Times New Roman" panose="02020603050405020304" pitchFamily="18" charset="0"/>
              </a:rPr>
              <a: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CASH, ONLINE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Bank class to simulate checking bank balance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static class Bank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public </a:t>
            </a:r>
            <a:r>
              <a:rPr lang="en-IN" sz="1400" dirty="0" err="1">
                <a:solidFill>
                  <a:srgbClr val="000000"/>
                </a:solidFill>
                <a:effectLst/>
                <a:latin typeface="Times New Roman" panose="02020603050405020304" pitchFamily="18" charset="0"/>
                <a:cs typeface="Times New Roman" panose="02020603050405020304" pitchFamily="18" charset="0"/>
              </a:rPr>
              <a:t>boolean</a:t>
            </a:r>
            <a:r>
              <a:rPr lang="en-IN" sz="1400" dirty="0">
                <a:solidFill>
                  <a:srgbClr val="000000"/>
                </a:solidFill>
                <a:effectLst/>
                <a:latin typeface="Times New Roman" panose="02020603050405020304" pitchFamily="18" charset="0"/>
                <a:cs typeface="Times New Roman" panose="02020603050405020304" pitchFamily="18" charset="0"/>
              </a:rPr>
              <a:t> </a:t>
            </a:r>
            <a:r>
              <a:rPr lang="en-IN" sz="1400" dirty="0" err="1">
                <a:solidFill>
                  <a:srgbClr val="000000"/>
                </a:solidFill>
                <a:effectLst/>
                <a:latin typeface="Times New Roman" panose="02020603050405020304" pitchFamily="18" charset="0"/>
                <a:cs typeface="Times New Roman" panose="02020603050405020304" pitchFamily="18" charset="0"/>
              </a:rPr>
              <a:t>checkBalance</a:t>
            </a:r>
            <a:r>
              <a:rPr lang="en-IN" sz="1400" dirty="0">
                <a:solidFill>
                  <a:srgbClr val="000000"/>
                </a:solidFill>
                <a:effectLst/>
                <a:latin typeface="Times New Roman" panose="02020603050405020304" pitchFamily="18" charset="0"/>
                <a:cs typeface="Times New Roman" panose="02020603050405020304" pitchFamily="18" charset="0"/>
              </a:rPr>
              <a:t>(double amount) {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double </a:t>
            </a:r>
            <a:r>
              <a:rPr lang="en-IN" sz="1400" dirty="0" err="1">
                <a:solidFill>
                  <a:srgbClr val="000000"/>
                </a:solidFill>
                <a:effectLst/>
                <a:latin typeface="Times New Roman" panose="02020603050405020304" pitchFamily="18" charset="0"/>
                <a:cs typeface="Times New Roman" panose="02020603050405020304" pitchFamily="18" charset="0"/>
              </a:rPr>
              <a:t>bankBalance</a:t>
            </a:r>
            <a:r>
              <a:rPr lang="en-IN" sz="1400" dirty="0">
                <a:solidFill>
                  <a:srgbClr val="000000"/>
                </a:solidFill>
                <a:effectLst/>
                <a:latin typeface="Times New Roman" panose="02020603050405020304" pitchFamily="18" charset="0"/>
                <a:cs typeface="Times New Roman" panose="02020603050405020304" pitchFamily="18" charset="0"/>
              </a:rPr>
              <a:t> = 500.0; // Simulating a fixed bank balance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return </a:t>
            </a:r>
            <a:r>
              <a:rPr lang="en-IN" sz="1400" dirty="0" err="1">
                <a:solidFill>
                  <a:srgbClr val="000000"/>
                </a:solidFill>
                <a:effectLst/>
                <a:latin typeface="Times New Roman" panose="02020603050405020304" pitchFamily="18" charset="0"/>
                <a:cs typeface="Times New Roman" panose="02020603050405020304" pitchFamily="18" charset="0"/>
              </a:rPr>
              <a:t>bankBalance</a:t>
            </a:r>
            <a:r>
              <a:rPr lang="en-IN" sz="1400" dirty="0">
                <a:solidFill>
                  <a:srgbClr val="000000"/>
                </a:solidFill>
                <a:effectLst/>
                <a:latin typeface="Times New Roman" panose="02020603050405020304" pitchFamily="18" charset="0"/>
                <a:cs typeface="Times New Roman" panose="02020603050405020304" pitchFamily="18" charset="0"/>
              </a:rPr>
              <a:t> &gt;= amount;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r>
              <a:rPr lang="en-IN" sz="1400" dirty="0">
                <a:solidFill>
                  <a:srgbClr val="000000"/>
                </a:solidFill>
                <a:effectLst/>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967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478004" y="443059"/>
            <a:ext cx="2133222" cy="567637"/>
          </a:xfrm>
        </p:spPr>
        <p:txBody>
          <a:bodyPr/>
          <a:lstStyle/>
          <a:p>
            <a:r>
              <a:rPr lang="en-US" dirty="0">
                <a:latin typeface="Times New Roman" panose="02020603050405020304" pitchFamily="18" charset="0"/>
                <a:cs typeface="Times New Roman" panose="02020603050405020304" pitchFamily="18" charset="0"/>
              </a:rPr>
              <a:t>OUTPUT</a:t>
            </a:r>
          </a:p>
        </p:txBody>
      </p:sp>
      <p:sp>
        <p:nvSpPr>
          <p:cNvPr id="3" name="TextBox 2">
            <a:extLst>
              <a:ext uri="{FF2B5EF4-FFF2-40B4-BE49-F238E27FC236}">
                <a16:creationId xmlns:a16="http://schemas.microsoft.com/office/drawing/2014/main" id="{4A57F046-F7CD-9626-6D98-32E96362D309}"/>
              </a:ext>
            </a:extLst>
          </p:cNvPr>
          <p:cNvSpPr txBox="1"/>
          <p:nvPr/>
        </p:nvSpPr>
        <p:spPr>
          <a:xfrm>
            <a:off x="478004" y="1160206"/>
            <a:ext cx="5496232" cy="5047536"/>
          </a:xfrm>
          <a:prstGeom prst="rect">
            <a:avLst/>
          </a:prstGeom>
          <a:noFill/>
        </p:spPr>
        <p:txBody>
          <a:bodyPr wrap="square" rtlCol="0">
            <a:spAutoFit/>
          </a:bodyPr>
          <a:lstStyle/>
          <a:p>
            <a:r>
              <a:rPr lang="en-US" sz="1400" dirty="0">
                <a:solidFill>
                  <a:srgbClr val="000000"/>
                </a:solidFill>
                <a:effectLst/>
                <a:latin typeface="Times New Roman" panose="02020603050405020304" pitchFamily="18" charset="0"/>
                <a:cs typeface="Times New Roman" panose="02020603050405020304" pitchFamily="18" charset="0"/>
              </a:rPr>
              <a:t>Enter your phone number or Date of Birth (DD/MM/YYYY): 9876543210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You are not registered. Please register now.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Enter your name: Alice Smith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Enter your phone number: 9876543210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Enter your city: Los Angeles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Enter your Date of Birth (DD/MM/YYYY): 20/03/1992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Registration successful!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Available airlines: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Code: A001, Airline: Airline A, From: New York, To: Los Angeles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Code: A002, Airline: Airline B, From: San Francisco, To: Chicago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Code: A003, Airline: Airline C, From: Miami, To: Dallas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Code: A004, Airline: Airline D, From: Boston, To: Seattle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Code: A005, Airline: Airline E, From: Houston, To: Washington DC</a:t>
            </a:r>
          </a:p>
          <a:p>
            <a:r>
              <a:rPr lang="en-US" sz="1400" dirty="0">
                <a:solidFill>
                  <a:srgbClr val="000000"/>
                </a:solidFill>
                <a:effectLst/>
                <a:latin typeface="Times New Roman" panose="02020603050405020304" pitchFamily="18" charset="0"/>
                <a:cs typeface="Times New Roman" panose="02020603050405020304" pitchFamily="18" charset="0"/>
              </a:rPr>
              <a:t>Enter airline code to book a ticket: A001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You selected: Airline A from New York to Los Angeles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Ticket price: $100.0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Do you want a single trip (1) or round trip (2)? 1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Total amount: $100.0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Choose payment method (1. Cash, 2. Internet): 1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Payment method: Cash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Booking completed successfully. </a:t>
            </a:r>
            <a:endParaRPr lang="en-US" sz="1400" dirty="0">
              <a:latin typeface="Times New Roman" panose="02020603050405020304" pitchFamily="18" charset="0"/>
              <a:cs typeface="Times New Roman" panose="02020603050405020304" pitchFamily="18" charset="0"/>
            </a:endParaRPr>
          </a:p>
          <a:p>
            <a:r>
              <a:rPr lang="en-US" sz="1400" dirty="0">
                <a:solidFill>
                  <a:srgbClr val="000000"/>
                </a:solidFill>
                <a:effectLst/>
                <a:latin typeface="Times New Roman" panose="02020603050405020304" pitchFamily="18" charset="0"/>
                <a:cs typeface="Times New Roman" panose="02020603050405020304" pitchFamily="18" charset="0"/>
              </a:rPr>
              <a:t>=== Code Execution Successful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61622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118</TotalTime>
  <Words>1931</Words>
  <Application>Microsoft Office PowerPoint</Application>
  <PresentationFormat>Widescreen</PresentationFormat>
  <Paragraphs>201</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Arial-BoldMT</vt:lpstr>
      <vt:lpstr>Avenir Next LT Pro</vt:lpstr>
      <vt:lpstr>Calibri</vt:lpstr>
      <vt:lpstr>Goudy Old Style</vt:lpstr>
      <vt:lpstr>Times New Roman</vt:lpstr>
      <vt:lpstr>Wingdings</vt:lpstr>
      <vt:lpstr>FrostyVTI</vt:lpstr>
      <vt:lpstr>PowerPoint Presentation</vt:lpstr>
      <vt:lpstr>Agenda</vt:lpstr>
      <vt:lpstr>INTRODUCTION</vt:lpstr>
      <vt:lpstr>PROBLEM STATEMENT</vt:lpstr>
      <vt:lpstr>PowerPoint Presentation</vt:lpstr>
      <vt:lpstr>CODING  </vt:lpstr>
      <vt:lpstr>PowerPoint Presentation</vt:lpstr>
      <vt:lpstr>PowerPoint Presentation</vt:lpstr>
      <vt:lpstr>OUTPUT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keerthana t</dc:creator>
  <cp:lastModifiedBy>Sanjai R</cp:lastModifiedBy>
  <cp:revision>3</cp:revision>
  <dcterms:created xsi:type="dcterms:W3CDTF">2024-11-17T17:29:22Z</dcterms:created>
  <dcterms:modified xsi:type="dcterms:W3CDTF">2024-11-22T05:22:08Z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