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6201" y="109169"/>
            <a:ext cx="3371596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609545"/>
            <a:ext cx="7802880" cy="307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9845" y="6410807"/>
            <a:ext cx="3079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pgrad.com/blog/future-scope-of-artificial-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ursion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4602" y="3141344"/>
            <a:ext cx="6417945" cy="23429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230630" algn="ctr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Times New Roman"/>
                <a:cs typeface="Times New Roman"/>
              </a:rPr>
              <a:t>III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–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5" dirty="0">
                <a:latin typeface="Times New Roman"/>
                <a:cs typeface="Times New Roman"/>
              </a:rPr>
              <a:t>B.Tech </a:t>
            </a:r>
            <a:r>
              <a:rPr sz="2000" b="1" spc="-5" dirty="0">
                <a:latin typeface="Times New Roman"/>
                <a:cs typeface="Times New Roman"/>
              </a:rPr>
              <a:t>–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–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>
                <a:latin typeface="Times New Roman"/>
                <a:cs typeface="Times New Roman"/>
              </a:rPr>
              <a:t>Sem 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R="1228090" algn="ctr">
              <a:lnSpc>
                <a:spcPct val="100000"/>
              </a:lnSpc>
              <a:spcBef>
                <a:spcPts val="5"/>
              </a:spcBef>
              <a:tabLst>
                <a:tab pos="3622040" algn="l"/>
              </a:tabLst>
            </a:pPr>
            <a:r>
              <a:rPr sz="2000" b="1" spc="-30" dirty="0">
                <a:latin typeface="Times New Roman"/>
                <a:cs typeface="Times New Roman"/>
              </a:rPr>
              <a:t>ARTIFICIAL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INTELLIGENGE</a:t>
            </a:r>
            <a:r>
              <a:rPr sz="2000" b="1" spc="-25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R="1228090" algn="ctr">
              <a:lnSpc>
                <a:spcPct val="100000"/>
              </a:lnSpc>
            </a:pPr>
            <a:r>
              <a:rPr sz="2000" b="1">
                <a:latin typeface="Times New Roman"/>
                <a:cs typeface="Times New Roman"/>
              </a:rPr>
              <a:t>(</a:t>
            </a:r>
            <a:r>
              <a:rPr sz="2000" b="1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>
                <a:latin typeface="Times New Roman"/>
                <a:cs typeface="Times New Roman"/>
              </a:rPr>
              <a:t>20</a:t>
            </a:r>
            <a:r>
              <a:rPr sz="2000" b="1" spc="-8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Regulations)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65" baseline="2314" dirty="0">
                <a:solidFill>
                  <a:srgbClr val="878787"/>
                </a:solidFill>
                <a:latin typeface="Calibri"/>
                <a:cs typeface="Calibri"/>
              </a:rPr>
              <a:t>1</a:t>
            </a:r>
            <a:r>
              <a:rPr sz="1800" spc="-1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0876" y="2531186"/>
            <a:ext cx="74422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" dirty="0"/>
              <a:t>DEPARTMENT</a:t>
            </a:r>
            <a:r>
              <a:rPr sz="2000" dirty="0"/>
              <a:t> OF</a:t>
            </a:r>
            <a:r>
              <a:rPr sz="2000" spc="-80" dirty="0"/>
              <a:t> </a:t>
            </a:r>
            <a:r>
              <a:rPr sz="2000" spc="-5" dirty="0"/>
              <a:t>COMPUTER</a:t>
            </a:r>
            <a:r>
              <a:rPr sz="2000" spc="-15" dirty="0"/>
              <a:t> </a:t>
            </a:r>
            <a:r>
              <a:rPr sz="2000" spc="-10" dirty="0"/>
              <a:t>SCIENCE</a:t>
            </a:r>
            <a:r>
              <a:rPr sz="2000" spc="50" dirty="0"/>
              <a:t> </a:t>
            </a:r>
            <a:r>
              <a:rPr sz="2000" spc="-5" dirty="0"/>
              <a:t>AND</a:t>
            </a:r>
            <a:r>
              <a:rPr sz="2000" spc="50" dirty="0"/>
              <a:t> </a:t>
            </a:r>
            <a:r>
              <a:rPr sz="2000" spc="-15" dirty="0"/>
              <a:t>ENGINEERING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" y="6696454"/>
            <a:ext cx="8881872" cy="1493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" y="0"/>
            <a:ext cx="8881872" cy="149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455" y="313943"/>
            <a:ext cx="7552944" cy="1819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614" y="276809"/>
            <a:ext cx="5910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Goals</a:t>
            </a:r>
            <a:r>
              <a:rPr sz="3600" spc="-40" dirty="0"/>
              <a:t> </a:t>
            </a:r>
            <a:r>
              <a:rPr sz="3600" dirty="0"/>
              <a:t>of</a:t>
            </a:r>
            <a:r>
              <a:rPr sz="3600" spc="-5" dirty="0"/>
              <a:t> </a:t>
            </a:r>
            <a:r>
              <a:rPr sz="3600" dirty="0"/>
              <a:t>Artificial</a:t>
            </a:r>
            <a:r>
              <a:rPr sz="3600" spc="-40" dirty="0"/>
              <a:t> </a:t>
            </a:r>
            <a:r>
              <a:rPr sz="3600" dirty="0"/>
              <a:t>Intelligence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52" y="828611"/>
            <a:ext cx="8026400" cy="53320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Replicate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human</a:t>
            </a:r>
            <a:r>
              <a:rPr sz="3000" dirty="0">
                <a:latin typeface="Times New Roman"/>
                <a:cs typeface="Times New Roman"/>
              </a:rPr>
              <a:t> intelligence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Solve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Knowledge-intensive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tasks</a:t>
            </a:r>
            <a:endParaRPr sz="3000">
              <a:latin typeface="Times New Roman"/>
              <a:cs typeface="Times New Roman"/>
            </a:endParaRPr>
          </a:p>
          <a:p>
            <a:pPr marL="527685" marR="85407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An </a:t>
            </a:r>
            <a:r>
              <a:rPr sz="3000" dirty="0">
                <a:latin typeface="Times New Roman"/>
                <a:cs typeface="Times New Roman"/>
              </a:rPr>
              <a:t>intelligent </a:t>
            </a:r>
            <a:r>
              <a:rPr sz="3000" spc="-5" dirty="0">
                <a:latin typeface="Times New Roman"/>
                <a:cs typeface="Times New Roman"/>
              </a:rPr>
              <a:t>connection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perception and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action</a:t>
            </a:r>
            <a:endParaRPr sz="30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Building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10" dirty="0">
                <a:latin typeface="Times New Roman"/>
                <a:cs typeface="Times New Roman"/>
              </a:rPr>
              <a:t>machine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which </a:t>
            </a:r>
            <a:r>
              <a:rPr sz="3000" spc="-10" dirty="0">
                <a:latin typeface="Times New Roman"/>
                <a:cs typeface="Times New Roman"/>
              </a:rPr>
              <a:t>can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perform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tasks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that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requires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human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intelligence</a:t>
            </a:r>
            <a:r>
              <a:rPr sz="3000" spc="-5" dirty="0">
                <a:latin typeface="Times New Roman"/>
                <a:cs typeface="Times New Roman"/>
              </a:rPr>
              <a:t> such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as:</a:t>
            </a:r>
            <a:endParaRPr sz="3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725"/>
              </a:spcBef>
              <a:buChar char="–"/>
              <a:tabLst>
                <a:tab pos="984885" algn="l"/>
                <a:tab pos="985519" algn="l"/>
              </a:tabLst>
            </a:pPr>
            <a:r>
              <a:rPr sz="3000" spc="5" dirty="0">
                <a:latin typeface="Times New Roman"/>
                <a:cs typeface="Times New Roman"/>
              </a:rPr>
              <a:t>Proving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theorem</a:t>
            </a:r>
            <a:endParaRPr sz="3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720"/>
              </a:spcBef>
              <a:buChar char="–"/>
              <a:tabLst>
                <a:tab pos="984885" algn="l"/>
                <a:tab pos="985519" algn="l"/>
              </a:tabLst>
            </a:pPr>
            <a:r>
              <a:rPr sz="3000" spc="-5" dirty="0">
                <a:latin typeface="Times New Roman"/>
                <a:cs typeface="Times New Roman"/>
              </a:rPr>
              <a:t>Playing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chess</a:t>
            </a:r>
            <a:endParaRPr sz="3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720"/>
              </a:spcBef>
              <a:buChar char="–"/>
              <a:tabLst>
                <a:tab pos="984885" algn="l"/>
                <a:tab pos="985519" algn="l"/>
              </a:tabLst>
            </a:pPr>
            <a:r>
              <a:rPr sz="3000" dirty="0">
                <a:latin typeface="Times New Roman"/>
                <a:cs typeface="Times New Roman"/>
              </a:rPr>
              <a:t>Plan</a:t>
            </a:r>
            <a:r>
              <a:rPr sz="3000" spc="-10" dirty="0">
                <a:latin typeface="Times New Roman"/>
                <a:cs typeface="Times New Roman"/>
              </a:rPr>
              <a:t> some </a:t>
            </a:r>
            <a:r>
              <a:rPr sz="3000" dirty="0">
                <a:latin typeface="Times New Roman"/>
                <a:cs typeface="Times New Roman"/>
              </a:rPr>
              <a:t>surgical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operation</a:t>
            </a:r>
            <a:endParaRPr sz="3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725"/>
              </a:spcBef>
              <a:buChar char="–"/>
              <a:tabLst>
                <a:tab pos="984885" algn="l"/>
                <a:tab pos="985519" algn="l"/>
              </a:tabLst>
            </a:pPr>
            <a:r>
              <a:rPr sz="3000" dirty="0">
                <a:latin typeface="Times New Roman"/>
                <a:cs typeface="Times New Roman"/>
              </a:rPr>
              <a:t>Driving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0" dirty="0">
                <a:latin typeface="Times New Roman"/>
                <a:cs typeface="Times New Roman"/>
              </a:rPr>
              <a:t> car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traffic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43" y="200609"/>
            <a:ext cx="8317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5" dirty="0"/>
              <a:t> </a:t>
            </a:r>
            <a:r>
              <a:rPr sz="3600" dirty="0"/>
              <a:t>Comprises to</a:t>
            </a:r>
            <a:r>
              <a:rPr sz="3600" spc="-5" dirty="0"/>
              <a:t> </a:t>
            </a:r>
            <a:r>
              <a:rPr sz="3600" dirty="0"/>
              <a:t>Artificial</a:t>
            </a:r>
            <a:r>
              <a:rPr sz="3600" spc="-25" dirty="0"/>
              <a:t> </a:t>
            </a:r>
            <a:r>
              <a:rPr sz="3600" dirty="0"/>
              <a:t>Intelligence?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2100" y="838326"/>
            <a:ext cx="8339455" cy="267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 indent="914400" algn="just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AI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Reasoning,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learning,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problem-solving perception, </a:t>
            </a:r>
            <a:r>
              <a:rPr sz="2800" b="1" dirty="0">
                <a:latin typeface="Times New Roman"/>
                <a:cs typeface="Times New Roman"/>
              </a:rPr>
              <a:t>language understanding,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etc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achieve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above</a:t>
            </a:r>
            <a:r>
              <a:rPr sz="2800" spc="-5" dirty="0">
                <a:latin typeface="Times New Roman"/>
                <a:cs typeface="Times New Roman"/>
              </a:rPr>
              <a:t> factors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software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Artificial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Intelligence</a:t>
            </a:r>
            <a:r>
              <a:rPr sz="2800" spc="-5" dirty="0">
                <a:latin typeface="Times New Roman"/>
                <a:cs typeface="Times New Roman"/>
              </a:rPr>
              <a:t> requires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following </a:t>
            </a:r>
            <a:r>
              <a:rPr sz="2800" dirty="0">
                <a:latin typeface="Times New Roman"/>
                <a:cs typeface="Times New Roman"/>
              </a:rPr>
              <a:t> discipline: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5638800" cy="3352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868" y="276809"/>
            <a:ext cx="7073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Advantages</a:t>
            </a:r>
            <a:r>
              <a:rPr sz="3600" spc="10" dirty="0"/>
              <a:t> </a:t>
            </a:r>
            <a:r>
              <a:rPr sz="3600" dirty="0"/>
              <a:t>of</a:t>
            </a:r>
            <a:r>
              <a:rPr sz="3600" spc="-30" dirty="0"/>
              <a:t> </a:t>
            </a:r>
            <a:r>
              <a:rPr sz="3600" dirty="0"/>
              <a:t>Artificial</a:t>
            </a:r>
            <a:r>
              <a:rPr sz="3600" spc="-45" dirty="0"/>
              <a:t> </a:t>
            </a:r>
            <a:r>
              <a:rPr sz="3600" dirty="0"/>
              <a:t>Intelligence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4804" y="914222"/>
            <a:ext cx="8110220" cy="5406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  <a:buSzPct val="96428"/>
              <a:buFont typeface="Times New Roman"/>
              <a:buChar char="•"/>
              <a:tabLst>
                <a:tab pos="138430" algn="l"/>
              </a:tabLst>
            </a:pPr>
            <a:r>
              <a:rPr sz="2800" b="1" dirty="0">
                <a:latin typeface="Times New Roman"/>
                <a:cs typeface="Times New Roman"/>
              </a:rPr>
              <a:t>High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Accuracy</a:t>
            </a:r>
            <a:r>
              <a:rPr sz="2800" b="1" dirty="0">
                <a:latin typeface="Times New Roman"/>
                <a:cs typeface="Times New Roman"/>
              </a:rPr>
              <a:t> with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less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errors: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systems </a:t>
            </a:r>
            <a:r>
              <a:rPr sz="2800" dirty="0">
                <a:latin typeface="Times New Roman"/>
                <a:cs typeface="Times New Roman"/>
              </a:rPr>
              <a:t>are prone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less </a:t>
            </a:r>
            <a:r>
              <a:rPr sz="2800" dirty="0">
                <a:latin typeface="Times New Roman"/>
                <a:cs typeface="Times New Roman"/>
              </a:rPr>
              <a:t>errors </a:t>
            </a:r>
            <a:r>
              <a:rPr sz="2800" spc="-5" dirty="0">
                <a:latin typeface="Times New Roman"/>
                <a:cs typeface="Times New Roman"/>
              </a:rPr>
              <a:t>and high </a:t>
            </a:r>
            <a:r>
              <a:rPr sz="2800" dirty="0">
                <a:latin typeface="Times New Roman"/>
                <a:cs typeface="Times New Roman"/>
              </a:rPr>
              <a:t>accuracy as </a:t>
            </a:r>
            <a:r>
              <a:rPr sz="2800" spc="10" dirty="0">
                <a:latin typeface="Times New Roman"/>
                <a:cs typeface="Times New Roman"/>
              </a:rPr>
              <a:t>it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takes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decisions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pre-experience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information.</a:t>
            </a:r>
            <a:endParaRPr sz="28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  <a:spcBef>
                <a:spcPts val="675"/>
              </a:spcBef>
              <a:buSzPct val="96428"/>
              <a:buFont typeface="Times New Roman"/>
              <a:buChar char="•"/>
              <a:tabLst>
                <a:tab pos="138430" algn="l"/>
              </a:tabLst>
            </a:pPr>
            <a:r>
              <a:rPr sz="2800" b="1" dirty="0">
                <a:latin typeface="Times New Roman"/>
                <a:cs typeface="Times New Roman"/>
              </a:rPr>
              <a:t>High-Speed: </a:t>
            </a: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spc="-10" dirty="0">
                <a:latin typeface="Times New Roman"/>
                <a:cs typeface="Times New Roman"/>
              </a:rPr>
              <a:t>systems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very </a:t>
            </a:r>
            <a:r>
              <a:rPr sz="2800" spc="-5" dirty="0">
                <a:latin typeface="Times New Roman"/>
                <a:cs typeface="Times New Roman"/>
              </a:rPr>
              <a:t>high-speed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fast-decision </a:t>
            </a:r>
            <a:r>
              <a:rPr sz="2800" spc="-10" dirty="0">
                <a:latin typeface="Times New Roman"/>
                <a:cs typeface="Times New Roman"/>
              </a:rPr>
              <a:t>making, </a:t>
            </a:r>
            <a:r>
              <a:rPr sz="2800" dirty="0">
                <a:latin typeface="Times New Roman"/>
                <a:cs typeface="Times New Roman"/>
              </a:rPr>
              <a:t>because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spc="-10" dirty="0">
                <a:latin typeface="Times New Roman"/>
                <a:cs typeface="Times New Roman"/>
              </a:rPr>
              <a:t>systems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5" dirty="0">
                <a:latin typeface="Times New Roman"/>
                <a:cs typeface="Times New Roman"/>
              </a:rPr>
              <a:t> beat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chess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champion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Chess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game.</a:t>
            </a:r>
            <a:endParaRPr sz="28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  <a:spcBef>
                <a:spcPts val="675"/>
              </a:spcBef>
              <a:buSzPct val="96428"/>
              <a:buFont typeface="Times New Roman"/>
              <a:buChar char="•"/>
              <a:tabLst>
                <a:tab pos="138430" algn="l"/>
              </a:tabLst>
            </a:pPr>
            <a:r>
              <a:rPr sz="2800" b="1" dirty="0">
                <a:latin typeface="Times New Roman"/>
                <a:cs typeface="Times New Roman"/>
              </a:rPr>
              <a:t>High </a:t>
            </a:r>
            <a:r>
              <a:rPr sz="2800" b="1" spc="-5" dirty="0">
                <a:latin typeface="Times New Roman"/>
                <a:cs typeface="Times New Roman"/>
              </a:rPr>
              <a:t>reliability: </a:t>
            </a: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spc="-10" dirty="0">
                <a:latin typeface="Times New Roman"/>
                <a:cs typeface="Times New Roman"/>
              </a:rPr>
              <a:t>machines </a:t>
            </a:r>
            <a:r>
              <a:rPr sz="2800" dirty="0">
                <a:latin typeface="Times New Roman"/>
                <a:cs typeface="Times New Roman"/>
              </a:rPr>
              <a:t>are highly </a:t>
            </a:r>
            <a:r>
              <a:rPr sz="2800" spc="-5" dirty="0">
                <a:latin typeface="Times New Roman"/>
                <a:cs typeface="Times New Roman"/>
              </a:rPr>
              <a:t>reliable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perform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same action </a:t>
            </a:r>
            <a:r>
              <a:rPr sz="2800" spc="-10" dirty="0">
                <a:latin typeface="Times New Roman"/>
                <a:cs typeface="Times New Roman"/>
              </a:rPr>
              <a:t>multiple times </a:t>
            </a:r>
            <a:r>
              <a:rPr sz="280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high </a:t>
            </a:r>
            <a:r>
              <a:rPr sz="2800" dirty="0">
                <a:latin typeface="Times New Roman"/>
                <a:cs typeface="Times New Roman"/>
              </a:rPr>
              <a:t> accuracy.</a:t>
            </a:r>
            <a:endParaRPr sz="28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Char char="•"/>
              <a:tabLst>
                <a:tab pos="138430" algn="l"/>
              </a:tabLst>
            </a:pPr>
            <a:r>
              <a:rPr sz="2800" b="1" dirty="0">
                <a:latin typeface="Times New Roman"/>
                <a:cs typeface="Times New Roman"/>
              </a:rPr>
              <a:t>Useful </a:t>
            </a:r>
            <a:r>
              <a:rPr sz="2800" b="1" spc="-5" dirty="0">
                <a:latin typeface="Times New Roman"/>
                <a:cs typeface="Times New Roman"/>
              </a:rPr>
              <a:t>for </a:t>
            </a:r>
            <a:r>
              <a:rPr sz="2800" b="1" spc="-15" dirty="0">
                <a:latin typeface="Times New Roman"/>
                <a:cs typeface="Times New Roman"/>
              </a:rPr>
              <a:t>risky </a:t>
            </a:r>
            <a:r>
              <a:rPr sz="2800" b="1" dirty="0">
                <a:latin typeface="Times New Roman"/>
                <a:cs typeface="Times New Roman"/>
              </a:rPr>
              <a:t>areas: </a:t>
            </a: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spc="-10" dirty="0">
                <a:latin typeface="Times New Roman"/>
                <a:cs typeface="Times New Roman"/>
              </a:rPr>
              <a:t>machines </a:t>
            </a:r>
            <a:r>
              <a:rPr sz="2800" spc="-15" dirty="0">
                <a:latin typeface="Times New Roman"/>
                <a:cs typeface="Times New Roman"/>
              </a:rPr>
              <a:t>can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helpful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 situations </a:t>
            </a:r>
            <a:r>
              <a:rPr sz="2800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defusing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bomb, </a:t>
            </a:r>
            <a:r>
              <a:rPr sz="2800" dirty="0">
                <a:latin typeface="Times New Roman"/>
                <a:cs typeface="Times New Roman"/>
              </a:rPr>
              <a:t>exploring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ocean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floor,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employ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human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risky.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97204" y="279857"/>
            <a:ext cx="8109584" cy="39547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10"/>
              </a:spcBef>
              <a:buSzPct val="96428"/>
              <a:buFont typeface="Times New Roman"/>
              <a:buChar char="•"/>
              <a:tabLst>
                <a:tab pos="1384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Digital </a:t>
            </a:r>
            <a:r>
              <a:rPr sz="2800" b="1" dirty="0">
                <a:latin typeface="Times New Roman"/>
                <a:cs typeface="Times New Roman"/>
              </a:rPr>
              <a:t>Assistant: </a:t>
            </a:r>
            <a:r>
              <a:rPr sz="2800" spc="-5" dirty="0">
                <a:latin typeface="Times New Roman"/>
                <a:cs typeface="Times New Roman"/>
              </a:rPr>
              <a:t>AI</a:t>
            </a:r>
            <a:r>
              <a:rPr sz="2800" dirty="0">
                <a:latin typeface="Times New Roman"/>
                <a:cs typeface="Times New Roman"/>
              </a:rPr>
              <a:t> can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spc="5" dirty="0">
                <a:latin typeface="Times New Roman"/>
                <a:cs typeface="Times New Roman"/>
              </a:rPr>
              <a:t>very </a:t>
            </a:r>
            <a:r>
              <a:rPr sz="2800" spc="-5" dirty="0">
                <a:latin typeface="Times New Roman"/>
                <a:cs typeface="Times New Roman"/>
              </a:rPr>
              <a:t>useful to provide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digital assistant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users </a:t>
            </a:r>
            <a:r>
              <a:rPr sz="2800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AI technology </a:t>
            </a:r>
            <a:r>
              <a:rPr sz="2800" spc="10" dirty="0">
                <a:latin typeface="Times New Roman"/>
                <a:cs typeface="Times New Roman"/>
              </a:rPr>
              <a:t>is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currently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spc="1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various </a:t>
            </a:r>
            <a:r>
              <a:rPr sz="2800" spc="-10" dirty="0">
                <a:latin typeface="Times New Roman"/>
                <a:cs typeface="Times New Roman"/>
              </a:rPr>
              <a:t>E-commerce </a:t>
            </a:r>
            <a:r>
              <a:rPr sz="2800" spc="-5" dirty="0">
                <a:latin typeface="Times New Roman"/>
                <a:cs typeface="Times New Roman"/>
              </a:rPr>
              <a:t>websites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show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products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requirement.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Char char="•"/>
              <a:tabLst>
                <a:tab pos="138430" algn="l"/>
              </a:tabLst>
            </a:pPr>
            <a:r>
              <a:rPr sz="2800" b="1" dirty="0">
                <a:latin typeface="Times New Roman"/>
                <a:cs typeface="Times New Roman"/>
              </a:rPr>
              <a:t>Useful </a:t>
            </a:r>
            <a:r>
              <a:rPr sz="2800" b="1" spc="-5" dirty="0">
                <a:latin typeface="Times New Roman"/>
                <a:cs typeface="Times New Roman"/>
              </a:rPr>
              <a:t>as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public </a:t>
            </a:r>
            <a:r>
              <a:rPr sz="2800" b="1" dirty="0">
                <a:latin typeface="Times New Roman"/>
                <a:cs typeface="Times New Roman"/>
              </a:rPr>
              <a:t>utility: </a:t>
            </a:r>
            <a:r>
              <a:rPr sz="2800" spc="-5" dirty="0">
                <a:latin typeface="Times New Roman"/>
                <a:cs typeface="Times New Roman"/>
              </a:rPr>
              <a:t>AI can be </a:t>
            </a:r>
            <a:r>
              <a:rPr sz="2800" dirty="0">
                <a:latin typeface="Times New Roman"/>
                <a:cs typeface="Times New Roman"/>
              </a:rPr>
              <a:t>very useful 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public </a:t>
            </a:r>
            <a:r>
              <a:rPr sz="2800" spc="-10" dirty="0">
                <a:latin typeface="Times New Roman"/>
                <a:cs typeface="Times New Roman"/>
              </a:rPr>
              <a:t>utilities </a:t>
            </a:r>
            <a:r>
              <a:rPr sz="2800" spc="-5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self-driving </a:t>
            </a:r>
            <a:r>
              <a:rPr sz="2800" dirty="0">
                <a:latin typeface="Times New Roman"/>
                <a:cs typeface="Times New Roman"/>
              </a:rPr>
              <a:t>car which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our </a:t>
            </a:r>
            <a:r>
              <a:rPr sz="2800" dirty="0">
                <a:latin typeface="Times New Roman"/>
                <a:cs typeface="Times New Roman"/>
              </a:rPr>
              <a:t>journey safer and hassle-free, facial </a:t>
            </a:r>
            <a:r>
              <a:rPr sz="2800" spc="-5" dirty="0">
                <a:latin typeface="Times New Roman"/>
                <a:cs typeface="Times New Roman"/>
              </a:rPr>
              <a:t>recognition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security</a:t>
            </a:r>
            <a:r>
              <a:rPr sz="2800" dirty="0">
                <a:latin typeface="Times New Roman"/>
                <a:cs typeface="Times New Roman"/>
              </a:rPr>
              <a:t> purpose,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Natural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communicate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human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human-language,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0"/>
            <a:ext cx="760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Disadvantages</a:t>
            </a:r>
            <a:r>
              <a:rPr sz="3600" spc="40" dirty="0"/>
              <a:t> </a:t>
            </a:r>
            <a:r>
              <a:rPr sz="3600" spc="-5" dirty="0"/>
              <a:t>of</a:t>
            </a:r>
            <a:r>
              <a:rPr sz="3600" spc="20" dirty="0"/>
              <a:t> </a:t>
            </a:r>
            <a:r>
              <a:rPr sz="3600" spc="-5" dirty="0"/>
              <a:t>Artificial Intelligence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1004" y="605993"/>
            <a:ext cx="8108315" cy="581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95"/>
              </a:spcBef>
              <a:buSzPct val="96153"/>
              <a:buFont typeface="Times New Roman"/>
              <a:buChar char="•"/>
              <a:tabLst>
                <a:tab pos="128905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High</a:t>
            </a:r>
            <a:r>
              <a:rPr sz="2600" b="1" spc="2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Cost:</a:t>
            </a:r>
            <a:r>
              <a:rPr sz="2600" b="1" spc="2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hardware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software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requirement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spc="3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AI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very </a:t>
            </a:r>
            <a:r>
              <a:rPr sz="2600" spc="5" dirty="0">
                <a:latin typeface="Times New Roman"/>
                <a:cs typeface="Times New Roman"/>
              </a:rPr>
              <a:t>costly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it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requires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lots</a:t>
            </a:r>
            <a:r>
              <a:rPr sz="2600" spc="-5" dirty="0">
                <a:latin typeface="Times New Roman"/>
                <a:cs typeface="Times New Roman"/>
              </a:rPr>
              <a:t> 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maintenance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meet 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current world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requirements.</a:t>
            </a:r>
            <a:endParaRPr sz="26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0000"/>
              </a:lnSpc>
              <a:spcBef>
                <a:spcPts val="625"/>
              </a:spcBef>
              <a:buSzPct val="96153"/>
              <a:buFont typeface="Times New Roman"/>
              <a:buChar char="•"/>
              <a:tabLst>
                <a:tab pos="128905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Can't </a:t>
            </a:r>
            <a:r>
              <a:rPr sz="2600" b="1" dirty="0">
                <a:latin typeface="Times New Roman"/>
                <a:cs typeface="Times New Roman"/>
              </a:rPr>
              <a:t>think </a:t>
            </a:r>
            <a:r>
              <a:rPr sz="2600" b="1" spc="-5" dirty="0">
                <a:latin typeface="Times New Roman"/>
                <a:cs typeface="Times New Roman"/>
              </a:rPr>
              <a:t>out of </a:t>
            </a:r>
            <a:r>
              <a:rPr sz="2600" b="1" dirty="0">
                <a:latin typeface="Times New Roman"/>
                <a:cs typeface="Times New Roman"/>
              </a:rPr>
              <a:t>the box: </a:t>
            </a:r>
            <a:r>
              <a:rPr sz="2600" spc="-5" dirty="0">
                <a:latin typeface="Times New Roman"/>
                <a:cs typeface="Times New Roman"/>
              </a:rPr>
              <a:t>Even we </a:t>
            </a:r>
            <a:r>
              <a:rPr sz="2600" spc="-15" dirty="0">
                <a:latin typeface="Times New Roman"/>
                <a:cs typeface="Times New Roman"/>
              </a:rPr>
              <a:t>are </a:t>
            </a:r>
            <a:r>
              <a:rPr sz="2600" spc="-10" dirty="0">
                <a:latin typeface="Times New Roman"/>
                <a:cs typeface="Times New Roman"/>
              </a:rPr>
              <a:t>making </a:t>
            </a:r>
            <a:r>
              <a:rPr sz="2600" spc="-5" dirty="0">
                <a:latin typeface="Times New Roman"/>
                <a:cs typeface="Times New Roman"/>
              </a:rPr>
              <a:t>smarter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machines with AI, </a:t>
            </a:r>
            <a:r>
              <a:rPr sz="2600" dirty="0">
                <a:latin typeface="Times New Roman"/>
                <a:cs typeface="Times New Roman"/>
              </a:rPr>
              <a:t>but </a:t>
            </a:r>
            <a:r>
              <a:rPr sz="2600" spc="-10" dirty="0">
                <a:latin typeface="Times New Roman"/>
                <a:cs typeface="Times New Roman"/>
              </a:rPr>
              <a:t>still </a:t>
            </a:r>
            <a:r>
              <a:rPr sz="2600" spc="5" dirty="0">
                <a:latin typeface="Times New Roman"/>
                <a:cs typeface="Times New Roman"/>
              </a:rPr>
              <a:t>they </a:t>
            </a:r>
            <a:r>
              <a:rPr sz="2600" spc="-5" dirty="0">
                <a:latin typeface="Times New Roman"/>
                <a:cs typeface="Times New Roman"/>
              </a:rPr>
              <a:t>cannot work out of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box,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robot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will</a:t>
            </a:r>
            <a:r>
              <a:rPr sz="2600" dirty="0">
                <a:latin typeface="Times New Roman"/>
                <a:cs typeface="Times New Roman"/>
              </a:rPr>
              <a:t> only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do</a:t>
            </a:r>
            <a:r>
              <a:rPr sz="2600" dirty="0">
                <a:latin typeface="Times New Roman"/>
                <a:cs typeface="Times New Roman"/>
              </a:rPr>
              <a:t> 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work</a:t>
            </a:r>
            <a:r>
              <a:rPr sz="2600" dirty="0">
                <a:latin typeface="Times New Roman"/>
                <a:cs typeface="Times New Roman"/>
              </a:rPr>
              <a:t> for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which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they  </a:t>
            </a:r>
            <a:r>
              <a:rPr sz="2600" spc="-5" dirty="0">
                <a:latin typeface="Times New Roman"/>
                <a:cs typeface="Times New Roman"/>
              </a:rPr>
              <a:t>are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trained,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 </a:t>
            </a:r>
            <a:r>
              <a:rPr sz="2600" spc="-10" dirty="0">
                <a:latin typeface="Times New Roman"/>
                <a:cs typeface="Times New Roman"/>
              </a:rPr>
              <a:t>programmed.</a:t>
            </a: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35"/>
              </a:spcBef>
              <a:buSzPct val="96153"/>
              <a:buFont typeface="Times New Roman"/>
              <a:buChar char="•"/>
              <a:tabLst>
                <a:tab pos="12890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No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feelings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emotions: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machines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outstanding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performer,</a:t>
            </a:r>
            <a:r>
              <a:rPr sz="2600" spc="3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but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still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does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not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feeling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so </a:t>
            </a:r>
            <a:r>
              <a:rPr sz="2600" spc="-5" dirty="0">
                <a:latin typeface="Times New Roman"/>
                <a:cs typeface="Times New Roman"/>
              </a:rPr>
              <a:t>it cannot </a:t>
            </a:r>
            <a:r>
              <a:rPr sz="2600" spc="-15" dirty="0">
                <a:latin typeface="Times New Roman"/>
                <a:cs typeface="Times New Roman"/>
              </a:rPr>
              <a:t>make </a:t>
            </a:r>
            <a:r>
              <a:rPr sz="2600" dirty="0">
                <a:latin typeface="Times New Roman"/>
                <a:cs typeface="Times New Roman"/>
              </a:rPr>
              <a:t>any kind </a:t>
            </a:r>
            <a:r>
              <a:rPr sz="2600" spc="-5" dirty="0">
                <a:latin typeface="Times New Roman"/>
                <a:cs typeface="Times New Roman"/>
              </a:rPr>
              <a:t>of emotional attachment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human, and </a:t>
            </a:r>
            <a:r>
              <a:rPr sz="2600" dirty="0">
                <a:latin typeface="Times New Roman"/>
                <a:cs typeface="Times New Roman"/>
              </a:rPr>
              <a:t>may </a:t>
            </a:r>
            <a:r>
              <a:rPr sz="2600" spc="-5" dirty="0">
                <a:latin typeface="Times New Roman"/>
                <a:cs typeface="Times New Roman"/>
              </a:rPr>
              <a:t>sometime be harmful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users if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proper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-10" dirty="0">
                <a:latin typeface="Times New Roman"/>
                <a:cs typeface="Times New Roman"/>
              </a:rPr>
              <a:t>not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taken.</a:t>
            </a:r>
            <a:endParaRPr sz="26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0000"/>
              </a:lnSpc>
              <a:spcBef>
                <a:spcPts val="630"/>
              </a:spcBef>
              <a:buSzPct val="96153"/>
              <a:buFont typeface="Times New Roman"/>
              <a:buChar char="•"/>
              <a:tabLst>
                <a:tab pos="128905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Increase dependency on machines: </a:t>
            </a:r>
            <a:r>
              <a:rPr sz="2600" spc="-10" dirty="0">
                <a:latin typeface="Times New Roman"/>
                <a:cs typeface="Times New Roman"/>
              </a:rPr>
              <a:t>With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increment of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technology,</a:t>
            </a:r>
            <a:r>
              <a:rPr sz="2600" spc="4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people</a:t>
            </a:r>
            <a:r>
              <a:rPr sz="2600" spc="459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spc="4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getting</a:t>
            </a:r>
            <a:r>
              <a:rPr sz="2600" spc="4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more</a:t>
            </a:r>
            <a:r>
              <a:rPr sz="2600" spc="4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dependent</a:t>
            </a:r>
            <a:r>
              <a:rPr sz="2600" spc="4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on</a:t>
            </a:r>
            <a:r>
              <a:rPr sz="2600" spc="4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devices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004" y="6393891"/>
            <a:ext cx="671195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Times New Roman"/>
                <a:cs typeface="Times New Roman"/>
              </a:rPr>
              <a:t>and hence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losing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their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mental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capabilities.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245" y="63536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396" y="279857"/>
            <a:ext cx="70199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Foundations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35" dirty="0"/>
              <a:t> </a:t>
            </a:r>
            <a:r>
              <a:rPr spc="5" dirty="0"/>
              <a:t>Prehistory</a:t>
            </a:r>
            <a:r>
              <a:rPr dirty="0"/>
              <a:t> </a:t>
            </a:r>
            <a:r>
              <a:rPr spc="5" dirty="0"/>
              <a:t>of</a:t>
            </a:r>
            <a:r>
              <a:rPr spc="-10" dirty="0"/>
              <a:t> </a:t>
            </a:r>
            <a:r>
              <a:rPr spc="5" dirty="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9808" y="957996"/>
            <a:ext cx="342201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75"/>
              </a:lnSpc>
            </a:pPr>
            <a:r>
              <a:rPr sz="4000" b="1" spc="15" dirty="0">
                <a:latin typeface="Times New Roman"/>
                <a:cs typeface="Times New Roman"/>
              </a:rPr>
              <a:t>A</a:t>
            </a:r>
            <a:r>
              <a:rPr sz="4000" b="1" dirty="0">
                <a:latin typeface="Times New Roman"/>
                <a:cs typeface="Times New Roman"/>
              </a:rPr>
              <a:t>I</a:t>
            </a:r>
            <a:r>
              <a:rPr sz="4000" b="1" spc="10" dirty="0">
                <a:latin typeface="Times New Roman"/>
                <a:cs typeface="Times New Roman"/>
              </a:rPr>
              <a:t>A</a:t>
            </a:r>
            <a:r>
              <a:rPr sz="4000" b="1" dirty="0">
                <a:latin typeface="Times New Roman"/>
                <a:cs typeface="Times New Roman"/>
              </a:rPr>
              <a:t>I</a:t>
            </a:r>
            <a:r>
              <a:rPr sz="4000" b="1" spc="5" dirty="0">
                <a:latin typeface="Times New Roman"/>
                <a:cs typeface="Times New Roman"/>
              </a:rPr>
              <a:t>Preh</a:t>
            </a:r>
            <a:r>
              <a:rPr sz="4000" b="1" spc="-20" dirty="0">
                <a:latin typeface="Times New Roman"/>
                <a:cs typeface="Times New Roman"/>
              </a:rPr>
              <a:t>i</a:t>
            </a:r>
            <a:r>
              <a:rPr sz="4000" b="1" dirty="0">
                <a:latin typeface="Times New Roman"/>
                <a:cs typeface="Times New Roman"/>
              </a:rPr>
              <a:t>st</a:t>
            </a:r>
            <a:r>
              <a:rPr sz="4000" b="1" spc="20" dirty="0">
                <a:latin typeface="Times New Roman"/>
                <a:cs typeface="Times New Roman"/>
              </a:rPr>
              <a:t>o</a:t>
            </a:r>
            <a:r>
              <a:rPr sz="4000" b="1" spc="-30" dirty="0">
                <a:latin typeface="Times New Roman"/>
                <a:cs typeface="Times New Roman"/>
              </a:rPr>
              <a:t>r</a:t>
            </a:r>
            <a:r>
              <a:rPr sz="4000" b="1" spc="5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8229600" cy="5562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04800"/>
            <a:ext cx="7848600" cy="6172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684" y="462534"/>
            <a:ext cx="721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Applications</a:t>
            </a:r>
            <a:r>
              <a:rPr sz="3600" spc="-35" dirty="0"/>
              <a:t> </a:t>
            </a:r>
            <a:r>
              <a:rPr sz="3600" dirty="0"/>
              <a:t>of</a:t>
            </a:r>
            <a:r>
              <a:rPr sz="3600" spc="-195" dirty="0"/>
              <a:t> </a:t>
            </a:r>
            <a:r>
              <a:rPr sz="3600" spc="-5" dirty="0"/>
              <a:t>Artificial</a:t>
            </a:r>
            <a:r>
              <a:rPr sz="3600" spc="-15" dirty="0"/>
              <a:t> </a:t>
            </a:r>
            <a:r>
              <a:rPr sz="3600" spc="-5" dirty="0"/>
              <a:t>Intelligence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810" y="1258824"/>
            <a:ext cx="7191665" cy="5218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183" y="200609"/>
            <a:ext cx="5955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Types</a:t>
            </a:r>
            <a:r>
              <a:rPr sz="3600" spc="-35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dirty="0"/>
              <a:t>Artificial</a:t>
            </a:r>
            <a:r>
              <a:rPr sz="3600" spc="-55" dirty="0"/>
              <a:t> </a:t>
            </a:r>
            <a:r>
              <a:rPr sz="3600" dirty="0"/>
              <a:t>Intelligence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8305800" cy="3429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94864" y="4140835"/>
            <a:ext cx="63169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latin typeface="Times New Roman"/>
                <a:cs typeface="Times New Roman"/>
              </a:rPr>
              <a:t>AI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type-1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&amp;2: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Based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on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Capabilities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&amp; Functionality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495800"/>
            <a:ext cx="8001000" cy="20258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783" y="276809"/>
            <a:ext cx="6259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Subsets</a:t>
            </a:r>
            <a:r>
              <a:rPr sz="3600" spc="5" dirty="0"/>
              <a:t> </a:t>
            </a:r>
            <a:r>
              <a:rPr sz="3600" dirty="0"/>
              <a:t>of</a:t>
            </a:r>
            <a:r>
              <a:rPr sz="3600" spc="-25" dirty="0"/>
              <a:t> </a:t>
            </a:r>
            <a:r>
              <a:rPr sz="3600" dirty="0"/>
              <a:t>Artificial</a:t>
            </a:r>
            <a:r>
              <a:rPr sz="3600" spc="-45" dirty="0"/>
              <a:t> </a:t>
            </a:r>
            <a:r>
              <a:rPr sz="3600" dirty="0"/>
              <a:t>Intelligence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12552"/>
            <a:ext cx="8229600" cy="51604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135" y="214376"/>
            <a:ext cx="63646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43735"/>
                </a:solidFill>
              </a:rPr>
              <a:t>A</a:t>
            </a:r>
            <a:r>
              <a:rPr sz="3600" spc="-135" dirty="0">
                <a:solidFill>
                  <a:srgbClr val="943735"/>
                </a:solidFill>
              </a:rPr>
              <a:t>R</a:t>
            </a:r>
            <a:r>
              <a:rPr sz="3600" spc="-5" dirty="0">
                <a:solidFill>
                  <a:srgbClr val="943735"/>
                </a:solidFill>
              </a:rPr>
              <a:t>TIF</a:t>
            </a:r>
            <a:r>
              <a:rPr sz="3600" spc="-15" dirty="0">
                <a:solidFill>
                  <a:srgbClr val="943735"/>
                </a:solidFill>
              </a:rPr>
              <a:t>ICI</a:t>
            </a:r>
            <a:r>
              <a:rPr sz="3600" spc="10" dirty="0">
                <a:solidFill>
                  <a:srgbClr val="943735"/>
                </a:solidFill>
              </a:rPr>
              <a:t>A</a:t>
            </a:r>
            <a:r>
              <a:rPr sz="3600" dirty="0">
                <a:solidFill>
                  <a:srgbClr val="943735"/>
                </a:solidFill>
              </a:rPr>
              <a:t>L</a:t>
            </a:r>
            <a:r>
              <a:rPr sz="3600" spc="-229" dirty="0">
                <a:solidFill>
                  <a:srgbClr val="943735"/>
                </a:solidFill>
              </a:rPr>
              <a:t> </a:t>
            </a:r>
            <a:r>
              <a:rPr sz="3600" spc="-15" dirty="0">
                <a:solidFill>
                  <a:srgbClr val="943735"/>
                </a:solidFill>
              </a:rPr>
              <a:t>IN</a:t>
            </a:r>
            <a:r>
              <a:rPr sz="3600" spc="-5" dirty="0">
                <a:solidFill>
                  <a:srgbClr val="943735"/>
                </a:solidFill>
              </a:rPr>
              <a:t>TE</a:t>
            </a:r>
            <a:r>
              <a:rPr sz="3600" dirty="0">
                <a:solidFill>
                  <a:srgbClr val="943735"/>
                </a:solidFill>
              </a:rPr>
              <a:t>L</a:t>
            </a:r>
            <a:r>
              <a:rPr sz="3600" spc="-5" dirty="0">
                <a:solidFill>
                  <a:srgbClr val="943735"/>
                </a:solidFill>
              </a:rPr>
              <a:t>L</a:t>
            </a:r>
            <a:r>
              <a:rPr sz="3600" dirty="0">
                <a:solidFill>
                  <a:srgbClr val="943735"/>
                </a:solidFill>
              </a:rPr>
              <a:t>IGE</a:t>
            </a:r>
            <a:r>
              <a:rPr sz="3600" spc="-15" dirty="0">
                <a:solidFill>
                  <a:srgbClr val="943735"/>
                </a:solidFill>
              </a:rPr>
              <a:t>N</a:t>
            </a:r>
            <a:r>
              <a:rPr sz="3600" spc="-10" dirty="0">
                <a:solidFill>
                  <a:srgbClr val="943735"/>
                </a:solidFill>
              </a:rPr>
              <a:t>C</a:t>
            </a:r>
            <a:r>
              <a:rPr sz="3600" dirty="0">
                <a:solidFill>
                  <a:srgbClr val="943735"/>
                </a:solidFill>
              </a:rPr>
              <a:t>E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</a:rPr>
              <a:t>-</a:t>
            </a:r>
            <a:r>
              <a:rPr sz="3600" spc="-2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The</a:t>
            </a:r>
            <a:r>
              <a:rPr sz="3600" spc="-2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Future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109216"/>
            <a:ext cx="6781800" cy="38343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188" y="289636"/>
            <a:ext cx="73761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0000"/>
                </a:solidFill>
              </a:rPr>
              <a:t>S</a:t>
            </a:r>
            <a:r>
              <a:rPr sz="3600" dirty="0">
                <a:solidFill>
                  <a:srgbClr val="FF0000"/>
                </a:solidFill>
              </a:rPr>
              <a:t>tate</a:t>
            </a:r>
            <a:r>
              <a:rPr sz="3600" spc="-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of</a:t>
            </a:r>
            <a:r>
              <a:rPr sz="3600" spc="-229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Art</a:t>
            </a:r>
            <a:r>
              <a:rPr sz="3600" spc="-1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(C</a:t>
            </a:r>
            <a:r>
              <a:rPr sz="3600" spc="-20" dirty="0">
                <a:solidFill>
                  <a:srgbClr val="FF0000"/>
                </a:solidFill>
              </a:rPr>
              <a:t>u</a:t>
            </a:r>
            <a:r>
              <a:rPr sz="3600" dirty="0">
                <a:solidFill>
                  <a:srgbClr val="FF0000"/>
                </a:solidFill>
              </a:rPr>
              <a:t>r</a:t>
            </a:r>
            <a:r>
              <a:rPr sz="3600" spc="10" dirty="0">
                <a:solidFill>
                  <a:srgbClr val="FF0000"/>
                </a:solidFill>
              </a:rPr>
              <a:t>r</a:t>
            </a:r>
            <a:r>
              <a:rPr sz="3600" dirty="0">
                <a:solidFill>
                  <a:srgbClr val="FF0000"/>
                </a:solidFill>
              </a:rPr>
              <a:t>ent</a:t>
            </a:r>
            <a:r>
              <a:rPr sz="3600" spc="-85" dirty="0">
                <a:solidFill>
                  <a:srgbClr val="FF0000"/>
                </a:solidFill>
              </a:rPr>
              <a:t> </a:t>
            </a:r>
            <a:r>
              <a:rPr sz="3600" spc="-15" dirty="0">
                <a:solidFill>
                  <a:srgbClr val="FF0000"/>
                </a:solidFill>
              </a:rPr>
              <a:t>S</a:t>
            </a:r>
            <a:r>
              <a:rPr sz="3600" dirty="0">
                <a:solidFill>
                  <a:srgbClr val="FF0000"/>
                </a:solidFill>
              </a:rPr>
              <a:t>tat</a:t>
            </a:r>
            <a:r>
              <a:rPr sz="3600" spc="-15" dirty="0">
                <a:solidFill>
                  <a:srgbClr val="FF0000"/>
                </a:solidFill>
              </a:rPr>
              <a:t>u</a:t>
            </a:r>
            <a:r>
              <a:rPr sz="3600" dirty="0">
                <a:solidFill>
                  <a:srgbClr val="FF0000"/>
                </a:solidFill>
              </a:rPr>
              <a:t>s</a:t>
            </a:r>
            <a:r>
              <a:rPr sz="3600" spc="2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&amp;</a:t>
            </a:r>
            <a:r>
              <a:rPr sz="3600" spc="-15" dirty="0">
                <a:solidFill>
                  <a:srgbClr val="FF0000"/>
                </a:solidFill>
              </a:rPr>
              <a:t> S</a:t>
            </a:r>
            <a:r>
              <a:rPr sz="3600" dirty="0">
                <a:solidFill>
                  <a:srgbClr val="FF0000"/>
                </a:solidFill>
              </a:rPr>
              <a:t>cope)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844" y="1015111"/>
            <a:ext cx="7620634" cy="505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255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Art(SOTA)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Artificial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Intelligence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follows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reduction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rule: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-40" dirty="0">
                <a:latin typeface="Times New Roman"/>
                <a:cs typeface="Times New Roman"/>
              </a:rPr>
              <a:t>SOTA </a:t>
            </a:r>
            <a:r>
              <a:rPr sz="2200" spc="-5" dirty="0">
                <a:latin typeface="Times New Roman"/>
                <a:cs typeface="Times New Roman"/>
              </a:rPr>
              <a:t>AI </a:t>
            </a:r>
            <a:r>
              <a:rPr sz="2200" dirty="0">
                <a:latin typeface="Times New Roman"/>
                <a:cs typeface="Times New Roman"/>
              </a:rPr>
              <a:t>= </a:t>
            </a:r>
            <a:r>
              <a:rPr sz="2200" spc="-5" dirty="0">
                <a:latin typeface="Times New Roman"/>
                <a:cs typeface="Times New Roman"/>
              </a:rPr>
              <a:t>Data Science </a:t>
            </a:r>
            <a:r>
              <a:rPr sz="2200" dirty="0">
                <a:latin typeface="Times New Roman"/>
                <a:cs typeface="Times New Roman"/>
              </a:rPr>
              <a:t>= </a:t>
            </a:r>
            <a:r>
              <a:rPr sz="2200" spc="-5" dirty="0">
                <a:latin typeface="Times New Roman"/>
                <a:cs typeface="Times New Roman"/>
              </a:rPr>
              <a:t>Machine Learning </a:t>
            </a:r>
            <a:r>
              <a:rPr sz="2200" dirty="0">
                <a:latin typeface="Times New Roman"/>
                <a:cs typeface="Times New Roman"/>
              </a:rPr>
              <a:t>= </a:t>
            </a:r>
            <a:r>
              <a:rPr sz="2200" spc="-5" dirty="0">
                <a:latin typeface="Times New Roman"/>
                <a:cs typeface="Times New Roman"/>
              </a:rPr>
              <a:t>Deep </a:t>
            </a:r>
            <a:r>
              <a:rPr sz="2200" dirty="0">
                <a:latin typeface="Times New Roman"/>
                <a:cs typeface="Times New Roman"/>
              </a:rPr>
              <a:t>Learning =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Narrow/Weak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AI</a:t>
            </a:r>
            <a:endParaRPr sz="2200">
              <a:latin typeface="Times New Roman"/>
              <a:cs typeface="Times New Roman"/>
            </a:endParaRPr>
          </a:p>
          <a:p>
            <a:pPr marL="78105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9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&lt; </a:t>
            </a:r>
            <a:r>
              <a:rPr sz="2200" spc="-10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&lt;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ew</a:t>
            </a:r>
            <a:r>
              <a:rPr sz="2200" spc="-40" dirty="0">
                <a:latin typeface="Times New Roman"/>
                <a:cs typeface="Times New Roman"/>
              </a:rPr>
              <a:t>-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&lt;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AI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45" dirty="0">
                <a:latin typeface="Times New Roman"/>
                <a:cs typeface="Times New Roman"/>
              </a:rPr>
              <a:t>SOTA </a:t>
            </a:r>
            <a:r>
              <a:rPr sz="2200" spc="-15" dirty="0">
                <a:latin typeface="Times New Roman"/>
                <a:cs typeface="Times New Roman"/>
              </a:rPr>
              <a:t>AI, </a:t>
            </a:r>
            <a:r>
              <a:rPr sz="2200" dirty="0">
                <a:latin typeface="Times New Roman"/>
                <a:cs typeface="Times New Roman"/>
              </a:rPr>
              <a:t>as </a:t>
            </a:r>
            <a:r>
              <a:rPr sz="2200" spc="-5" dirty="0">
                <a:latin typeface="Times New Roman"/>
                <a:cs typeface="Times New Roman"/>
              </a:rPr>
              <a:t>specific </a:t>
            </a:r>
            <a:r>
              <a:rPr sz="2200" dirty="0">
                <a:latin typeface="Times New Roman"/>
                <a:cs typeface="Times New Roman"/>
              </a:rPr>
              <a:t>ML/DL </a:t>
            </a:r>
            <a:r>
              <a:rPr sz="2200" spc="-5" dirty="0">
                <a:latin typeface="Times New Roman"/>
                <a:cs typeface="Times New Roman"/>
              </a:rPr>
              <a:t>models, algorithms, techniques </a:t>
            </a:r>
            <a:r>
              <a:rPr sz="2200" dirty="0">
                <a:latin typeface="Times New Roman"/>
                <a:cs typeface="Times New Roman"/>
              </a:rPr>
              <a:t> and </a:t>
            </a:r>
            <a:r>
              <a:rPr sz="2200" spc="-5" dirty="0">
                <a:latin typeface="Times New Roman"/>
                <a:cs typeface="Times New Roman"/>
              </a:rPr>
              <a:t>technologies, </a:t>
            </a:r>
            <a:r>
              <a:rPr sz="2200" spc="5" dirty="0">
                <a:latin typeface="Times New Roman"/>
                <a:cs typeface="Times New Roman"/>
              </a:rPr>
              <a:t>it is </a:t>
            </a:r>
            <a:r>
              <a:rPr sz="2200" spc="-5" dirty="0">
                <a:latin typeface="Times New Roman"/>
                <a:cs typeface="Times New Roman"/>
              </a:rPr>
              <a:t>what </a:t>
            </a:r>
            <a:r>
              <a:rPr sz="2200" spc="-10" dirty="0">
                <a:latin typeface="Times New Roman"/>
                <a:cs typeface="Times New Roman"/>
              </a:rPr>
              <a:t>makes </a:t>
            </a:r>
            <a:r>
              <a:rPr sz="2200" spc="-5" dirty="0">
                <a:latin typeface="Times New Roman"/>
                <a:cs typeface="Times New Roman"/>
              </a:rPr>
              <a:t>today's </a:t>
            </a:r>
            <a:r>
              <a:rPr sz="2200" dirty="0">
                <a:latin typeface="Times New Roman"/>
                <a:cs typeface="Times New Roman"/>
              </a:rPr>
              <a:t>commercially prevalent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weak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AI.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45" dirty="0">
                <a:latin typeface="Times New Roman"/>
                <a:cs typeface="Times New Roman"/>
              </a:rPr>
              <a:t>SOTA </a:t>
            </a:r>
            <a:r>
              <a:rPr sz="2200" spc="-5" dirty="0">
                <a:latin typeface="Times New Roman"/>
                <a:cs typeface="Times New Roman"/>
              </a:rPr>
              <a:t>AI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still </a:t>
            </a:r>
            <a:r>
              <a:rPr sz="2200" dirty="0">
                <a:latin typeface="Times New Roman"/>
                <a:cs typeface="Times New Roman"/>
              </a:rPr>
              <a:t>after building </a:t>
            </a:r>
            <a:r>
              <a:rPr sz="2200" spc="-5" dirty="0">
                <a:latin typeface="Times New Roman"/>
                <a:cs typeface="Times New Roman"/>
              </a:rPr>
              <a:t>machines </a:t>
            </a:r>
            <a:r>
              <a:rPr sz="2200" dirty="0">
                <a:latin typeface="Times New Roman"/>
                <a:cs typeface="Times New Roman"/>
              </a:rPr>
              <a:t>and software </a:t>
            </a:r>
            <a:r>
              <a:rPr sz="2200" spc="-5" dirty="0">
                <a:latin typeface="Times New Roman"/>
                <a:cs typeface="Times New Roman"/>
              </a:rPr>
              <a:t>agents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somehow mimicking human-like </a:t>
            </a:r>
            <a:r>
              <a:rPr sz="2200" dirty="0">
                <a:latin typeface="Times New Roman"/>
                <a:cs typeface="Times New Roman"/>
              </a:rPr>
              <a:t>cognition and </a:t>
            </a:r>
            <a:r>
              <a:rPr sz="2200" spc="-5" dirty="0">
                <a:latin typeface="Times New Roman"/>
                <a:cs typeface="Times New Roman"/>
              </a:rPr>
              <a:t>intelligence (</a:t>
            </a:r>
            <a:r>
              <a:rPr sz="2200" i="1" spc="-5" dirty="0">
                <a:latin typeface="Times New Roman"/>
                <a:cs typeface="Times New Roman"/>
              </a:rPr>
              <a:t>sense 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(perceiving), </a:t>
            </a:r>
            <a:r>
              <a:rPr sz="2200" i="1" spc="-5" dirty="0">
                <a:latin typeface="Times New Roman"/>
                <a:cs typeface="Times New Roman"/>
              </a:rPr>
              <a:t>analysis, </a:t>
            </a:r>
            <a:r>
              <a:rPr sz="2200" i="1" spc="-10" dirty="0">
                <a:latin typeface="Times New Roman"/>
                <a:cs typeface="Times New Roman"/>
              </a:rPr>
              <a:t>reasoning, </a:t>
            </a:r>
            <a:r>
              <a:rPr sz="2200" i="1" dirty="0">
                <a:latin typeface="Times New Roman"/>
                <a:cs typeface="Times New Roman"/>
              </a:rPr>
              <a:t>understanding and </a:t>
            </a:r>
            <a:r>
              <a:rPr sz="2200" i="1" spc="-10" dirty="0">
                <a:latin typeface="Times New Roman"/>
                <a:cs typeface="Times New Roman"/>
              </a:rPr>
              <a:t>response)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means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statistic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learning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techniques.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21004" y="168910"/>
            <a:ext cx="8032750" cy="5790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10"/>
              </a:spcBef>
              <a:buSzPct val="95238"/>
              <a:buFont typeface="Wingdings"/>
              <a:buChar char=""/>
              <a:tabLst>
                <a:tab pos="226695" algn="l"/>
                <a:tab pos="2030730" algn="l"/>
                <a:tab pos="4049395" algn="l"/>
                <a:tab pos="5625465" algn="l"/>
                <a:tab pos="6656070" algn="l"/>
              </a:tabLst>
            </a:pPr>
            <a:r>
              <a:rPr sz="2100" dirty="0">
                <a:latin typeface="Times New Roman"/>
                <a:cs typeface="Times New Roman"/>
              </a:rPr>
              <a:t>Most present </a:t>
            </a:r>
            <a:r>
              <a:rPr sz="2100" spc="10" dirty="0">
                <a:latin typeface="Times New Roman"/>
                <a:cs typeface="Times New Roman"/>
              </a:rPr>
              <a:t>AI </a:t>
            </a:r>
            <a:r>
              <a:rPr sz="2100" dirty="0">
                <a:latin typeface="Times New Roman"/>
                <a:cs typeface="Times New Roman"/>
              </a:rPr>
              <a:t>companies, </a:t>
            </a:r>
            <a:r>
              <a:rPr sz="2100" spc="5" dirty="0">
                <a:latin typeface="Times New Roman"/>
                <a:cs typeface="Times New Roman"/>
              </a:rPr>
              <a:t>from </a:t>
            </a:r>
            <a:r>
              <a:rPr sz="2100" dirty="0">
                <a:latin typeface="Times New Roman"/>
                <a:cs typeface="Times New Roman"/>
              </a:rPr>
              <a:t>big tech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dirty="0">
                <a:latin typeface="Times New Roman"/>
                <a:cs typeface="Times New Roman"/>
              </a:rPr>
              <a:t>startups, are </a:t>
            </a:r>
            <a:r>
              <a:rPr sz="2100" spc="5" dirty="0">
                <a:latin typeface="Times New Roman"/>
                <a:cs typeface="Times New Roman"/>
              </a:rPr>
              <a:t>about </a:t>
            </a:r>
            <a:r>
              <a:rPr sz="2100" dirty="0">
                <a:latin typeface="Times New Roman"/>
                <a:cs typeface="Times New Roman"/>
              </a:rPr>
              <a:t>some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advanced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analytics,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predictive</a:t>
            </a:r>
            <a:r>
              <a:rPr sz="2100" dirty="0">
                <a:latin typeface="Times New Roman"/>
                <a:cs typeface="Times New Roman"/>
              </a:rPr>
              <a:t> modeling,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computational</a:t>
            </a:r>
            <a:r>
              <a:rPr sz="2100" spc="5" dirty="0">
                <a:latin typeface="Times New Roman"/>
                <a:cs typeface="Times New Roman"/>
              </a:rPr>
              <a:t> neural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networks based </a:t>
            </a:r>
            <a:r>
              <a:rPr sz="2100" spc="5" dirty="0">
                <a:latin typeface="Times New Roman"/>
                <a:cs typeface="Times New Roman"/>
              </a:rPr>
              <a:t>on </a:t>
            </a:r>
            <a:r>
              <a:rPr sz="2100" spc="-5" dirty="0">
                <a:latin typeface="Times New Roman"/>
                <a:cs typeface="Times New Roman"/>
              </a:rPr>
              <a:t>mathematics </a:t>
            </a:r>
            <a:r>
              <a:rPr sz="2100" spc="5" dirty="0">
                <a:latin typeface="Times New Roman"/>
                <a:cs typeface="Times New Roman"/>
              </a:rPr>
              <a:t>and </a:t>
            </a:r>
            <a:r>
              <a:rPr sz="2100" spc="-5" dirty="0">
                <a:latin typeface="Times New Roman"/>
                <a:cs typeface="Times New Roman"/>
              </a:rPr>
              <a:t>algorithms, </a:t>
            </a:r>
            <a:r>
              <a:rPr sz="2100" dirty="0">
                <a:latin typeface="Times New Roman"/>
                <a:cs typeface="Times New Roman"/>
              </a:rPr>
              <a:t>as </a:t>
            </a:r>
            <a:r>
              <a:rPr sz="2100" spc="-5" dirty="0">
                <a:latin typeface="Times New Roman"/>
                <a:cs typeface="Times New Roman"/>
              </a:rPr>
              <a:t>some specific </a:t>
            </a:r>
            <a:r>
              <a:rPr sz="2100" dirty="0">
                <a:latin typeface="Times New Roman"/>
                <a:cs typeface="Times New Roman"/>
              </a:rPr>
              <a:t>ML/DL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techniques,	algorithms,	</a:t>
            </a:r>
            <a:r>
              <a:rPr sz="2100" spc="-5" dirty="0">
                <a:latin typeface="Times New Roman"/>
                <a:cs typeface="Times New Roman"/>
              </a:rPr>
              <a:t>models	</a:t>
            </a:r>
            <a:r>
              <a:rPr sz="2100" dirty="0">
                <a:latin typeface="Times New Roman"/>
                <a:cs typeface="Times New Roman"/>
              </a:rPr>
              <a:t>or	</a:t>
            </a:r>
            <a:r>
              <a:rPr sz="2100" spc="-5" dirty="0">
                <a:latin typeface="Times New Roman"/>
                <a:cs typeface="Times New Roman"/>
              </a:rPr>
              <a:t>applications.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0000"/>
              </a:lnSpc>
              <a:spcBef>
                <a:spcPts val="5"/>
              </a:spcBef>
              <a:tabLst>
                <a:tab pos="3460750" algn="l"/>
                <a:tab pos="6671309" algn="l"/>
              </a:tabLst>
            </a:pPr>
            <a:r>
              <a:rPr sz="2100" spc="5" dirty="0">
                <a:latin typeface="Times New Roman"/>
                <a:cs typeface="Times New Roman"/>
              </a:rPr>
              <a:t>They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outperforming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humans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 some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very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narrowly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defined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task,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focusing </a:t>
            </a:r>
            <a:r>
              <a:rPr sz="2100" spc="5" dirty="0">
                <a:latin typeface="Times New Roman"/>
                <a:cs typeface="Times New Roman"/>
              </a:rPr>
              <a:t>on </a:t>
            </a:r>
            <a:r>
              <a:rPr sz="2100" spc="-5" dirty="0">
                <a:latin typeface="Times New Roman"/>
                <a:cs typeface="Times New Roman"/>
              </a:rPr>
              <a:t>imitating, </a:t>
            </a:r>
            <a:r>
              <a:rPr sz="2100" dirty="0">
                <a:latin typeface="Times New Roman"/>
                <a:cs typeface="Times New Roman"/>
              </a:rPr>
              <a:t>simulating </a:t>
            </a:r>
            <a:r>
              <a:rPr sz="2100" spc="5" dirty="0">
                <a:latin typeface="Times New Roman"/>
                <a:cs typeface="Times New Roman"/>
              </a:rPr>
              <a:t>or </a:t>
            </a:r>
            <a:r>
              <a:rPr sz="2100" dirty="0">
                <a:latin typeface="Times New Roman"/>
                <a:cs typeface="Times New Roman"/>
              </a:rPr>
              <a:t>faking some </a:t>
            </a:r>
            <a:r>
              <a:rPr sz="2100" spc="-5" dirty="0">
                <a:latin typeface="Times New Roman"/>
                <a:cs typeface="Times New Roman"/>
              </a:rPr>
              <a:t>single </a:t>
            </a:r>
            <a:r>
              <a:rPr sz="2100" dirty="0">
                <a:latin typeface="Times New Roman"/>
                <a:cs typeface="Times New Roman"/>
              </a:rPr>
              <a:t>cognitive </a:t>
            </a:r>
            <a:r>
              <a:rPr sz="2100" spc="-5" dirty="0">
                <a:latin typeface="Times New Roman"/>
                <a:cs typeface="Times New Roman"/>
              </a:rPr>
              <a:t>ability,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sk</a:t>
            </a:r>
            <a:r>
              <a:rPr sz="2100" spc="-20" dirty="0">
                <a:latin typeface="Times New Roman"/>
                <a:cs typeface="Times New Roman"/>
              </a:rPr>
              <a:t>i</a:t>
            </a:r>
            <a:r>
              <a:rPr sz="2100" spc="-1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l	</a:t>
            </a:r>
            <a:r>
              <a:rPr sz="2100" spc="5" dirty="0">
                <a:latin typeface="Times New Roman"/>
                <a:cs typeface="Times New Roman"/>
              </a:rPr>
              <a:t>or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5" dirty="0">
                <a:latin typeface="Times New Roman"/>
                <a:cs typeface="Times New Roman"/>
              </a:rPr>
              <a:t>co</a:t>
            </a:r>
            <a:r>
              <a:rPr sz="2100" spc="-35" dirty="0">
                <a:latin typeface="Times New Roman"/>
                <a:cs typeface="Times New Roman"/>
              </a:rPr>
              <a:t>m</a:t>
            </a:r>
            <a:r>
              <a:rPr sz="2100" spc="5" dirty="0">
                <a:latin typeface="Times New Roman"/>
                <a:cs typeface="Times New Roman"/>
              </a:rPr>
              <a:t>pe</a:t>
            </a:r>
            <a:r>
              <a:rPr sz="2100" spc="-15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ence.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</a:pPr>
            <a:r>
              <a:rPr sz="2100" spc="5" dirty="0">
                <a:latin typeface="Times New Roman"/>
                <a:cs typeface="Times New Roman"/>
              </a:rPr>
              <a:t>Such a </a:t>
            </a:r>
            <a:r>
              <a:rPr sz="2100" dirty="0">
                <a:latin typeface="Times New Roman"/>
                <a:cs typeface="Times New Roman"/>
              </a:rPr>
              <a:t>narrow weak </a:t>
            </a:r>
            <a:r>
              <a:rPr sz="2100" spc="10" dirty="0">
                <a:latin typeface="Times New Roman"/>
                <a:cs typeface="Times New Roman"/>
              </a:rPr>
              <a:t>AI </a:t>
            </a:r>
            <a:r>
              <a:rPr sz="2100" dirty="0">
                <a:latin typeface="Times New Roman"/>
                <a:cs typeface="Times New Roman"/>
              </a:rPr>
              <a:t>can identify </a:t>
            </a:r>
            <a:r>
              <a:rPr sz="2100" spc="-5" dirty="0">
                <a:latin typeface="Times New Roman"/>
                <a:cs typeface="Times New Roman"/>
              </a:rPr>
              <a:t>the patterns </a:t>
            </a:r>
            <a:r>
              <a:rPr sz="2100" spc="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correlations from big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6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streams</a:t>
            </a:r>
            <a:r>
              <a:rPr sz="2100" spc="6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while</a:t>
            </a:r>
            <a:r>
              <a:rPr sz="2100" spc="6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failing</a:t>
            </a:r>
            <a:r>
              <a:rPr sz="2100" spc="6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6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discover</a:t>
            </a:r>
            <a:r>
              <a:rPr sz="2100" spc="6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real</a:t>
            </a:r>
            <a:r>
              <a:rPr sz="2100" spc="6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rules</a:t>
            </a:r>
            <a:r>
              <a:rPr sz="2100" spc="6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6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causal</a:t>
            </a:r>
            <a:r>
              <a:rPr sz="2100" spc="6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patterns.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SOTA </a:t>
            </a:r>
            <a:r>
              <a:rPr sz="2100" spc="5" dirty="0">
                <a:latin typeface="Times New Roman"/>
                <a:cs typeface="Times New Roman"/>
              </a:rPr>
              <a:t>AI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on the way </a:t>
            </a:r>
            <a:r>
              <a:rPr sz="2100" spc="-5" dirty="0">
                <a:latin typeface="Times New Roman"/>
                <a:cs typeface="Times New Roman"/>
              </a:rPr>
              <a:t>to out-perform humans in </a:t>
            </a:r>
            <a:r>
              <a:rPr sz="2100" dirty="0">
                <a:latin typeface="Times New Roman"/>
                <a:cs typeface="Times New Roman"/>
              </a:rPr>
              <a:t>detecting diseases, </a:t>
            </a:r>
            <a:r>
              <a:rPr sz="2100" spc="5" dirty="0">
                <a:latin typeface="Times New Roman"/>
                <a:cs typeface="Times New Roman"/>
              </a:rPr>
              <a:t> bank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fraud,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flying</a:t>
            </a:r>
            <a:r>
              <a:rPr sz="2100" spc="-5" dirty="0">
                <a:latin typeface="Times New Roman"/>
                <a:cs typeface="Times New Roman"/>
              </a:rPr>
              <a:t> aircraft,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translating</a:t>
            </a:r>
            <a:r>
              <a:rPr sz="2100" dirty="0">
                <a:latin typeface="Times New Roman"/>
                <a:cs typeface="Times New Roman"/>
              </a:rPr>
              <a:t> between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languages,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recognizing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faces,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speech,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emotions,</a:t>
            </a:r>
            <a:r>
              <a:rPr sz="2100" dirty="0">
                <a:latin typeface="Times New Roman"/>
                <a:cs typeface="Times New Roman"/>
              </a:rPr>
              <a:t> trading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stocks,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social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network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filtering,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aggregating news, </a:t>
            </a:r>
            <a:r>
              <a:rPr sz="2100" spc="-5" dirty="0">
                <a:latin typeface="Times New Roman"/>
                <a:cs typeface="Times New Roman"/>
              </a:rPr>
              <a:t>painting, </a:t>
            </a:r>
            <a:r>
              <a:rPr sz="2100" dirty="0">
                <a:latin typeface="Times New Roman"/>
                <a:cs typeface="Times New Roman"/>
              </a:rPr>
              <a:t>playing </a:t>
            </a:r>
            <a:r>
              <a:rPr sz="2100" spc="-5" dirty="0">
                <a:latin typeface="Times New Roman"/>
                <a:cs typeface="Times New Roman"/>
              </a:rPr>
              <a:t>music, </a:t>
            </a:r>
            <a:r>
              <a:rPr sz="2100" dirty="0">
                <a:latin typeface="Times New Roman"/>
                <a:cs typeface="Times New Roman"/>
              </a:rPr>
              <a:t>chess </a:t>
            </a:r>
            <a:r>
              <a:rPr sz="2100" spc="5" dirty="0">
                <a:latin typeface="Times New Roman"/>
                <a:cs typeface="Times New Roman"/>
              </a:rPr>
              <a:t>or </a:t>
            </a:r>
            <a:r>
              <a:rPr sz="2100" dirty="0">
                <a:latin typeface="Times New Roman"/>
                <a:cs typeface="Times New Roman"/>
              </a:rPr>
              <a:t>Go, making purchase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suggestions, sales predictions, weather </a:t>
            </a:r>
            <a:r>
              <a:rPr sz="2100" spc="-5" dirty="0">
                <a:latin typeface="Times New Roman"/>
                <a:cs typeface="Times New Roman"/>
              </a:rPr>
              <a:t>forecasting, </a:t>
            </a:r>
            <a:r>
              <a:rPr sz="2100" dirty="0">
                <a:latin typeface="Times New Roman"/>
                <a:cs typeface="Times New Roman"/>
              </a:rPr>
              <a:t>playing </a:t>
            </a:r>
            <a:r>
              <a:rPr sz="2100" spc="-5" dirty="0">
                <a:latin typeface="Times New Roman"/>
                <a:cs typeface="Times New Roman"/>
              </a:rPr>
              <a:t>video games,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strategic</a:t>
            </a:r>
            <a:r>
              <a:rPr sz="2100" spc="675" dirty="0">
                <a:latin typeface="Times New Roman"/>
                <a:cs typeface="Times New Roman"/>
              </a:rPr>
              <a:t>    </a:t>
            </a:r>
            <a:r>
              <a:rPr sz="2100" dirty="0">
                <a:latin typeface="Times New Roman"/>
                <a:cs typeface="Times New Roman"/>
              </a:rPr>
              <a:t>games,        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quiz        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shows,        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or        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driving</a:t>
            </a:r>
            <a:r>
              <a:rPr sz="2100" spc="670" dirty="0">
                <a:latin typeface="Times New Roman"/>
                <a:cs typeface="Times New Roman"/>
              </a:rPr>
              <a:t>   </a:t>
            </a:r>
            <a:r>
              <a:rPr sz="2100" spc="6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cars.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44804" y="168910"/>
            <a:ext cx="8187690" cy="3549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0795" algn="just">
              <a:lnSpc>
                <a:spcPct val="100000"/>
              </a:lnSpc>
              <a:spcBef>
                <a:spcPts val="110"/>
              </a:spcBef>
              <a:tabLst>
                <a:tab pos="2024380" algn="l"/>
                <a:tab pos="4131310" algn="l"/>
                <a:tab pos="5515610" algn="l"/>
                <a:tab pos="7061834" algn="l"/>
              </a:tabLst>
            </a:pP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SOTA </a:t>
            </a:r>
            <a:r>
              <a:rPr sz="2100" spc="10" dirty="0">
                <a:latin typeface="Times New Roman"/>
                <a:cs typeface="Times New Roman"/>
              </a:rPr>
              <a:t>AI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widely </a:t>
            </a:r>
            <a:r>
              <a:rPr sz="2100" spc="5" dirty="0">
                <a:latin typeface="Times New Roman"/>
                <a:cs typeface="Times New Roman"/>
              </a:rPr>
              <a:t>used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 e-commerce, social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networks, </a:t>
            </a:r>
            <a:r>
              <a:rPr sz="2100" spc="-5" dirty="0">
                <a:latin typeface="Times New Roman"/>
                <a:cs typeface="Times New Roman"/>
              </a:rPr>
              <a:t>internet </a:t>
            </a:r>
            <a:r>
              <a:rPr sz="2100" dirty="0">
                <a:latin typeface="Times New Roman"/>
                <a:cs typeface="Times New Roman"/>
              </a:rPr>
              <a:t> search,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automobile,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logistic,</a:t>
            </a:r>
            <a:r>
              <a:rPr sz="2100" dirty="0">
                <a:latin typeface="Times New Roman"/>
                <a:cs typeface="Times New Roman"/>
              </a:rPr>
              <a:t> healthcare,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stock-trading,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robotics,</a:t>
            </a:r>
            <a:r>
              <a:rPr sz="2100" dirty="0">
                <a:latin typeface="Times New Roman"/>
                <a:cs typeface="Times New Roman"/>
              </a:rPr>
              <a:t> finance,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t</a:t>
            </a:r>
            <a:r>
              <a:rPr sz="2100" spc="-10" dirty="0">
                <a:latin typeface="Times New Roman"/>
                <a:cs typeface="Times New Roman"/>
              </a:rPr>
              <a:t>r</a:t>
            </a:r>
            <a:r>
              <a:rPr sz="2100" spc="5" dirty="0">
                <a:latin typeface="Times New Roman"/>
                <a:cs typeface="Times New Roman"/>
              </a:rPr>
              <a:t>an</a:t>
            </a:r>
            <a:r>
              <a:rPr sz="2100" spc="-10" dirty="0">
                <a:latin typeface="Times New Roman"/>
                <a:cs typeface="Times New Roman"/>
              </a:rPr>
              <a:t>s</a:t>
            </a:r>
            <a:r>
              <a:rPr sz="2100" spc="5" dirty="0">
                <a:latin typeface="Times New Roman"/>
                <a:cs typeface="Times New Roman"/>
              </a:rPr>
              <a:t>po</a:t>
            </a:r>
            <a:r>
              <a:rPr sz="2100" spc="-10" dirty="0">
                <a:latin typeface="Times New Roman"/>
                <a:cs typeface="Times New Roman"/>
              </a:rPr>
              <a:t>r</a:t>
            </a:r>
            <a:r>
              <a:rPr sz="2100" spc="-1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,	</a:t>
            </a:r>
            <a:r>
              <a:rPr sz="2100" spc="5" dirty="0">
                <a:latin typeface="Times New Roman"/>
                <a:cs typeface="Times New Roman"/>
              </a:rPr>
              <a:t>educa</a:t>
            </a:r>
            <a:r>
              <a:rPr sz="2100" spc="-20" dirty="0">
                <a:latin typeface="Times New Roman"/>
                <a:cs typeface="Times New Roman"/>
              </a:rPr>
              <a:t>t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spc="2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,	</a:t>
            </a:r>
            <a:r>
              <a:rPr sz="2100" spc="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spc="-15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her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ndus</a:t>
            </a:r>
            <a:r>
              <a:rPr sz="2100" spc="-20" dirty="0">
                <a:latin typeface="Times New Roman"/>
                <a:cs typeface="Times New Roman"/>
              </a:rPr>
              <a:t>t</a:t>
            </a:r>
            <a:r>
              <a:rPr sz="2100" spc="-10" dirty="0">
                <a:latin typeface="Times New Roman"/>
                <a:cs typeface="Times New Roman"/>
              </a:rPr>
              <a:t>r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-10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0000"/>
              </a:lnSpc>
              <a:spcBef>
                <a:spcPts val="5"/>
              </a:spcBef>
              <a:tabLst>
                <a:tab pos="7820659" algn="l"/>
              </a:tabLst>
            </a:pPr>
            <a:r>
              <a:rPr sz="2100" spc="-10" dirty="0">
                <a:latin typeface="Times New Roman"/>
                <a:cs typeface="Times New Roman"/>
              </a:rPr>
              <a:t>Still,</a:t>
            </a:r>
            <a:r>
              <a:rPr sz="2100" spc="-5" dirty="0">
                <a:latin typeface="Times New Roman"/>
                <a:cs typeface="Times New Roman"/>
              </a:rPr>
              <a:t> it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hardly</a:t>
            </a:r>
            <a:r>
              <a:rPr sz="2100" spc="10" dirty="0">
                <a:latin typeface="Times New Roman"/>
                <a:cs typeface="Times New Roman"/>
              </a:rPr>
              <a:t> any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real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AI,</a:t>
            </a:r>
            <a:r>
              <a:rPr sz="2100" dirty="0">
                <a:latin typeface="Times New Roman"/>
                <a:cs typeface="Times New Roman"/>
              </a:rPr>
              <a:t> aimed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dirty="0">
                <a:latin typeface="Times New Roman"/>
                <a:cs typeface="Times New Roman"/>
              </a:rPr>
              <a:t> integrate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all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specific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ML/DL/NSAI models, </a:t>
            </a:r>
            <a:r>
              <a:rPr sz="2100" dirty="0">
                <a:latin typeface="Times New Roman"/>
                <a:cs typeface="Times New Roman"/>
              </a:rPr>
              <a:t>algorithms, techniques </a:t>
            </a:r>
            <a:r>
              <a:rPr sz="2100" spc="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technologies what </a:t>
            </a:r>
            <a:r>
              <a:rPr sz="2100" spc="-5" dirty="0">
                <a:latin typeface="Times New Roman"/>
                <a:cs typeface="Times New Roman"/>
              </a:rPr>
              <a:t>make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od</a:t>
            </a:r>
            <a:r>
              <a:rPr sz="2100" spc="25" dirty="0">
                <a:latin typeface="Times New Roman"/>
                <a:cs typeface="Times New Roman"/>
              </a:rPr>
              <a:t>a</a:t>
            </a:r>
            <a:r>
              <a:rPr sz="2100" spc="-20" dirty="0">
                <a:latin typeface="Times New Roman"/>
                <a:cs typeface="Times New Roman"/>
              </a:rPr>
              <a:t>y</a:t>
            </a:r>
            <a:r>
              <a:rPr sz="2100" spc="-45" dirty="0">
                <a:latin typeface="Times New Roman"/>
                <a:cs typeface="Times New Roman"/>
              </a:rPr>
              <a:t>'</a:t>
            </a:r>
            <a:r>
              <a:rPr sz="2100" dirty="0">
                <a:latin typeface="Times New Roman"/>
                <a:cs typeface="Times New Roman"/>
              </a:rPr>
              <a:t>s	</a:t>
            </a:r>
            <a:r>
              <a:rPr sz="2100" spc="15" dirty="0">
                <a:latin typeface="Times New Roman"/>
                <a:cs typeface="Times New Roman"/>
              </a:rPr>
              <a:t>A</a:t>
            </a:r>
            <a:r>
              <a:rPr sz="2100" spc="-3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200100"/>
              </a:lnSpc>
            </a:pPr>
            <a:r>
              <a:rPr sz="2100" spc="-15" dirty="0">
                <a:latin typeface="Times New Roman"/>
                <a:cs typeface="Times New Roman"/>
              </a:rPr>
              <a:t>For,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 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matter</a:t>
            </a:r>
            <a:r>
              <a:rPr sz="2100" spc="5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of </a:t>
            </a:r>
            <a:r>
              <a:rPr sz="2100" dirty="0">
                <a:latin typeface="Times New Roman"/>
                <a:cs typeface="Times New Roman"/>
              </a:rPr>
              <a:t>fact,</a:t>
            </a:r>
            <a:r>
              <a:rPr sz="2100" spc="52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DS </a:t>
            </a:r>
            <a:r>
              <a:rPr sz="2100" spc="5" dirty="0">
                <a:latin typeface="Times New Roman"/>
                <a:cs typeface="Times New Roman"/>
              </a:rPr>
              <a:t>&lt; </a:t>
            </a:r>
            <a:r>
              <a:rPr sz="2100" spc="10" dirty="0">
                <a:latin typeface="Times New Roman"/>
                <a:cs typeface="Times New Roman"/>
              </a:rPr>
              <a:t>DL </a:t>
            </a:r>
            <a:r>
              <a:rPr sz="2100" spc="5" dirty="0">
                <a:latin typeface="Times New Roman"/>
                <a:cs typeface="Times New Roman"/>
              </a:rPr>
              <a:t>&lt; </a:t>
            </a:r>
            <a:r>
              <a:rPr sz="2100" dirty="0">
                <a:latin typeface="Times New Roman"/>
                <a:cs typeface="Times New Roman"/>
              </a:rPr>
              <a:t>ML </a:t>
            </a:r>
            <a:r>
              <a:rPr sz="2100" spc="5" dirty="0">
                <a:latin typeface="Times New Roman"/>
                <a:cs typeface="Times New Roman"/>
              </a:rPr>
              <a:t>&lt; </a:t>
            </a:r>
            <a:r>
              <a:rPr sz="2100" dirty="0">
                <a:latin typeface="Times New Roman"/>
                <a:cs typeface="Times New Roman"/>
              </a:rPr>
              <a:t>NSAI </a:t>
            </a:r>
            <a:r>
              <a:rPr sz="2100" spc="5" dirty="0">
                <a:latin typeface="Times New Roman"/>
                <a:cs typeface="Times New Roman"/>
              </a:rPr>
              <a:t>&lt;&lt; </a:t>
            </a:r>
            <a:r>
              <a:rPr sz="2100" dirty="0">
                <a:latin typeface="Times New Roman"/>
                <a:cs typeface="Times New Roman"/>
              </a:rPr>
              <a:t>Real/True/Global </a:t>
            </a:r>
            <a:r>
              <a:rPr sz="2100" spc="15" dirty="0">
                <a:latin typeface="Times New Roman"/>
                <a:cs typeface="Times New Roman"/>
              </a:rPr>
              <a:t>AI 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As</a:t>
            </a:r>
            <a:r>
              <a:rPr sz="2100" spc="17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result,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there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three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different</a:t>
            </a:r>
            <a:r>
              <a:rPr sz="2100" spc="1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types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of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AI</a:t>
            </a:r>
            <a:r>
              <a:rPr sz="2100" spc="17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companies:</a:t>
            </a:r>
            <a:r>
              <a:rPr sz="2100" spc="19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SOTA</a:t>
            </a:r>
            <a:r>
              <a:rPr sz="2100" spc="19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AI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3690873"/>
            <a:ext cx="1922145" cy="658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10"/>
              </a:spcBef>
              <a:tabLst>
                <a:tab pos="1375410" algn="l"/>
              </a:tabLst>
            </a:pPr>
            <a:r>
              <a:rPr sz="2100" spc="5" dirty="0">
                <a:latin typeface="Times New Roman"/>
                <a:cs typeface="Times New Roman"/>
              </a:rPr>
              <a:t>co</a:t>
            </a:r>
            <a:r>
              <a:rPr sz="2100" spc="-35" dirty="0">
                <a:latin typeface="Times New Roman"/>
                <a:cs typeface="Times New Roman"/>
              </a:rPr>
              <a:t>m</a:t>
            </a:r>
            <a:r>
              <a:rPr sz="2100" spc="5" dirty="0">
                <a:latin typeface="Times New Roman"/>
                <a:cs typeface="Times New Roman"/>
              </a:rPr>
              <a:t>pan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es	</a:t>
            </a: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spc="5" dirty="0">
                <a:latin typeface="Times New Roman"/>
                <a:cs typeface="Times New Roman"/>
              </a:rPr>
              <a:t>da</a:t>
            </a:r>
            <a:r>
              <a:rPr sz="2100" spc="-15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</a:pPr>
            <a:r>
              <a:rPr sz="2100" dirty="0">
                <a:latin typeface="Times New Roman"/>
                <a:cs typeface="Times New Roman"/>
              </a:rPr>
              <a:t>companies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8863" y="4001465"/>
            <a:ext cx="284734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63675" algn="l"/>
                <a:tab pos="2341880" algn="l"/>
              </a:tabLst>
            </a:pP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spc="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9,9</a:t>
            </a:r>
            <a:r>
              <a:rPr sz="2100" spc="-5" dirty="0">
                <a:latin typeface="Times New Roman"/>
                <a:cs typeface="Times New Roman"/>
              </a:rPr>
              <a:t>%)</a:t>
            </a:r>
            <a:r>
              <a:rPr sz="2100" dirty="0">
                <a:latin typeface="Times New Roman"/>
                <a:cs typeface="Times New Roman"/>
              </a:rPr>
              <a:t>)	</a:t>
            </a:r>
            <a:r>
              <a:rPr sz="2100" spc="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5" dirty="0">
                <a:latin typeface="Times New Roman"/>
                <a:cs typeface="Times New Roman"/>
              </a:rPr>
              <a:t>Real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3748" y="3690873"/>
            <a:ext cx="4961890" cy="658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10"/>
              </a:spcBef>
              <a:tabLst>
                <a:tab pos="1186180" algn="l"/>
                <a:tab pos="2548890" algn="l"/>
                <a:tab pos="3439795" algn="l"/>
                <a:tab pos="4043045" algn="l"/>
              </a:tabLst>
            </a:pPr>
            <a:r>
              <a:rPr sz="2100" spc="5" dirty="0">
                <a:latin typeface="Times New Roman"/>
                <a:cs typeface="Times New Roman"/>
              </a:rPr>
              <a:t>anal</a:t>
            </a:r>
            <a:r>
              <a:rPr sz="2100" spc="-20" dirty="0">
                <a:latin typeface="Times New Roman"/>
                <a:cs typeface="Times New Roman"/>
              </a:rPr>
              <a:t>y</a:t>
            </a:r>
            <a:r>
              <a:rPr sz="2100" spc="10" dirty="0">
                <a:latin typeface="Times New Roman"/>
                <a:cs typeface="Times New Roman"/>
              </a:rPr>
              <a:t>t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cs	</a:t>
            </a:r>
            <a:r>
              <a:rPr sz="2100" spc="5" dirty="0">
                <a:latin typeface="Times New Roman"/>
                <a:cs typeface="Times New Roman"/>
              </a:rPr>
              <a:t>co</a:t>
            </a:r>
            <a:r>
              <a:rPr sz="2100" spc="-30" dirty="0">
                <a:latin typeface="Times New Roman"/>
                <a:cs typeface="Times New Roman"/>
              </a:rPr>
              <a:t>m</a:t>
            </a:r>
            <a:r>
              <a:rPr sz="2100" spc="5" dirty="0">
                <a:latin typeface="Times New Roman"/>
                <a:cs typeface="Times New Roman"/>
              </a:rPr>
              <a:t>pan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es	</a:t>
            </a: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spc="5" dirty="0">
                <a:latin typeface="Times New Roman"/>
                <a:cs typeface="Times New Roman"/>
              </a:rPr>
              <a:t>80</a:t>
            </a:r>
            <a:r>
              <a:rPr sz="2100" dirty="0">
                <a:latin typeface="Times New Roman"/>
                <a:cs typeface="Times New Roman"/>
              </a:rPr>
              <a:t>%)	</a:t>
            </a:r>
            <a:r>
              <a:rPr sz="2100" spc="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35" dirty="0">
                <a:latin typeface="Times New Roman"/>
                <a:cs typeface="Times New Roman"/>
              </a:rPr>
              <a:t>m</a:t>
            </a:r>
            <a:r>
              <a:rPr sz="2100" spc="5" dirty="0">
                <a:latin typeface="Times New Roman"/>
                <a:cs typeface="Times New Roman"/>
              </a:rPr>
              <a:t>ac</a:t>
            </a:r>
            <a:r>
              <a:rPr sz="2100" spc="20" dirty="0">
                <a:latin typeface="Times New Roman"/>
                <a:cs typeface="Times New Roman"/>
              </a:rPr>
              <a:t>h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ne</a:t>
            </a:r>
            <a:endParaRPr sz="2100">
              <a:latin typeface="Times New Roman"/>
              <a:cs typeface="Times New Roman"/>
            </a:endParaRPr>
          </a:p>
          <a:p>
            <a:pPr marL="1008380" algn="ctr">
              <a:lnSpc>
                <a:spcPts val="2485"/>
              </a:lnSpc>
            </a:pPr>
            <a:r>
              <a:rPr sz="2100" spc="10" dirty="0">
                <a:latin typeface="Times New Roman"/>
                <a:cs typeface="Times New Roman"/>
              </a:rPr>
              <a:t>AI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7754" y="4001465"/>
            <a:ext cx="116713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5" dirty="0">
                <a:latin typeface="Times New Roman"/>
                <a:cs typeface="Times New Roman"/>
              </a:rPr>
              <a:t>co</a:t>
            </a:r>
            <a:r>
              <a:rPr sz="2100" spc="-30" dirty="0">
                <a:latin typeface="Times New Roman"/>
                <a:cs typeface="Times New Roman"/>
              </a:rPr>
              <a:t>m</a:t>
            </a:r>
            <a:r>
              <a:rPr sz="2100" spc="5" dirty="0">
                <a:latin typeface="Times New Roman"/>
                <a:cs typeface="Times New Roman"/>
              </a:rPr>
              <a:t>pan</a:t>
            </a:r>
            <a:r>
              <a:rPr sz="2100" spc="-2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2869" y="3690873"/>
            <a:ext cx="906780" cy="658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10"/>
              </a:spcBef>
            </a:pPr>
            <a:r>
              <a:rPr sz="2100" spc="-5" dirty="0">
                <a:latin typeface="Times New Roman"/>
                <a:cs typeface="Times New Roman"/>
              </a:rPr>
              <a:t>learning</a:t>
            </a:r>
            <a:endParaRPr sz="2100">
              <a:latin typeface="Times New Roman"/>
              <a:cs typeface="Times New Roman"/>
            </a:endParaRPr>
          </a:p>
          <a:p>
            <a:pPr marL="91440">
              <a:lnSpc>
                <a:spcPts val="2485"/>
              </a:lnSpc>
            </a:pPr>
            <a:r>
              <a:rPr sz="2100" spc="-5" dirty="0">
                <a:latin typeface="Times New Roman"/>
                <a:cs typeface="Times New Roman"/>
              </a:rPr>
              <a:t>(0,1%).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04" y="301193"/>
            <a:ext cx="5930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Scope </a:t>
            </a:r>
            <a:r>
              <a:rPr sz="3600" dirty="0">
                <a:solidFill>
                  <a:srgbClr val="FF0000"/>
                </a:solidFill>
              </a:rPr>
              <a:t>of</a:t>
            </a:r>
            <a:r>
              <a:rPr sz="3600" spc="-3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Artificial</a:t>
            </a:r>
            <a:r>
              <a:rPr sz="3600" spc="-5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Intelligence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49604" y="868614"/>
            <a:ext cx="4613275" cy="3456304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93065" indent="-381000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AI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Science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Research</a:t>
            </a:r>
            <a:endParaRPr sz="30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AI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Cyber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Security</a:t>
            </a:r>
            <a:endParaRPr sz="30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805"/>
              </a:spcBef>
              <a:buAutoNum type="arabicPeriod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AI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-5" dirty="0">
                <a:latin typeface="Times New Roman"/>
                <a:cs typeface="Times New Roman"/>
              </a:rPr>
              <a:t> Analysis</a:t>
            </a:r>
            <a:endParaRPr sz="30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AI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Transport</a:t>
            </a:r>
            <a:endParaRPr sz="30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805"/>
              </a:spcBef>
              <a:buAutoNum type="arabicPeriod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AI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Home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604" y="5016934"/>
            <a:ext cx="5796280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10" dirty="0">
                <a:latin typeface="Times New Roman"/>
                <a:cs typeface="Times New Roman"/>
              </a:rPr>
              <a:t>(https:/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/w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w.upgrad.com/blog/future-scope-of-artificial-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Times New Roman"/>
                <a:cs typeface="Times New Roman"/>
              </a:rPr>
              <a:t>intelligence/)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29844"/>
            <a:ext cx="7376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</a:t>
            </a:r>
            <a:r>
              <a:rPr sz="3600" spc="-10" dirty="0"/>
              <a:t> </a:t>
            </a:r>
            <a:r>
              <a:rPr sz="3600" spc="-5" dirty="0"/>
              <a:t>of</a:t>
            </a:r>
            <a:r>
              <a:rPr sz="3600" spc="-225" dirty="0"/>
              <a:t> </a:t>
            </a:r>
            <a:r>
              <a:rPr sz="3600" spc="-5" dirty="0"/>
              <a:t>Art </a:t>
            </a:r>
            <a:r>
              <a:rPr sz="3600" dirty="0"/>
              <a:t>(Current</a:t>
            </a:r>
            <a:r>
              <a:rPr sz="3600" spc="-90" dirty="0"/>
              <a:t> </a:t>
            </a:r>
            <a:r>
              <a:rPr sz="3600" spc="-5" dirty="0"/>
              <a:t>Status</a:t>
            </a:r>
            <a:r>
              <a:rPr sz="3600" spc="20" dirty="0"/>
              <a:t> </a:t>
            </a:r>
            <a:r>
              <a:rPr sz="3600" dirty="0"/>
              <a:t>&amp;</a:t>
            </a:r>
            <a:r>
              <a:rPr sz="3600" spc="-10" dirty="0"/>
              <a:t> </a:t>
            </a:r>
            <a:r>
              <a:rPr sz="3600" spc="-5" dirty="0"/>
              <a:t>Scope)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80160"/>
            <a:ext cx="7778496" cy="51968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749" y="300142"/>
            <a:ext cx="7237095" cy="59620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137160" algn="ctr">
              <a:lnSpc>
                <a:spcPct val="100000"/>
              </a:lnSpc>
              <a:spcBef>
                <a:spcPts val="795"/>
              </a:spcBef>
            </a:pPr>
            <a:r>
              <a:rPr sz="3200" b="1" spc="-10" dirty="0">
                <a:latin typeface="Times New Roman"/>
                <a:cs typeface="Times New Roman"/>
              </a:rPr>
              <a:t>INTELLIGENCE</a:t>
            </a:r>
            <a:endParaRPr sz="3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29972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capacity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learn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problems.</a:t>
            </a:r>
            <a:endParaRPr sz="3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299720" algn="l"/>
              </a:tabLst>
            </a:pP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particular,</a:t>
            </a:r>
            <a:endParaRPr sz="3200">
              <a:latin typeface="Times New Roman"/>
              <a:cs typeface="Times New Roman"/>
            </a:endParaRPr>
          </a:p>
          <a:p>
            <a:pPr marL="698500" marR="264795" lvl="1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9135" algn="l"/>
                <a:tab pos="25400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ability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novel</a:t>
            </a:r>
            <a:r>
              <a:rPr sz="3200" spc="-10" dirty="0">
                <a:latin typeface="Times New Roman"/>
                <a:cs typeface="Times New Roman"/>
              </a:rPr>
              <a:t> problems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(i.e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new	</a:t>
            </a:r>
            <a:r>
              <a:rPr sz="3200" spc="-10" dirty="0">
                <a:latin typeface="Times New Roman"/>
                <a:cs typeface="Times New Roman"/>
              </a:rPr>
              <a:t>problems)</a:t>
            </a:r>
            <a:endParaRPr sz="3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ability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rationally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(i.e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reason)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ability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like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humans</a:t>
            </a:r>
            <a:endParaRPr sz="3200">
              <a:latin typeface="Times New Roman"/>
              <a:cs typeface="Times New Roman"/>
            </a:endParaRPr>
          </a:p>
          <a:p>
            <a:pPr marL="698500" marR="126364" lvl="1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9135" algn="l"/>
                <a:tab pos="251650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ability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deal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unexpected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problems,	</a:t>
            </a:r>
            <a:r>
              <a:rPr sz="3200" spc="-5" dirty="0">
                <a:latin typeface="Times New Roman"/>
                <a:cs typeface="Times New Roman"/>
              </a:rPr>
              <a:t>uncertainties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(reasoning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planning)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575" y="371094"/>
            <a:ext cx="655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Definitions:</a:t>
            </a:r>
            <a:r>
              <a:rPr sz="3600" spc="-20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Artificial</a:t>
            </a:r>
            <a:r>
              <a:rPr sz="3600" spc="-10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Intelligence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52" y="1395171"/>
            <a:ext cx="8109584" cy="46850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6350" algn="just">
              <a:lnSpc>
                <a:spcPct val="80000"/>
              </a:lnSpc>
              <a:spcBef>
                <a:spcPts val="819"/>
              </a:spcBef>
              <a:buSzPct val="96666"/>
              <a:buFont typeface="Arial MT"/>
              <a:buChar char="•"/>
              <a:tabLst>
                <a:tab pos="147320" algn="l"/>
              </a:tabLst>
            </a:pPr>
            <a:r>
              <a:rPr sz="3000" b="1" dirty="0">
                <a:latin typeface="Times New Roman"/>
                <a:cs typeface="Times New Roman"/>
              </a:rPr>
              <a:t>Artificial </a:t>
            </a:r>
            <a:r>
              <a:rPr sz="3000" b="1" spc="-5" dirty="0">
                <a:latin typeface="Times New Roman"/>
                <a:cs typeface="Times New Roman"/>
              </a:rPr>
              <a:t>Intelligence </a:t>
            </a:r>
            <a:r>
              <a:rPr sz="3000" dirty="0">
                <a:latin typeface="Times New Roman"/>
                <a:cs typeface="Times New Roman"/>
              </a:rPr>
              <a:t>is the branch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computer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science concerned</a:t>
            </a:r>
            <a:r>
              <a:rPr sz="3000" dirty="0">
                <a:latin typeface="Times New Roman"/>
                <a:cs typeface="Times New Roman"/>
              </a:rPr>
              <a:t> with making </a:t>
            </a:r>
            <a:r>
              <a:rPr sz="3000" spc="-5" dirty="0">
                <a:latin typeface="Times New Roman"/>
                <a:cs typeface="Times New Roman"/>
              </a:rPr>
              <a:t>computers behave </a:t>
            </a:r>
            <a:r>
              <a:rPr sz="3000" dirty="0">
                <a:latin typeface="Times New Roman"/>
                <a:cs typeface="Times New Roman"/>
              </a:rPr>
              <a:t> like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humans.</a:t>
            </a:r>
            <a:endParaRPr sz="3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80000"/>
              </a:lnSpc>
              <a:spcBef>
                <a:spcPts val="700"/>
              </a:spcBef>
              <a:buSzPct val="96666"/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Times New Roman"/>
                <a:cs typeface="Times New Roman"/>
              </a:rPr>
              <a:t>Major </a:t>
            </a:r>
            <a:r>
              <a:rPr sz="3000" spc="-5" dirty="0">
                <a:latin typeface="Times New Roman"/>
                <a:cs typeface="Times New Roman"/>
              </a:rPr>
              <a:t>AI textbooks </a:t>
            </a:r>
            <a:r>
              <a:rPr sz="3000" dirty="0">
                <a:latin typeface="Times New Roman"/>
                <a:cs typeface="Times New Roman"/>
              </a:rPr>
              <a:t>define </a:t>
            </a:r>
            <a:r>
              <a:rPr sz="3000" spc="-5" dirty="0">
                <a:latin typeface="Times New Roman"/>
                <a:cs typeface="Times New Roman"/>
              </a:rPr>
              <a:t>artificial </a:t>
            </a:r>
            <a:r>
              <a:rPr sz="3000" dirty="0">
                <a:latin typeface="Times New Roman"/>
                <a:cs typeface="Times New Roman"/>
              </a:rPr>
              <a:t>intelligence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as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"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the study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design 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intelligent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agents</a:t>
            </a:r>
            <a:r>
              <a:rPr sz="3000" spc="-5" dirty="0">
                <a:latin typeface="Times New Roman"/>
                <a:cs typeface="Times New Roman"/>
              </a:rPr>
              <a:t>,"</a:t>
            </a:r>
            <a:r>
              <a:rPr sz="3000" spc="74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where 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an </a:t>
            </a:r>
            <a:r>
              <a:rPr sz="3000" b="1" spc="-5" dirty="0">
                <a:latin typeface="Times New Roman"/>
                <a:cs typeface="Times New Roman"/>
              </a:rPr>
              <a:t>intelligent </a:t>
            </a:r>
            <a:r>
              <a:rPr sz="3000" b="1" spc="-10" dirty="0">
                <a:latin typeface="Times New Roman"/>
                <a:cs typeface="Times New Roman"/>
              </a:rPr>
              <a:t>agent </a:t>
            </a:r>
            <a:r>
              <a:rPr sz="3000" dirty="0">
                <a:latin typeface="Times New Roman"/>
                <a:cs typeface="Times New Roman"/>
              </a:rPr>
              <a:t>is a </a:t>
            </a:r>
            <a:r>
              <a:rPr sz="3000" spc="-5" dirty="0">
                <a:latin typeface="Times New Roman"/>
                <a:cs typeface="Times New Roman"/>
              </a:rPr>
              <a:t>system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perceives </a:t>
            </a:r>
            <a:r>
              <a:rPr sz="3000" dirty="0">
                <a:latin typeface="Times New Roman"/>
                <a:cs typeface="Times New Roman"/>
              </a:rPr>
              <a:t>its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environment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b="1" spc="-5" dirty="0">
                <a:latin typeface="Times New Roman"/>
                <a:cs typeface="Times New Roman"/>
              </a:rPr>
              <a:t>takes actions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which </a:t>
            </a:r>
            <a:r>
              <a:rPr sz="3000" spc="-5" dirty="0">
                <a:latin typeface="Times New Roman"/>
                <a:cs typeface="Times New Roman"/>
              </a:rPr>
              <a:t>maximize </a:t>
            </a:r>
            <a:r>
              <a:rPr sz="3000" spc="5" dirty="0">
                <a:latin typeface="Times New Roman"/>
                <a:cs typeface="Times New Roman"/>
              </a:rPr>
              <a:t>its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chances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of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success.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700"/>
              </a:spcBef>
              <a:buSzPct val="96666"/>
              <a:buFont typeface="Arial MT"/>
              <a:buChar char="•"/>
              <a:tabLst>
                <a:tab pos="241300" algn="l"/>
              </a:tabLst>
            </a:pPr>
            <a:r>
              <a:rPr sz="3000" b="1" dirty="0">
                <a:latin typeface="Times New Roman"/>
                <a:cs typeface="Times New Roman"/>
              </a:rPr>
              <a:t>John McCarthy</a:t>
            </a:r>
            <a:r>
              <a:rPr sz="3000" dirty="0">
                <a:latin typeface="Times New Roman"/>
                <a:cs typeface="Times New Roman"/>
              </a:rPr>
              <a:t>, who </a:t>
            </a:r>
            <a:r>
              <a:rPr sz="3000" spc="-5" dirty="0">
                <a:latin typeface="Times New Roman"/>
                <a:cs typeface="Times New Roman"/>
              </a:rPr>
              <a:t>coined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term in 1956,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defines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10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"the science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dirty="0">
                <a:latin typeface="Times New Roman"/>
                <a:cs typeface="Times New Roman"/>
              </a:rPr>
              <a:t>engineering </a:t>
            </a:r>
            <a:r>
              <a:rPr sz="3000" spc="5" dirty="0">
                <a:latin typeface="Times New Roman"/>
                <a:cs typeface="Times New Roman"/>
              </a:rPr>
              <a:t>of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making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intelligent</a:t>
            </a:r>
            <a:r>
              <a:rPr sz="3000" spc="7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machines,</a:t>
            </a:r>
            <a:r>
              <a:rPr sz="3000" spc="7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especially</a:t>
            </a:r>
            <a:r>
              <a:rPr sz="3000" spc="7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intelligent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computer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programs."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975" y="219836"/>
            <a:ext cx="5960745" cy="87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82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SOME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OTHE</a:t>
            </a:r>
            <a:r>
              <a:rPr sz="2400" b="1" spc="-5" dirty="0">
                <a:latin typeface="Times New Roman"/>
                <a:cs typeface="Times New Roman"/>
              </a:rPr>
              <a:t>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50" dirty="0">
                <a:latin typeface="Times New Roman"/>
                <a:cs typeface="Times New Roman"/>
              </a:rPr>
              <a:t>F</a:t>
            </a:r>
            <a:r>
              <a:rPr sz="2400" b="1" spc="-5" dirty="0">
                <a:latin typeface="Times New Roman"/>
                <a:cs typeface="Times New Roman"/>
              </a:rPr>
              <a:t>INIT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ONS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-2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AI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Building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systems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that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think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like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humans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975" y="1072337"/>
            <a:ext cx="7186930" cy="10979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2920"/>
              </a:lnSpc>
              <a:spcBef>
                <a:spcPts val="115"/>
              </a:spcBef>
            </a:pPr>
            <a:r>
              <a:rPr sz="2700" b="0" spc="5" dirty="0">
                <a:latin typeface="Times New Roman"/>
                <a:cs typeface="Times New Roman"/>
              </a:rPr>
              <a:t>―The</a:t>
            </a:r>
            <a:r>
              <a:rPr sz="2700" b="0" spc="90" dirty="0">
                <a:latin typeface="Times New Roman"/>
                <a:cs typeface="Times New Roman"/>
              </a:rPr>
              <a:t> </a:t>
            </a:r>
            <a:r>
              <a:rPr sz="2700" b="0" spc="-5" dirty="0">
                <a:latin typeface="Times New Roman"/>
                <a:cs typeface="Times New Roman"/>
              </a:rPr>
              <a:t>exciting</a:t>
            </a:r>
            <a:r>
              <a:rPr sz="2700" b="0" spc="110" dirty="0">
                <a:latin typeface="Times New Roman"/>
                <a:cs typeface="Times New Roman"/>
              </a:rPr>
              <a:t> </a:t>
            </a:r>
            <a:r>
              <a:rPr sz="2700" b="0" spc="-5" dirty="0">
                <a:latin typeface="Times New Roman"/>
                <a:cs typeface="Times New Roman"/>
              </a:rPr>
              <a:t>new</a:t>
            </a:r>
            <a:r>
              <a:rPr sz="2700" b="0" spc="125" dirty="0">
                <a:latin typeface="Times New Roman"/>
                <a:cs typeface="Times New Roman"/>
              </a:rPr>
              <a:t> </a:t>
            </a:r>
            <a:r>
              <a:rPr sz="2700" b="0" spc="-10" dirty="0">
                <a:latin typeface="Times New Roman"/>
                <a:cs typeface="Times New Roman"/>
              </a:rPr>
              <a:t>effort</a:t>
            </a:r>
            <a:r>
              <a:rPr sz="2700" b="0" spc="110" dirty="0">
                <a:latin typeface="Times New Roman"/>
                <a:cs typeface="Times New Roman"/>
              </a:rPr>
              <a:t> </a:t>
            </a:r>
            <a:r>
              <a:rPr sz="2700" b="0" spc="-5" dirty="0">
                <a:latin typeface="Times New Roman"/>
                <a:cs typeface="Times New Roman"/>
              </a:rPr>
              <a:t>to</a:t>
            </a:r>
            <a:r>
              <a:rPr sz="2700" b="0" spc="130" dirty="0">
                <a:latin typeface="Times New Roman"/>
                <a:cs typeface="Times New Roman"/>
              </a:rPr>
              <a:t> </a:t>
            </a:r>
            <a:r>
              <a:rPr sz="2700" b="0" dirty="0">
                <a:latin typeface="Times New Roman"/>
                <a:cs typeface="Times New Roman"/>
              </a:rPr>
              <a:t>make</a:t>
            </a:r>
            <a:r>
              <a:rPr sz="2700" b="0" spc="120" dirty="0">
                <a:latin typeface="Times New Roman"/>
                <a:cs typeface="Times New Roman"/>
              </a:rPr>
              <a:t> </a:t>
            </a:r>
            <a:r>
              <a:rPr sz="2700" b="0" spc="-5" dirty="0">
                <a:latin typeface="Times New Roman"/>
                <a:cs typeface="Times New Roman"/>
              </a:rPr>
              <a:t>computers</a:t>
            </a:r>
            <a:r>
              <a:rPr sz="2700" b="0" spc="125" dirty="0">
                <a:latin typeface="Times New Roman"/>
                <a:cs typeface="Times New Roman"/>
              </a:rPr>
              <a:t> </a:t>
            </a:r>
            <a:r>
              <a:rPr sz="2700" b="0" dirty="0">
                <a:latin typeface="Times New Roman"/>
                <a:cs typeface="Times New Roman"/>
              </a:rPr>
              <a:t>think</a:t>
            </a:r>
            <a:endParaRPr sz="2700">
              <a:latin typeface="Times New Roman"/>
              <a:cs typeface="Times New Roman"/>
            </a:endParaRPr>
          </a:p>
          <a:p>
            <a:pPr marL="241300" marR="9525">
              <a:lnSpc>
                <a:spcPts val="2590"/>
              </a:lnSpc>
              <a:spcBef>
                <a:spcPts val="305"/>
              </a:spcBef>
              <a:tabLst>
                <a:tab pos="871855" algn="l"/>
                <a:tab pos="1470025" algn="l"/>
                <a:tab pos="2314575" algn="l"/>
                <a:tab pos="3067685" algn="l"/>
                <a:tab pos="4137660" algn="l"/>
                <a:tab pos="4545965" algn="l"/>
                <a:tab pos="5110480" algn="l"/>
                <a:tab pos="5729605" algn="l"/>
                <a:tab pos="6369685" algn="l"/>
              </a:tabLst>
            </a:pPr>
            <a:r>
              <a:rPr sz="2700" b="0" spc="10" dirty="0">
                <a:latin typeface="Times New Roman"/>
                <a:cs typeface="Times New Roman"/>
              </a:rPr>
              <a:t>…	</a:t>
            </a:r>
            <a:r>
              <a:rPr sz="2700" b="0" spc="-20" dirty="0">
                <a:latin typeface="Times New Roman"/>
                <a:cs typeface="Times New Roman"/>
              </a:rPr>
              <a:t>m</a:t>
            </a:r>
            <a:r>
              <a:rPr sz="2700" b="0" spc="5" dirty="0">
                <a:latin typeface="Times New Roman"/>
                <a:cs typeface="Times New Roman"/>
              </a:rPr>
              <a:t>a</a:t>
            </a:r>
            <a:r>
              <a:rPr sz="2700" b="0" spc="-5" dirty="0">
                <a:latin typeface="Times New Roman"/>
                <a:cs typeface="Times New Roman"/>
              </a:rPr>
              <a:t>c</a:t>
            </a:r>
            <a:r>
              <a:rPr sz="2700" b="0" spc="10" dirty="0">
                <a:latin typeface="Times New Roman"/>
                <a:cs typeface="Times New Roman"/>
              </a:rPr>
              <a:t>h</a:t>
            </a:r>
            <a:r>
              <a:rPr sz="2700" b="0" spc="-15" dirty="0">
                <a:latin typeface="Times New Roman"/>
                <a:cs typeface="Times New Roman"/>
              </a:rPr>
              <a:t>i</a:t>
            </a:r>
            <a:r>
              <a:rPr sz="2700" b="0" spc="10" dirty="0">
                <a:latin typeface="Times New Roman"/>
                <a:cs typeface="Times New Roman"/>
              </a:rPr>
              <a:t>n</a:t>
            </a:r>
            <a:r>
              <a:rPr sz="2700" b="0" dirty="0">
                <a:latin typeface="Times New Roman"/>
                <a:cs typeface="Times New Roman"/>
              </a:rPr>
              <a:t>es	</a:t>
            </a:r>
            <a:r>
              <a:rPr sz="2700" b="0" spc="10" dirty="0">
                <a:latin typeface="Times New Roman"/>
                <a:cs typeface="Times New Roman"/>
              </a:rPr>
              <a:t>w</a:t>
            </a:r>
            <a:r>
              <a:rPr sz="2700" b="0" spc="-15" dirty="0">
                <a:latin typeface="Times New Roman"/>
                <a:cs typeface="Times New Roman"/>
              </a:rPr>
              <a:t>i</a:t>
            </a:r>
            <a:r>
              <a:rPr sz="2700" b="0" spc="-35" dirty="0">
                <a:latin typeface="Times New Roman"/>
                <a:cs typeface="Times New Roman"/>
              </a:rPr>
              <a:t>t</a:t>
            </a:r>
            <a:r>
              <a:rPr sz="2700" b="0" spc="5" dirty="0">
                <a:latin typeface="Times New Roman"/>
                <a:cs typeface="Times New Roman"/>
              </a:rPr>
              <a:t>h</a:t>
            </a:r>
            <a:r>
              <a:rPr sz="2700" b="0" dirty="0">
                <a:latin typeface="Times New Roman"/>
                <a:cs typeface="Times New Roman"/>
              </a:rPr>
              <a:t>	</a:t>
            </a:r>
            <a:r>
              <a:rPr sz="2700" b="0" spc="-20" dirty="0">
                <a:latin typeface="Times New Roman"/>
                <a:cs typeface="Times New Roman"/>
              </a:rPr>
              <a:t>m</a:t>
            </a:r>
            <a:r>
              <a:rPr sz="2700" b="0" spc="-15" dirty="0">
                <a:latin typeface="Times New Roman"/>
                <a:cs typeface="Times New Roman"/>
              </a:rPr>
              <a:t>i</a:t>
            </a:r>
            <a:r>
              <a:rPr sz="2700" b="0" spc="10" dirty="0">
                <a:latin typeface="Times New Roman"/>
                <a:cs typeface="Times New Roman"/>
              </a:rPr>
              <a:t>nd</a:t>
            </a:r>
            <a:r>
              <a:rPr sz="2700" b="0" dirty="0">
                <a:latin typeface="Times New Roman"/>
                <a:cs typeface="Times New Roman"/>
              </a:rPr>
              <a:t>s,	</a:t>
            </a:r>
            <a:r>
              <a:rPr sz="2700" b="0" spc="-35" dirty="0">
                <a:latin typeface="Times New Roman"/>
                <a:cs typeface="Times New Roman"/>
              </a:rPr>
              <a:t>i</a:t>
            </a:r>
            <a:r>
              <a:rPr sz="2700" b="0" spc="5" dirty="0">
                <a:latin typeface="Times New Roman"/>
                <a:cs typeface="Times New Roman"/>
              </a:rPr>
              <a:t>n</a:t>
            </a:r>
            <a:r>
              <a:rPr sz="2700" b="0" dirty="0">
                <a:latin typeface="Times New Roman"/>
                <a:cs typeface="Times New Roman"/>
              </a:rPr>
              <a:t>	</a:t>
            </a:r>
            <a:r>
              <a:rPr sz="2700" b="0" spc="-15" dirty="0">
                <a:latin typeface="Times New Roman"/>
                <a:cs typeface="Times New Roman"/>
              </a:rPr>
              <a:t>t</a:t>
            </a:r>
            <a:r>
              <a:rPr sz="2700" b="0" spc="10" dirty="0">
                <a:latin typeface="Times New Roman"/>
                <a:cs typeface="Times New Roman"/>
              </a:rPr>
              <a:t>h</a:t>
            </a:r>
            <a:r>
              <a:rPr sz="2700" b="0" spc="5" dirty="0">
                <a:latin typeface="Times New Roman"/>
                <a:cs typeface="Times New Roman"/>
              </a:rPr>
              <a:t>e</a:t>
            </a:r>
            <a:r>
              <a:rPr sz="2700" b="0" dirty="0">
                <a:latin typeface="Times New Roman"/>
                <a:cs typeface="Times New Roman"/>
              </a:rPr>
              <a:t>	</a:t>
            </a:r>
            <a:r>
              <a:rPr sz="2700" b="0" spc="-20" dirty="0">
                <a:latin typeface="Times New Roman"/>
                <a:cs typeface="Times New Roman"/>
              </a:rPr>
              <a:t>f</a:t>
            </a:r>
            <a:r>
              <a:rPr sz="2700" b="0" spc="10" dirty="0">
                <a:latin typeface="Times New Roman"/>
                <a:cs typeface="Times New Roman"/>
              </a:rPr>
              <a:t>u</a:t>
            </a:r>
            <a:r>
              <a:rPr sz="2700" b="0" spc="-15" dirty="0">
                <a:latin typeface="Times New Roman"/>
                <a:cs typeface="Times New Roman"/>
              </a:rPr>
              <a:t>l</a:t>
            </a:r>
            <a:r>
              <a:rPr sz="2700" b="0" dirty="0">
                <a:latin typeface="Times New Roman"/>
                <a:cs typeface="Times New Roman"/>
              </a:rPr>
              <a:t>l	</a:t>
            </a:r>
            <a:r>
              <a:rPr sz="2700" b="0" spc="5" dirty="0">
                <a:latin typeface="Times New Roman"/>
                <a:cs typeface="Times New Roman"/>
              </a:rPr>
              <a:t>and</a:t>
            </a:r>
            <a:r>
              <a:rPr sz="2700" b="0" dirty="0">
                <a:latin typeface="Times New Roman"/>
                <a:cs typeface="Times New Roman"/>
              </a:rPr>
              <a:t>	</a:t>
            </a:r>
            <a:r>
              <a:rPr sz="2700" b="0" spc="-15" dirty="0">
                <a:latin typeface="Times New Roman"/>
                <a:cs typeface="Times New Roman"/>
              </a:rPr>
              <a:t>lit</a:t>
            </a:r>
            <a:r>
              <a:rPr sz="2700" b="0" dirty="0">
                <a:latin typeface="Times New Roman"/>
                <a:cs typeface="Times New Roman"/>
              </a:rPr>
              <a:t>eral  </a:t>
            </a:r>
            <a:r>
              <a:rPr sz="2700" b="0" spc="5" dirty="0">
                <a:latin typeface="Times New Roman"/>
                <a:cs typeface="Times New Roman"/>
              </a:rPr>
              <a:t>sense</a:t>
            </a:r>
            <a:r>
              <a:rPr sz="2700" b="0" spc="-30" dirty="0">
                <a:latin typeface="Times New Roman"/>
                <a:cs typeface="Times New Roman"/>
              </a:rPr>
              <a:t> </a:t>
            </a:r>
            <a:r>
              <a:rPr sz="2700" b="0" spc="5" dirty="0">
                <a:latin typeface="Times New Roman"/>
                <a:cs typeface="Times New Roman"/>
              </a:rPr>
              <a:t>--	Haugeland,</a:t>
            </a:r>
            <a:r>
              <a:rPr sz="2700" b="0" spc="-70" dirty="0">
                <a:latin typeface="Times New Roman"/>
                <a:cs typeface="Times New Roman"/>
              </a:rPr>
              <a:t> </a:t>
            </a:r>
            <a:r>
              <a:rPr sz="2700" b="0" spc="15" dirty="0">
                <a:latin typeface="Times New Roman"/>
                <a:cs typeface="Times New Roman"/>
              </a:rPr>
              <a:t>1985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975" y="2149221"/>
            <a:ext cx="7185025" cy="21164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60"/>
              </a:spcBef>
            </a:pPr>
            <a:r>
              <a:rPr sz="2700" spc="5" dirty="0">
                <a:latin typeface="Times New Roman"/>
                <a:cs typeface="Times New Roman"/>
              </a:rPr>
              <a:t>―The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automation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activities</a:t>
            </a:r>
            <a:r>
              <a:rPr sz="2700" dirty="0">
                <a:latin typeface="Times New Roman"/>
                <a:cs typeface="Times New Roman"/>
              </a:rPr>
              <a:t> that</a:t>
            </a:r>
            <a:r>
              <a:rPr sz="2700" spc="5" dirty="0">
                <a:latin typeface="Times New Roman"/>
                <a:cs typeface="Times New Roman"/>
              </a:rPr>
              <a:t> we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associate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human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thinking,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…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such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decision- </a:t>
            </a:r>
            <a:r>
              <a:rPr sz="2700" dirty="0">
                <a:latin typeface="Times New Roman"/>
                <a:cs typeface="Times New Roman"/>
              </a:rPr>
              <a:t> making, problem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solving, learning, </a:t>
            </a:r>
            <a:r>
              <a:rPr sz="2700" dirty="0">
                <a:latin typeface="Times New Roman"/>
                <a:cs typeface="Times New Roman"/>
              </a:rPr>
              <a:t>…-- </a:t>
            </a:r>
            <a:r>
              <a:rPr sz="2700" spc="-10" dirty="0">
                <a:latin typeface="Times New Roman"/>
                <a:cs typeface="Times New Roman"/>
              </a:rPr>
              <a:t>Bellman,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1978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Building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systems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that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act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like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humans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975" y="4240733"/>
            <a:ext cx="477964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829435" algn="l"/>
                <a:tab pos="2744470" algn="l"/>
                <a:tab pos="3658870" algn="l"/>
              </a:tabLst>
            </a:pPr>
            <a:r>
              <a:rPr sz="2700" spc="5" dirty="0">
                <a:latin typeface="Times New Roman"/>
                <a:cs typeface="Times New Roman"/>
              </a:rPr>
              <a:t>―The	art	</a:t>
            </a:r>
            <a:r>
              <a:rPr sz="2700" spc="15" dirty="0">
                <a:latin typeface="Times New Roman"/>
                <a:cs typeface="Times New Roman"/>
              </a:rPr>
              <a:t>o</a:t>
            </a:r>
            <a:r>
              <a:rPr sz="2700" dirty="0">
                <a:latin typeface="Times New Roman"/>
                <a:cs typeface="Times New Roman"/>
              </a:rPr>
              <a:t>f	</a:t>
            </a:r>
            <a:r>
              <a:rPr sz="2700" spc="5" dirty="0">
                <a:latin typeface="Times New Roman"/>
                <a:cs typeface="Times New Roman"/>
              </a:rPr>
              <a:t>crea</a:t>
            </a:r>
            <a:r>
              <a:rPr sz="2700" spc="-20" dirty="0">
                <a:latin typeface="Times New Roman"/>
                <a:cs typeface="Times New Roman"/>
              </a:rPr>
              <a:t>t</a:t>
            </a:r>
            <a:r>
              <a:rPr sz="2700" spc="-15" dirty="0">
                <a:latin typeface="Times New Roman"/>
                <a:cs typeface="Times New Roman"/>
              </a:rPr>
              <a:t>i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spc="5" dirty="0">
                <a:latin typeface="Times New Roman"/>
                <a:cs typeface="Times New Roman"/>
              </a:rPr>
              <a:t>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6960" y="4240733"/>
            <a:ext cx="132397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-15" dirty="0">
                <a:latin typeface="Times New Roman"/>
                <a:cs typeface="Times New Roman"/>
              </a:rPr>
              <a:t>m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spc="-10" dirty="0">
                <a:latin typeface="Times New Roman"/>
                <a:cs typeface="Times New Roman"/>
              </a:rPr>
              <a:t>c</a:t>
            </a:r>
            <a:r>
              <a:rPr sz="2700" spc="10" dirty="0">
                <a:latin typeface="Times New Roman"/>
                <a:cs typeface="Times New Roman"/>
              </a:rPr>
              <a:t>h</a:t>
            </a:r>
            <a:r>
              <a:rPr sz="2700" spc="-15" dirty="0">
                <a:latin typeface="Times New Roman"/>
                <a:cs typeface="Times New Roman"/>
              </a:rPr>
              <a:t>i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spc="5" dirty="0">
                <a:latin typeface="Times New Roman"/>
                <a:cs typeface="Times New Roman"/>
              </a:rPr>
              <a:t>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975" y="4570602"/>
            <a:ext cx="7155180" cy="18446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915035" marR="1054100">
              <a:lnSpc>
                <a:spcPts val="2590"/>
              </a:lnSpc>
              <a:spcBef>
                <a:spcPts val="740"/>
              </a:spcBef>
              <a:tabLst>
                <a:tab pos="1829435" algn="l"/>
                <a:tab pos="3658870" algn="l"/>
                <a:tab pos="5104765" algn="l"/>
              </a:tabLst>
            </a:pPr>
            <a:r>
              <a:rPr sz="2700" dirty="0">
                <a:latin typeface="Times New Roman"/>
                <a:cs typeface="Times New Roman"/>
              </a:rPr>
              <a:t>that	</a:t>
            </a:r>
            <a:r>
              <a:rPr sz="2700" spc="5" dirty="0">
                <a:latin typeface="Times New Roman"/>
                <a:cs typeface="Times New Roman"/>
              </a:rPr>
              <a:t>perform	</a:t>
            </a:r>
            <a:r>
              <a:rPr sz="2700" dirty="0">
                <a:latin typeface="Times New Roman"/>
                <a:cs typeface="Times New Roman"/>
              </a:rPr>
              <a:t>functions	that </a:t>
            </a:r>
            <a:r>
              <a:rPr sz="2700" spc="5" dirty="0">
                <a:latin typeface="Times New Roman"/>
                <a:cs typeface="Times New Roman"/>
              </a:rPr>
              <a:t> require	</a:t>
            </a:r>
            <a:r>
              <a:rPr sz="2700" spc="-5" dirty="0">
                <a:latin typeface="Times New Roman"/>
                <a:cs typeface="Times New Roman"/>
              </a:rPr>
              <a:t>intelligence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when</a:t>
            </a:r>
            <a:endParaRPr sz="2700">
              <a:latin typeface="Times New Roman"/>
              <a:cs typeface="Times New Roman"/>
            </a:endParaRPr>
          </a:p>
          <a:p>
            <a:pPr marL="241300">
              <a:lnSpc>
                <a:spcPts val="2620"/>
              </a:lnSpc>
              <a:tabLst>
                <a:tab pos="3585845" algn="l"/>
              </a:tabLst>
            </a:pPr>
            <a:r>
              <a:rPr sz="2700" spc="5" dirty="0">
                <a:latin typeface="Times New Roman"/>
                <a:cs typeface="Times New Roman"/>
              </a:rPr>
              <a:t>performed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by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people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--	</a:t>
            </a:r>
            <a:r>
              <a:rPr sz="2700" dirty="0">
                <a:latin typeface="Times New Roman"/>
                <a:cs typeface="Times New Roman"/>
              </a:rPr>
              <a:t>Kurzweil,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1990</a:t>
            </a:r>
            <a:endParaRPr sz="27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675"/>
              </a:spcBef>
            </a:pPr>
            <a:r>
              <a:rPr sz="2700" spc="5" dirty="0">
                <a:latin typeface="Times New Roman"/>
                <a:cs typeface="Times New Roman"/>
              </a:rPr>
              <a:t>―The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study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how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make computers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things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at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which,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moment,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people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 better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-- </a:t>
            </a:r>
            <a:r>
              <a:rPr sz="2700" spc="-5" dirty="0">
                <a:latin typeface="Times New Roman"/>
                <a:cs typeface="Times New Roman"/>
              </a:rPr>
              <a:t>Rich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9575" y="6305194"/>
            <a:ext cx="251206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81355" algn="l"/>
              </a:tabLst>
            </a:pPr>
            <a:r>
              <a:rPr sz="2700" spc="5" dirty="0">
                <a:latin typeface="Times New Roman"/>
                <a:cs typeface="Times New Roman"/>
              </a:rPr>
              <a:t>and	Knight,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1991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5245" y="63536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261961"/>
            <a:ext cx="8105775" cy="55537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Building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systems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that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think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rationally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90000"/>
              </a:lnSpc>
              <a:spcBef>
                <a:spcPts val="615"/>
              </a:spcBef>
            </a:pPr>
            <a:r>
              <a:rPr sz="2700" spc="5" dirty="0">
                <a:latin typeface="Times New Roman"/>
                <a:cs typeface="Times New Roman"/>
              </a:rPr>
              <a:t>―The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study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mental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faculties</a:t>
            </a:r>
            <a:r>
              <a:rPr sz="2700" dirty="0">
                <a:latin typeface="Times New Roman"/>
                <a:cs typeface="Times New Roman"/>
              </a:rPr>
              <a:t> through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use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of 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computational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models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--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Charniak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  </a:t>
            </a:r>
            <a:r>
              <a:rPr sz="2700" dirty="0">
                <a:latin typeface="Times New Roman"/>
                <a:cs typeface="Times New Roman"/>
              </a:rPr>
              <a:t>McDermott,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1985</a:t>
            </a:r>
            <a:endParaRPr sz="2700">
              <a:latin typeface="Times New Roman"/>
              <a:cs typeface="Times New Roman"/>
            </a:endParaRPr>
          </a:p>
          <a:p>
            <a:pPr marL="356870" marR="20320" indent="-344805" algn="just">
              <a:lnSpc>
                <a:spcPts val="2910"/>
              </a:lnSpc>
              <a:spcBef>
                <a:spcPts val="740"/>
              </a:spcBef>
            </a:pPr>
            <a:r>
              <a:rPr sz="2700" spc="5" dirty="0">
                <a:latin typeface="Times New Roman"/>
                <a:cs typeface="Times New Roman"/>
              </a:rPr>
              <a:t>―The </a:t>
            </a:r>
            <a:r>
              <a:rPr sz="2700" spc="-5" dirty="0">
                <a:latin typeface="Times New Roman"/>
                <a:cs typeface="Times New Roman"/>
              </a:rPr>
              <a:t>study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 computations </a:t>
            </a:r>
            <a:r>
              <a:rPr sz="2700" spc="5" dirty="0">
                <a:latin typeface="Times New Roman"/>
                <a:cs typeface="Times New Roman"/>
              </a:rPr>
              <a:t>that </a:t>
            </a:r>
            <a:r>
              <a:rPr sz="2700" dirty="0">
                <a:latin typeface="Times New Roman"/>
                <a:cs typeface="Times New Roman"/>
              </a:rPr>
              <a:t>make </a:t>
            </a:r>
            <a:r>
              <a:rPr sz="2700" spc="-5" dirty="0">
                <a:latin typeface="Times New Roman"/>
                <a:cs typeface="Times New Roman"/>
              </a:rPr>
              <a:t>it </a:t>
            </a:r>
            <a:r>
              <a:rPr sz="2700" dirty="0">
                <a:latin typeface="Times New Roman"/>
                <a:cs typeface="Times New Roman"/>
              </a:rPr>
              <a:t>possible </a:t>
            </a:r>
            <a:r>
              <a:rPr sz="2700" spc="-30" dirty="0">
                <a:latin typeface="Times New Roman"/>
                <a:cs typeface="Times New Roman"/>
              </a:rPr>
              <a:t>to 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perceive,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reason,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act-Winston,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1992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Building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systems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that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act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rationally</a:t>
            </a:r>
            <a:endParaRPr sz="2000">
              <a:latin typeface="Times New Roman"/>
              <a:cs typeface="Times New Roman"/>
            </a:endParaRPr>
          </a:p>
          <a:p>
            <a:pPr marL="356870" marR="14604" indent="-344805" algn="just">
              <a:lnSpc>
                <a:spcPct val="90000"/>
              </a:lnSpc>
              <a:spcBef>
                <a:spcPts val="590"/>
              </a:spcBef>
            </a:pPr>
            <a:r>
              <a:rPr sz="2700" spc="10" dirty="0">
                <a:latin typeface="Times New Roman"/>
                <a:cs typeface="Times New Roman"/>
              </a:rPr>
              <a:t>―A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field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study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that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seeks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explain</a:t>
            </a:r>
            <a:r>
              <a:rPr sz="2700" spc="-5" dirty="0">
                <a:latin typeface="Times New Roman"/>
                <a:cs typeface="Times New Roman"/>
              </a:rPr>
              <a:t> and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emulate </a:t>
            </a:r>
            <a:r>
              <a:rPr sz="2700" dirty="0">
                <a:latin typeface="Times New Roman"/>
                <a:cs typeface="Times New Roman"/>
              </a:rPr>
              <a:t> intelligent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behavior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terms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7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computational </a:t>
            </a:r>
            <a:r>
              <a:rPr sz="2700" spc="5" dirty="0">
                <a:latin typeface="Times New Roman"/>
                <a:cs typeface="Times New Roman"/>
              </a:rPr>
              <a:t> processes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-- </a:t>
            </a:r>
            <a:r>
              <a:rPr sz="2700" spc="-5" dirty="0">
                <a:latin typeface="Times New Roman"/>
                <a:cs typeface="Times New Roman"/>
              </a:rPr>
              <a:t>Schalkoff,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1990</a:t>
            </a:r>
            <a:endParaRPr sz="2700">
              <a:latin typeface="Times New Roman"/>
              <a:cs typeface="Times New Roman"/>
            </a:endParaRPr>
          </a:p>
          <a:p>
            <a:pPr marL="356870" marR="15875" indent="-344805" algn="just">
              <a:lnSpc>
                <a:spcPct val="90100"/>
              </a:lnSpc>
              <a:spcBef>
                <a:spcPts val="680"/>
              </a:spcBef>
            </a:pPr>
            <a:r>
              <a:rPr sz="2700" spc="5" dirty="0">
                <a:latin typeface="Times New Roman"/>
                <a:cs typeface="Times New Roman"/>
              </a:rPr>
              <a:t>―The </a:t>
            </a:r>
            <a:r>
              <a:rPr sz="2700" spc="-5" dirty="0">
                <a:latin typeface="Times New Roman"/>
                <a:cs typeface="Times New Roman"/>
              </a:rPr>
              <a:t>branch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computer </a:t>
            </a:r>
            <a:r>
              <a:rPr sz="2700" dirty="0">
                <a:latin typeface="Times New Roman"/>
                <a:cs typeface="Times New Roman"/>
              </a:rPr>
              <a:t>science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 </a:t>
            </a:r>
            <a:r>
              <a:rPr sz="2700" spc="-5" dirty="0">
                <a:latin typeface="Times New Roman"/>
                <a:cs typeface="Times New Roman"/>
              </a:rPr>
              <a:t>is concerned</a:t>
            </a:r>
            <a:r>
              <a:rPr sz="2700" dirty="0">
                <a:latin typeface="Times New Roman"/>
                <a:cs typeface="Times New Roman"/>
              </a:rPr>
              <a:t> with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automation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7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intelligent </a:t>
            </a:r>
            <a:r>
              <a:rPr sz="2700" spc="-5" dirty="0">
                <a:latin typeface="Times New Roman"/>
                <a:cs typeface="Times New Roman"/>
              </a:rPr>
              <a:t>behavior </a:t>
            </a:r>
            <a:r>
              <a:rPr sz="2700" spc="-10" dirty="0">
                <a:latin typeface="Times New Roman"/>
                <a:cs typeface="Times New Roman"/>
              </a:rPr>
              <a:t>-- </a:t>
            </a:r>
            <a:r>
              <a:rPr sz="2700" spc="5" dirty="0">
                <a:latin typeface="Times New Roman"/>
                <a:cs typeface="Times New Roman"/>
              </a:rPr>
              <a:t>Luger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Stubblefield,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1993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287959"/>
            <a:ext cx="8074025" cy="50228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3200" b="1" spc="-5" dirty="0">
                <a:latin typeface="Times New Roman"/>
                <a:cs typeface="Times New Roman"/>
              </a:rPr>
              <a:t>M</a:t>
            </a:r>
            <a:r>
              <a:rPr sz="3200" b="1" spc="-10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J</a:t>
            </a:r>
            <a:r>
              <a:rPr sz="3200" b="1" spc="-25" dirty="0">
                <a:latin typeface="Times New Roman"/>
                <a:cs typeface="Times New Roman"/>
              </a:rPr>
              <a:t>O</a:t>
            </a:r>
            <a:r>
              <a:rPr sz="3200" b="1" spc="-10" dirty="0">
                <a:latin typeface="Times New Roman"/>
                <a:cs typeface="Times New Roman"/>
              </a:rPr>
              <a:t>R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C</a:t>
            </a:r>
            <a:r>
              <a:rPr sz="3200" b="1" spc="-254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-5" dirty="0">
                <a:latin typeface="Times New Roman"/>
                <a:cs typeface="Times New Roman"/>
              </a:rPr>
              <a:t>E</a:t>
            </a:r>
            <a:r>
              <a:rPr sz="3200" b="1" spc="-25" dirty="0">
                <a:latin typeface="Times New Roman"/>
                <a:cs typeface="Times New Roman"/>
              </a:rPr>
              <a:t>GO</a:t>
            </a:r>
            <a:r>
              <a:rPr sz="3200" b="1" spc="-5" dirty="0">
                <a:latin typeface="Times New Roman"/>
                <a:cs typeface="Times New Roman"/>
              </a:rPr>
              <a:t>RIES</a:t>
            </a:r>
            <a:r>
              <a:rPr sz="3200" b="1" spc="6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O</a:t>
            </a:r>
            <a:r>
              <a:rPr sz="3200" b="1" spc="-5" dirty="0">
                <a:latin typeface="Times New Roman"/>
                <a:cs typeface="Times New Roman"/>
              </a:rPr>
              <a:t>F</a:t>
            </a:r>
            <a:r>
              <a:rPr sz="3200" b="1" spc="-28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AI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56540" algn="l"/>
              </a:tabLst>
            </a:pP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dirty="0">
                <a:latin typeface="Times New Roman"/>
                <a:cs typeface="Times New Roman"/>
              </a:rPr>
              <a:t>study of how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15" dirty="0">
                <a:latin typeface="Times New Roman"/>
                <a:cs typeface="Times New Roman"/>
              </a:rPr>
              <a:t>make </a:t>
            </a:r>
            <a:r>
              <a:rPr sz="3200" spc="-5" dirty="0">
                <a:latin typeface="Times New Roman"/>
                <a:cs typeface="Times New Roman"/>
              </a:rPr>
              <a:t>computers </a:t>
            </a:r>
            <a:r>
              <a:rPr sz="3200" spc="5" dirty="0">
                <a:latin typeface="Times New Roman"/>
                <a:cs typeface="Times New Roman"/>
              </a:rPr>
              <a:t>do 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things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moment,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people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better.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term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AI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defined by each author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ways</a:t>
            </a:r>
            <a:r>
              <a:rPr sz="32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which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falls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4 categories</a:t>
            </a:r>
            <a:endParaRPr sz="3200">
              <a:latin typeface="Times New Roman"/>
              <a:cs typeface="Times New Roman"/>
            </a:endParaRPr>
          </a:p>
          <a:p>
            <a:pPr marL="12700" marR="2725420">
              <a:lnSpc>
                <a:spcPts val="4660"/>
              </a:lnSpc>
              <a:spcBef>
                <a:spcPts val="275"/>
              </a:spcBef>
            </a:pPr>
            <a:r>
              <a:rPr sz="3200" spc="-10" dirty="0">
                <a:latin typeface="Times New Roman"/>
                <a:cs typeface="Times New Roman"/>
              </a:rPr>
              <a:t>1.Systems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think </a:t>
            </a:r>
            <a:r>
              <a:rPr sz="3200" spc="-5" dirty="0">
                <a:latin typeface="Times New Roman"/>
                <a:cs typeface="Times New Roman"/>
              </a:rPr>
              <a:t>like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human.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2.Systems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like</a:t>
            </a:r>
            <a:r>
              <a:rPr sz="3200" spc="-10" dirty="0">
                <a:latin typeface="Times New Roman"/>
                <a:cs typeface="Times New Roman"/>
              </a:rPr>
              <a:t> human.</a:t>
            </a:r>
            <a:endParaRPr sz="3200">
              <a:latin typeface="Times New Roman"/>
              <a:cs typeface="Times New Roman"/>
            </a:endParaRPr>
          </a:p>
          <a:p>
            <a:pPr marL="318770" indent="-306705">
              <a:lnSpc>
                <a:spcPct val="100000"/>
              </a:lnSpc>
              <a:spcBef>
                <a:spcPts val="500"/>
              </a:spcBef>
              <a:buSzPct val="96875"/>
              <a:buAutoNum type="arabicPeriod" startAt="3"/>
              <a:tabLst>
                <a:tab pos="319405" algn="l"/>
              </a:tabLst>
            </a:pPr>
            <a:r>
              <a:rPr sz="3200" spc="-15" dirty="0">
                <a:latin typeface="Times New Roman"/>
                <a:cs typeface="Times New Roman"/>
              </a:rPr>
              <a:t>Systems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think </a:t>
            </a:r>
            <a:r>
              <a:rPr sz="3200" spc="-25" dirty="0">
                <a:latin typeface="Times New Roman"/>
                <a:cs typeface="Times New Roman"/>
              </a:rPr>
              <a:t>rationally.</a:t>
            </a:r>
            <a:endParaRPr sz="3200">
              <a:latin typeface="Times New Roman"/>
              <a:cs typeface="Times New Roman"/>
            </a:endParaRPr>
          </a:p>
          <a:p>
            <a:pPr marL="318770" indent="-306705">
              <a:lnSpc>
                <a:spcPct val="100000"/>
              </a:lnSpc>
              <a:spcBef>
                <a:spcPts val="790"/>
              </a:spcBef>
              <a:buSzPct val="96875"/>
              <a:buAutoNum type="arabicPeriod" startAt="3"/>
              <a:tabLst>
                <a:tab pos="319405" algn="l"/>
              </a:tabLst>
            </a:pPr>
            <a:r>
              <a:rPr sz="3200" spc="-15" dirty="0">
                <a:latin typeface="Times New Roman"/>
                <a:cs typeface="Times New Roman"/>
              </a:rPr>
              <a:t>Systems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rationally.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451" y="162509"/>
            <a:ext cx="2435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0000"/>
                </a:solidFill>
              </a:rPr>
              <a:t>SYLLABUS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838200"/>
            <a:ext cx="6484154" cy="56561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421" y="316230"/>
            <a:ext cx="70808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/>
              <a:t>1</a:t>
            </a:r>
            <a:r>
              <a:rPr sz="2800" dirty="0"/>
              <a:t>.</a:t>
            </a:r>
            <a:r>
              <a:rPr sz="2800" spc="-180" dirty="0"/>
              <a:t> </a:t>
            </a:r>
            <a:r>
              <a:rPr sz="2800" spc="-10" dirty="0"/>
              <a:t>A</a:t>
            </a:r>
            <a:r>
              <a:rPr sz="2800" dirty="0"/>
              <a:t>ct</a:t>
            </a:r>
            <a:r>
              <a:rPr sz="2800" spc="10" dirty="0"/>
              <a:t>i</a:t>
            </a:r>
            <a:r>
              <a:rPr sz="2800" dirty="0"/>
              <a:t>ng</a:t>
            </a:r>
            <a:r>
              <a:rPr sz="2800" spc="-25" dirty="0"/>
              <a:t> </a:t>
            </a:r>
            <a:r>
              <a:rPr sz="2800" spc="5" dirty="0"/>
              <a:t>Hu</a:t>
            </a:r>
            <a:r>
              <a:rPr sz="2800" spc="-35" dirty="0"/>
              <a:t>m</a:t>
            </a:r>
            <a:r>
              <a:rPr sz="2800" spc="5" dirty="0"/>
              <a:t>a</a:t>
            </a:r>
            <a:r>
              <a:rPr sz="2800" dirty="0"/>
              <a:t>n</a:t>
            </a:r>
            <a:r>
              <a:rPr sz="2800" spc="5" dirty="0"/>
              <a:t>ly</a:t>
            </a:r>
            <a:r>
              <a:rPr sz="2800" dirty="0"/>
              <a:t>:</a:t>
            </a:r>
            <a:r>
              <a:rPr sz="2800" spc="-75" dirty="0"/>
              <a:t> </a:t>
            </a:r>
            <a:r>
              <a:rPr sz="2800" dirty="0"/>
              <a:t>The</a:t>
            </a:r>
            <a:r>
              <a:rPr sz="2800" spc="-55" dirty="0"/>
              <a:t> </a:t>
            </a:r>
            <a:r>
              <a:rPr sz="2800" spc="-260" dirty="0"/>
              <a:t>T</a:t>
            </a:r>
            <a:r>
              <a:rPr sz="2800" dirty="0"/>
              <a:t>ur</a:t>
            </a:r>
            <a:r>
              <a:rPr sz="2800" spc="5" dirty="0"/>
              <a:t>i</a:t>
            </a:r>
            <a:r>
              <a:rPr sz="2800" dirty="0"/>
              <a:t>ng</a:t>
            </a:r>
            <a:r>
              <a:rPr sz="2800" spc="-95" dirty="0"/>
              <a:t> </a:t>
            </a:r>
            <a:r>
              <a:rPr sz="2800" spc="-260" dirty="0"/>
              <a:t>T</a:t>
            </a:r>
            <a:r>
              <a:rPr sz="2800" dirty="0"/>
              <a:t>e</a:t>
            </a:r>
            <a:r>
              <a:rPr sz="2800" spc="10" dirty="0"/>
              <a:t>s</a:t>
            </a:r>
            <a:r>
              <a:rPr sz="2800" dirty="0"/>
              <a:t>t</a:t>
            </a:r>
            <a:r>
              <a:rPr sz="2800" spc="-175" dirty="0"/>
              <a:t> </a:t>
            </a:r>
            <a:r>
              <a:rPr sz="2800" spc="-10" dirty="0"/>
              <a:t>A</a:t>
            </a:r>
            <a:r>
              <a:rPr sz="2800" dirty="0"/>
              <a:t>pp</a:t>
            </a:r>
            <a:r>
              <a:rPr sz="2800" spc="-55" dirty="0"/>
              <a:t>r</a:t>
            </a:r>
            <a:r>
              <a:rPr sz="2800" spc="5" dirty="0"/>
              <a:t>oa</a:t>
            </a:r>
            <a:r>
              <a:rPr sz="2800" dirty="0"/>
              <a:t>ch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6244" y="745693"/>
            <a:ext cx="8091170" cy="5132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 indent="-113030" algn="just">
              <a:lnSpc>
                <a:spcPct val="100000"/>
              </a:lnSpc>
              <a:spcBef>
                <a:spcPts val="95"/>
              </a:spcBef>
              <a:buSzPct val="96000"/>
              <a:buFont typeface="Arial MT"/>
              <a:buChar char="•"/>
              <a:tabLst>
                <a:tab pos="125730" algn="l"/>
              </a:tabLst>
            </a:pPr>
            <a:r>
              <a:rPr sz="2500" spc="-16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spc="-2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opo</a:t>
            </a:r>
            <a:r>
              <a:rPr sz="2500" spc="-2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9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ur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 in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1950</a:t>
            </a:r>
            <a:endParaRPr sz="2500">
              <a:latin typeface="Times New Roman"/>
              <a:cs typeface="Times New Roman"/>
            </a:endParaRPr>
          </a:p>
          <a:p>
            <a:pPr marL="125095" indent="-113030" algn="just">
              <a:lnSpc>
                <a:spcPct val="100000"/>
              </a:lnSpc>
              <a:spcBef>
                <a:spcPts val="5"/>
              </a:spcBef>
              <a:buSzPct val="96000"/>
              <a:buFont typeface="Arial MT"/>
              <a:buChar char="•"/>
              <a:tabLst>
                <a:tab pos="12573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10" dirty="0">
                <a:latin typeface="Times New Roman"/>
                <a:cs typeface="Times New Roman"/>
              </a:rPr>
              <a:t>computer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asked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questions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human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interrogator.</a:t>
            </a: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600"/>
              </a:spcBef>
              <a:buSzPct val="96000"/>
              <a:buFont typeface="Arial MT"/>
              <a:buChar char="•"/>
              <a:tabLst>
                <a:tab pos="12573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computer </a:t>
            </a:r>
            <a:r>
              <a:rPr sz="2500" dirty="0">
                <a:latin typeface="Times New Roman"/>
                <a:cs typeface="Times New Roman"/>
              </a:rPr>
              <a:t>passes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test if a </a:t>
            </a:r>
            <a:r>
              <a:rPr sz="2500" dirty="0">
                <a:latin typeface="Times New Roman"/>
                <a:cs typeface="Times New Roman"/>
              </a:rPr>
              <a:t>human </a:t>
            </a:r>
            <a:r>
              <a:rPr sz="2500" spc="-10" dirty="0">
                <a:latin typeface="Times New Roman"/>
                <a:cs typeface="Times New Roman"/>
              </a:rPr>
              <a:t>interrogator, </a:t>
            </a:r>
            <a:r>
              <a:rPr sz="2500" spc="-5" dirty="0">
                <a:latin typeface="Times New Roman"/>
                <a:cs typeface="Times New Roman"/>
              </a:rPr>
              <a:t>after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posing </a:t>
            </a:r>
            <a:r>
              <a:rPr sz="2500" spc="-10" dirty="0">
                <a:latin typeface="Times New Roman"/>
                <a:cs typeface="Times New Roman"/>
              </a:rPr>
              <a:t>some </a:t>
            </a:r>
            <a:r>
              <a:rPr sz="2500" dirty="0">
                <a:latin typeface="Times New Roman"/>
                <a:cs typeface="Times New Roman"/>
              </a:rPr>
              <a:t>written questions, cannot tell whether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written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responses</a:t>
            </a:r>
            <a:r>
              <a:rPr sz="2500" dirty="0">
                <a:latin typeface="Times New Roman"/>
                <a:cs typeface="Times New Roman"/>
              </a:rPr>
              <a:t> come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person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not.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Programming</a:t>
            </a:r>
            <a:r>
              <a:rPr sz="2500" spc="6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computer to </a:t>
            </a:r>
            <a:r>
              <a:rPr sz="2500" dirty="0">
                <a:latin typeface="Times New Roman"/>
                <a:cs typeface="Times New Roman"/>
              </a:rPr>
              <a:t>pass,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computer need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possess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following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capabilities:</a:t>
            </a:r>
            <a:endParaRPr sz="2500">
              <a:latin typeface="Times New Roman"/>
              <a:cs typeface="Times New Roman"/>
            </a:endParaRPr>
          </a:p>
          <a:p>
            <a:pPr marL="915035" marR="588010" indent="-902969" algn="just">
              <a:lnSpc>
                <a:spcPct val="80000"/>
              </a:lnSpc>
              <a:spcBef>
                <a:spcPts val="605"/>
              </a:spcBef>
            </a:pPr>
            <a:r>
              <a:rPr sz="2500" b="1" spc="-5" dirty="0">
                <a:latin typeface="Times New Roman"/>
                <a:cs typeface="Times New Roman"/>
              </a:rPr>
              <a:t>Natural</a:t>
            </a:r>
            <a:r>
              <a:rPr sz="2500" b="1" spc="770" dirty="0">
                <a:latin typeface="Times New Roman"/>
                <a:cs typeface="Times New Roman"/>
              </a:rPr>
              <a:t>    </a:t>
            </a:r>
            <a:r>
              <a:rPr sz="2500" b="1" spc="-5" dirty="0">
                <a:latin typeface="Times New Roman"/>
                <a:cs typeface="Times New Roman"/>
              </a:rPr>
              <a:t>language</a:t>
            </a:r>
            <a:r>
              <a:rPr sz="2500" b="1" spc="819" dirty="0">
                <a:latin typeface="Times New Roman"/>
                <a:cs typeface="Times New Roman"/>
              </a:rPr>
              <a:t>   </a:t>
            </a:r>
            <a:r>
              <a:rPr sz="2500" b="1" spc="-10" dirty="0">
                <a:latin typeface="Times New Roman"/>
                <a:cs typeface="Times New Roman"/>
              </a:rPr>
              <a:t>processing</a:t>
            </a:r>
            <a:r>
              <a:rPr sz="2500" b="1" spc="910" dirty="0">
                <a:latin typeface="Times New Roman"/>
                <a:cs typeface="Times New Roman"/>
              </a:rPr>
              <a:t> 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615" dirty="0">
                <a:latin typeface="Times New Roman"/>
                <a:cs typeface="Times New Roman"/>
              </a:rPr>
              <a:t>    </a:t>
            </a:r>
            <a:r>
              <a:rPr sz="2500" spc="-5" dirty="0">
                <a:latin typeface="Times New Roman"/>
                <a:cs typeface="Times New Roman"/>
              </a:rPr>
              <a:t>enable it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communicate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successfully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English.</a:t>
            </a:r>
            <a:endParaRPr sz="2500">
              <a:latin typeface="Times New Roman"/>
              <a:cs typeface="Times New Roman"/>
            </a:endParaRPr>
          </a:p>
          <a:p>
            <a:pPr marL="915035" marR="588010" indent="-902969" algn="just">
              <a:lnSpc>
                <a:spcPts val="2400"/>
              </a:lnSpc>
              <a:spcBef>
                <a:spcPts val="580"/>
              </a:spcBef>
            </a:pPr>
            <a:r>
              <a:rPr sz="2500" b="1" dirty="0">
                <a:latin typeface="Times New Roman"/>
                <a:cs typeface="Times New Roman"/>
              </a:rPr>
              <a:t>Knowledge   </a:t>
            </a:r>
            <a:r>
              <a:rPr sz="2500" b="1" spc="-15" dirty="0">
                <a:latin typeface="Times New Roman"/>
                <a:cs typeface="Times New Roman"/>
              </a:rPr>
              <a:t>representation</a:t>
            </a:r>
            <a:r>
              <a:rPr sz="2500" b="1" spc="900" dirty="0">
                <a:latin typeface="Times New Roman"/>
                <a:cs typeface="Times New Roman"/>
              </a:rPr>
              <a:t> </a:t>
            </a:r>
            <a:r>
              <a:rPr sz="2500" b="1" spc="9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615" dirty="0">
                <a:latin typeface="Times New Roman"/>
                <a:cs typeface="Times New Roman"/>
              </a:rPr>
              <a:t>  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store</a:t>
            </a:r>
            <a:r>
              <a:rPr sz="2500" spc="12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what</a:t>
            </a:r>
            <a:r>
              <a:rPr sz="2500" spc="12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knows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hears</a:t>
            </a:r>
            <a:endParaRPr sz="2500">
              <a:latin typeface="Times New Roman"/>
              <a:cs typeface="Times New Roman"/>
            </a:endParaRPr>
          </a:p>
          <a:p>
            <a:pPr marL="12700" marR="24765">
              <a:lnSpc>
                <a:spcPts val="2400"/>
              </a:lnSpc>
              <a:spcBef>
                <a:spcPts val="605"/>
              </a:spcBef>
              <a:tabLst>
                <a:tab pos="715962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Au</a:t>
            </a:r>
            <a:r>
              <a:rPr sz="2500" b="1" dirty="0">
                <a:latin typeface="Times New Roman"/>
                <a:cs typeface="Times New Roman"/>
              </a:rPr>
              <a:t>t</a:t>
            </a:r>
            <a:r>
              <a:rPr sz="2500" b="1" spc="-5" dirty="0">
                <a:latin typeface="Times New Roman"/>
                <a:cs typeface="Times New Roman"/>
              </a:rPr>
              <a:t>o</a:t>
            </a:r>
            <a:r>
              <a:rPr sz="2500" b="1" spc="-45" dirty="0">
                <a:latin typeface="Times New Roman"/>
                <a:cs typeface="Times New Roman"/>
              </a:rPr>
              <a:t>m</a:t>
            </a:r>
            <a:r>
              <a:rPr sz="2500" b="1" spc="-5" dirty="0">
                <a:latin typeface="Times New Roman"/>
                <a:cs typeface="Times New Roman"/>
              </a:rPr>
              <a:t>a</a:t>
            </a:r>
            <a:r>
              <a:rPr sz="2500" b="1" dirty="0">
                <a:latin typeface="Times New Roman"/>
                <a:cs typeface="Times New Roman"/>
              </a:rPr>
              <a:t>t</a:t>
            </a:r>
            <a:r>
              <a:rPr sz="2500" b="1" spc="-5" dirty="0">
                <a:latin typeface="Times New Roman"/>
                <a:cs typeface="Times New Roman"/>
              </a:rPr>
              <a:t>ed</a:t>
            </a:r>
            <a:r>
              <a:rPr sz="2500" b="1" spc="40" dirty="0">
                <a:latin typeface="Times New Roman"/>
                <a:cs typeface="Times New Roman"/>
              </a:rPr>
              <a:t> </a:t>
            </a:r>
            <a:r>
              <a:rPr sz="2500" b="1" spc="-60" dirty="0">
                <a:latin typeface="Times New Roman"/>
                <a:cs typeface="Times New Roman"/>
              </a:rPr>
              <a:t>r</a:t>
            </a:r>
            <a:r>
              <a:rPr sz="2500" b="1" spc="-5" dirty="0">
                <a:latin typeface="Times New Roman"/>
                <a:cs typeface="Times New Roman"/>
              </a:rPr>
              <a:t>ea</a:t>
            </a:r>
            <a:r>
              <a:rPr sz="2500" b="1" spc="-20" dirty="0">
                <a:latin typeface="Times New Roman"/>
                <a:cs typeface="Times New Roman"/>
              </a:rPr>
              <a:t>s</a:t>
            </a:r>
            <a:r>
              <a:rPr sz="2500" b="1" spc="-5" dirty="0">
                <a:latin typeface="Times New Roman"/>
                <a:cs typeface="Times New Roman"/>
              </a:rPr>
              <a:t>oni</a:t>
            </a:r>
            <a:r>
              <a:rPr sz="2500" b="1" dirty="0">
                <a:latin typeface="Times New Roman"/>
                <a:cs typeface="Times New Roman"/>
              </a:rPr>
              <a:t>n</a:t>
            </a:r>
            <a:r>
              <a:rPr sz="2500" b="1" spc="-5" dirty="0">
                <a:latin typeface="Times New Roman"/>
                <a:cs typeface="Times New Roman"/>
              </a:rPr>
              <a:t>g</a:t>
            </a:r>
            <a:r>
              <a:rPr sz="2500" b="1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info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2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ati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answer  questions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draw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conclusions.</a:t>
            </a:r>
            <a:endParaRPr sz="2500">
              <a:latin typeface="Times New Roman"/>
              <a:cs typeface="Times New Roman"/>
            </a:endParaRPr>
          </a:p>
          <a:p>
            <a:pPr marL="12700" marR="822325">
              <a:lnSpc>
                <a:spcPts val="2400"/>
              </a:lnSpc>
              <a:spcBef>
                <a:spcPts val="600"/>
              </a:spcBef>
              <a:tabLst>
                <a:tab pos="701357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M</a:t>
            </a:r>
            <a:r>
              <a:rPr sz="2500" b="1" spc="-15" dirty="0">
                <a:latin typeface="Times New Roman"/>
                <a:cs typeface="Times New Roman"/>
              </a:rPr>
              <a:t>a</a:t>
            </a:r>
            <a:r>
              <a:rPr sz="2500" b="1" spc="-5" dirty="0">
                <a:latin typeface="Times New Roman"/>
                <a:cs typeface="Times New Roman"/>
              </a:rPr>
              <a:t>chine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lea</a:t>
            </a:r>
            <a:r>
              <a:rPr sz="2500" b="1" spc="-15" dirty="0">
                <a:latin typeface="Times New Roman"/>
                <a:cs typeface="Times New Roman"/>
              </a:rPr>
              <a:t>r</a:t>
            </a:r>
            <a:r>
              <a:rPr sz="2500" b="1" spc="-5" dirty="0">
                <a:latin typeface="Times New Roman"/>
                <a:cs typeface="Times New Roman"/>
              </a:rPr>
              <a:t>ning</a:t>
            </a:r>
            <a:r>
              <a:rPr sz="2500" b="1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</a:t>
            </a:r>
            <a:r>
              <a:rPr sz="2500" spc="-2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pt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circu</a:t>
            </a:r>
            <a:r>
              <a:rPr sz="2500" spc="-35" dirty="0">
                <a:latin typeface="Times New Roman"/>
                <a:cs typeface="Times New Roman"/>
              </a:rPr>
              <a:t>m</a:t>
            </a:r>
            <a:r>
              <a:rPr sz="2500" spc="-2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tan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  detect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extrapolate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patterns.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63" y="204673"/>
            <a:ext cx="7088505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 dirty="0"/>
              <a:t>2.</a:t>
            </a:r>
            <a:r>
              <a:rPr sz="2400" spc="190" dirty="0"/>
              <a:t> </a:t>
            </a:r>
            <a:r>
              <a:rPr sz="2800" spc="-5" dirty="0"/>
              <a:t>Thinking</a:t>
            </a:r>
            <a:r>
              <a:rPr sz="2800" spc="295" dirty="0"/>
              <a:t> </a:t>
            </a:r>
            <a:r>
              <a:rPr sz="2800" dirty="0"/>
              <a:t>humanly:</a:t>
            </a:r>
            <a:r>
              <a:rPr sz="2800" spc="285" dirty="0"/>
              <a:t> </a:t>
            </a:r>
            <a:r>
              <a:rPr sz="2800" dirty="0"/>
              <a:t>The</a:t>
            </a:r>
            <a:r>
              <a:rPr sz="2800" spc="285" dirty="0"/>
              <a:t> </a:t>
            </a:r>
            <a:r>
              <a:rPr sz="2800" spc="-5" dirty="0"/>
              <a:t>cognitive</a:t>
            </a:r>
            <a:r>
              <a:rPr sz="2800" spc="300" dirty="0"/>
              <a:t> </a:t>
            </a:r>
            <a:r>
              <a:rPr sz="2800" spc="-5" dirty="0"/>
              <a:t>modeling </a:t>
            </a:r>
            <a:r>
              <a:rPr sz="2800" spc="-685" dirty="0"/>
              <a:t> </a:t>
            </a:r>
            <a:r>
              <a:rPr sz="2800" spc="-5" dirty="0"/>
              <a:t>approach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45463" y="1101039"/>
            <a:ext cx="7091680" cy="53149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6985" algn="just">
              <a:lnSpc>
                <a:spcPts val="3000"/>
              </a:lnSpc>
              <a:spcBef>
                <a:spcPts val="509"/>
              </a:spcBef>
              <a:buSzPct val="96428"/>
              <a:buFont typeface="Arial MT"/>
              <a:buChar char="•"/>
              <a:tabLst>
                <a:tab pos="138430" algn="l"/>
              </a:tabLst>
            </a:pPr>
            <a:r>
              <a:rPr sz="2800" spc="-125" dirty="0">
                <a:latin typeface="Times New Roman"/>
                <a:cs typeface="Times New Roman"/>
              </a:rPr>
              <a:t>We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inside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actual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human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mind: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introspection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trying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capture </a:t>
            </a:r>
            <a:r>
              <a:rPr sz="2800" spc="10" dirty="0">
                <a:latin typeface="Times New Roman"/>
                <a:cs typeface="Times New Roman"/>
              </a:rPr>
              <a:t>our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own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thoughts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go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by;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2800" spc="5" dirty="0">
                <a:latin typeface="Arial MT"/>
                <a:cs typeface="Arial MT"/>
              </a:rPr>
              <a:t>–</a:t>
            </a:r>
            <a:r>
              <a:rPr sz="2800" spc="5" dirty="0">
                <a:latin typeface="Times New Roman"/>
                <a:cs typeface="Times New Roman"/>
              </a:rPr>
              <a:t>Through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psychological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experiments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700"/>
              </a:spcBef>
              <a:buSzPct val="96428"/>
              <a:buFont typeface="Arial MT"/>
              <a:buChar char="•"/>
              <a:tabLst>
                <a:tab pos="13843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Newell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Herbert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Simon,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who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developed</a:t>
            </a:r>
            <a:r>
              <a:rPr sz="2800" dirty="0">
                <a:latin typeface="Times New Roman"/>
                <a:cs typeface="Times New Roman"/>
              </a:rPr>
              <a:t> GPS, the </a:t>
            </a:r>
            <a:r>
              <a:rPr sz="2800" spc="-5" dirty="0">
                <a:latin typeface="Times New Roman"/>
                <a:cs typeface="Times New Roman"/>
              </a:rPr>
              <a:t>―General </a:t>
            </a:r>
            <a:r>
              <a:rPr sz="2800" dirty="0">
                <a:latin typeface="Times New Roman"/>
                <a:cs typeface="Times New Roman"/>
              </a:rPr>
              <a:t>Problem </a:t>
            </a:r>
            <a:r>
              <a:rPr sz="2800" spc="-5" dirty="0">
                <a:latin typeface="Times New Roman"/>
                <a:cs typeface="Times New Roman"/>
              </a:rPr>
              <a:t>Solver‖ </a:t>
            </a:r>
            <a:r>
              <a:rPr sz="2800" dirty="0">
                <a:latin typeface="Times New Roman"/>
                <a:cs typeface="Times New Roman"/>
              </a:rPr>
              <a:t> tried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trace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reasoning </a:t>
            </a:r>
            <a:r>
              <a:rPr sz="2800" spc="-10" dirty="0">
                <a:latin typeface="Times New Roman"/>
                <a:cs typeface="Times New Roman"/>
              </a:rPr>
              <a:t>steps</a:t>
            </a:r>
            <a:r>
              <a:rPr sz="2800" spc="-5" dirty="0">
                <a:latin typeface="Times New Roman"/>
                <a:cs typeface="Times New Roman"/>
              </a:rPr>
              <a:t> to traces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human subjects </a:t>
            </a:r>
            <a:r>
              <a:rPr sz="2800" dirty="0">
                <a:latin typeface="Times New Roman"/>
                <a:cs typeface="Times New Roman"/>
              </a:rPr>
              <a:t>solving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problems.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interdisciplinary</a:t>
            </a:r>
            <a:r>
              <a:rPr sz="2800" dirty="0">
                <a:latin typeface="Times New Roman"/>
                <a:cs typeface="Times New Roman"/>
              </a:rPr>
              <a:t> field</a:t>
            </a:r>
            <a:r>
              <a:rPr sz="2800" spc="7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7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cognitive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science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brings together computer </a:t>
            </a:r>
            <a:r>
              <a:rPr sz="2800" spc="-10" dirty="0">
                <a:latin typeface="Times New Roman"/>
                <a:cs typeface="Times New Roman"/>
              </a:rPr>
              <a:t>models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spc="5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experimental techniques </a:t>
            </a:r>
            <a:r>
              <a:rPr sz="2800" spc="5" dirty="0">
                <a:latin typeface="Times New Roman"/>
                <a:cs typeface="Times New Roman"/>
              </a:rPr>
              <a:t>from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psychology </a:t>
            </a:r>
            <a:r>
              <a:rPr sz="2800" spc="5" dirty="0">
                <a:latin typeface="Times New Roman"/>
                <a:cs typeface="Times New Roman"/>
              </a:rPr>
              <a:t>to try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precise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testable</a:t>
            </a:r>
            <a:r>
              <a:rPr sz="2800" spc="6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theories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463" y="6346037"/>
            <a:ext cx="41332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Times New Roman"/>
                <a:cs typeface="Times New Roman"/>
              </a:rPr>
              <a:t>workings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human </a:t>
            </a:r>
            <a:r>
              <a:rPr sz="2800" spc="-10" dirty="0">
                <a:latin typeface="Times New Roman"/>
                <a:cs typeface="Times New Roman"/>
              </a:rPr>
              <a:t>mind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245" y="63536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788" y="395985"/>
            <a:ext cx="731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5" dirty="0"/>
              <a:t> </a:t>
            </a:r>
            <a:r>
              <a:rPr sz="2400" dirty="0"/>
              <a:t>Thinking</a:t>
            </a:r>
            <a:r>
              <a:rPr sz="2400" spc="-80" dirty="0"/>
              <a:t> </a:t>
            </a:r>
            <a:r>
              <a:rPr sz="2400" spc="-5" dirty="0"/>
              <a:t>rationally</a:t>
            </a:r>
            <a:r>
              <a:rPr sz="2400" spc="-80" dirty="0"/>
              <a:t> </a:t>
            </a:r>
            <a:r>
              <a:rPr sz="2400" dirty="0"/>
              <a:t>:</a:t>
            </a:r>
            <a:r>
              <a:rPr sz="2400" spc="-55" dirty="0"/>
              <a:t> </a:t>
            </a:r>
            <a:r>
              <a:rPr sz="2400" dirty="0"/>
              <a:t>The</a:t>
            </a:r>
            <a:r>
              <a:rPr sz="2400" spc="25" dirty="0"/>
              <a:t> </a:t>
            </a:r>
            <a:r>
              <a:rPr sz="2400" dirty="0"/>
              <a:t>“laws</a:t>
            </a:r>
            <a:r>
              <a:rPr sz="2400" spc="-40" dirty="0"/>
              <a:t> </a:t>
            </a:r>
            <a:r>
              <a:rPr sz="2400" dirty="0"/>
              <a:t>of</a:t>
            </a:r>
            <a:r>
              <a:rPr sz="2400" spc="20" dirty="0"/>
              <a:t> </a:t>
            </a:r>
            <a:r>
              <a:rPr sz="2400" dirty="0"/>
              <a:t>thought</a:t>
            </a:r>
            <a:r>
              <a:rPr sz="2400" spc="-45" dirty="0"/>
              <a:t> </a:t>
            </a:r>
            <a:r>
              <a:rPr sz="2400" spc="-5" dirty="0"/>
              <a:t>approach”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6244" y="852627"/>
            <a:ext cx="8093709" cy="539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7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Greek</a:t>
            </a:r>
            <a:r>
              <a:rPr sz="3200" spc="7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philosopher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Aristotle</a:t>
            </a:r>
            <a:r>
              <a:rPr sz="3200" spc="7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was</a:t>
            </a:r>
            <a:r>
              <a:rPr sz="3200" spc="7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7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of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first to </a:t>
            </a:r>
            <a:r>
              <a:rPr sz="3200" spc="-10" dirty="0">
                <a:latin typeface="Times New Roman"/>
                <a:cs typeface="Times New Roman"/>
              </a:rPr>
              <a:t>attempt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codify </a:t>
            </a:r>
            <a:r>
              <a:rPr sz="3200" spc="-5" dirty="0">
                <a:latin typeface="Times New Roman"/>
                <a:cs typeface="Times New Roman"/>
              </a:rPr>
              <a:t>―right thinking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irrefutable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(ie.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Impossible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deny) </a:t>
            </a:r>
            <a:r>
              <a:rPr sz="3200" dirty="0">
                <a:latin typeface="Times New Roman"/>
                <a:cs typeface="Times New Roman"/>
              </a:rPr>
              <a:t> reasoning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processes.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His</a:t>
            </a:r>
            <a:r>
              <a:rPr sz="3200" dirty="0">
                <a:latin typeface="Times New Roman"/>
                <a:cs typeface="Times New Roman"/>
              </a:rPr>
              <a:t> syllogism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provided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patterns</a:t>
            </a:r>
            <a:r>
              <a:rPr sz="3200" dirty="0">
                <a:latin typeface="Times New Roman"/>
                <a:cs typeface="Times New Roman"/>
              </a:rPr>
              <a:t> for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argument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structures</a:t>
            </a:r>
            <a:r>
              <a:rPr sz="3200" dirty="0">
                <a:latin typeface="Times New Roman"/>
                <a:cs typeface="Times New Roman"/>
              </a:rPr>
              <a:t> that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always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yielded correct </a:t>
            </a:r>
            <a:r>
              <a:rPr sz="3200" dirty="0">
                <a:latin typeface="Times New Roman"/>
                <a:cs typeface="Times New Roman"/>
              </a:rPr>
              <a:t>conclusions </a:t>
            </a:r>
            <a:r>
              <a:rPr sz="3200" spc="-5" dirty="0">
                <a:latin typeface="Times New Roman"/>
                <a:cs typeface="Times New Roman"/>
              </a:rPr>
              <a:t>when given correct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premises—for example, Socrates is a </a:t>
            </a:r>
            <a:r>
              <a:rPr sz="3200" spc="-15" dirty="0">
                <a:latin typeface="Times New Roman"/>
                <a:cs typeface="Times New Roman"/>
              </a:rPr>
              <a:t>man;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men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spc="-10" dirty="0">
                <a:latin typeface="Times New Roman"/>
                <a:cs typeface="Times New Roman"/>
              </a:rPr>
              <a:t>mortal; </a:t>
            </a:r>
            <a:r>
              <a:rPr sz="3200" dirty="0">
                <a:latin typeface="Times New Roman"/>
                <a:cs typeface="Times New Roman"/>
              </a:rPr>
              <a:t>therefore Socrates </a:t>
            </a:r>
            <a:r>
              <a:rPr sz="3200" spc="-5" dirty="0">
                <a:latin typeface="Times New Roman"/>
                <a:cs typeface="Times New Roman"/>
              </a:rPr>
              <a:t>is mortal.‖.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These</a:t>
            </a:r>
            <a:r>
              <a:rPr sz="3200" spc="7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laws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thought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were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supposed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govern </a:t>
            </a:r>
            <a:r>
              <a:rPr sz="3200" spc="-5" dirty="0">
                <a:latin typeface="Times New Roman"/>
                <a:cs typeface="Times New Roman"/>
              </a:rPr>
              <a:t>the operation </a:t>
            </a:r>
            <a:r>
              <a:rPr sz="3200" spc="-15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mind; </a:t>
            </a:r>
            <a:r>
              <a:rPr sz="3200" spc="-5" dirty="0">
                <a:latin typeface="Times New Roman"/>
                <a:cs typeface="Times New Roman"/>
              </a:rPr>
              <a:t>their </a:t>
            </a:r>
            <a:r>
              <a:rPr sz="3200" dirty="0">
                <a:latin typeface="Times New Roman"/>
                <a:cs typeface="Times New Roman"/>
              </a:rPr>
              <a:t>study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initiated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 </a:t>
            </a:r>
            <a:r>
              <a:rPr sz="3200" spc="-5" dirty="0">
                <a:latin typeface="Times New Roman"/>
                <a:cs typeface="Times New Roman"/>
              </a:rPr>
              <a:t>called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777110" y="389381"/>
            <a:ext cx="5846445" cy="1588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latin typeface="Times New Roman"/>
                <a:cs typeface="Times New Roman"/>
              </a:rPr>
              <a:t>4.</a:t>
            </a:r>
            <a:r>
              <a:rPr sz="3200" b="1" spc="-18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Acting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rationally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: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The rational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agent</a:t>
            </a:r>
            <a:r>
              <a:rPr sz="3200" b="1" spc="-10" dirty="0">
                <a:latin typeface="Times New Roman"/>
                <a:cs typeface="Times New Roman"/>
              </a:rPr>
              <a:t> approach</a:t>
            </a:r>
            <a:endParaRPr sz="3200">
              <a:latin typeface="Times New Roman"/>
              <a:cs typeface="Times New Roman"/>
            </a:endParaRPr>
          </a:p>
          <a:p>
            <a:pPr marL="156210" indent="-143510">
              <a:lnSpc>
                <a:spcPct val="100000"/>
              </a:lnSpc>
              <a:spcBef>
                <a:spcPts val="795"/>
              </a:spcBef>
              <a:buSzPct val="96875"/>
              <a:buFont typeface="Arial MT"/>
              <a:buChar char="•"/>
              <a:tabLst>
                <a:tab pos="156210" algn="l"/>
                <a:tab pos="1049020" algn="l"/>
                <a:tab pos="2329815" algn="l"/>
                <a:tab pos="3000375" algn="l"/>
                <a:tab pos="5095240" algn="l"/>
              </a:tabLst>
            </a:pPr>
            <a:r>
              <a:rPr sz="3200" spc="-10" dirty="0">
                <a:latin typeface="Times New Roman"/>
                <a:cs typeface="Times New Roman"/>
              </a:rPr>
              <a:t>An	</a:t>
            </a:r>
            <a:r>
              <a:rPr sz="3200" spc="-5" dirty="0">
                <a:latin typeface="Times New Roman"/>
                <a:cs typeface="Times New Roman"/>
              </a:rPr>
              <a:t>agent	is	</a:t>
            </a:r>
            <a:r>
              <a:rPr sz="3200" dirty="0">
                <a:latin typeface="Times New Roman"/>
                <a:cs typeface="Times New Roman"/>
              </a:rPr>
              <a:t>something	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9173" y="1465275"/>
            <a:ext cx="7581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acts.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1953209"/>
            <a:ext cx="7750809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685" marR="635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Computer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agents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15" dirty="0">
                <a:latin typeface="Times New Roman"/>
                <a:cs typeface="Times New Roman"/>
              </a:rPr>
              <a:t>mere </a:t>
            </a:r>
            <a:r>
              <a:rPr sz="3200" spc="-5" dirty="0">
                <a:latin typeface="Times New Roman"/>
                <a:cs typeface="Times New Roman"/>
              </a:rPr>
              <a:t>programs, </a:t>
            </a:r>
            <a:r>
              <a:rPr sz="3200" dirty="0">
                <a:latin typeface="Times New Roman"/>
                <a:cs typeface="Times New Roman"/>
              </a:rPr>
              <a:t> but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they</a:t>
            </a:r>
            <a:r>
              <a:rPr sz="3200" dirty="0">
                <a:latin typeface="Times New Roman"/>
                <a:cs typeface="Times New Roman"/>
              </a:rPr>
              <a:t> 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following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attributes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also: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(a)operating</a:t>
            </a:r>
            <a:r>
              <a:rPr sz="3200" dirty="0">
                <a:latin typeface="Times New Roman"/>
                <a:cs typeface="Times New Roman"/>
              </a:rPr>
              <a:t> under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autonomous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control,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(b)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perceiving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their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environment,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(c)</a:t>
            </a:r>
            <a:r>
              <a:rPr sz="3200" dirty="0">
                <a:latin typeface="Times New Roman"/>
                <a:cs typeface="Times New Roman"/>
              </a:rPr>
              <a:t> persisting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 </a:t>
            </a:r>
            <a:r>
              <a:rPr sz="3200" spc="-5" dirty="0">
                <a:latin typeface="Times New Roman"/>
                <a:cs typeface="Times New Roman"/>
              </a:rPr>
              <a:t>a prolonged </a:t>
            </a:r>
            <a:r>
              <a:rPr sz="3200" spc="-10" dirty="0">
                <a:latin typeface="Times New Roman"/>
                <a:cs typeface="Times New Roman"/>
              </a:rPr>
              <a:t>time </a:t>
            </a:r>
            <a:r>
              <a:rPr sz="3200" dirty="0">
                <a:latin typeface="Times New Roman"/>
                <a:cs typeface="Times New Roman"/>
              </a:rPr>
              <a:t>period, (e) adapting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change.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rational</a:t>
            </a:r>
            <a:r>
              <a:rPr sz="3200" spc="3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agent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3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acts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as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achieve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best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outcome.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005" y="400939"/>
            <a:ext cx="6878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AGENTS</a:t>
            </a:r>
            <a:r>
              <a:rPr sz="3600" spc="-215" dirty="0">
                <a:solidFill>
                  <a:srgbClr val="FF0000"/>
                </a:solidFill>
              </a:rPr>
              <a:t> </a:t>
            </a:r>
            <a:r>
              <a:rPr sz="3600" spc="-10" dirty="0">
                <a:solidFill>
                  <a:srgbClr val="FF0000"/>
                </a:solidFill>
              </a:rPr>
              <a:t>AND</a:t>
            </a:r>
            <a:r>
              <a:rPr sz="3600" spc="-20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ENVIRONMENTS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52" y="930986"/>
            <a:ext cx="8112125" cy="47415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6350" algn="just">
              <a:lnSpc>
                <a:spcPct val="80000"/>
              </a:lnSpc>
              <a:spcBef>
                <a:spcPts val="780"/>
              </a:spcBef>
              <a:buSzPct val="78571"/>
              <a:buFont typeface="Arial MT"/>
              <a:buChar char="•"/>
              <a:tabLst>
                <a:tab pos="18034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b="1" dirty="0">
                <a:latin typeface="Times New Roman"/>
                <a:cs typeface="Times New Roman"/>
              </a:rPr>
              <a:t>agent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anything that can be viewed </a:t>
            </a:r>
            <a:r>
              <a:rPr sz="280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perceiving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environment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sensors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SENSOR </a:t>
            </a:r>
            <a:r>
              <a:rPr sz="2800" spc="-5" dirty="0">
                <a:latin typeface="Times New Roman"/>
                <a:cs typeface="Times New Roman"/>
              </a:rPr>
              <a:t>acting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upon 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environment through </a:t>
            </a:r>
            <a:r>
              <a:rPr sz="2800" b="1" spc="-5" dirty="0">
                <a:latin typeface="Times New Roman"/>
                <a:cs typeface="Times New Roman"/>
              </a:rPr>
              <a:t>actuators. </a:t>
            </a:r>
            <a:r>
              <a:rPr sz="2800" spc="-1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simple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idea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illustrated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Figure.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690"/>
              </a:lnSpc>
              <a:spcBef>
                <a:spcPts val="455"/>
              </a:spcBef>
              <a:buFont typeface="Arial MT"/>
              <a:buChar char="•"/>
              <a:tabLst>
                <a:tab pos="208279" algn="l"/>
              </a:tabLst>
            </a:pPr>
            <a:r>
              <a:rPr sz="2800" spc="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human </a:t>
            </a:r>
            <a:r>
              <a:rPr sz="2800" spc="-10" dirty="0">
                <a:latin typeface="Times New Roman"/>
                <a:cs typeface="Times New Roman"/>
              </a:rPr>
              <a:t>agent </a:t>
            </a:r>
            <a:r>
              <a:rPr sz="2800" spc="-5" dirty="0">
                <a:latin typeface="Times New Roman"/>
                <a:cs typeface="Times New Roman"/>
              </a:rPr>
              <a:t>has eyes, </a:t>
            </a:r>
            <a:r>
              <a:rPr sz="2800" dirty="0">
                <a:latin typeface="Times New Roman"/>
                <a:cs typeface="Times New Roman"/>
              </a:rPr>
              <a:t>ears,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10" dirty="0">
                <a:latin typeface="Times New Roman"/>
                <a:cs typeface="Times New Roman"/>
              </a:rPr>
              <a:t>organs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sensors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  hands, legs, </a:t>
            </a:r>
            <a:r>
              <a:rPr sz="2800" spc="-5" dirty="0">
                <a:latin typeface="Times New Roman"/>
                <a:cs typeface="Times New Roman"/>
              </a:rPr>
              <a:t>mouth, and other </a:t>
            </a:r>
            <a:r>
              <a:rPr sz="2800" spc="5" dirty="0">
                <a:latin typeface="Times New Roman"/>
                <a:cs typeface="Times New Roman"/>
              </a:rPr>
              <a:t>body parts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actuators.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690"/>
              </a:lnSpc>
              <a:spcBef>
                <a:spcPts val="505"/>
              </a:spcBef>
              <a:buFont typeface="Arial MT"/>
              <a:buChar char="•"/>
              <a:tabLst>
                <a:tab pos="208279" algn="l"/>
              </a:tabLst>
            </a:pPr>
            <a:r>
              <a:rPr sz="2800" spc="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robotic agent </a:t>
            </a:r>
            <a:r>
              <a:rPr sz="2800" spc="-15" dirty="0">
                <a:latin typeface="Times New Roman"/>
                <a:cs typeface="Times New Roman"/>
              </a:rPr>
              <a:t>might </a:t>
            </a:r>
            <a:r>
              <a:rPr sz="2800" spc="-5" dirty="0">
                <a:latin typeface="Times New Roman"/>
                <a:cs typeface="Times New Roman"/>
              </a:rPr>
              <a:t>have cameras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infrared </a:t>
            </a:r>
            <a:r>
              <a:rPr sz="2800" spc="-5" dirty="0">
                <a:latin typeface="Times New Roman"/>
                <a:cs typeface="Times New Roman"/>
              </a:rPr>
              <a:t>range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finders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sensors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various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motors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actuators.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208279" algn="l"/>
              </a:tabLst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software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agent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receives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keystrokes,</a:t>
            </a:r>
            <a:r>
              <a:rPr sz="2800" dirty="0">
                <a:latin typeface="Times New Roman"/>
                <a:cs typeface="Times New Roman"/>
              </a:rPr>
              <a:t> file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contents,</a:t>
            </a:r>
            <a:r>
              <a:rPr sz="2800" dirty="0">
                <a:latin typeface="Times New Roman"/>
                <a:cs typeface="Times New Roman"/>
              </a:rPr>
              <a:t> 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sensory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inputs</a:t>
            </a:r>
            <a:r>
              <a:rPr sz="2800" dirty="0">
                <a:latin typeface="Times New Roman"/>
                <a:cs typeface="Times New Roman"/>
              </a:rPr>
              <a:t> 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environment </a:t>
            </a:r>
            <a:r>
              <a:rPr sz="2800" spc="10" dirty="0">
                <a:latin typeface="Times New Roman"/>
                <a:cs typeface="Times New Roman"/>
              </a:rPr>
              <a:t>by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displaying on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screen, writing </a:t>
            </a:r>
            <a:r>
              <a:rPr sz="2800" dirty="0">
                <a:latin typeface="Times New Roman"/>
                <a:cs typeface="Times New Roman"/>
              </a:rPr>
              <a:t>files, </a:t>
            </a:r>
            <a:r>
              <a:rPr sz="2800" spc="5" dirty="0">
                <a:latin typeface="Times New Roman"/>
                <a:cs typeface="Times New Roman"/>
              </a:rPr>
              <a:t> 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sending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packets.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457200"/>
            <a:ext cx="4343400" cy="2057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044" y="2702433"/>
            <a:ext cx="858774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Percept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40" dirty="0">
                <a:latin typeface="Times New Roman"/>
                <a:cs typeface="Times New Roman"/>
              </a:rPr>
              <a:t>We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percept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refer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agent's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perceptual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given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Times New Roman"/>
                <a:cs typeface="Times New Roman"/>
              </a:rPr>
              <a:t>Percept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agent's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percept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sequence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everything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agent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perceived.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Agent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12700" marR="7239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Mathematically </a:t>
            </a:r>
            <a:r>
              <a:rPr sz="2400" spc="-5" dirty="0">
                <a:latin typeface="Times New Roman"/>
                <a:cs typeface="Times New Roman"/>
              </a:rPr>
              <a:t>speaking, </a:t>
            </a:r>
            <a:r>
              <a:rPr sz="2400" spc="-2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say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agent's </a:t>
            </a:r>
            <a:r>
              <a:rPr sz="2400" spc="-5" dirty="0">
                <a:latin typeface="Times New Roman"/>
                <a:cs typeface="Times New Roman"/>
              </a:rPr>
              <a:t>behavior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described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agent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884" y="232410"/>
            <a:ext cx="7221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0000"/>
                </a:solidFill>
              </a:rPr>
              <a:t>Specifying</a:t>
            </a:r>
            <a:r>
              <a:rPr sz="3200" spc="-45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the</a:t>
            </a:r>
            <a:r>
              <a:rPr sz="3200" spc="-20" dirty="0">
                <a:solidFill>
                  <a:srgbClr val="FF0000"/>
                </a:solidFill>
              </a:rPr>
              <a:t> </a:t>
            </a:r>
            <a:r>
              <a:rPr sz="3200" spc="-30" dirty="0">
                <a:solidFill>
                  <a:srgbClr val="FF0000"/>
                </a:solidFill>
              </a:rPr>
              <a:t>Agent’s</a:t>
            </a:r>
            <a:r>
              <a:rPr sz="3200" spc="-7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Task</a:t>
            </a:r>
            <a:r>
              <a:rPr sz="3200" spc="-25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FF0000"/>
                </a:solidFill>
              </a:rPr>
              <a:t>Environment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6244" y="1025728"/>
            <a:ext cx="8078470" cy="4785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04925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1305560" algn="l"/>
              </a:tabLst>
            </a:pPr>
            <a:r>
              <a:rPr sz="2800" dirty="0">
                <a:latin typeface="Times New Roman"/>
                <a:cs typeface="Times New Roman"/>
              </a:rPr>
              <a:t>Performance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measure</a:t>
            </a:r>
            <a:endParaRPr sz="2800">
              <a:latin typeface="Times New Roman"/>
              <a:cs typeface="Times New Roman"/>
            </a:endParaRPr>
          </a:p>
          <a:p>
            <a:pPr marL="1304925" indent="-229235">
              <a:lnSpc>
                <a:spcPct val="100000"/>
              </a:lnSpc>
              <a:buFont typeface="Arial MT"/>
              <a:buChar char="•"/>
              <a:tabLst>
                <a:tab pos="1305560" algn="l"/>
              </a:tabLst>
            </a:pPr>
            <a:r>
              <a:rPr sz="2800" dirty="0"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  <a:p>
            <a:pPr marL="1304925" indent="-229235">
              <a:lnSpc>
                <a:spcPct val="100000"/>
              </a:lnSpc>
              <a:buFont typeface="Arial MT"/>
              <a:buChar char="•"/>
              <a:tabLst>
                <a:tab pos="1305560" algn="l"/>
              </a:tabLst>
            </a:pPr>
            <a:r>
              <a:rPr sz="2800" spc="5" dirty="0">
                <a:latin typeface="Times New Roman"/>
                <a:cs typeface="Times New Roman"/>
              </a:rPr>
              <a:t>Actuators</a:t>
            </a:r>
            <a:endParaRPr sz="2800">
              <a:latin typeface="Times New Roman"/>
              <a:cs typeface="Times New Roman"/>
            </a:endParaRPr>
          </a:p>
          <a:p>
            <a:pPr marL="1304925" indent="-229235">
              <a:lnSpc>
                <a:spcPts val="2765"/>
              </a:lnSpc>
              <a:spcBef>
                <a:spcPts val="5"/>
              </a:spcBef>
              <a:buFont typeface="Arial MT"/>
              <a:buChar char="•"/>
              <a:tabLst>
                <a:tab pos="1305560" algn="l"/>
              </a:tabLst>
            </a:pPr>
            <a:r>
              <a:rPr sz="2800" spc="5" dirty="0">
                <a:latin typeface="Times New Roman"/>
                <a:cs typeface="Times New Roman"/>
              </a:rPr>
              <a:t>Sensors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635"/>
              </a:lnSpc>
            </a:pPr>
            <a:r>
              <a:rPr sz="3600" b="1" dirty="0">
                <a:latin typeface="Times New Roman"/>
                <a:cs typeface="Times New Roman"/>
              </a:rPr>
              <a:t>PEAS</a:t>
            </a:r>
            <a:endParaRPr sz="3600">
              <a:latin typeface="Times New Roman"/>
              <a:cs typeface="Times New Roman"/>
            </a:endParaRPr>
          </a:p>
          <a:p>
            <a:pPr marL="356870" marR="33020" indent="-344805">
              <a:lnSpc>
                <a:spcPts val="2590"/>
              </a:lnSpc>
              <a:spcBef>
                <a:spcPts val="2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grouped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together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heading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task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356870" marR="69850" indent="-344805">
              <a:lnSpc>
                <a:spcPts val="259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27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ca</a:t>
            </a:r>
            <a:r>
              <a:rPr sz="2400" dirty="0">
                <a:latin typeface="Times New Roman"/>
                <a:cs typeface="Times New Roman"/>
              </a:rPr>
              <a:t>ll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AS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orm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tuato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s,  </a:t>
            </a:r>
            <a:r>
              <a:rPr sz="2400" dirty="0">
                <a:latin typeface="Times New Roman"/>
                <a:cs typeface="Times New Roman"/>
              </a:rPr>
              <a:t>Sensors)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description.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ts val="242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40" dirty="0">
                <a:latin typeface="Times New Roman"/>
                <a:cs typeface="Times New Roman"/>
              </a:rPr>
              <a:t>In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designing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agent,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always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specify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ts val="2605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 </a:t>
            </a:r>
            <a:r>
              <a:rPr sz="2400" spc="-5" dirty="0">
                <a:latin typeface="Times New Roman"/>
                <a:cs typeface="Times New Roman"/>
              </a:rPr>
              <a:t>environment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fully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2590"/>
              </a:lnSpc>
              <a:spcBef>
                <a:spcPts val="185"/>
              </a:spcBef>
              <a:buFont typeface="Arial MT"/>
              <a:buChar char="•"/>
              <a:tabLst>
                <a:tab pos="356870" algn="l"/>
                <a:tab pos="357505" algn="l"/>
                <a:tab pos="994410" algn="l"/>
                <a:tab pos="2049145" algn="l"/>
                <a:tab pos="2341880" algn="l"/>
                <a:tab pos="2555240" algn="l"/>
                <a:tab pos="2997200" algn="l"/>
                <a:tab pos="3098165" algn="l"/>
                <a:tab pos="4025265" algn="l"/>
                <a:tab pos="4939665" algn="l"/>
                <a:tab pos="6454775" algn="l"/>
                <a:tab pos="6872605" algn="l"/>
                <a:tab pos="7574280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owing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		</a:t>
            </a:r>
            <a:r>
              <a:rPr sz="2400" spc="-5" dirty="0">
                <a:latin typeface="Times New Roman"/>
                <a:cs typeface="Times New Roman"/>
              </a:rPr>
              <a:t>sho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P</a:t>
            </a:r>
            <a:r>
              <a:rPr sz="2400" spc="-10" dirty="0">
                <a:latin typeface="Times New Roman"/>
                <a:cs typeface="Times New Roman"/>
              </a:rPr>
              <a:t>EA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d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cr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pti</a:t>
            </a:r>
            <a:r>
              <a:rPr sz="2400" dirty="0">
                <a:latin typeface="Times New Roman"/>
                <a:cs typeface="Times New Roman"/>
              </a:rPr>
              <a:t>on	of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task  environment	for	</a:t>
            </a:r>
            <a:r>
              <a:rPr sz="2400" spc="-10" dirty="0">
                <a:latin typeface="Times New Roman"/>
                <a:cs typeface="Times New Roman"/>
              </a:rPr>
              <a:t>an	</a:t>
            </a:r>
            <a:r>
              <a:rPr sz="2400" dirty="0">
                <a:latin typeface="Times New Roman"/>
                <a:cs typeface="Times New Roman"/>
              </a:rPr>
              <a:t>automated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taxi.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83" y="88392"/>
            <a:ext cx="7190232" cy="19994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133600"/>
            <a:ext cx="7315200" cy="449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25" y="371094"/>
            <a:ext cx="649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Properties</a:t>
            </a:r>
            <a:r>
              <a:rPr sz="3600" spc="-9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of</a:t>
            </a:r>
            <a:r>
              <a:rPr sz="3600" spc="-25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Task</a:t>
            </a:r>
            <a:r>
              <a:rPr sz="3600" spc="-75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Environments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244" y="1143381"/>
            <a:ext cx="8097520" cy="4613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Fully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observable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vs.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partially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observable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Deterministic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vs. stochastic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Episodic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vs.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sequential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b="1" dirty="0">
                <a:latin typeface="Times New Roman"/>
                <a:cs typeface="Times New Roman"/>
              </a:rPr>
              <a:t>Static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vs.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dynamic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Discrete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vs.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continuous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Single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agent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vs. </a:t>
            </a:r>
            <a:r>
              <a:rPr sz="2000" b="1" spc="-10" dirty="0">
                <a:latin typeface="Times New Roman"/>
                <a:cs typeface="Times New Roman"/>
              </a:rPr>
              <a:t>multiagent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buFont typeface="Arial MT"/>
              <a:buChar char="•"/>
              <a:tabLst>
                <a:tab pos="5283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Fully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observable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vs.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partially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observable.</a:t>
            </a:r>
            <a:endParaRPr sz="20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ts val="1920"/>
              </a:lnSpc>
              <a:spcBef>
                <a:spcPts val="490"/>
              </a:spcBef>
              <a:buFont typeface="Arial MT"/>
              <a:buChar char="•"/>
              <a:tabLst>
                <a:tab pos="528320" algn="l"/>
              </a:tabLst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agent's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give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complete</a:t>
            </a:r>
            <a:r>
              <a:rPr sz="2000" spc="-5" dirty="0">
                <a:latin typeface="Times New Roman"/>
                <a:cs typeface="Times New Roman"/>
              </a:rPr>
              <a:t> state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</a:t>
            </a:r>
            <a:r>
              <a:rPr sz="2000" spc="96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 each point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time, </a:t>
            </a:r>
            <a:r>
              <a:rPr sz="2000" spc="-5" dirty="0">
                <a:latin typeface="Times New Roman"/>
                <a:cs typeface="Times New Roman"/>
              </a:rPr>
              <a:t>then </a:t>
            </a:r>
            <a:r>
              <a:rPr sz="2000" spc="-1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say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task </a:t>
            </a:r>
            <a:r>
              <a:rPr sz="2000" spc="-10" dirty="0">
                <a:latin typeface="Times New Roman"/>
                <a:cs typeface="Times New Roman"/>
              </a:rPr>
              <a:t>environment </a:t>
            </a:r>
            <a:r>
              <a:rPr sz="2000" spc="-5" dirty="0">
                <a:latin typeface="Times New Roman"/>
                <a:cs typeface="Times New Roman"/>
              </a:rPr>
              <a:t> is</a:t>
            </a:r>
            <a:r>
              <a:rPr sz="2000" spc="-10" dirty="0">
                <a:latin typeface="Times New Roman"/>
                <a:cs typeface="Times New Roman"/>
              </a:rPr>
              <a:t> fully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observable.</a:t>
            </a:r>
            <a:endParaRPr sz="2000">
              <a:latin typeface="Times New Roman"/>
              <a:cs typeface="Times New Roman"/>
            </a:endParaRPr>
          </a:p>
          <a:p>
            <a:pPr marL="527685" indent="-515620" algn="just">
              <a:lnSpc>
                <a:spcPts val="2130"/>
              </a:lnSpc>
              <a:buFont typeface="Arial MT"/>
              <a:buChar char="•"/>
              <a:tabLst>
                <a:tab pos="528320" algn="l"/>
              </a:tabLst>
            </a:pP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</a:t>
            </a:r>
            <a:r>
              <a:rPr sz="2000" spc="-10" dirty="0">
                <a:latin typeface="Times New Roman"/>
                <a:cs typeface="Times New Roman"/>
              </a:rPr>
              <a:t> environment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effectively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fully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observable if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sensors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05"/>
              </a:lnSpc>
            </a:pPr>
            <a:r>
              <a:rPr sz="2000" spc="-5" dirty="0">
                <a:latin typeface="Times New Roman"/>
                <a:cs typeface="Times New Roman"/>
              </a:rPr>
              <a:t>aspects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relevant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choice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action;</a:t>
            </a:r>
            <a:endParaRPr sz="20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80000"/>
              </a:lnSpc>
              <a:spcBef>
                <a:spcPts val="484"/>
              </a:spcBef>
              <a:buFont typeface="Arial MT"/>
              <a:buChar char="•"/>
              <a:tabLst>
                <a:tab pos="528320" algn="l"/>
              </a:tabLst>
            </a:pP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environment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might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partially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observable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noisy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inaccurate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sensors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simply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missing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sensor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39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406349"/>
            <a:ext cx="8096250" cy="5534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ts val="2615"/>
              </a:lnSpc>
              <a:spcBef>
                <a:spcPts val="110"/>
              </a:spcBef>
            </a:pPr>
            <a:r>
              <a:rPr sz="2200" b="1" dirty="0">
                <a:latin typeface="Times New Roman"/>
                <a:cs typeface="Times New Roman"/>
              </a:rPr>
              <a:t>Deterministic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vs.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stochastic.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110"/>
              </a:lnSpc>
              <a:spcBef>
                <a:spcPts val="489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-20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the next </a:t>
            </a:r>
            <a:r>
              <a:rPr sz="2200" spc="-5" dirty="0">
                <a:latin typeface="Times New Roman"/>
                <a:cs typeface="Times New Roman"/>
              </a:rPr>
              <a:t>state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environment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completely determined by 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current </a:t>
            </a:r>
            <a:r>
              <a:rPr sz="2200" spc="-5" dirty="0">
                <a:latin typeface="Times New Roman"/>
                <a:cs typeface="Times New Roman"/>
              </a:rPr>
              <a:t>state and the </a:t>
            </a:r>
            <a:r>
              <a:rPr sz="2200" spc="-10" dirty="0">
                <a:latin typeface="Times New Roman"/>
                <a:cs typeface="Times New Roman"/>
              </a:rPr>
              <a:t>action </a:t>
            </a:r>
            <a:r>
              <a:rPr sz="2200" dirty="0">
                <a:latin typeface="Times New Roman"/>
                <a:cs typeface="Times New Roman"/>
              </a:rPr>
              <a:t>executed by </a:t>
            </a:r>
            <a:r>
              <a:rPr sz="2200" spc="-5" dirty="0">
                <a:latin typeface="Times New Roman"/>
                <a:cs typeface="Times New Roman"/>
              </a:rPr>
              <a:t>the agent, </a:t>
            </a:r>
            <a:r>
              <a:rPr sz="2200" spc="5" dirty="0">
                <a:latin typeface="Times New Roman"/>
                <a:cs typeface="Times New Roman"/>
              </a:rPr>
              <a:t>then </a:t>
            </a:r>
            <a:r>
              <a:rPr sz="2200" spc="-15" dirty="0">
                <a:latin typeface="Times New Roman"/>
                <a:cs typeface="Times New Roman"/>
              </a:rPr>
              <a:t>we </a:t>
            </a:r>
            <a:r>
              <a:rPr sz="2200" spc="-5" dirty="0">
                <a:latin typeface="Times New Roman"/>
                <a:cs typeface="Times New Roman"/>
              </a:rPr>
              <a:t>say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environment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deterministic;</a:t>
            </a:r>
            <a:endParaRPr sz="2200">
              <a:latin typeface="Times New Roman"/>
              <a:cs typeface="Times New Roman"/>
            </a:endParaRPr>
          </a:p>
          <a:p>
            <a:pPr marL="111125" indent="-99060" algn="just">
              <a:lnSpc>
                <a:spcPct val="100000"/>
              </a:lnSpc>
              <a:spcBef>
                <a:spcPts val="20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dirty="0">
                <a:latin typeface="Times New Roman"/>
                <a:cs typeface="Times New Roman"/>
              </a:rPr>
              <a:t>Otherwise,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stochastic.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520"/>
              </a:lnSpc>
            </a:pPr>
            <a:r>
              <a:rPr sz="2200" b="1" dirty="0">
                <a:latin typeface="Times New Roman"/>
                <a:cs typeface="Times New Roman"/>
              </a:rPr>
              <a:t>Episodic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vs.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sequential</a:t>
            </a:r>
            <a:endParaRPr sz="2200">
              <a:latin typeface="Times New Roman"/>
              <a:cs typeface="Times New Roman"/>
            </a:endParaRPr>
          </a:p>
          <a:p>
            <a:pPr marL="12700" marR="462915" algn="just">
              <a:lnSpc>
                <a:spcPts val="2400"/>
              </a:lnSpc>
              <a:spcBef>
                <a:spcPts val="160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-20" dirty="0">
                <a:latin typeface="Times New Roman"/>
                <a:cs typeface="Times New Roman"/>
              </a:rPr>
              <a:t>In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episodic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task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environment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agent's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experience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divided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atomic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episodes.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79500"/>
              </a:lnSpc>
              <a:spcBef>
                <a:spcPts val="480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episode consists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agent </a:t>
            </a:r>
            <a:r>
              <a:rPr sz="2200" dirty="0">
                <a:latin typeface="Times New Roman"/>
                <a:cs typeface="Times New Roman"/>
              </a:rPr>
              <a:t>perceiving and </a:t>
            </a:r>
            <a:r>
              <a:rPr sz="2200" spc="-5" dirty="0">
                <a:latin typeface="Times New Roman"/>
                <a:cs typeface="Times New Roman"/>
              </a:rPr>
              <a:t>then performing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single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action.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Crucially,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next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episode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does</a:t>
            </a:r>
            <a:r>
              <a:rPr sz="2200" dirty="0">
                <a:latin typeface="Times New Roman"/>
                <a:cs typeface="Times New Roman"/>
              </a:rPr>
              <a:t> not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depend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actions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taken</a:t>
            </a:r>
            <a:r>
              <a:rPr sz="2200" spc="5" dirty="0">
                <a:latin typeface="Times New Roman"/>
                <a:cs typeface="Times New Roman"/>
              </a:rPr>
              <a:t> 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previous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episodes.</a:t>
            </a:r>
            <a:endParaRPr sz="2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79600"/>
              </a:lnSpc>
              <a:spcBef>
                <a:spcPts val="495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example, </a:t>
            </a:r>
            <a:r>
              <a:rPr sz="2200" spc="-1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agent that </a:t>
            </a:r>
            <a:r>
              <a:rPr sz="2200" dirty="0">
                <a:latin typeface="Times New Roman"/>
                <a:cs typeface="Times New Roman"/>
              </a:rPr>
              <a:t>has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spot defective </a:t>
            </a:r>
            <a:r>
              <a:rPr sz="2200" dirty="0">
                <a:latin typeface="Times New Roman"/>
                <a:cs typeface="Times New Roman"/>
              </a:rPr>
              <a:t>parts on 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assembly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line </a:t>
            </a:r>
            <a:r>
              <a:rPr sz="2200" spc="-5" dirty="0">
                <a:latin typeface="Times New Roman"/>
                <a:cs typeface="Times New Roman"/>
              </a:rPr>
              <a:t>bases each </a:t>
            </a:r>
            <a:r>
              <a:rPr sz="2200" dirty="0">
                <a:latin typeface="Times New Roman"/>
                <a:cs typeface="Times New Roman"/>
              </a:rPr>
              <a:t>decision </a:t>
            </a:r>
            <a:r>
              <a:rPr sz="2200" spc="-1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current part, </a:t>
            </a:r>
            <a:r>
              <a:rPr sz="2200" spc="-5" dirty="0">
                <a:latin typeface="Times New Roman"/>
                <a:cs typeface="Times New Roman"/>
              </a:rPr>
              <a:t>regardless </a:t>
            </a:r>
            <a:r>
              <a:rPr sz="2200" spc="-15" dirty="0">
                <a:latin typeface="Times New Roman"/>
                <a:cs typeface="Times New Roman"/>
              </a:rPr>
              <a:t>of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previous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decisions;</a:t>
            </a:r>
            <a:endParaRPr sz="2200">
              <a:latin typeface="Times New Roman"/>
              <a:cs typeface="Times New Roman"/>
            </a:endParaRPr>
          </a:p>
          <a:p>
            <a:pPr marL="111125" indent="-99060" algn="just">
              <a:lnSpc>
                <a:spcPts val="228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-20" dirty="0">
                <a:latin typeface="Times New Roman"/>
                <a:cs typeface="Times New Roman"/>
              </a:rPr>
              <a:t>In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sequential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environments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other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hand,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current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decision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520"/>
              </a:lnSpc>
            </a:pPr>
            <a:r>
              <a:rPr sz="2200" dirty="0">
                <a:latin typeface="Times New Roman"/>
                <a:cs typeface="Times New Roman"/>
              </a:rPr>
              <a:t>Could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affect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all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future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decisions.</a:t>
            </a:r>
            <a:endParaRPr sz="2200">
              <a:latin typeface="Times New Roman"/>
              <a:cs typeface="Times New Roman"/>
            </a:endParaRPr>
          </a:p>
          <a:p>
            <a:pPr marL="111125" indent="-99060" algn="just">
              <a:lnSpc>
                <a:spcPct val="10000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dirty="0">
                <a:latin typeface="Times New Roman"/>
                <a:cs typeface="Times New Roman"/>
              </a:rPr>
              <a:t>Chess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taxi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driving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sequential: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864" y="162509"/>
            <a:ext cx="4718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COURSE</a:t>
            </a:r>
            <a:r>
              <a:rPr sz="3600" spc="-3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OUTCOMES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4804" y="805764"/>
            <a:ext cx="7906384" cy="52343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Times New Roman"/>
                <a:cs typeface="Times New Roman"/>
              </a:rPr>
              <a:t>Upon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completion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course,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student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 able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/>
                <a:cs typeface="Times New Roman"/>
              </a:rPr>
              <a:t>CO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1: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explain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concepts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artificial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intelligence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(Unit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–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Times New Roman"/>
                <a:cs typeface="Times New Roman"/>
              </a:rPr>
              <a:t>CO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2: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illustrate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various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search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(Unit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–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II)</a:t>
            </a:r>
            <a:endParaRPr sz="2800">
              <a:latin typeface="Times New Roman"/>
              <a:cs typeface="Times New Roman"/>
            </a:endParaRPr>
          </a:p>
          <a:p>
            <a:pPr marL="356870" marR="1153795" indent="-344805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/>
                <a:cs typeface="Times New Roman"/>
              </a:rPr>
              <a:t>CO </a:t>
            </a:r>
            <a:r>
              <a:rPr sz="2800" b="1" dirty="0">
                <a:latin typeface="Times New Roman"/>
                <a:cs typeface="Times New Roman"/>
              </a:rPr>
              <a:t>3: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adapt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various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probabilistic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reasoning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approaches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(Unit</a:t>
            </a:r>
            <a:r>
              <a:rPr sz="2800" b="1" spc="5" dirty="0">
                <a:latin typeface="Times New Roman"/>
                <a:cs typeface="Times New Roman"/>
              </a:rPr>
              <a:t> – </a:t>
            </a:r>
            <a:r>
              <a:rPr sz="2800" b="1" spc="10" dirty="0">
                <a:latin typeface="Times New Roman"/>
                <a:cs typeface="Times New Roman"/>
              </a:rPr>
              <a:t>III)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Times New Roman"/>
                <a:cs typeface="Times New Roman"/>
              </a:rPr>
              <a:t>CO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4: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elaborate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Markov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decision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Times New Roman"/>
                <a:cs typeface="Times New Roman"/>
              </a:rPr>
              <a:t>(Unit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–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IV)</a:t>
            </a:r>
            <a:endParaRPr sz="2800">
              <a:latin typeface="Times New Roman"/>
              <a:cs typeface="Times New Roman"/>
            </a:endParaRPr>
          </a:p>
          <a:p>
            <a:pPr marL="356870" marR="716915" indent="-344805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Times New Roman"/>
                <a:cs typeface="Times New Roman"/>
              </a:rPr>
              <a:t>CO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5: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perceive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various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reinforcement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learning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approaches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(Unit</a:t>
            </a:r>
            <a:r>
              <a:rPr sz="2800" b="1" spc="5" dirty="0">
                <a:latin typeface="Times New Roman"/>
                <a:cs typeface="Times New Roman"/>
              </a:rPr>
              <a:t> – </a:t>
            </a:r>
            <a:r>
              <a:rPr sz="2800" b="1" spc="-10" dirty="0">
                <a:latin typeface="Times New Roman"/>
                <a:cs typeface="Times New Roman"/>
              </a:rPr>
              <a:t>V)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487425"/>
            <a:ext cx="8093075" cy="313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Times New Roman"/>
                <a:cs typeface="Times New Roman"/>
              </a:rPr>
              <a:t>Discrete </a:t>
            </a:r>
            <a:r>
              <a:rPr sz="2000" spc="-15" dirty="0">
                <a:latin typeface="Times New Roman"/>
                <a:cs typeface="Times New Roman"/>
              </a:rPr>
              <a:t>vs.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continuous.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79600"/>
              </a:lnSpc>
              <a:spcBef>
                <a:spcPts val="490"/>
              </a:spcBef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discrete/continuous</a:t>
            </a:r>
            <a:r>
              <a:rPr sz="2000" spc="-5" dirty="0">
                <a:latin typeface="Times New Roman"/>
                <a:cs typeface="Times New Roman"/>
              </a:rPr>
              <a:t> distinction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state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environment, to the </a:t>
            </a:r>
            <a:r>
              <a:rPr sz="2000" spc="-15" dirty="0">
                <a:latin typeface="Times New Roman"/>
                <a:cs typeface="Times New Roman"/>
              </a:rPr>
              <a:t>way </a:t>
            </a:r>
            <a:r>
              <a:rPr sz="2000" i="1" spc="-5" dirty="0">
                <a:latin typeface="Times New Roman"/>
                <a:cs typeface="Times New Roman"/>
              </a:rPr>
              <a:t>time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handled, </a:t>
            </a:r>
            <a:r>
              <a:rPr sz="2000" spc="-10" dirty="0">
                <a:latin typeface="Times New Roman"/>
                <a:cs typeface="Times New Roman"/>
              </a:rPr>
              <a:t>and to the </a:t>
            </a:r>
            <a:r>
              <a:rPr sz="2000" i="1" spc="-15" dirty="0">
                <a:latin typeface="Times New Roman"/>
                <a:cs typeface="Times New Roman"/>
              </a:rPr>
              <a:t>percepts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i="1" dirty="0">
                <a:latin typeface="Times New Roman"/>
                <a:cs typeface="Times New Roman"/>
              </a:rPr>
              <a:t>actions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agent.</a:t>
            </a:r>
            <a:endParaRPr sz="2000">
              <a:latin typeface="Times New Roman"/>
              <a:cs typeface="Times New Roman"/>
            </a:endParaRPr>
          </a:p>
          <a:p>
            <a:pPr marL="12700" marR="346075">
              <a:lnSpc>
                <a:spcPts val="221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example,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discrete-state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environment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chess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game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finite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distinct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states.</a:t>
            </a:r>
            <a:endParaRPr sz="2000">
              <a:latin typeface="Times New Roman"/>
              <a:cs typeface="Times New Roman"/>
            </a:endParaRPr>
          </a:p>
          <a:p>
            <a:pPr marL="101600" indent="-89535">
              <a:lnSpc>
                <a:spcPts val="2355"/>
              </a:lnSpc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spc="-10" dirty="0">
                <a:latin typeface="Times New Roman"/>
                <a:cs typeface="Times New Roman"/>
              </a:rPr>
              <a:t>Chess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has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discrete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percepts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actions.</a:t>
            </a:r>
            <a:endParaRPr sz="2000">
              <a:latin typeface="Times New Roman"/>
              <a:cs typeface="Times New Roman"/>
            </a:endParaRPr>
          </a:p>
          <a:p>
            <a:pPr marL="101600" indent="-89535">
              <a:lnSpc>
                <a:spcPct val="100000"/>
              </a:lnSpc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spc="-35" dirty="0">
                <a:latin typeface="Times New Roman"/>
                <a:cs typeface="Times New Roman"/>
              </a:rPr>
              <a:t>Taxi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driving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continuous-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continuous-time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problem:</a:t>
            </a:r>
            <a:endParaRPr sz="2000">
              <a:latin typeface="Times New Roman"/>
              <a:cs typeface="Times New Roman"/>
            </a:endParaRPr>
          </a:p>
          <a:p>
            <a:pPr marL="101600" indent="-89535">
              <a:lnSpc>
                <a:spcPts val="2150"/>
              </a:lnSpc>
              <a:buSzPct val="95000"/>
              <a:buFont typeface="Arial MT"/>
              <a:buChar char="•"/>
              <a:tabLst>
                <a:tab pos="102235" algn="l"/>
                <a:tab pos="7967345" algn="l"/>
              </a:tabLst>
            </a:pPr>
            <a:r>
              <a:rPr sz="2000" spc="2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eed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cati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icles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eep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rou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2000" spc="-10" dirty="0">
                <a:latin typeface="Times New Roman"/>
                <a:cs typeface="Times New Roman"/>
              </a:rPr>
              <a:t>range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continuous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0" dirty="0">
                <a:latin typeface="Times New Roman"/>
                <a:cs typeface="Times New Roman"/>
              </a:rPr>
              <a:t> so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smoothly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101600" indent="-89535">
              <a:lnSpc>
                <a:spcPct val="100000"/>
              </a:lnSpc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spc="-20" dirty="0">
                <a:latin typeface="Times New Roman"/>
                <a:cs typeface="Times New Roman"/>
              </a:rPr>
              <a:t>Taxi-driving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actions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continuous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(steering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angles,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3905758"/>
            <a:ext cx="5722620" cy="1167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90"/>
              </a:spcBef>
            </a:pPr>
            <a:r>
              <a:rPr sz="2000" b="1" spc="-5" dirty="0">
                <a:latin typeface="Times New Roman"/>
                <a:cs typeface="Times New Roman"/>
              </a:rPr>
              <a:t>Single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agent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vs.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multiagent.</a:t>
            </a:r>
            <a:endParaRPr sz="2000">
              <a:latin typeface="Times New Roman"/>
              <a:cs typeface="Times New Roman"/>
            </a:endParaRPr>
          </a:p>
          <a:p>
            <a:pPr marL="102235" marR="5080" indent="-102235">
              <a:lnSpc>
                <a:spcPts val="2210"/>
              </a:lnSpc>
              <a:spcBef>
                <a:spcPts val="140"/>
              </a:spcBef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spc="-20" dirty="0">
                <a:latin typeface="Times New Roman"/>
                <a:cs typeface="Times New Roman"/>
              </a:rPr>
              <a:t>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solving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crossword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puzzle</a:t>
            </a:r>
            <a:r>
              <a:rPr sz="2000" dirty="0">
                <a:latin typeface="Times New Roman"/>
                <a:cs typeface="Times New Roman"/>
              </a:rPr>
              <a:t> 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itself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clearly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single-agent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</a:pPr>
            <a:r>
              <a:rPr sz="2000" spc="-10" dirty="0">
                <a:latin typeface="Times New Roman"/>
                <a:cs typeface="Times New Roman"/>
              </a:rPr>
              <a:t>environment,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6960" y="4186554"/>
            <a:ext cx="222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1742" y="4186554"/>
            <a:ext cx="1377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5049392"/>
            <a:ext cx="656399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600" indent="-89535">
              <a:lnSpc>
                <a:spcPct val="100000"/>
              </a:lnSpc>
              <a:spcBef>
                <a:spcPts val="90"/>
              </a:spcBef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agent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playing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chess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two-agent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101600" indent="-89535">
              <a:lnSpc>
                <a:spcPct val="100000"/>
              </a:lnSpc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spc="-10" dirty="0">
                <a:latin typeface="Times New Roman"/>
                <a:cs typeface="Times New Roman"/>
              </a:rPr>
              <a:t>Multiagent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further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classified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two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ways</a:t>
            </a:r>
            <a:endParaRPr sz="2000">
              <a:latin typeface="Times New Roman"/>
              <a:cs typeface="Times New Roman"/>
            </a:endParaRPr>
          </a:p>
          <a:p>
            <a:pPr marL="101600" indent="-8953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spc="-10" dirty="0">
                <a:latin typeface="Times New Roman"/>
                <a:cs typeface="Times New Roman"/>
              </a:rPr>
              <a:t>Competitive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multiagent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marL="101600" indent="-89535">
              <a:lnSpc>
                <a:spcPct val="100000"/>
              </a:lnSpc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Cooperative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multiagent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327" y="170129"/>
            <a:ext cx="5788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FF0000"/>
                </a:solidFill>
              </a:rPr>
              <a:t>T</a:t>
            </a:r>
            <a:r>
              <a:rPr sz="3600" spc="15" dirty="0">
                <a:solidFill>
                  <a:srgbClr val="FF0000"/>
                </a:solidFill>
              </a:rPr>
              <a:t>y</a:t>
            </a:r>
            <a:r>
              <a:rPr sz="3600" spc="-15" dirty="0">
                <a:solidFill>
                  <a:srgbClr val="FF0000"/>
                </a:solidFill>
              </a:rPr>
              <a:t>p</a:t>
            </a:r>
            <a:r>
              <a:rPr sz="3600" dirty="0">
                <a:solidFill>
                  <a:srgbClr val="FF0000"/>
                </a:solidFill>
              </a:rPr>
              <a:t>es</a:t>
            </a:r>
            <a:r>
              <a:rPr sz="3600" spc="-1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of</a:t>
            </a:r>
            <a:r>
              <a:rPr sz="3600" spc="-204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Age</a:t>
            </a:r>
            <a:r>
              <a:rPr sz="3600" spc="-15" dirty="0">
                <a:solidFill>
                  <a:srgbClr val="FF0000"/>
                </a:solidFill>
              </a:rPr>
              <a:t>n</a:t>
            </a:r>
            <a:r>
              <a:rPr sz="3600" dirty="0">
                <a:solidFill>
                  <a:srgbClr val="FF0000"/>
                </a:solidFill>
              </a:rPr>
              <a:t>t</a:t>
            </a:r>
            <a:r>
              <a:rPr sz="3600" spc="-145" dirty="0">
                <a:solidFill>
                  <a:srgbClr val="FF0000"/>
                </a:solidFill>
              </a:rPr>
              <a:t>’</a:t>
            </a:r>
            <a:r>
              <a:rPr sz="3600" dirty="0">
                <a:solidFill>
                  <a:srgbClr val="FF0000"/>
                </a:solidFill>
              </a:rPr>
              <a:t>s</a:t>
            </a:r>
            <a:r>
              <a:rPr sz="3600" spc="-195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A</a:t>
            </a:r>
            <a:r>
              <a:rPr sz="3600" spc="-75" dirty="0">
                <a:solidFill>
                  <a:srgbClr val="FF0000"/>
                </a:solidFill>
              </a:rPr>
              <a:t>r</a:t>
            </a:r>
            <a:r>
              <a:rPr sz="3600" dirty="0">
                <a:solidFill>
                  <a:srgbClr val="FF0000"/>
                </a:solidFill>
              </a:rPr>
              <a:t>chit</a:t>
            </a:r>
            <a:r>
              <a:rPr sz="3600" spc="10" dirty="0">
                <a:solidFill>
                  <a:srgbClr val="FF0000"/>
                </a:solidFill>
              </a:rPr>
              <a:t>e</a:t>
            </a:r>
            <a:r>
              <a:rPr sz="3600" dirty="0">
                <a:solidFill>
                  <a:srgbClr val="FF0000"/>
                </a:solidFill>
              </a:rPr>
              <a:t>ctu</a:t>
            </a:r>
            <a:r>
              <a:rPr sz="3600" spc="-65" dirty="0">
                <a:solidFill>
                  <a:srgbClr val="FF0000"/>
                </a:solidFill>
              </a:rPr>
              <a:t>r</a:t>
            </a:r>
            <a:r>
              <a:rPr sz="3600" dirty="0">
                <a:solidFill>
                  <a:srgbClr val="FF0000"/>
                </a:solidFill>
              </a:rPr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271397"/>
            <a:ext cx="4921885" cy="2463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latin typeface="Times New Roman"/>
                <a:cs typeface="Times New Roman"/>
              </a:rPr>
              <a:t>Simple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Reflex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Agent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/>
                <a:cs typeface="Times New Roman"/>
              </a:rPr>
              <a:t>Model-based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Reflex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Agent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/>
                <a:cs typeface="Times New Roman"/>
              </a:rPr>
              <a:t>Goal-based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Agents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/>
                <a:cs typeface="Times New Roman"/>
              </a:rPr>
              <a:t>Utility-based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Agent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/>
                <a:cs typeface="Times New Roman"/>
              </a:rPr>
              <a:t>Lea</a:t>
            </a: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g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452" y="249377"/>
            <a:ext cx="39503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1.</a:t>
            </a:r>
            <a:r>
              <a:rPr sz="3200" spc="-30" dirty="0"/>
              <a:t> </a:t>
            </a:r>
            <a:r>
              <a:rPr sz="3200" spc="-15" dirty="0"/>
              <a:t>Simple</a:t>
            </a:r>
            <a:r>
              <a:rPr sz="3200" spc="45" dirty="0"/>
              <a:t> </a:t>
            </a:r>
            <a:r>
              <a:rPr sz="3200" spc="-10" dirty="0"/>
              <a:t>Reflex</a:t>
            </a:r>
            <a:r>
              <a:rPr sz="3200" spc="-155" dirty="0"/>
              <a:t> </a:t>
            </a:r>
            <a:r>
              <a:rPr sz="3200" spc="-5" dirty="0"/>
              <a:t>Agent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6244" y="740791"/>
            <a:ext cx="7847330" cy="304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Simple </a:t>
            </a:r>
            <a:r>
              <a:rPr sz="2200" dirty="0">
                <a:latin typeface="Times New Roman"/>
                <a:cs typeface="Times New Roman"/>
              </a:rPr>
              <a:t>reflex agents </a:t>
            </a:r>
            <a:r>
              <a:rPr sz="2200" spc="-5" dirty="0">
                <a:latin typeface="Times New Roman"/>
                <a:cs typeface="Times New Roman"/>
              </a:rPr>
              <a:t>are the simplest </a:t>
            </a:r>
            <a:r>
              <a:rPr sz="2200" dirty="0">
                <a:latin typeface="Times New Roman"/>
                <a:cs typeface="Times New Roman"/>
              </a:rPr>
              <a:t>agents. </a:t>
            </a:r>
            <a:r>
              <a:rPr sz="2200" spc="-5" dirty="0">
                <a:latin typeface="Times New Roman"/>
                <a:cs typeface="Times New Roman"/>
              </a:rPr>
              <a:t>These agents </a:t>
            </a:r>
            <a:r>
              <a:rPr sz="2200" spc="-10" dirty="0">
                <a:latin typeface="Times New Roman"/>
                <a:cs typeface="Times New Roman"/>
              </a:rPr>
              <a:t>take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decisions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basis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current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percepts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ignore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rest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percept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history.</a:t>
            </a:r>
            <a:endParaRPr sz="2200">
              <a:latin typeface="Times New Roman"/>
              <a:cs typeface="Times New Roman"/>
            </a:endParaRPr>
          </a:p>
          <a:p>
            <a:pPr marL="111125" indent="-99060" algn="just">
              <a:lnSpc>
                <a:spcPct val="100000"/>
              </a:lnSpc>
              <a:spcBef>
                <a:spcPts val="5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5" dirty="0">
                <a:latin typeface="Times New Roman"/>
                <a:cs typeface="Times New Roman"/>
              </a:rPr>
              <a:t>These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agents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only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succeed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fully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observable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environment.</a:t>
            </a:r>
            <a:endParaRPr sz="2200">
              <a:latin typeface="Times New Roman"/>
              <a:cs typeface="Times New Roman"/>
            </a:endParaRPr>
          </a:p>
          <a:p>
            <a:pPr marL="111125" indent="-99060" algn="just">
              <a:lnSpc>
                <a:spcPct val="10000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5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Simple</a:t>
            </a:r>
            <a:r>
              <a:rPr sz="2200" spc="5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reflex</a:t>
            </a:r>
            <a:r>
              <a:rPr sz="2200" spc="5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agent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does</a:t>
            </a:r>
            <a:r>
              <a:rPr sz="2200" spc="5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</a:t>
            </a:r>
            <a:r>
              <a:rPr sz="2200" spc="5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consider</a:t>
            </a:r>
            <a:r>
              <a:rPr sz="2200" spc="5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any</a:t>
            </a:r>
            <a:r>
              <a:rPr sz="2200" spc="5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part</a:t>
            </a:r>
            <a:r>
              <a:rPr sz="2200" spc="5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spc="5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percepts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history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during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their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decision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action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process.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Simple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reflex</a:t>
            </a:r>
            <a:r>
              <a:rPr sz="2200" dirty="0">
                <a:latin typeface="Times New Roman"/>
                <a:cs typeface="Times New Roman"/>
              </a:rPr>
              <a:t> agent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</a:t>
            </a:r>
            <a:r>
              <a:rPr sz="2200" dirty="0">
                <a:latin typeface="Times New Roman"/>
                <a:cs typeface="Times New Roman"/>
              </a:rPr>
              <a:t> 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Condition-action</a:t>
            </a:r>
            <a:r>
              <a:rPr sz="2200" dirty="0">
                <a:latin typeface="Times New Roman"/>
                <a:cs typeface="Times New Roman"/>
              </a:rPr>
              <a:t> rule,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means </a:t>
            </a:r>
            <a:r>
              <a:rPr sz="2200" spc="5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maps the current </a:t>
            </a:r>
            <a:r>
              <a:rPr sz="2200" dirty="0">
                <a:latin typeface="Times New Roman"/>
                <a:cs typeface="Times New Roman"/>
              </a:rPr>
              <a:t>state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action. Such </a:t>
            </a:r>
            <a:r>
              <a:rPr sz="2200" spc="-10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a Room Cleaner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agent,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only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dirt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room.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5028" y="3862550"/>
            <a:ext cx="4639043" cy="28991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092" y="249377"/>
            <a:ext cx="49949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2.</a:t>
            </a:r>
            <a:r>
              <a:rPr sz="3200" spc="-25" dirty="0"/>
              <a:t> </a:t>
            </a:r>
            <a:r>
              <a:rPr sz="3200" spc="-5" dirty="0"/>
              <a:t>Model-based</a:t>
            </a:r>
            <a:r>
              <a:rPr sz="3200" spc="10" dirty="0"/>
              <a:t> </a:t>
            </a:r>
            <a:r>
              <a:rPr sz="3200" spc="-5" dirty="0"/>
              <a:t>Reflex</a:t>
            </a:r>
            <a:r>
              <a:rPr sz="3200" spc="-155" dirty="0"/>
              <a:t> </a:t>
            </a:r>
            <a:r>
              <a:rPr sz="3200" spc="-5" dirty="0"/>
              <a:t>Agent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1044" y="740791"/>
            <a:ext cx="7790180" cy="3683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556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Model-based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agent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work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observable </a:t>
            </a:r>
            <a:r>
              <a:rPr sz="2000" spc="-15" dirty="0">
                <a:latin typeface="Times New Roman"/>
                <a:cs typeface="Times New Roman"/>
              </a:rPr>
              <a:t>environment,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situation.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model-based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agent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two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important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Model: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knowledge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things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happen in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world,"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Model-based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agent.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Internal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State: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current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percept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history.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agents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"which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knowledge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world"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 </a:t>
            </a:r>
            <a:r>
              <a:rPr sz="2000" spc="-5" dirty="0">
                <a:latin typeface="Times New Roman"/>
                <a:cs typeface="Times New Roman"/>
              </a:rPr>
              <a:t>they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actions.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Updating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agent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requires</a:t>
            </a:r>
            <a:r>
              <a:rPr sz="2000" spc="-10" dirty="0">
                <a:latin typeface="Times New Roman"/>
                <a:cs typeface="Times New Roman"/>
              </a:rPr>
              <a:t> information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about:</a:t>
            </a:r>
            <a:endParaRPr sz="2000">
              <a:latin typeface="Times New Roman"/>
              <a:cs typeface="Times New Roman"/>
            </a:endParaRPr>
          </a:p>
          <a:p>
            <a:pPr marL="5594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Times New Roman"/>
                <a:cs typeface="Times New Roman"/>
              </a:rPr>
              <a:t>How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world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evolves</a:t>
            </a:r>
            <a:endParaRPr sz="2000">
              <a:latin typeface="Times New Roman"/>
              <a:cs typeface="Times New Roman"/>
            </a:endParaRPr>
          </a:p>
          <a:p>
            <a:pPr marL="559435" indent="-89535">
              <a:lnSpc>
                <a:spcPct val="100000"/>
              </a:lnSpc>
              <a:buSzPct val="95000"/>
              <a:buFont typeface="Arial MT"/>
              <a:buChar char="•"/>
              <a:tabLst>
                <a:tab pos="559435" algn="l"/>
              </a:tabLst>
            </a:pPr>
            <a:r>
              <a:rPr sz="2000" spc="-5" dirty="0">
                <a:latin typeface="Times New Roman"/>
                <a:cs typeface="Times New Roman"/>
              </a:rPr>
              <a:t>How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agent's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action</a:t>
            </a:r>
            <a:r>
              <a:rPr sz="2000" spc="-15" dirty="0">
                <a:latin typeface="Times New Roman"/>
                <a:cs typeface="Times New Roman"/>
              </a:rPr>
              <a:t> affects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4343399"/>
            <a:ext cx="4791456" cy="2514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260" y="401777"/>
            <a:ext cx="36709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3.</a:t>
            </a:r>
            <a:r>
              <a:rPr sz="3200" spc="-50" dirty="0"/>
              <a:t> </a:t>
            </a:r>
            <a:r>
              <a:rPr sz="3200" spc="-5" dirty="0"/>
              <a:t>Goal-based</a:t>
            </a:r>
            <a:r>
              <a:rPr sz="3200" spc="-180" dirty="0"/>
              <a:t> </a:t>
            </a:r>
            <a:r>
              <a:rPr sz="3200" spc="-5" dirty="0"/>
              <a:t>Agents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444" y="893191"/>
            <a:ext cx="8142605" cy="203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 indent="-99060">
              <a:lnSpc>
                <a:spcPct val="100000"/>
              </a:lnSpc>
              <a:spcBef>
                <a:spcPts val="105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knowledge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current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state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environment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5" dirty="0">
                <a:latin typeface="Times New Roman"/>
                <a:cs typeface="Times New Roman"/>
              </a:rPr>
              <a:t> always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sufficient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decide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5" dirty="0">
                <a:latin typeface="Times New Roman"/>
                <a:cs typeface="Times New Roman"/>
              </a:rPr>
              <a:t> agent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what</a:t>
            </a:r>
            <a:r>
              <a:rPr sz="2200" spc="5" dirty="0">
                <a:latin typeface="Times New Roman"/>
                <a:cs typeface="Times New Roman"/>
              </a:rPr>
              <a:t> to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do.</a:t>
            </a:r>
            <a:endParaRPr sz="2200">
              <a:latin typeface="Times New Roman"/>
              <a:cs typeface="Times New Roman"/>
            </a:endParaRPr>
          </a:p>
          <a:p>
            <a:pPr marL="111125" indent="-99060">
              <a:lnSpc>
                <a:spcPct val="100000"/>
              </a:lnSpc>
              <a:spcBef>
                <a:spcPts val="5"/>
              </a:spcBef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needs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 </a:t>
            </a:r>
            <a:r>
              <a:rPr sz="2200" spc="5" dirty="0">
                <a:latin typeface="Times New Roman"/>
                <a:cs typeface="Times New Roman"/>
              </a:rPr>
              <a:t>its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goal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describes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desirable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situations.</a:t>
            </a:r>
            <a:endParaRPr sz="2200">
              <a:latin typeface="Times New Roman"/>
              <a:cs typeface="Times New Roman"/>
            </a:endParaRPr>
          </a:p>
          <a:p>
            <a:pPr marL="111125" indent="-99060">
              <a:lnSpc>
                <a:spcPct val="10000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dirty="0">
                <a:latin typeface="Times New Roman"/>
                <a:cs typeface="Times New Roman"/>
              </a:rPr>
              <a:t>Goal-based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agents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expand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capabilities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model-based </a:t>
            </a:r>
            <a:r>
              <a:rPr sz="2200" spc="-5" dirty="0">
                <a:latin typeface="Times New Roman"/>
                <a:cs typeface="Times New Roman"/>
              </a:rPr>
              <a:t>agent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by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having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"goal"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information.</a:t>
            </a:r>
            <a:endParaRPr sz="2200">
              <a:latin typeface="Times New Roman"/>
              <a:cs typeface="Times New Roman"/>
            </a:endParaRPr>
          </a:p>
          <a:p>
            <a:pPr marL="111125" indent="-99060">
              <a:lnSpc>
                <a:spcPct val="100000"/>
              </a:lnSpc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5" dirty="0">
                <a:latin typeface="Times New Roman"/>
                <a:cs typeface="Times New Roman"/>
              </a:rPr>
              <a:t>They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choose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action,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that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achieve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goal.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827" y="3277248"/>
            <a:ext cx="5656827" cy="29104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973" y="325577"/>
            <a:ext cx="39389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4.</a:t>
            </a:r>
            <a:r>
              <a:rPr sz="3200" spc="-50" dirty="0"/>
              <a:t> </a:t>
            </a:r>
            <a:r>
              <a:rPr sz="3200" spc="-5" dirty="0"/>
              <a:t>Utility-based</a:t>
            </a:r>
            <a:r>
              <a:rPr sz="3200" spc="-180" dirty="0"/>
              <a:t> </a:t>
            </a:r>
            <a:r>
              <a:rPr sz="3200" spc="-5" dirty="0"/>
              <a:t>Agents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844" y="816990"/>
            <a:ext cx="8077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These agents are similar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10" dirty="0">
                <a:latin typeface="Times New Roman"/>
                <a:cs typeface="Times New Roman"/>
              </a:rPr>
              <a:t>goal-based </a:t>
            </a:r>
            <a:r>
              <a:rPr sz="2400" spc="-5" dirty="0">
                <a:latin typeface="Times New Roman"/>
                <a:cs typeface="Times New Roman"/>
              </a:rPr>
              <a:t>agent </a:t>
            </a:r>
            <a:r>
              <a:rPr sz="2400" dirty="0">
                <a:latin typeface="Times New Roman"/>
                <a:cs typeface="Times New Roman"/>
              </a:rPr>
              <a:t>but provide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utility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measurement</a:t>
            </a:r>
            <a:r>
              <a:rPr sz="2400" dirty="0">
                <a:latin typeface="Times New Roman"/>
                <a:cs typeface="Times New Roman"/>
              </a:rPr>
              <a:t> 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makes</a:t>
            </a:r>
            <a:r>
              <a:rPr sz="2400" dirty="0">
                <a:latin typeface="Times New Roman"/>
                <a:cs typeface="Times New Roman"/>
              </a:rPr>
              <a:t> them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different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providing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success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120014" indent="-107950" algn="just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Utility-based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agent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act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only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goals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best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875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way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achieve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goal.</a:t>
            </a:r>
            <a:endParaRPr sz="2400">
              <a:latin typeface="Times New Roman"/>
              <a:cs typeface="Times New Roman"/>
            </a:endParaRPr>
          </a:p>
          <a:p>
            <a:pPr marL="101600" indent="-89535" algn="just">
              <a:lnSpc>
                <a:spcPts val="2395"/>
              </a:lnSpc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Utility-based</a:t>
            </a:r>
            <a:r>
              <a:rPr sz="2000" spc="1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agent</a:t>
            </a:r>
            <a:r>
              <a:rPr sz="2000" spc="1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useful</a:t>
            </a:r>
            <a:r>
              <a:rPr sz="2000" spc="1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1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there</a:t>
            </a:r>
            <a:r>
              <a:rPr sz="2000" spc="1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1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multiple</a:t>
            </a:r>
            <a:r>
              <a:rPr sz="2000" spc="1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possible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alternatives,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agent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choose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485" y="3564757"/>
            <a:ext cx="5922239" cy="29124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676" y="76961"/>
            <a:ext cx="372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5.</a:t>
            </a:r>
            <a:r>
              <a:rPr sz="3600" spc="-5" dirty="0"/>
              <a:t> </a:t>
            </a:r>
            <a:r>
              <a:rPr sz="3600" dirty="0"/>
              <a:t>Lea</a:t>
            </a:r>
            <a:r>
              <a:rPr sz="3600" spc="15" dirty="0"/>
              <a:t>r</a:t>
            </a:r>
            <a:r>
              <a:rPr sz="3600" spc="-5" dirty="0"/>
              <a:t>ni</a:t>
            </a:r>
            <a:r>
              <a:rPr sz="3600" spc="-20" dirty="0"/>
              <a:t>n</a:t>
            </a:r>
            <a:r>
              <a:rPr sz="3600" dirty="0"/>
              <a:t>g</a:t>
            </a:r>
            <a:r>
              <a:rPr sz="3600" spc="-210" dirty="0"/>
              <a:t> </a:t>
            </a:r>
            <a:r>
              <a:rPr sz="3600" spc="-5" dirty="0"/>
              <a:t>Agents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69644" y="631393"/>
            <a:ext cx="7087870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A learning </a:t>
            </a:r>
            <a:r>
              <a:rPr sz="2400" spc="-5" dirty="0">
                <a:latin typeface="Times New Roman"/>
                <a:cs typeface="Times New Roman"/>
              </a:rPr>
              <a:t>agent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20" dirty="0">
                <a:latin typeface="Times New Roman"/>
                <a:cs typeface="Times New Roman"/>
              </a:rPr>
              <a:t>AI </a:t>
            </a:r>
            <a:r>
              <a:rPr sz="2400" spc="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agent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15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past</a:t>
            </a:r>
            <a:r>
              <a:rPr sz="2400" dirty="0">
                <a:latin typeface="Times New Roman"/>
                <a:cs typeface="Times New Roman"/>
              </a:rPr>
              <a:t> experiences,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learning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capabilities.</a:t>
            </a:r>
            <a:endParaRPr sz="24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5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starts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act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basic knowledge and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able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act </a:t>
            </a:r>
            <a:r>
              <a:rPr sz="2400" spc="-5" dirty="0">
                <a:latin typeface="Times New Roman"/>
                <a:cs typeface="Times New Roman"/>
              </a:rPr>
              <a:t> and adapt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automatically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through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learning.</a:t>
            </a:r>
            <a:endParaRPr sz="24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learning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mainly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conceptual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spc="-1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469900" marR="8890" algn="just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Learning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element: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responsible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improvements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learning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</a:t>
            </a:r>
            <a:endParaRPr sz="24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Critic: </a:t>
            </a:r>
            <a:r>
              <a:rPr sz="2400" spc="-5" dirty="0">
                <a:latin typeface="Times New Roman"/>
                <a:cs typeface="Times New Roman"/>
              </a:rPr>
              <a:t>Learning element takes feedback from </a:t>
            </a:r>
            <a:r>
              <a:rPr sz="2400" dirty="0">
                <a:latin typeface="Times New Roman"/>
                <a:cs typeface="Times New Roman"/>
              </a:rPr>
              <a:t>critic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describes </a:t>
            </a:r>
            <a:r>
              <a:rPr sz="2400" dirty="0">
                <a:latin typeface="Times New Roman"/>
                <a:cs typeface="Times New Roman"/>
              </a:rPr>
              <a:t>that how </a:t>
            </a:r>
            <a:r>
              <a:rPr sz="2400" spc="-5" dirty="0">
                <a:latin typeface="Times New Roman"/>
                <a:cs typeface="Times New Roman"/>
              </a:rPr>
              <a:t>well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agent </a:t>
            </a:r>
            <a:r>
              <a:rPr sz="2400" dirty="0">
                <a:latin typeface="Times New Roman"/>
                <a:cs typeface="Times New Roman"/>
              </a:rPr>
              <a:t>is doing 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respect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performance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standard.</a:t>
            </a:r>
            <a:endParaRPr sz="2400">
              <a:latin typeface="Times New Roman"/>
              <a:cs typeface="Times New Roman"/>
            </a:endParaRPr>
          </a:p>
          <a:p>
            <a:pPr marL="469900" marR="8890" algn="just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Performance element: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responsible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selecting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external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action</a:t>
            </a:r>
            <a:endParaRPr sz="24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latin typeface="Times New Roman"/>
                <a:cs typeface="Times New Roman"/>
              </a:rPr>
              <a:t>Problem</a:t>
            </a:r>
            <a:r>
              <a:rPr sz="2400" b="1" spc="3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generator:</a:t>
            </a:r>
            <a:r>
              <a:rPr sz="2400" b="1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responsible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7175" y="6120180"/>
            <a:ext cx="6624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2033905" algn="l"/>
                <a:tab pos="3079750" algn="l"/>
                <a:tab pos="3719829" algn="l"/>
                <a:tab pos="4375785" algn="l"/>
                <a:tab pos="5064125" algn="l"/>
                <a:tab pos="5485130" algn="l"/>
                <a:tab pos="6171565" algn="l"/>
              </a:tabLst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	s</a:t>
            </a:r>
            <a:r>
              <a:rPr sz="2400" spc="2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	</a:t>
            </a:r>
            <a:r>
              <a:rPr sz="2400" spc="-10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ons	th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wi</a:t>
            </a: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	le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n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w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informative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experiences.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245" y="63536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04800"/>
            <a:ext cx="6477000" cy="6324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389331"/>
            <a:ext cx="7916545" cy="463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375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Performance</a:t>
            </a:r>
            <a:r>
              <a:rPr sz="36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Measures</a:t>
            </a:r>
            <a:r>
              <a:rPr sz="3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(Criteria</a:t>
            </a:r>
            <a:r>
              <a:rPr sz="3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3600" b="1" spc="-8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Success)</a:t>
            </a:r>
            <a:endParaRPr sz="3600">
              <a:latin typeface="Times New Roman"/>
              <a:cs typeface="Times New Roman"/>
            </a:endParaRPr>
          </a:p>
          <a:p>
            <a:pPr marL="12700" marR="8255">
              <a:lnSpc>
                <a:spcPct val="100000"/>
              </a:lnSpc>
              <a:spcBef>
                <a:spcPts val="509"/>
              </a:spcBef>
            </a:pPr>
            <a:r>
              <a:rPr sz="3600" dirty="0">
                <a:latin typeface="Times New Roman"/>
                <a:cs typeface="Times New Roman"/>
              </a:rPr>
              <a:t>The performance </a:t>
            </a:r>
            <a:r>
              <a:rPr sz="3600" spc="-5" dirty="0">
                <a:latin typeface="Times New Roman"/>
                <a:cs typeface="Times New Roman"/>
              </a:rPr>
              <a:t>measure </a:t>
            </a:r>
            <a:r>
              <a:rPr sz="3600" dirty="0">
                <a:latin typeface="Times New Roman"/>
                <a:cs typeface="Times New Roman"/>
              </a:rPr>
              <a:t>that defines the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criterion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success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Agent’s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behavior.</a:t>
            </a:r>
            <a:endParaRPr sz="3600">
              <a:latin typeface="Times New Roman"/>
              <a:cs typeface="Times New Roman"/>
            </a:endParaRPr>
          </a:p>
          <a:p>
            <a:pPr marL="756285" marR="783590" indent="-287020">
              <a:lnSpc>
                <a:spcPct val="100000"/>
              </a:lnSpc>
              <a:spcBef>
                <a:spcPts val="390"/>
              </a:spcBef>
            </a:pPr>
            <a:r>
              <a:rPr sz="3600" spc="60" dirty="0">
                <a:latin typeface="Arial MT"/>
                <a:cs typeface="Arial MT"/>
              </a:rPr>
              <a:t>–</a:t>
            </a:r>
            <a:r>
              <a:rPr sz="3600" spc="6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agent's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prior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knowledge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environment.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3600" spc="60" dirty="0">
                <a:latin typeface="Arial MT"/>
                <a:cs typeface="Arial MT"/>
              </a:rPr>
              <a:t>–</a:t>
            </a:r>
            <a:r>
              <a:rPr sz="3600" spc="60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actions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agent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perform.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3600" spc="60" dirty="0">
                <a:latin typeface="Arial MT"/>
                <a:cs typeface="Arial MT"/>
              </a:rPr>
              <a:t>–</a:t>
            </a:r>
            <a:r>
              <a:rPr sz="3600" spc="6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agent's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percept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sequence.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429" y="246329"/>
            <a:ext cx="3877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AI</a:t>
            </a:r>
            <a:r>
              <a:rPr sz="3600" spc="-45" dirty="0">
                <a:solidFill>
                  <a:srgbClr val="FF0000"/>
                </a:solidFill>
              </a:rPr>
              <a:t> </a:t>
            </a:r>
            <a:r>
              <a:rPr sz="3600" spc="-10" dirty="0">
                <a:solidFill>
                  <a:srgbClr val="FF0000"/>
                </a:solidFill>
              </a:rPr>
              <a:t>Problem</a:t>
            </a:r>
            <a:r>
              <a:rPr sz="3600" spc="-40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Solving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644" y="798702"/>
            <a:ext cx="7729220" cy="5149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0805">
              <a:lnSpc>
                <a:spcPct val="100000"/>
              </a:lnSpc>
              <a:spcBef>
                <a:spcPts val="105"/>
              </a:spcBef>
              <a:buSzPct val="85714"/>
              <a:buFont typeface="Arial MT"/>
              <a:buChar char="•"/>
              <a:tabLst>
                <a:tab pos="195580" algn="l"/>
              </a:tabLst>
            </a:pPr>
            <a:r>
              <a:rPr sz="2800" spc="5" dirty="0">
                <a:latin typeface="Times New Roman"/>
                <a:cs typeface="Times New Roman"/>
              </a:rPr>
              <a:t>Before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solving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problem,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must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problem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clearly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20345" algn="l"/>
              </a:tabLst>
            </a:pP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solve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problem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dirty="0">
                <a:latin typeface="Times New Roman"/>
                <a:cs typeface="Times New Roman"/>
              </a:rPr>
              <a:t> need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description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buFont typeface="Arial MT"/>
              <a:buChar char="•"/>
              <a:tabLst>
                <a:tab pos="220345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 aspects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problem?</a:t>
            </a:r>
            <a:endParaRPr sz="2800">
              <a:latin typeface="Times New Roman"/>
              <a:cs typeface="Times New Roman"/>
            </a:endParaRPr>
          </a:p>
          <a:p>
            <a:pPr marL="12700" marR="893444" lvl="1" indent="9144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762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goal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problem?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(Goal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Formulation)</a:t>
            </a:r>
            <a:endParaRPr sz="2800">
              <a:latin typeface="Times New Roman"/>
              <a:cs typeface="Times New Roman"/>
            </a:endParaRPr>
          </a:p>
          <a:p>
            <a:pPr marL="1841500" marR="725170" lvl="1" indent="-915035">
              <a:lnSpc>
                <a:spcPct val="100000"/>
              </a:lnSpc>
              <a:buAutoNum type="arabicPeriod"/>
              <a:tabLst>
                <a:tab pos="127762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implicit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criteria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success?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(how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success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defined?</a:t>
            </a:r>
            <a:endParaRPr sz="2800">
              <a:latin typeface="Times New Roman"/>
              <a:cs typeface="Times New Roman"/>
            </a:endParaRPr>
          </a:p>
          <a:p>
            <a:pPr marL="1277620" lvl="1" indent="-3511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8255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initial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situation?</a:t>
            </a:r>
            <a:endParaRPr sz="2800">
              <a:latin typeface="Times New Roman"/>
              <a:cs typeface="Times New Roman"/>
            </a:endParaRPr>
          </a:p>
          <a:p>
            <a:pPr marL="1262380" lvl="1" indent="-335915">
              <a:lnSpc>
                <a:spcPct val="100000"/>
              </a:lnSpc>
              <a:buAutoNum type="arabicPeriod"/>
              <a:tabLst>
                <a:tab pos="1263015" algn="l"/>
              </a:tabLst>
            </a:pPr>
            <a:r>
              <a:rPr sz="2800" spc="5" dirty="0">
                <a:latin typeface="Times New Roman"/>
                <a:cs typeface="Times New Roman"/>
              </a:rPr>
              <a:t>Ability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perform?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(what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procedures?)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817" y="135458"/>
            <a:ext cx="279527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UNIT</a:t>
            </a:r>
            <a:r>
              <a:rPr spc="-190" dirty="0"/>
              <a:t> </a:t>
            </a:r>
            <a:r>
              <a:rPr spc="5" dirty="0"/>
              <a:t>–</a:t>
            </a:r>
            <a:r>
              <a:rPr spc="-55" dirty="0"/>
              <a:t> </a:t>
            </a:r>
            <a:r>
              <a:rPr dirty="0"/>
              <a:t>I</a:t>
            </a:r>
          </a:p>
          <a:p>
            <a:pPr algn="ctr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196" y="1401902"/>
            <a:ext cx="6522720" cy="451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5134">
              <a:lnSpc>
                <a:spcPts val="3454"/>
              </a:lnSpc>
              <a:spcBef>
                <a:spcPts val="100"/>
              </a:spcBef>
              <a:buSzPct val="106666"/>
              <a:buFont typeface="Wingdings"/>
              <a:buChar char=""/>
              <a:tabLst>
                <a:tab pos="457834" algn="l"/>
              </a:tabLst>
            </a:pPr>
            <a:r>
              <a:rPr sz="3000" spc="-15" dirty="0">
                <a:latin typeface="Times New Roman"/>
                <a:cs typeface="Times New Roman"/>
              </a:rPr>
              <a:t>C</a:t>
            </a:r>
            <a:r>
              <a:rPr sz="3000" spc="5" dirty="0">
                <a:latin typeface="Times New Roman"/>
                <a:cs typeface="Times New Roman"/>
              </a:rPr>
              <a:t>on</a:t>
            </a:r>
            <a:r>
              <a:rPr sz="3000" spc="-15" dirty="0">
                <a:latin typeface="Times New Roman"/>
                <a:cs typeface="Times New Roman"/>
              </a:rPr>
              <a:t>ce</a:t>
            </a:r>
            <a:r>
              <a:rPr sz="3000" spc="5" dirty="0">
                <a:latin typeface="Times New Roman"/>
                <a:cs typeface="Times New Roman"/>
              </a:rPr>
              <a:t>p</a:t>
            </a:r>
            <a:r>
              <a:rPr sz="3000" dirty="0">
                <a:latin typeface="Times New Roman"/>
                <a:cs typeface="Times New Roman"/>
              </a:rPr>
              <a:t>t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f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AI</a:t>
            </a:r>
            <a:endParaRPr sz="3000">
              <a:latin typeface="Times New Roman"/>
              <a:cs typeface="Times New Roman"/>
            </a:endParaRPr>
          </a:p>
          <a:p>
            <a:pPr marL="451484" indent="-439420">
              <a:lnSpc>
                <a:spcPts val="3525"/>
              </a:lnSpc>
              <a:buSzPct val="93750"/>
              <a:buFont typeface="Wingdings"/>
              <a:buChar char=""/>
              <a:tabLst>
                <a:tab pos="452120" algn="l"/>
              </a:tabLst>
            </a:pPr>
            <a:r>
              <a:rPr sz="3200" spc="-5" dirty="0">
                <a:latin typeface="Times New Roman"/>
                <a:cs typeface="Times New Roman"/>
              </a:rPr>
              <a:t>History</a:t>
            </a:r>
            <a:endParaRPr sz="3200">
              <a:latin typeface="Times New Roman"/>
              <a:cs typeface="Times New Roman"/>
            </a:endParaRPr>
          </a:p>
          <a:p>
            <a:pPr marL="451484" indent="-439420">
              <a:lnSpc>
                <a:spcPts val="3495"/>
              </a:lnSpc>
              <a:buSzPct val="93750"/>
              <a:buFont typeface="Wingdings"/>
              <a:buChar char=""/>
              <a:tabLst>
                <a:tab pos="452120" algn="l"/>
              </a:tabLst>
            </a:pPr>
            <a:r>
              <a:rPr sz="3200" spc="-5" dirty="0">
                <a:latin typeface="Times New Roman"/>
                <a:cs typeface="Times New Roman"/>
              </a:rPr>
              <a:t>Current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status</a:t>
            </a:r>
            <a:endParaRPr sz="3200">
              <a:latin typeface="Times New Roman"/>
              <a:cs typeface="Times New Roman"/>
            </a:endParaRPr>
          </a:p>
          <a:p>
            <a:pPr marL="451484" indent="-439420">
              <a:lnSpc>
                <a:spcPts val="3495"/>
              </a:lnSpc>
              <a:buSzPct val="93750"/>
              <a:buFont typeface="Wingdings"/>
              <a:buChar char=""/>
              <a:tabLst>
                <a:tab pos="452120" algn="l"/>
              </a:tabLst>
            </a:pPr>
            <a:r>
              <a:rPr sz="3200" dirty="0">
                <a:latin typeface="Times New Roman"/>
                <a:cs typeface="Times New Roman"/>
              </a:rPr>
              <a:t>Scope</a:t>
            </a:r>
            <a:endParaRPr sz="3200">
              <a:latin typeface="Times New Roman"/>
              <a:cs typeface="Times New Roman"/>
            </a:endParaRPr>
          </a:p>
          <a:p>
            <a:pPr marL="451484" indent="-439420">
              <a:lnSpc>
                <a:spcPts val="3504"/>
              </a:lnSpc>
              <a:buSzPct val="93750"/>
              <a:buFont typeface="Wingdings"/>
              <a:buChar char=""/>
              <a:tabLst>
                <a:tab pos="452120" algn="l"/>
              </a:tabLst>
            </a:pPr>
            <a:r>
              <a:rPr sz="3200" spc="-5" dirty="0">
                <a:latin typeface="Times New Roman"/>
                <a:cs typeface="Times New Roman"/>
              </a:rPr>
              <a:t>Agents</a:t>
            </a:r>
            <a:endParaRPr sz="3200">
              <a:latin typeface="Times New Roman"/>
              <a:cs typeface="Times New Roman"/>
            </a:endParaRPr>
          </a:p>
          <a:p>
            <a:pPr marL="451484" indent="-439420">
              <a:lnSpc>
                <a:spcPts val="3504"/>
              </a:lnSpc>
              <a:buSzPct val="93750"/>
              <a:buFont typeface="Wingdings"/>
              <a:buChar char=""/>
              <a:tabLst>
                <a:tab pos="452120" algn="l"/>
              </a:tabLst>
            </a:pPr>
            <a:r>
              <a:rPr sz="3200" spc="-10" dirty="0">
                <a:latin typeface="Times New Roman"/>
                <a:cs typeface="Times New Roman"/>
              </a:rPr>
              <a:t>Environments</a:t>
            </a:r>
            <a:endParaRPr sz="3200">
              <a:latin typeface="Times New Roman"/>
              <a:cs typeface="Times New Roman"/>
            </a:endParaRPr>
          </a:p>
          <a:p>
            <a:pPr marL="451484" indent="-439420">
              <a:lnSpc>
                <a:spcPts val="3504"/>
              </a:lnSpc>
              <a:buSzPct val="93750"/>
              <a:buFont typeface="Wingdings"/>
              <a:buChar char=""/>
              <a:tabLst>
                <a:tab pos="45212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Problem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Formulations</a:t>
            </a:r>
            <a:endParaRPr sz="3200">
              <a:latin typeface="Times New Roman"/>
              <a:cs typeface="Times New Roman"/>
            </a:endParaRPr>
          </a:p>
          <a:p>
            <a:pPr marL="451484" indent="-439420">
              <a:lnSpc>
                <a:spcPts val="3504"/>
              </a:lnSpc>
              <a:buSzPct val="93750"/>
              <a:buFont typeface="Wingdings"/>
              <a:buChar char=""/>
              <a:tabLst>
                <a:tab pos="452120" algn="l"/>
              </a:tabLst>
            </a:pPr>
            <a:r>
              <a:rPr sz="3200" spc="-5" dirty="0">
                <a:latin typeface="Times New Roman"/>
                <a:cs typeface="Times New Roman"/>
              </a:rPr>
              <a:t>Review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Tree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Graph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Structures</a:t>
            </a:r>
            <a:endParaRPr sz="3200">
              <a:latin typeface="Times New Roman"/>
              <a:cs typeface="Times New Roman"/>
            </a:endParaRPr>
          </a:p>
          <a:p>
            <a:pPr marL="451484" indent="-439420">
              <a:lnSpc>
                <a:spcPts val="3600"/>
              </a:lnSpc>
              <a:buSzPct val="93750"/>
              <a:buFont typeface="Wingdings"/>
              <a:buChar char=""/>
              <a:tabLst>
                <a:tab pos="452120" algn="l"/>
              </a:tabLst>
            </a:pPr>
            <a:r>
              <a:rPr sz="3200" spc="-5" dirty="0">
                <a:latin typeface="Times New Roman"/>
                <a:cs typeface="Times New Roman"/>
              </a:rPr>
              <a:t>State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Space Representation</a:t>
            </a:r>
            <a:endParaRPr sz="3200">
              <a:latin typeface="Times New Roman"/>
              <a:cs typeface="Times New Roman"/>
            </a:endParaRPr>
          </a:p>
          <a:p>
            <a:pPr marL="457200" indent="-445134">
              <a:lnSpc>
                <a:spcPts val="3770"/>
              </a:lnSpc>
              <a:buFont typeface="Wingdings"/>
              <a:buChar char=""/>
              <a:tabLst>
                <a:tab pos="457834" algn="l"/>
              </a:tabLst>
            </a:pPr>
            <a:r>
              <a:rPr sz="3200" spc="-10" dirty="0">
                <a:latin typeface="Times New Roman"/>
                <a:cs typeface="Times New Roman"/>
              </a:rPr>
              <a:t>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Search</a:t>
            </a:r>
            <a:r>
              <a:rPr sz="3200" spc="-40" dirty="0">
                <a:latin typeface="Times New Roman"/>
                <a:cs typeface="Times New Roman"/>
              </a:rPr>
              <a:t> Tree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829" y="246329"/>
            <a:ext cx="4337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0000"/>
                </a:solidFill>
              </a:rPr>
              <a:t>Well</a:t>
            </a:r>
            <a:r>
              <a:rPr sz="3600" spc="-7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Defined</a:t>
            </a:r>
            <a:r>
              <a:rPr sz="3600" spc="-40" dirty="0">
                <a:solidFill>
                  <a:srgbClr val="FF0000"/>
                </a:solidFill>
              </a:rPr>
              <a:t> </a:t>
            </a:r>
            <a:r>
              <a:rPr sz="3600" spc="-10" dirty="0">
                <a:solidFill>
                  <a:srgbClr val="FF0000"/>
                </a:solidFill>
              </a:rPr>
              <a:t>Problem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644" y="798702"/>
            <a:ext cx="7852409" cy="562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845" algn="just">
              <a:lnSpc>
                <a:spcPct val="100000"/>
              </a:lnSpc>
              <a:spcBef>
                <a:spcPts val="105"/>
              </a:spcBef>
              <a:buSzPct val="85714"/>
              <a:buFont typeface="Arial MT"/>
              <a:buChar char="•"/>
              <a:tabLst>
                <a:tab pos="27813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process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deciding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actions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states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considered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called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“Problem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Formulation”.</a:t>
            </a:r>
            <a:endParaRPr sz="2800">
              <a:latin typeface="Times New Roman"/>
              <a:cs typeface="Times New Roman"/>
            </a:endParaRPr>
          </a:p>
          <a:p>
            <a:pPr marL="24765" marR="5080" algn="just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3241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solution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problems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described </a:t>
            </a:r>
            <a:r>
              <a:rPr sz="2800" spc="15" dirty="0">
                <a:latin typeface="Times New Roman"/>
                <a:cs typeface="Times New Roman"/>
              </a:rPr>
              <a:t>by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finding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sequence of actions </a:t>
            </a:r>
            <a:r>
              <a:rPr sz="2800" spc="-10" dirty="0">
                <a:latin typeface="Times New Roman"/>
                <a:cs typeface="Times New Roman"/>
              </a:rPr>
              <a:t>that lead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desirable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goal.</a:t>
            </a:r>
            <a:endParaRPr sz="2800">
              <a:latin typeface="Times New Roman"/>
              <a:cs typeface="Times New Roman"/>
            </a:endParaRPr>
          </a:p>
          <a:p>
            <a:pPr marL="180340" indent="-167640" algn="just">
              <a:lnSpc>
                <a:spcPct val="100000"/>
              </a:lnSpc>
              <a:spcBef>
                <a:spcPts val="10"/>
              </a:spcBef>
              <a:buSzPct val="78571"/>
              <a:buFont typeface="Arial MT"/>
              <a:buChar char="•"/>
              <a:tabLst>
                <a:tab pos="180340" algn="l"/>
              </a:tabLst>
            </a:pPr>
            <a:r>
              <a:rPr sz="2800" b="1" dirty="0">
                <a:latin typeface="Times New Roman"/>
                <a:cs typeface="Times New Roman"/>
              </a:rPr>
              <a:t>Components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Well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Defined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Problem:</a:t>
            </a:r>
            <a:endParaRPr sz="2800">
              <a:latin typeface="Times New Roman"/>
              <a:cs typeface="Times New Roman"/>
            </a:endParaRPr>
          </a:p>
          <a:p>
            <a:pPr marL="1283970" lvl="1" indent="-357505">
              <a:lnSpc>
                <a:spcPct val="100000"/>
              </a:lnSpc>
              <a:buFont typeface="Times New Roman"/>
              <a:buAutoNum type="arabicPeriod"/>
              <a:tabLst>
                <a:tab pos="1284605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Initial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state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(Where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agent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starts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in)</a:t>
            </a:r>
            <a:endParaRPr sz="2800">
              <a:latin typeface="Times New Roman"/>
              <a:cs typeface="Times New Roman"/>
            </a:endParaRPr>
          </a:p>
          <a:p>
            <a:pPr marL="12700" marR="855980" lvl="1" indent="914400">
              <a:lnSpc>
                <a:spcPct val="100000"/>
              </a:lnSpc>
              <a:buAutoNum type="arabicPeriod"/>
              <a:tabLst>
                <a:tab pos="1283970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Successor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Function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(Description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possible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actions)</a:t>
            </a:r>
            <a:endParaRPr sz="2800">
              <a:latin typeface="Times New Roman"/>
              <a:cs typeface="Times New Roman"/>
            </a:endParaRPr>
          </a:p>
          <a:p>
            <a:pPr marL="1283335" lvl="1" indent="-356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83970" algn="l"/>
              </a:tabLst>
            </a:pPr>
            <a:r>
              <a:rPr sz="2800" b="1" dirty="0">
                <a:latin typeface="Times New Roman"/>
                <a:cs typeface="Times New Roman"/>
              </a:rPr>
              <a:t>State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Space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(Set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all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possible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actions)</a:t>
            </a:r>
            <a:endParaRPr sz="2800">
              <a:latin typeface="Times New Roman"/>
              <a:cs typeface="Times New Roman"/>
            </a:endParaRPr>
          </a:p>
          <a:p>
            <a:pPr marL="1283335" lvl="1" indent="-356870">
              <a:lnSpc>
                <a:spcPct val="100000"/>
              </a:lnSpc>
              <a:buAutoNum type="arabicPeriod"/>
              <a:tabLst>
                <a:tab pos="1283970" algn="l"/>
              </a:tabLst>
            </a:pPr>
            <a:r>
              <a:rPr sz="2800" b="1" dirty="0">
                <a:latin typeface="Times New Roman"/>
                <a:cs typeface="Times New Roman"/>
              </a:rPr>
              <a:t>Path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Cost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(Cost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reach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Goal)</a:t>
            </a:r>
            <a:endParaRPr sz="2800">
              <a:latin typeface="Times New Roman"/>
              <a:cs typeface="Times New Roman"/>
            </a:endParaRPr>
          </a:p>
          <a:p>
            <a:pPr marL="12700" marR="186055" lvl="1" indent="914400">
              <a:lnSpc>
                <a:spcPct val="100000"/>
              </a:lnSpc>
              <a:buAutoNum type="arabicPeriod"/>
              <a:tabLst>
                <a:tab pos="1283970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Goal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Test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(Determines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whether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given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not?</a:t>
            </a:r>
            <a:r>
              <a:rPr sz="2800" dirty="0">
                <a:latin typeface="Times New Roman"/>
                <a:cs typeface="Times New Roman"/>
              </a:rPr>
              <a:t> Eg: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Checkmate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Chess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Goal)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442" y="474929"/>
            <a:ext cx="6017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Types</a:t>
            </a:r>
            <a:r>
              <a:rPr sz="3600" spc="-35" dirty="0"/>
              <a:t> </a:t>
            </a:r>
            <a:r>
              <a:rPr sz="3600" dirty="0"/>
              <a:t>of</a:t>
            </a:r>
            <a:r>
              <a:rPr sz="3600" spc="-30" dirty="0"/>
              <a:t> </a:t>
            </a:r>
            <a:r>
              <a:rPr sz="3600" spc="-10" dirty="0"/>
              <a:t>Problem</a:t>
            </a:r>
            <a:r>
              <a:rPr sz="3600" spc="-30" dirty="0"/>
              <a:t> </a:t>
            </a:r>
            <a:r>
              <a:rPr sz="3600" dirty="0"/>
              <a:t>Formulation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390650"/>
          <a:ext cx="7391400" cy="5059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0"/>
                <a:gridCol w="3695700"/>
              </a:tblGrid>
              <a:tr h="944879">
                <a:tc>
                  <a:txBody>
                    <a:bodyPr/>
                    <a:lstStyle/>
                    <a:p>
                      <a:pPr marL="91440" marR="1673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Incremental </a:t>
                      </a:r>
                      <a:r>
                        <a:rPr sz="2800" b="1" spc="-6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io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2661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Complete</a:t>
                      </a:r>
                      <a:r>
                        <a:rPr sz="2800" b="1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sz="2800" b="1" spc="-6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Formulation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Staring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empty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28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basic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configuration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represented</a:t>
                      </a:r>
                      <a:r>
                        <a:rPr sz="2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initial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state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 marR="12992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Generates</a:t>
                      </a: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many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sequences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740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actions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371574">
                <a:tc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less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requirements</a:t>
                      </a:r>
                      <a:r>
                        <a:rPr sz="2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702" y="474929"/>
            <a:ext cx="5187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Phases</a:t>
            </a:r>
            <a:r>
              <a:rPr sz="3600" spc="-15" dirty="0"/>
              <a:t> </a:t>
            </a:r>
            <a:r>
              <a:rPr sz="3600" dirty="0"/>
              <a:t>in</a:t>
            </a:r>
            <a:r>
              <a:rPr sz="3600" spc="-30" dirty="0"/>
              <a:t> </a:t>
            </a:r>
            <a:r>
              <a:rPr sz="3600" spc="-10" dirty="0"/>
              <a:t>Problem</a:t>
            </a:r>
            <a:r>
              <a:rPr sz="3600" spc="-15" dirty="0"/>
              <a:t> </a:t>
            </a:r>
            <a:r>
              <a:rPr sz="3600" spc="-5" dirty="0"/>
              <a:t>Solving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1044" y="1026998"/>
            <a:ext cx="7390765" cy="3777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procedures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followed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order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find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solution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  <a:p>
            <a:pPr marL="1283970" indent="-357505">
              <a:lnSpc>
                <a:spcPct val="100000"/>
              </a:lnSpc>
              <a:spcBef>
                <a:spcPts val="2645"/>
              </a:spcBef>
              <a:buAutoNum type="arabicPeriod"/>
              <a:tabLst>
                <a:tab pos="1284605" algn="l"/>
              </a:tabLst>
            </a:pPr>
            <a:r>
              <a:rPr sz="2800" spc="5" dirty="0">
                <a:latin typeface="Times New Roman"/>
                <a:cs typeface="Times New Roman"/>
              </a:rPr>
              <a:t>Problem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  <a:buAutoNum type="arabicPeriod"/>
              <a:tabLst>
                <a:tab pos="1433195" algn="l"/>
                <a:tab pos="1433830" algn="l"/>
                <a:tab pos="2872105" algn="l"/>
                <a:tab pos="4357370" algn="l"/>
                <a:tab pos="5332730" algn="l"/>
              </a:tabLst>
            </a:pPr>
            <a:r>
              <a:rPr sz="2800" dirty="0">
                <a:latin typeface="Times New Roman"/>
                <a:cs typeface="Times New Roman"/>
              </a:rPr>
              <a:t>Pr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em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l</a:t>
            </a:r>
            <a:r>
              <a:rPr sz="2800" spc="-40" dirty="0">
                <a:latin typeface="Times New Roman"/>
                <a:cs typeface="Times New Roman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(</a:t>
            </a:r>
            <a:r>
              <a:rPr sz="2800" spc="-15" dirty="0">
                <a:latin typeface="Times New Roman"/>
                <a:cs typeface="Times New Roman"/>
              </a:rPr>
              <a:t>i/p</a:t>
            </a:r>
            <a:r>
              <a:rPr sz="2800" spc="20" dirty="0">
                <a:latin typeface="Times New Roman"/>
                <a:cs typeface="Times New Roman"/>
              </a:rPr>
              <a:t>?</a:t>
            </a:r>
            <a:r>
              <a:rPr sz="2800" dirty="0">
                <a:latin typeface="Times New Roman"/>
                <a:cs typeface="Times New Roman"/>
              </a:rPr>
              <a:t>,	e</a:t>
            </a:r>
            <a:r>
              <a:rPr sz="2800" spc="-15" dirty="0">
                <a:latin typeface="Times New Roman"/>
                <a:cs typeface="Times New Roman"/>
              </a:rPr>
              <a:t>nv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20" dirty="0">
                <a:latin typeface="Times New Roman"/>
                <a:cs typeface="Times New Roman"/>
              </a:rPr>
              <a:t>?</a:t>
            </a:r>
            <a:r>
              <a:rPr sz="2800" dirty="0">
                <a:latin typeface="Times New Roman"/>
                <a:cs typeface="Times New Roman"/>
              </a:rPr>
              <a:t>,  expected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o/p?)</a:t>
            </a:r>
            <a:endParaRPr sz="2800">
              <a:latin typeface="Times New Roman"/>
              <a:cs typeface="Times New Roman"/>
            </a:endParaRPr>
          </a:p>
          <a:p>
            <a:pPr marL="12700" marR="6350" indent="9144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34820" algn="l"/>
                <a:tab pos="1735455" algn="l"/>
                <a:tab pos="3914775" algn="l"/>
                <a:tab pos="6586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K</a:t>
            </a:r>
            <a:r>
              <a:rPr sz="2800" spc="5" dirty="0">
                <a:latin typeface="Times New Roman"/>
                <a:cs typeface="Times New Roman"/>
              </a:rPr>
              <a:t>no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spc="-1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dg</a:t>
            </a:r>
            <a:r>
              <a:rPr sz="2800" dirty="0">
                <a:latin typeface="Times New Roman"/>
                <a:cs typeface="Times New Roman"/>
              </a:rPr>
              <a:t>e	Re</a:t>
            </a:r>
            <a:r>
              <a:rPr sz="2800" spc="15" dirty="0">
                <a:latin typeface="Times New Roman"/>
                <a:cs typeface="Times New Roman"/>
              </a:rPr>
              <a:t>p</a:t>
            </a:r>
            <a:r>
              <a:rPr sz="2800" spc="-20" dirty="0">
                <a:latin typeface="Times New Roman"/>
                <a:cs typeface="Times New Roman"/>
              </a:rPr>
              <a:t>re</a:t>
            </a:r>
            <a:r>
              <a:rPr sz="2800" spc="1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	(Da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a  Structures?)</a:t>
            </a:r>
            <a:endParaRPr sz="2800">
              <a:latin typeface="Times New Roman"/>
              <a:cs typeface="Times New Roman"/>
            </a:endParaRPr>
          </a:p>
          <a:p>
            <a:pPr marL="1277620" indent="-351155">
              <a:lnSpc>
                <a:spcPct val="100000"/>
              </a:lnSpc>
              <a:buAutoNum type="arabicPeriod"/>
              <a:tabLst>
                <a:tab pos="1278255" algn="l"/>
              </a:tabLst>
            </a:pPr>
            <a:r>
              <a:rPr sz="2800" spc="-15" dirty="0">
                <a:latin typeface="Times New Roman"/>
                <a:cs typeface="Times New Roman"/>
              </a:rPr>
              <a:t>Technique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(Selection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best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technique)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48" y="213105"/>
            <a:ext cx="456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Problem-solving</a:t>
            </a:r>
            <a:r>
              <a:rPr sz="3600" spc="-90" dirty="0"/>
              <a:t> </a:t>
            </a:r>
            <a:r>
              <a:rPr sz="3600" spc="-5" dirty="0"/>
              <a:t>agents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816607" y="2578607"/>
            <a:ext cx="329565" cy="558165"/>
            <a:chOff x="1816607" y="2578607"/>
            <a:chExt cx="329565" cy="558165"/>
          </a:xfrm>
        </p:grpSpPr>
        <p:sp>
          <p:nvSpPr>
            <p:cNvPr id="4" name="object 4"/>
            <p:cNvSpPr/>
            <p:nvPr/>
          </p:nvSpPr>
          <p:spPr>
            <a:xfrm>
              <a:off x="1828799" y="259079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22860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152400" y="533400"/>
                  </a:lnTo>
                  <a:lnTo>
                    <a:pt x="30480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9" y="259079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381000"/>
                  </a:moveTo>
                  <a:lnTo>
                    <a:pt x="76200" y="3810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381000"/>
                  </a:lnTo>
                  <a:lnTo>
                    <a:pt x="304800" y="381000"/>
                  </a:lnTo>
                  <a:lnTo>
                    <a:pt x="152400" y="533400"/>
                  </a:lnTo>
                  <a:lnTo>
                    <a:pt x="0" y="38100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16607" y="3874008"/>
            <a:ext cx="329565" cy="786765"/>
            <a:chOff x="1816607" y="3874008"/>
            <a:chExt cx="329565" cy="786765"/>
          </a:xfrm>
        </p:grpSpPr>
        <p:sp>
          <p:nvSpPr>
            <p:cNvPr id="7" name="object 7"/>
            <p:cNvSpPr/>
            <p:nvPr/>
          </p:nvSpPr>
          <p:spPr>
            <a:xfrm>
              <a:off x="1828799" y="3886200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228600" y="0"/>
                  </a:moveTo>
                  <a:lnTo>
                    <a:pt x="76200" y="0"/>
                  </a:lnTo>
                  <a:lnTo>
                    <a:pt x="76200" y="609600"/>
                  </a:lnTo>
                  <a:lnTo>
                    <a:pt x="0" y="609600"/>
                  </a:lnTo>
                  <a:lnTo>
                    <a:pt x="152400" y="762000"/>
                  </a:lnTo>
                  <a:lnTo>
                    <a:pt x="304800" y="609600"/>
                  </a:lnTo>
                  <a:lnTo>
                    <a:pt x="228600" y="609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3886200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0" y="609600"/>
                  </a:moveTo>
                  <a:lnTo>
                    <a:pt x="76200" y="609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609600"/>
                  </a:lnTo>
                  <a:lnTo>
                    <a:pt x="304800" y="609600"/>
                  </a:lnTo>
                  <a:lnTo>
                    <a:pt x="152400" y="762000"/>
                  </a:lnTo>
                  <a:lnTo>
                    <a:pt x="0" y="60960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196" y="1058417"/>
            <a:ext cx="7817484" cy="415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agent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goal-based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agent.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ts val="259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decides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what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lead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desirable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states.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obl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 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olving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222567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Determines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generates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 MT"/>
              <a:cs typeface="Arial MT"/>
            </a:endParaRPr>
          </a:p>
          <a:p>
            <a:pPr marL="39624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Sequence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2378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generates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Arial MT"/>
              <a:cs typeface="Arial MT"/>
            </a:endParaRPr>
          </a:p>
          <a:p>
            <a:pPr marL="47244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Successful States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957" y="213105"/>
            <a:ext cx="4895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Steps</a:t>
            </a:r>
            <a:r>
              <a:rPr sz="3600" spc="-60" dirty="0"/>
              <a:t> </a:t>
            </a:r>
            <a:r>
              <a:rPr sz="3600" spc="-5" dirty="0"/>
              <a:t>in</a:t>
            </a:r>
            <a:r>
              <a:rPr sz="3600" spc="-40" dirty="0"/>
              <a:t> </a:t>
            </a:r>
            <a:r>
              <a:rPr sz="3600" spc="-5" dirty="0"/>
              <a:t>Problem</a:t>
            </a:r>
            <a:r>
              <a:rPr sz="3600" spc="-75" dirty="0"/>
              <a:t> </a:t>
            </a:r>
            <a:r>
              <a:rPr sz="3600" spc="-5" dirty="0"/>
              <a:t>Solving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3196" y="1055370"/>
            <a:ext cx="7942580" cy="424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Step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1: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Goal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Setting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dirty="0">
                <a:latin typeface="Times New Roman"/>
                <a:cs typeface="Times New Roman"/>
              </a:rPr>
              <a:t>Step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2: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Goal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Formulation</a:t>
            </a:r>
            <a:endParaRPr sz="3000">
              <a:latin typeface="Times New Roman"/>
              <a:cs typeface="Times New Roman"/>
            </a:endParaRPr>
          </a:p>
          <a:p>
            <a:pPr marL="91503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-&gt;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observe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current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</a:t>
            </a:r>
            <a:endParaRPr sz="3000">
              <a:latin typeface="Times New Roman"/>
              <a:cs typeface="Times New Roman"/>
            </a:endParaRPr>
          </a:p>
          <a:p>
            <a:pPr marL="915035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latin typeface="Times New Roman"/>
                <a:cs typeface="Times New Roman"/>
              </a:rPr>
              <a:t>-&gt;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tabulate </a:t>
            </a:r>
            <a:r>
              <a:rPr sz="3000" spc="-5" dirty="0">
                <a:latin typeface="Times New Roman"/>
                <a:cs typeface="Times New Roman"/>
              </a:rPr>
              <a:t>agent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performance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measures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Step</a:t>
            </a:r>
            <a:r>
              <a:rPr sz="3000" b="1" spc="-4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3: </a:t>
            </a:r>
            <a:r>
              <a:rPr sz="3000" dirty="0">
                <a:latin typeface="Times New Roman"/>
                <a:cs typeface="Times New Roman"/>
              </a:rPr>
              <a:t>Problem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Formulation</a:t>
            </a:r>
            <a:endParaRPr sz="3000">
              <a:latin typeface="Times New Roman"/>
              <a:cs typeface="Times New Roman"/>
            </a:endParaRPr>
          </a:p>
          <a:p>
            <a:pPr marL="915035">
              <a:lnSpc>
                <a:spcPct val="100000"/>
              </a:lnSpc>
              <a:spcBef>
                <a:spcPts val="120"/>
              </a:spcBef>
            </a:pPr>
            <a:r>
              <a:rPr sz="3000" dirty="0">
                <a:latin typeface="Times New Roman"/>
                <a:cs typeface="Times New Roman"/>
              </a:rPr>
              <a:t>-&gt;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what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will be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sequence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actions?</a:t>
            </a:r>
            <a:endParaRPr sz="3000">
              <a:latin typeface="Times New Roman"/>
              <a:cs typeface="Times New Roman"/>
            </a:endParaRPr>
          </a:p>
          <a:p>
            <a:pPr marL="915035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latin typeface="Times New Roman"/>
                <a:cs typeface="Times New Roman"/>
              </a:rPr>
              <a:t>-&gt;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what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will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sequence</a:t>
            </a:r>
            <a:r>
              <a:rPr sz="3000" dirty="0">
                <a:latin typeface="Times New Roman"/>
                <a:cs typeface="Times New Roman"/>
              </a:rPr>
              <a:t> of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states?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Step</a:t>
            </a:r>
            <a:r>
              <a:rPr sz="3000" b="1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4: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Search</a:t>
            </a:r>
            <a:r>
              <a:rPr sz="3000" dirty="0">
                <a:latin typeface="Times New Roman"/>
                <a:cs typeface="Times New Roman"/>
              </a:rPr>
              <a:t> 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unknown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environment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(Learning)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Step</a:t>
            </a:r>
            <a:r>
              <a:rPr sz="3000" b="1" spc="-3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5: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Execution Phase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5596" y="1512188"/>
            <a:ext cx="4775835" cy="40055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0" dirty="0">
                <a:latin typeface="Times New Roman"/>
                <a:cs typeface="Times New Roman"/>
              </a:rPr>
              <a:t>T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5" dirty="0">
                <a:latin typeface="Times New Roman"/>
                <a:cs typeface="Times New Roman"/>
              </a:rPr>
              <a:t>y</a:t>
            </a:r>
            <a:r>
              <a:rPr sz="3200" b="1" spc="-1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Proble</a:t>
            </a:r>
            <a:r>
              <a:rPr sz="3200" b="1" spc="-50" dirty="0">
                <a:latin typeface="Times New Roman"/>
                <a:cs typeface="Times New Roman"/>
              </a:rPr>
              <a:t>m</a:t>
            </a:r>
            <a:r>
              <a:rPr sz="3200" b="1" spc="-5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21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-Queens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325" dirty="0">
                <a:latin typeface="Times New Roman"/>
                <a:cs typeface="Times New Roman"/>
              </a:rPr>
              <a:t>V</a:t>
            </a:r>
            <a:r>
              <a:rPr sz="2400" spc="-60" dirty="0">
                <a:latin typeface="Times New Roman"/>
                <a:cs typeface="Times New Roman"/>
              </a:rPr>
              <a:t>ac</a:t>
            </a:r>
            <a:r>
              <a:rPr sz="2400" spc="-50" dirty="0">
                <a:latin typeface="Times New Roman"/>
                <a:cs typeface="Times New Roman"/>
              </a:rPr>
              <a:t>uu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5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65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Pi</a:t>
            </a:r>
            <a:r>
              <a:rPr sz="2400" spc="-60" dirty="0">
                <a:latin typeface="Times New Roman"/>
                <a:cs typeface="Times New Roman"/>
              </a:rPr>
              <a:t>c</a:t>
            </a:r>
            <a:r>
              <a:rPr sz="2400" spc="-50" dirty="0">
                <a:latin typeface="Times New Roman"/>
                <a:cs typeface="Times New Roman"/>
              </a:rPr>
              <a:t>k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obo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200" b="1" spc="-5" dirty="0">
                <a:latin typeface="Times New Roman"/>
                <a:cs typeface="Times New Roman"/>
              </a:rPr>
              <a:t>Real</a:t>
            </a:r>
            <a:r>
              <a:rPr sz="3200" b="1" spc="-29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W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5" dirty="0">
                <a:latin typeface="Times New Roman"/>
                <a:cs typeface="Times New Roman"/>
              </a:rPr>
              <a:t>rld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P</a:t>
            </a:r>
            <a:r>
              <a:rPr sz="3200" b="1" spc="-80" dirty="0">
                <a:latin typeface="Times New Roman"/>
                <a:cs typeface="Times New Roman"/>
              </a:rPr>
              <a:t>r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10" dirty="0">
                <a:latin typeface="Times New Roman"/>
                <a:cs typeface="Times New Roman"/>
              </a:rPr>
              <a:t>b</a:t>
            </a:r>
            <a:r>
              <a:rPr sz="3200" b="1" spc="-5" dirty="0">
                <a:latin typeface="Times New Roman"/>
                <a:cs typeface="Times New Roman"/>
              </a:rPr>
              <a:t>le</a:t>
            </a:r>
            <a:r>
              <a:rPr sz="3200" b="1" spc="-50" dirty="0">
                <a:latin typeface="Times New Roman"/>
                <a:cs typeface="Times New Roman"/>
              </a:rPr>
              <a:t>m</a:t>
            </a:r>
            <a:r>
              <a:rPr sz="3200" b="1" spc="-5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Route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5" dirty="0">
                <a:latin typeface="Times New Roman"/>
                <a:cs typeface="Times New Roman"/>
              </a:rPr>
              <a:t>Travelling </a:t>
            </a:r>
            <a:r>
              <a:rPr sz="2400" spc="-5" dirty="0">
                <a:latin typeface="Times New Roman"/>
                <a:cs typeface="Times New Roman"/>
              </a:rPr>
              <a:t>Salesman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Robot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Navigation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8455" y="628015"/>
            <a:ext cx="3602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Types</a:t>
            </a:r>
            <a:r>
              <a:rPr sz="3600" spc="-120" dirty="0"/>
              <a:t> </a:t>
            </a:r>
            <a:r>
              <a:rPr sz="3600" dirty="0"/>
              <a:t>of</a:t>
            </a:r>
            <a:r>
              <a:rPr sz="3600" spc="-65" dirty="0"/>
              <a:t> </a:t>
            </a:r>
            <a:r>
              <a:rPr sz="3600" spc="-10" dirty="0"/>
              <a:t>Problems</a:t>
            </a:r>
            <a:endParaRPr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180" y="213105"/>
            <a:ext cx="359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8</a:t>
            </a:r>
            <a:r>
              <a:rPr sz="3600" spc="-40" dirty="0"/>
              <a:t> </a:t>
            </a:r>
            <a:r>
              <a:rPr sz="3600" dirty="0"/>
              <a:t>Queens</a:t>
            </a:r>
            <a:r>
              <a:rPr sz="3600" spc="-130" dirty="0"/>
              <a:t> </a:t>
            </a:r>
            <a:r>
              <a:rPr sz="3600" dirty="0"/>
              <a:t>Problem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3196" y="1055065"/>
            <a:ext cx="7734934" cy="4491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Times New Roman"/>
                <a:cs typeface="Times New Roman"/>
              </a:rPr>
              <a:t>Problem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Statement: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8X8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Chess Board</a:t>
            </a:r>
            <a:endParaRPr sz="3200">
              <a:latin typeface="Times New Roman"/>
              <a:cs typeface="Times New Roman"/>
            </a:endParaRPr>
          </a:p>
          <a:p>
            <a:pPr marL="356870" marR="671195" indent="-344805" algn="just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Times New Roman"/>
                <a:cs typeface="Times New Roman"/>
              </a:rPr>
              <a:t>Objective: </a:t>
            </a:r>
            <a:r>
              <a:rPr sz="3200" spc="-10" dirty="0">
                <a:latin typeface="Times New Roman"/>
                <a:cs typeface="Times New Roman"/>
              </a:rPr>
              <a:t>No </a:t>
            </a:r>
            <a:r>
              <a:rPr sz="3200" spc="-5" dirty="0">
                <a:latin typeface="Times New Roman"/>
                <a:cs typeface="Times New Roman"/>
              </a:rPr>
              <a:t>two queens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attacking by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horizontally,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vertically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diagonally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940"/>
              </a:lnSpc>
              <a:spcBef>
                <a:spcPts val="145"/>
              </a:spcBef>
            </a:pPr>
            <a:r>
              <a:rPr sz="3200" b="1" spc="-10" dirty="0">
                <a:latin typeface="Times New Roman"/>
                <a:cs typeface="Times New Roman"/>
              </a:rPr>
              <a:t>Step </a:t>
            </a:r>
            <a:r>
              <a:rPr sz="3200" b="1" dirty="0">
                <a:latin typeface="Times New Roman"/>
                <a:cs typeface="Times New Roman"/>
              </a:rPr>
              <a:t>1: </a:t>
            </a:r>
            <a:r>
              <a:rPr sz="3200" b="1" spc="-5" dirty="0">
                <a:latin typeface="Times New Roman"/>
                <a:cs typeface="Times New Roman"/>
              </a:rPr>
              <a:t>Initial state </a:t>
            </a:r>
            <a:r>
              <a:rPr sz="3200" spc="-10" dirty="0">
                <a:latin typeface="Times New Roman"/>
                <a:cs typeface="Times New Roman"/>
              </a:rPr>
              <a:t>-&gt; </a:t>
            </a:r>
            <a:r>
              <a:rPr sz="3200" spc="-5" dirty="0">
                <a:latin typeface="Times New Roman"/>
                <a:cs typeface="Times New Roman"/>
              </a:rPr>
              <a:t>No queens on the board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Step </a:t>
            </a:r>
            <a:r>
              <a:rPr sz="3200" b="1" dirty="0">
                <a:latin typeface="Times New Roman"/>
                <a:cs typeface="Times New Roman"/>
              </a:rPr>
              <a:t>2: </a:t>
            </a:r>
            <a:r>
              <a:rPr sz="3200" b="1" spc="-5" dirty="0">
                <a:latin typeface="Times New Roman"/>
                <a:cs typeface="Times New Roman"/>
              </a:rPr>
              <a:t>Successor Function </a:t>
            </a:r>
            <a:r>
              <a:rPr sz="3200" spc="-10" dirty="0">
                <a:latin typeface="Times New Roman"/>
                <a:cs typeface="Times New Roman"/>
              </a:rPr>
              <a:t>-&gt; </a:t>
            </a:r>
            <a:r>
              <a:rPr sz="3200" spc="-5" dirty="0">
                <a:latin typeface="Times New Roman"/>
                <a:cs typeface="Times New Roman"/>
              </a:rPr>
              <a:t>Insert a Queen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Step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3: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Goal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75" dirty="0">
                <a:latin typeface="Times New Roman"/>
                <a:cs typeface="Times New Roman"/>
              </a:rPr>
              <a:t>Test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-&gt;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whether all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  <a:p>
            <a:pPr marL="356870" algn="just">
              <a:lnSpc>
                <a:spcPts val="3690"/>
              </a:lnSpc>
            </a:pPr>
            <a:r>
              <a:rPr sz="3200" spc="-5" dirty="0">
                <a:latin typeface="Times New Roman"/>
                <a:cs typeface="Times New Roman"/>
              </a:rPr>
              <a:t>Queens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placed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endParaRPr sz="3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Times New Roman"/>
                <a:cs typeface="Times New Roman"/>
              </a:rPr>
              <a:t>Step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4: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Path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Cost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(Total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moves)</a:t>
            </a:r>
            <a:endParaRPr sz="3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Times New Roman"/>
                <a:cs typeface="Times New Roman"/>
              </a:rPr>
              <a:t>Step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5:</a:t>
            </a:r>
            <a:r>
              <a:rPr sz="3200" b="1" spc="-5" dirty="0">
                <a:latin typeface="Times New Roman"/>
                <a:cs typeface="Times New Roman"/>
              </a:rPr>
              <a:t> State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Space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(How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many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solutions?)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70" y="430479"/>
            <a:ext cx="26644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Calibri"/>
                <a:cs typeface="Calibri"/>
              </a:rPr>
              <a:t>Solution</a:t>
            </a:r>
            <a:r>
              <a:rPr sz="4400" spc="-140" dirty="0">
                <a:latin typeface="Calibri"/>
                <a:cs typeface="Calibri"/>
              </a:rPr>
              <a:t> </a:t>
            </a:r>
            <a:r>
              <a:rPr sz="4400" spc="-45" dirty="0">
                <a:latin typeface="Calibri"/>
                <a:cs typeface="Calibri"/>
              </a:rPr>
              <a:t>for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5763" y="430479"/>
            <a:ext cx="43008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Calibri"/>
                <a:cs typeface="Calibri"/>
              </a:rPr>
              <a:t>8</a:t>
            </a:r>
            <a:r>
              <a:rPr sz="4400" b="0" spc="-65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Queen’s</a:t>
            </a:r>
            <a:r>
              <a:rPr sz="4400" b="0" spc="-35" dirty="0">
                <a:latin typeface="Calibri"/>
                <a:cs typeface="Calibri"/>
              </a:rPr>
              <a:t> </a:t>
            </a:r>
            <a:r>
              <a:rPr sz="4400" b="0" spc="-25" dirty="0">
                <a:latin typeface="Calibri"/>
                <a:cs typeface="Calibri"/>
              </a:rPr>
              <a:t>Problem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576" y="1981200"/>
            <a:ext cx="4992623" cy="38191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62509"/>
            <a:ext cx="4791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Problem</a:t>
            </a:r>
            <a:r>
              <a:rPr sz="3600" spc="-7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Characteristics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2004" y="717930"/>
            <a:ext cx="7649845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7500" algn="l"/>
              </a:tabLst>
            </a:pP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decomposable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smaller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easier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problems?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dirty="0">
                <a:latin typeface="Times New Roman"/>
                <a:cs typeface="Times New Roman"/>
              </a:rPr>
              <a:t> solution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 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ignored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undone?</a:t>
            </a:r>
            <a:endParaRPr sz="2400">
              <a:latin typeface="Times New Roman"/>
              <a:cs typeface="Times New Roman"/>
            </a:endParaRPr>
          </a:p>
          <a:p>
            <a:pPr marL="1240790" lvl="1" indent="-314325">
              <a:lnSpc>
                <a:spcPct val="100000"/>
              </a:lnSpc>
              <a:buAutoNum type="alphaLcParenR"/>
              <a:tabLst>
                <a:tab pos="1241425" algn="l"/>
              </a:tabLst>
            </a:pPr>
            <a:r>
              <a:rPr sz="2400" spc="-15" dirty="0">
                <a:latin typeface="Times New Roman"/>
                <a:cs typeface="Times New Roman"/>
              </a:rPr>
              <a:t>Ignorable: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ignored</a:t>
            </a:r>
            <a:endParaRPr sz="2400">
              <a:latin typeface="Times New Roman"/>
              <a:cs typeface="Times New Roman"/>
            </a:endParaRPr>
          </a:p>
          <a:p>
            <a:pPr marL="1256030" lvl="1" indent="-329565">
              <a:lnSpc>
                <a:spcPct val="100000"/>
              </a:lnSpc>
              <a:buAutoNum type="alphaLcParenR"/>
              <a:tabLst>
                <a:tab pos="1256665" algn="l"/>
              </a:tabLst>
            </a:pPr>
            <a:r>
              <a:rPr sz="2400" spc="-5" dirty="0">
                <a:latin typeface="Times New Roman"/>
                <a:cs typeface="Times New Roman"/>
              </a:rPr>
              <a:t>Recoverable: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undone 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backtracking</a:t>
            </a:r>
            <a:endParaRPr sz="2400">
              <a:latin typeface="Times New Roman"/>
              <a:cs typeface="Times New Roman"/>
            </a:endParaRPr>
          </a:p>
          <a:p>
            <a:pPr marL="1240790" lvl="1" indent="-314325">
              <a:lnSpc>
                <a:spcPct val="100000"/>
              </a:lnSpc>
              <a:buAutoNum type="alphaLcParenR" startAt="3"/>
              <a:tabLst>
                <a:tab pos="1241425" algn="l"/>
              </a:tabLst>
            </a:pPr>
            <a:r>
              <a:rPr sz="2400" spc="-10" dirty="0">
                <a:latin typeface="Times New Roman"/>
                <a:cs typeface="Times New Roman"/>
              </a:rPr>
              <a:t>Irrecoverable: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Moves cannot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retracted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problem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universe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predictable?</a:t>
            </a:r>
            <a:endParaRPr sz="2400">
              <a:latin typeface="Times New Roman"/>
              <a:cs typeface="Times New Roman"/>
            </a:endParaRPr>
          </a:p>
          <a:p>
            <a:pPr marL="1240790" lvl="1" indent="-314325">
              <a:lnSpc>
                <a:spcPct val="100000"/>
              </a:lnSpc>
              <a:buAutoNum type="alphaLcParenR"/>
              <a:tabLst>
                <a:tab pos="1241425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certain outcome(8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Queens)</a:t>
            </a:r>
            <a:endParaRPr sz="2400">
              <a:latin typeface="Times New Roman"/>
              <a:cs typeface="Times New Roman"/>
            </a:endParaRPr>
          </a:p>
          <a:p>
            <a:pPr marL="1257300" lvl="1" indent="-33083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1257935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uncertain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outcome(Chess)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good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absolute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relative?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2400" spc="-30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path?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problem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base?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knowledge?</a:t>
            </a:r>
            <a:endParaRPr sz="2400">
              <a:latin typeface="Times New Roman"/>
              <a:cs typeface="Times New Roman"/>
            </a:endParaRPr>
          </a:p>
          <a:p>
            <a:pPr marL="12700" marR="56261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Does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task require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periodic </a:t>
            </a:r>
            <a:r>
              <a:rPr sz="2400" dirty="0">
                <a:latin typeface="Times New Roman"/>
                <a:cs typeface="Times New Roman"/>
              </a:rPr>
              <a:t>human </a:t>
            </a:r>
            <a:r>
              <a:rPr sz="2400" spc="-5" dirty="0">
                <a:latin typeface="Times New Roman"/>
                <a:cs typeface="Times New Roman"/>
              </a:rPr>
              <a:t>interaction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59461"/>
            <a:ext cx="41478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FF0000"/>
                </a:solidFill>
              </a:rPr>
              <a:t>State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Space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804" y="894460"/>
            <a:ext cx="8253095" cy="527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 indent="115570">
              <a:lnSpc>
                <a:spcPct val="1176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space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states.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state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space</a:t>
            </a:r>
            <a:r>
              <a:rPr sz="2400" b="1" dirty="0">
                <a:latin typeface="Times New Roman"/>
                <a:cs typeface="Times New Roman"/>
              </a:rPr>
              <a:t> consists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of:</a:t>
            </a:r>
            <a:endParaRPr sz="2400">
              <a:latin typeface="Times New Roman"/>
              <a:cs typeface="Times New Roman"/>
            </a:endParaRPr>
          </a:p>
          <a:p>
            <a:pPr marL="12700" marR="142875" indent="76200">
              <a:lnSpc>
                <a:spcPct val="100000"/>
              </a:lnSpc>
              <a:buAutoNum type="arabicParenR"/>
              <a:tabLst>
                <a:tab pos="41910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states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in.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 example,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board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game,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board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current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game.</a:t>
            </a:r>
            <a:endParaRPr sz="2400">
              <a:latin typeface="Times New Roman"/>
              <a:cs typeface="Times New Roman"/>
            </a:endParaRPr>
          </a:p>
          <a:p>
            <a:pPr marL="12700" marR="5080" indent="762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b="1" spc="-5" dirty="0">
                <a:latin typeface="Times New Roman"/>
                <a:cs typeface="Times New Roman"/>
              </a:rPr>
              <a:t>operators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board </a:t>
            </a:r>
            <a:r>
              <a:rPr sz="2400" spc="-10" dirty="0">
                <a:latin typeface="Times New Roman"/>
                <a:cs typeface="Times New Roman"/>
              </a:rPr>
              <a:t>game,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operators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legal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moves</a:t>
            </a:r>
            <a:r>
              <a:rPr sz="2400" spc="-5" dirty="0">
                <a:latin typeface="Times New Roman"/>
                <a:cs typeface="Times New Roman"/>
              </a:rPr>
              <a:t> 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Often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change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</a:t>
            </a:r>
            <a:r>
              <a:rPr sz="2400" dirty="0">
                <a:latin typeface="Times New Roman"/>
                <a:cs typeface="Times New Roman"/>
              </a:rPr>
              <a:t> to </a:t>
            </a:r>
            <a:r>
              <a:rPr sz="2400" spc="-10" dirty="0">
                <a:latin typeface="Times New Roman"/>
                <a:cs typeface="Times New Roman"/>
              </a:rPr>
              <a:t>represent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342265" indent="-3302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42900" algn="l"/>
              </a:tabLst>
            </a:pP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initial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state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11785">
              <a:lnSpc>
                <a:spcPct val="100000"/>
              </a:lnSpc>
              <a:buAutoNum type="arabicParenR"/>
              <a:tabLst>
                <a:tab pos="3422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b="1" dirty="0">
                <a:latin typeface="Times New Roman"/>
                <a:cs typeface="Times New Roman"/>
              </a:rPr>
              <a:t>final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states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desirable,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undesirable. This set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often represented </a:t>
            </a:r>
            <a:r>
              <a:rPr sz="2400" dirty="0">
                <a:latin typeface="Times New Roman"/>
                <a:cs typeface="Times New Roman"/>
              </a:rPr>
              <a:t>implicitly by a </a:t>
            </a:r>
            <a:r>
              <a:rPr sz="2400" spc="-10" dirty="0">
                <a:latin typeface="Times New Roman"/>
                <a:cs typeface="Times New Roman"/>
              </a:rPr>
              <a:t>program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detects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189" y="276809"/>
            <a:ext cx="460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Senses</a:t>
            </a:r>
            <a:r>
              <a:rPr sz="3600" spc="-40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dirty="0"/>
              <a:t>Human</a:t>
            </a:r>
            <a:r>
              <a:rPr sz="3600" spc="-75" dirty="0"/>
              <a:t> </a:t>
            </a:r>
            <a:r>
              <a:rPr sz="3600" spc="-5" dirty="0"/>
              <a:t>Being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52" y="829183"/>
            <a:ext cx="250253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5" dirty="0">
                <a:latin typeface="Times New Roman"/>
                <a:cs typeface="Times New Roman"/>
              </a:rPr>
              <a:t>Taste</a:t>
            </a:r>
            <a:endParaRPr sz="3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spc="-10" dirty="0">
                <a:latin typeface="Times New Roman"/>
                <a:cs typeface="Times New Roman"/>
              </a:rPr>
              <a:t>Smell</a:t>
            </a:r>
            <a:endParaRPr sz="3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Times New Roman"/>
                <a:cs typeface="Times New Roman"/>
              </a:rPr>
              <a:t>Vision</a:t>
            </a:r>
            <a:endParaRPr sz="3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5" dirty="0">
                <a:latin typeface="Times New Roman"/>
                <a:cs typeface="Times New Roman"/>
              </a:rPr>
              <a:t>Hearing</a:t>
            </a:r>
            <a:endParaRPr sz="3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Times New Roman"/>
                <a:cs typeface="Times New Roman"/>
              </a:rPr>
              <a:t>Touch</a:t>
            </a:r>
            <a:endParaRPr sz="3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Times New Roman"/>
                <a:cs typeface="Times New Roman"/>
              </a:rPr>
              <a:t>However,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36700" algn="l"/>
              </a:tabLst>
            </a:pPr>
            <a:r>
              <a:rPr sz="3000" b="1" dirty="0">
                <a:latin typeface="Times New Roman"/>
                <a:cs typeface="Times New Roman"/>
              </a:rPr>
              <a:t>sen</a:t>
            </a:r>
            <a:r>
              <a:rPr sz="3000" b="1" spc="10" dirty="0">
                <a:latin typeface="Times New Roman"/>
                <a:cs typeface="Times New Roman"/>
              </a:rPr>
              <a:t>s</a:t>
            </a:r>
            <a:r>
              <a:rPr sz="3000" b="1" spc="-10" dirty="0">
                <a:latin typeface="Times New Roman"/>
                <a:cs typeface="Times New Roman"/>
              </a:rPr>
              <a:t>e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"	</a:t>
            </a:r>
            <a:r>
              <a:rPr sz="3000" b="1" spc="-15" dirty="0">
                <a:latin typeface="Times New Roman"/>
                <a:cs typeface="Times New Roman"/>
              </a:rPr>
              <a:t>c</a:t>
            </a:r>
            <a:r>
              <a:rPr sz="3000" b="1" spc="5" dirty="0">
                <a:latin typeface="Times New Roman"/>
                <a:cs typeface="Times New Roman"/>
              </a:rPr>
              <a:t>a</a:t>
            </a:r>
            <a:r>
              <a:rPr sz="3000" b="1" dirty="0">
                <a:latin typeface="Times New Roman"/>
                <a:cs typeface="Times New Roman"/>
              </a:rPr>
              <a:t>l</a:t>
            </a:r>
            <a:r>
              <a:rPr sz="3000" b="1" spc="5" dirty="0">
                <a:latin typeface="Times New Roman"/>
                <a:cs typeface="Times New Roman"/>
              </a:rPr>
              <a:t>l</a:t>
            </a:r>
            <a:r>
              <a:rPr sz="3000" b="1" spc="-15" dirty="0">
                <a:latin typeface="Times New Roman"/>
                <a:cs typeface="Times New Roman"/>
              </a:rPr>
              <a:t>e</a:t>
            </a:r>
            <a:r>
              <a:rPr sz="3000" b="1" dirty="0"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185" y="3115766"/>
            <a:ext cx="56184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5080" indent="-417830">
              <a:lnSpc>
                <a:spcPct val="100000"/>
              </a:lnSpc>
              <a:spcBef>
                <a:spcPts val="100"/>
              </a:spcBef>
              <a:tabLst>
                <a:tab pos="1140460" algn="l"/>
                <a:tab pos="3103880" algn="l"/>
                <a:tab pos="4665345" algn="l"/>
              </a:tabLst>
            </a:pPr>
            <a:r>
              <a:rPr sz="3000" spc="-1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n		</a:t>
            </a:r>
            <a:r>
              <a:rPr sz="3000" spc="5" dirty="0">
                <a:latin typeface="Times New Roman"/>
                <a:cs typeface="Times New Roman"/>
              </a:rPr>
              <a:t>und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spc="10" dirty="0">
                <a:latin typeface="Times New Roman"/>
                <a:cs typeface="Times New Roman"/>
              </a:rPr>
              <a:t>r</a:t>
            </a:r>
            <a:r>
              <a:rPr sz="3000" spc="5" dirty="0">
                <a:latin typeface="Times New Roman"/>
                <a:cs typeface="Times New Roman"/>
              </a:rPr>
              <a:t>-</a:t>
            </a:r>
            <a:r>
              <a:rPr sz="3000" spc="-15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pp</a:t>
            </a:r>
            <a:r>
              <a:rPr sz="3000" dirty="0">
                <a:latin typeface="Times New Roman"/>
                <a:cs typeface="Times New Roman"/>
              </a:rPr>
              <a:t>re</a:t>
            </a:r>
            <a:r>
              <a:rPr sz="3000" spc="-20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10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ted	</a:t>
            </a:r>
            <a:r>
              <a:rPr sz="3000" spc="-5" dirty="0">
                <a:latin typeface="Times New Roman"/>
                <a:cs typeface="Times New Roman"/>
              </a:rPr>
              <a:t>"</a:t>
            </a:r>
            <a:r>
              <a:rPr sz="3000" b="1" spc="5" dirty="0">
                <a:latin typeface="Times New Roman"/>
                <a:cs typeface="Times New Roman"/>
              </a:rPr>
              <a:t>s</a:t>
            </a:r>
            <a:r>
              <a:rPr sz="3000" b="1" dirty="0">
                <a:latin typeface="Times New Roman"/>
                <a:cs typeface="Times New Roman"/>
              </a:rPr>
              <a:t>i</a:t>
            </a:r>
            <a:r>
              <a:rPr sz="3000" b="1" spc="15" dirty="0">
                <a:latin typeface="Times New Roman"/>
                <a:cs typeface="Times New Roman"/>
              </a:rPr>
              <a:t>x</a:t>
            </a:r>
            <a:r>
              <a:rPr sz="3000" b="1" spc="-1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h 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Consciousness	</a:t>
            </a:r>
            <a:r>
              <a:rPr sz="3000" spc="-5" dirty="0">
                <a:latin typeface="Times New Roman"/>
                <a:cs typeface="Times New Roman"/>
              </a:rPr>
              <a:t>(proprioception)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052" y="4031107"/>
            <a:ext cx="81070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allows</a:t>
            </a:r>
            <a:r>
              <a:rPr sz="3000" dirty="0">
                <a:latin typeface="Times New Roman"/>
                <a:cs typeface="Times New Roman"/>
              </a:rPr>
              <a:t> us to </a:t>
            </a:r>
            <a:r>
              <a:rPr sz="3000" spc="-5" dirty="0">
                <a:latin typeface="Times New Roman"/>
                <a:cs typeface="Times New Roman"/>
              </a:rPr>
              <a:t>keep track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where </a:t>
            </a:r>
            <a:r>
              <a:rPr sz="3000" spc="5" dirty="0">
                <a:latin typeface="Times New Roman"/>
                <a:cs typeface="Times New Roman"/>
              </a:rPr>
              <a:t>our body </a:t>
            </a:r>
            <a:r>
              <a:rPr sz="3000" spc="-5" dirty="0">
                <a:latin typeface="Times New Roman"/>
                <a:cs typeface="Times New Roman"/>
              </a:rPr>
              <a:t>parts</a:t>
            </a:r>
            <a:r>
              <a:rPr sz="3000" spc="7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are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5" dirty="0">
                <a:latin typeface="Times New Roman"/>
                <a:cs typeface="Times New Roman"/>
              </a:rPr>
              <a:t>space.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 MT"/>
              <a:buChar char="•"/>
              <a:tabLst>
                <a:tab pos="241300" algn="l"/>
                <a:tab pos="1122045" algn="l"/>
                <a:tab pos="2067560" algn="l"/>
                <a:tab pos="3094990" algn="l"/>
                <a:tab pos="3552190" algn="l"/>
                <a:tab pos="3921125" algn="l"/>
                <a:tab pos="5165090" algn="l"/>
                <a:tab pos="7403465" algn="l"/>
                <a:tab pos="7924800" algn="l"/>
              </a:tabLst>
            </a:pPr>
            <a:r>
              <a:rPr sz="3000" dirty="0">
                <a:latin typeface="Times New Roman"/>
                <a:cs typeface="Times New Roman"/>
              </a:rPr>
              <a:t>Th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	s</a:t>
            </a:r>
            <a:r>
              <a:rPr sz="3000" spc="5" dirty="0">
                <a:latin typeface="Times New Roman"/>
                <a:cs typeface="Times New Roman"/>
              </a:rPr>
              <a:t>ix</a:t>
            </a:r>
            <a:r>
              <a:rPr sz="3000" spc="-2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	</a:t>
            </a:r>
            <a:r>
              <a:rPr sz="3000" spc="5" dirty="0">
                <a:latin typeface="Times New Roman"/>
                <a:cs typeface="Times New Roman"/>
              </a:rPr>
              <a:t>s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spc="5" dirty="0">
                <a:latin typeface="Times New Roman"/>
                <a:cs typeface="Times New Roman"/>
              </a:rPr>
              <a:t>ns</a:t>
            </a:r>
            <a:r>
              <a:rPr sz="3000" dirty="0">
                <a:latin typeface="Times New Roman"/>
                <a:cs typeface="Times New Roman"/>
              </a:rPr>
              <a:t>e	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	a	</a:t>
            </a:r>
            <a:r>
              <a:rPr sz="3000" spc="5" dirty="0">
                <a:latin typeface="Times New Roman"/>
                <a:cs typeface="Times New Roman"/>
              </a:rPr>
              <a:t>un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15" dirty="0">
                <a:latin typeface="Times New Roman"/>
                <a:cs typeface="Times New Roman"/>
              </a:rPr>
              <a:t>q</a:t>
            </a:r>
            <a:r>
              <a:rPr sz="3000" spc="5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e	</a:t>
            </a:r>
            <a:r>
              <a:rPr sz="3000" spc="-15" dirty="0">
                <a:latin typeface="Times New Roman"/>
                <a:cs typeface="Times New Roman"/>
              </a:rPr>
              <a:t>c</a:t>
            </a:r>
            <a:r>
              <a:rPr sz="3000" spc="5" dirty="0">
                <a:latin typeface="Times New Roman"/>
                <a:cs typeface="Times New Roman"/>
              </a:rPr>
              <a:t>h</a:t>
            </a:r>
            <a:r>
              <a:rPr sz="3000" spc="-1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r</a:t>
            </a:r>
            <a:r>
              <a:rPr sz="3000" spc="15" dirty="0">
                <a:latin typeface="Times New Roman"/>
                <a:cs typeface="Times New Roman"/>
              </a:rPr>
              <a:t>a</a:t>
            </a:r>
            <a:r>
              <a:rPr sz="3000" spc="-15" dirty="0">
                <a:latin typeface="Times New Roman"/>
                <a:cs typeface="Times New Roman"/>
              </a:rPr>
              <a:t>c</a:t>
            </a:r>
            <a:r>
              <a:rPr sz="3000" spc="25" dirty="0">
                <a:latin typeface="Times New Roman"/>
                <a:cs typeface="Times New Roman"/>
              </a:rPr>
              <a:t>t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r</a:t>
            </a:r>
            <a:r>
              <a:rPr sz="3000" spc="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ic	</a:t>
            </a:r>
            <a:r>
              <a:rPr sz="3000" spc="10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f	a  </a:t>
            </a:r>
            <a:r>
              <a:rPr sz="3000" spc="-10" dirty="0">
                <a:latin typeface="Times New Roman"/>
                <a:cs typeface="Times New Roman"/>
              </a:rPr>
              <a:t>human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being.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60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165862"/>
            <a:ext cx="37134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The</a:t>
            </a:r>
            <a:r>
              <a:rPr sz="2800" spc="-50" dirty="0"/>
              <a:t> </a:t>
            </a:r>
            <a:r>
              <a:rPr sz="2800" spc="5" dirty="0"/>
              <a:t>Water</a:t>
            </a:r>
            <a:r>
              <a:rPr sz="2800" spc="-40" dirty="0"/>
              <a:t> </a:t>
            </a:r>
            <a:r>
              <a:rPr sz="2800" spc="5" dirty="0"/>
              <a:t>Jug</a:t>
            </a:r>
            <a:r>
              <a:rPr sz="2800" spc="-45" dirty="0"/>
              <a:t> </a:t>
            </a:r>
            <a:r>
              <a:rPr sz="2800" dirty="0"/>
              <a:t>Problem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1004" y="619709"/>
            <a:ext cx="8132445" cy="5581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14400">
              <a:lnSpc>
                <a:spcPct val="100600"/>
              </a:lnSpc>
              <a:spcBef>
                <a:spcPts val="75"/>
              </a:spcBef>
            </a:pP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problem,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we use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two jugs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 </a:t>
            </a:r>
            <a:r>
              <a:rPr sz="2600" dirty="0">
                <a:latin typeface="Times New Roman"/>
                <a:cs typeface="Times New Roman"/>
              </a:rPr>
              <a:t>four</a:t>
            </a:r>
            <a:r>
              <a:rPr sz="2600" spc="-5" dirty="0">
                <a:latin typeface="Times New Roman"/>
                <a:cs typeface="Times New Roman"/>
              </a:rPr>
              <a:t> 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three;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four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holds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 </a:t>
            </a:r>
            <a:r>
              <a:rPr sz="2600" spc="-15" dirty="0">
                <a:latin typeface="Times New Roman"/>
                <a:cs typeface="Times New Roman"/>
              </a:rPr>
              <a:t>maximum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dirty="0">
                <a:latin typeface="Times New Roman"/>
                <a:cs typeface="Times New Roman"/>
              </a:rPr>
              <a:t>four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gallons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water and three a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maximum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three gallons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water.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How</a:t>
            </a:r>
            <a:r>
              <a:rPr sz="2600" spc="-5" dirty="0">
                <a:latin typeface="Times New Roman"/>
                <a:cs typeface="Times New Roman"/>
              </a:rPr>
              <a:t> can we get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two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gallons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water in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four</a:t>
            </a:r>
            <a:r>
              <a:rPr sz="2600" spc="-5" dirty="0">
                <a:latin typeface="Times New Roman"/>
                <a:cs typeface="Times New Roman"/>
              </a:rPr>
              <a:t> jug?</a:t>
            </a:r>
            <a:endParaRPr sz="2600">
              <a:latin typeface="Times New Roman"/>
              <a:cs typeface="Times New Roman"/>
            </a:endParaRPr>
          </a:p>
          <a:p>
            <a:pPr marL="12700" marR="54610" indent="91440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space 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 set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prearranged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pairs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giving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number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gallons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water in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 pair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jugs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any</a:t>
            </a:r>
            <a:r>
              <a:rPr sz="2600" spc="-10" dirty="0">
                <a:latin typeface="Times New Roman"/>
                <a:cs typeface="Times New Roman"/>
              </a:rPr>
              <a:t> time, </a:t>
            </a:r>
            <a:r>
              <a:rPr sz="2600" spc="-5" dirty="0">
                <a:latin typeface="Times New Roman"/>
                <a:cs typeface="Times New Roman"/>
              </a:rPr>
              <a:t> i.e., </a:t>
            </a:r>
            <a:r>
              <a:rPr sz="2600" dirty="0">
                <a:latin typeface="Times New Roman"/>
                <a:cs typeface="Times New Roman"/>
              </a:rPr>
              <a:t>(four,</a:t>
            </a:r>
            <a:r>
              <a:rPr sz="2600" spc="-5" dirty="0">
                <a:latin typeface="Times New Roman"/>
                <a:cs typeface="Times New Roman"/>
              </a:rPr>
              <a:t> three) where </a:t>
            </a:r>
            <a:r>
              <a:rPr sz="2600" dirty="0">
                <a:latin typeface="Times New Roman"/>
                <a:cs typeface="Times New Roman"/>
              </a:rPr>
              <a:t>four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= 0,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1, 2, 3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 4 and three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= 0, 1,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Times New Roman"/>
                <a:cs typeface="Times New Roman"/>
              </a:rPr>
              <a:t>2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3.</a:t>
            </a:r>
            <a:endParaRPr sz="2600">
              <a:latin typeface="Times New Roman"/>
              <a:cs typeface="Times New Roman"/>
            </a:endParaRPr>
          </a:p>
          <a:p>
            <a:pPr marL="12700" marR="12065" indent="91440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The start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 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(0, 0) and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 goal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 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(2, n)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where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 </a:t>
            </a:r>
            <a:r>
              <a:rPr sz="2600" spc="-15" dirty="0">
                <a:latin typeface="Times New Roman"/>
                <a:cs typeface="Times New Roman"/>
              </a:rPr>
              <a:t>may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 any but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limited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three holding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0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 3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gallons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water or </a:t>
            </a:r>
            <a:r>
              <a:rPr sz="2600" spc="-25" dirty="0">
                <a:latin typeface="Times New Roman"/>
                <a:cs typeface="Times New Roman"/>
              </a:rPr>
              <a:t>empty.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Three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four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shows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name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numerical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number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shows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amount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water in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jugs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solving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water jug </a:t>
            </a:r>
            <a:r>
              <a:rPr sz="2600" spc="-10" dirty="0">
                <a:latin typeface="Times New Roman"/>
                <a:cs typeface="Times New Roman"/>
              </a:rPr>
              <a:t>problem.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major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production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rules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solving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problem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 shown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below: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278" y="513906"/>
            <a:ext cx="7327806" cy="55820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778" y="1024021"/>
            <a:ext cx="5950610" cy="4309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725" y="381000"/>
            <a:ext cx="7542795" cy="61751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908" y="353009"/>
            <a:ext cx="7507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State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Space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Tree</a:t>
            </a:r>
            <a:r>
              <a:rPr sz="3600" b="0" spc="-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for</a:t>
            </a:r>
            <a:r>
              <a:rPr sz="3600" b="0" spc="-2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4</a:t>
            </a:r>
            <a:r>
              <a:rPr sz="3600" b="0" spc="3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-</a:t>
            </a:r>
            <a:r>
              <a:rPr sz="3600" b="0" spc="-2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Queens</a:t>
            </a:r>
            <a:r>
              <a:rPr sz="3600" b="0" spc="-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Problem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428" y="1499616"/>
            <a:ext cx="7184571" cy="49011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55" y="158318"/>
            <a:ext cx="526034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dirty="0">
                <a:latin typeface="Calibri"/>
                <a:cs typeface="Calibri"/>
              </a:rPr>
              <a:t>State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Space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Tree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8</a:t>
            </a:r>
          </a:p>
          <a:p>
            <a:pPr marL="1561465">
              <a:lnSpc>
                <a:spcPct val="100000"/>
              </a:lnSpc>
              <a:tabLst>
                <a:tab pos="3494404" algn="l"/>
              </a:tabLst>
            </a:pPr>
            <a:r>
              <a:rPr b="0" spc="5" dirty="0">
                <a:latin typeface="Calibri"/>
                <a:cs typeface="Calibri"/>
              </a:rPr>
              <a:t>Que</a:t>
            </a:r>
            <a:r>
              <a:rPr b="0" spc="-15" dirty="0">
                <a:latin typeface="Calibri"/>
                <a:cs typeface="Calibri"/>
              </a:rPr>
              <a:t>e</a:t>
            </a:r>
            <a:r>
              <a:rPr b="0" spc="-5" dirty="0">
                <a:latin typeface="Calibri"/>
                <a:cs typeface="Calibri"/>
              </a:rPr>
              <a:t>n’</a:t>
            </a:r>
            <a:r>
              <a:rPr b="0" dirty="0">
                <a:latin typeface="Calibri"/>
                <a:cs typeface="Calibri"/>
              </a:rPr>
              <a:t>s	Pr</a:t>
            </a:r>
            <a:r>
              <a:rPr b="0" spc="-10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00200"/>
            <a:ext cx="7461504" cy="45140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85192"/>
            <a:ext cx="7796995" cy="52438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162509"/>
            <a:ext cx="7727950" cy="13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Search</a:t>
            </a:r>
            <a:r>
              <a:rPr sz="3600" spc="-25" dirty="0"/>
              <a:t> </a:t>
            </a:r>
            <a:r>
              <a:rPr sz="3600" dirty="0"/>
              <a:t>Tree</a:t>
            </a:r>
            <a:r>
              <a:rPr sz="3600" spc="-10" dirty="0"/>
              <a:t> </a:t>
            </a:r>
            <a:r>
              <a:rPr sz="3600" dirty="0"/>
              <a:t>for</a:t>
            </a:r>
            <a:r>
              <a:rPr sz="3600" spc="-5" dirty="0"/>
              <a:t> </a:t>
            </a:r>
            <a:r>
              <a:rPr sz="3600" dirty="0"/>
              <a:t>Tic-Tac-Toe</a:t>
            </a:r>
            <a:r>
              <a:rPr sz="3600" spc="-40" dirty="0"/>
              <a:t> </a:t>
            </a:r>
            <a:r>
              <a:rPr sz="3600" dirty="0"/>
              <a:t>Game</a:t>
            </a:r>
            <a:endParaRPr sz="3600"/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2600" b="0" spc="-5" dirty="0">
                <a:latin typeface="Times New Roman"/>
                <a:cs typeface="Times New Roman"/>
              </a:rPr>
              <a:t>The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sequence</a:t>
            </a:r>
            <a:r>
              <a:rPr sz="2600" b="0" spc="2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of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states</a:t>
            </a:r>
            <a:r>
              <a:rPr sz="2600" b="0" spc="1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formed by</a:t>
            </a:r>
            <a:r>
              <a:rPr sz="2600" b="0" spc="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possible</a:t>
            </a:r>
            <a:r>
              <a:rPr sz="2600" b="0" spc="15" dirty="0">
                <a:latin typeface="Times New Roman"/>
                <a:cs typeface="Times New Roman"/>
              </a:rPr>
              <a:t> </a:t>
            </a:r>
            <a:r>
              <a:rPr sz="2600" b="0" spc="-15" dirty="0">
                <a:latin typeface="Times New Roman"/>
                <a:cs typeface="Times New Roman"/>
              </a:rPr>
              <a:t>moves</a:t>
            </a:r>
            <a:r>
              <a:rPr sz="2600" b="0" spc="4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is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called </a:t>
            </a:r>
            <a:r>
              <a:rPr sz="2600" b="0" spc="-63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a search tree. Each</a:t>
            </a:r>
            <a:r>
              <a:rPr sz="2600" b="0" spc="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level of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the</a:t>
            </a:r>
            <a:r>
              <a:rPr sz="2600" b="0" spc="2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tree is called</a:t>
            </a:r>
            <a:r>
              <a:rPr sz="2600" b="0" spc="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a </a:t>
            </a:r>
            <a:r>
              <a:rPr sz="2600" b="0" spc="-25" dirty="0">
                <a:latin typeface="Times New Roman"/>
                <a:cs typeface="Times New Roman"/>
              </a:rPr>
              <a:t>ply.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8608" y="2052136"/>
            <a:ext cx="5952619" cy="43550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260" y="141859"/>
            <a:ext cx="33064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75" dirty="0">
                <a:solidFill>
                  <a:srgbClr val="FF0000"/>
                </a:solidFill>
              </a:rPr>
              <a:t>Tre</a:t>
            </a:r>
            <a:r>
              <a:rPr sz="2800" dirty="0">
                <a:solidFill>
                  <a:srgbClr val="FF0000"/>
                </a:solidFill>
              </a:rPr>
              <a:t>e</a:t>
            </a:r>
            <a:r>
              <a:rPr sz="2800" spc="-12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(</a:t>
            </a:r>
            <a:r>
              <a:rPr sz="2800" spc="-5" dirty="0">
                <a:solidFill>
                  <a:srgbClr val="FF0000"/>
                </a:solidFill>
              </a:rPr>
              <a:t>D</a:t>
            </a:r>
            <a:r>
              <a:rPr sz="2800" spc="5" dirty="0">
                <a:solidFill>
                  <a:srgbClr val="FF0000"/>
                </a:solidFill>
              </a:rPr>
              <a:t>a</a:t>
            </a:r>
            <a:r>
              <a:rPr sz="2800" dirty="0">
                <a:solidFill>
                  <a:srgbClr val="FF0000"/>
                </a:solidFill>
              </a:rPr>
              <a:t>ta</a:t>
            </a:r>
            <a:r>
              <a:rPr sz="2800" spc="-4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S</a:t>
            </a:r>
            <a:r>
              <a:rPr sz="2800" dirty="0">
                <a:solidFill>
                  <a:srgbClr val="FF0000"/>
                </a:solidFill>
              </a:rPr>
              <a:t>tru</a:t>
            </a:r>
            <a:r>
              <a:rPr sz="2800" spc="5" dirty="0">
                <a:solidFill>
                  <a:srgbClr val="FF0000"/>
                </a:solidFill>
              </a:rPr>
              <a:t>c</a:t>
            </a:r>
            <a:r>
              <a:rPr sz="2800" dirty="0">
                <a:solidFill>
                  <a:srgbClr val="FF0000"/>
                </a:solidFill>
              </a:rPr>
              <a:t>ture)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6244" y="669798"/>
            <a:ext cx="7978140" cy="57200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35"/>
              </a:spcBef>
            </a:pPr>
            <a:r>
              <a:rPr sz="2200" spc="5" dirty="0">
                <a:latin typeface="Times New Roman"/>
                <a:cs typeface="Times New Roman"/>
              </a:rPr>
              <a:t>A tree </a:t>
            </a:r>
            <a:r>
              <a:rPr sz="2200" spc="-10" dirty="0">
                <a:latin typeface="Times New Roman"/>
                <a:cs typeface="Times New Roman"/>
              </a:rPr>
              <a:t>data</a:t>
            </a:r>
            <a:r>
              <a:rPr sz="2200" spc="-5" dirty="0">
                <a:latin typeface="Times New Roman"/>
                <a:cs typeface="Times New Roman"/>
              </a:rPr>
              <a:t> structure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defined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recursively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 a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collection 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(starting </a:t>
            </a:r>
            <a:r>
              <a:rPr sz="2200" dirty="0">
                <a:latin typeface="Times New Roman"/>
                <a:cs typeface="Times New Roman"/>
              </a:rPr>
              <a:t>at a </a:t>
            </a:r>
            <a:r>
              <a:rPr sz="2200" spc="5" dirty="0">
                <a:latin typeface="Times New Roman"/>
                <a:cs typeface="Times New Roman"/>
              </a:rPr>
              <a:t>root node), </a:t>
            </a:r>
            <a:r>
              <a:rPr sz="2200" dirty="0">
                <a:latin typeface="Times New Roman"/>
                <a:cs typeface="Times New Roman"/>
              </a:rPr>
              <a:t>where </a:t>
            </a:r>
            <a:r>
              <a:rPr sz="2200" spc="-5" dirty="0">
                <a:latin typeface="Times New Roman"/>
                <a:cs typeface="Times New Roman"/>
              </a:rPr>
              <a:t>each node 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data </a:t>
            </a:r>
            <a:r>
              <a:rPr sz="2200" spc="-5" dirty="0">
                <a:latin typeface="Times New Roman"/>
                <a:cs typeface="Times New Roman"/>
              </a:rPr>
              <a:t>structure </a:t>
            </a:r>
            <a:r>
              <a:rPr sz="2200" dirty="0">
                <a:latin typeface="Times New Roman"/>
                <a:cs typeface="Times New Roman"/>
              </a:rPr>
              <a:t> consisting of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value, </a:t>
            </a:r>
            <a:r>
              <a:rPr sz="2200" dirty="0">
                <a:latin typeface="Times New Roman"/>
                <a:cs typeface="Times New Roman"/>
              </a:rPr>
              <a:t>together </a:t>
            </a:r>
            <a:r>
              <a:rPr sz="2200" spc="-5" dirty="0">
                <a:latin typeface="Times New Roman"/>
                <a:cs typeface="Times New Roman"/>
              </a:rPr>
              <a:t>with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list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references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nodes </a:t>
            </a:r>
            <a:r>
              <a:rPr sz="2200" dirty="0">
                <a:latin typeface="Times New Roman"/>
                <a:cs typeface="Times New Roman"/>
              </a:rPr>
              <a:t>(the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"children"), </a:t>
            </a:r>
            <a:r>
              <a:rPr sz="2200" spc="-5" dirty="0">
                <a:latin typeface="Times New Roman"/>
                <a:cs typeface="Times New Roman"/>
              </a:rPr>
              <a:t>with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constraints </a:t>
            </a:r>
            <a:r>
              <a:rPr sz="2200" dirty="0">
                <a:latin typeface="Times New Roman"/>
                <a:cs typeface="Times New Roman"/>
              </a:rPr>
              <a:t>that no reference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duplicated,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 none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root.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Terminology</a:t>
            </a:r>
            <a:r>
              <a:rPr sz="2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used</a:t>
            </a:r>
            <a:r>
              <a:rPr sz="2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Trees: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  <a:spcBef>
                <a:spcPts val="5"/>
              </a:spcBef>
            </a:pPr>
            <a:r>
              <a:rPr sz="2200" b="1" i="1" dirty="0">
                <a:latin typeface="Times New Roman"/>
                <a:cs typeface="Times New Roman"/>
              </a:rPr>
              <a:t>Node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structure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contain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5" dirty="0">
                <a:latin typeface="Times New Roman"/>
                <a:cs typeface="Times New Roman"/>
              </a:rPr>
              <a:t>condition,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5" dirty="0">
                <a:latin typeface="Times New Roman"/>
                <a:cs typeface="Times New Roman"/>
              </a:rPr>
              <a:t>represent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200" spc="5" dirty="0">
                <a:latin typeface="Times New Roman"/>
                <a:cs typeface="Times New Roman"/>
              </a:rPr>
              <a:t>separate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data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structure.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i="1" dirty="0">
                <a:latin typeface="Times New Roman"/>
                <a:cs typeface="Times New Roman"/>
              </a:rPr>
              <a:t>Root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top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tree,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prime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ancestor.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b="1" i="1" dirty="0">
                <a:latin typeface="Times New Roman"/>
                <a:cs typeface="Times New Roman"/>
              </a:rPr>
              <a:t>Child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directly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connected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another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moving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away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root,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immediate </a:t>
            </a:r>
            <a:r>
              <a:rPr sz="2200" dirty="0">
                <a:latin typeface="Times New Roman"/>
                <a:cs typeface="Times New Roman"/>
              </a:rPr>
              <a:t>descendant.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i="1" dirty="0">
                <a:latin typeface="Times New Roman"/>
                <a:cs typeface="Times New Roman"/>
              </a:rPr>
              <a:t>Parent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converse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notion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child,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immediate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ancestor.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i="1" spc="5" dirty="0">
                <a:latin typeface="Times New Roman"/>
                <a:cs typeface="Times New Roman"/>
              </a:rPr>
              <a:t>Siblings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6363106"/>
            <a:ext cx="44208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group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same </a:t>
            </a:r>
            <a:r>
              <a:rPr sz="2200" spc="5" dirty="0">
                <a:latin typeface="Times New Roman"/>
                <a:cs typeface="Times New Roman"/>
              </a:rPr>
              <a:t>parent.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245" y="63536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68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33832"/>
            <a:ext cx="7588250" cy="1134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10"/>
              </a:spcBef>
            </a:pPr>
            <a:r>
              <a:rPr sz="2200" i="1" dirty="0">
                <a:latin typeface="Times New Roman"/>
                <a:cs typeface="Times New Roman"/>
              </a:rPr>
              <a:t>Neighbor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b="0" dirty="0">
                <a:latin typeface="Times New Roman"/>
                <a:cs typeface="Times New Roman"/>
              </a:rPr>
              <a:t>Parent</a:t>
            </a:r>
            <a:r>
              <a:rPr sz="2200" b="0" spc="-60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or</a:t>
            </a:r>
            <a:r>
              <a:rPr sz="2200" b="0" spc="-15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child.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2200" i="1" dirty="0">
                <a:latin typeface="Times New Roman"/>
                <a:cs typeface="Times New Roman"/>
              </a:rPr>
              <a:t>Descendant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55"/>
              </a:lnSpc>
            </a:pPr>
            <a:r>
              <a:rPr sz="2200" b="0" spc="5" dirty="0">
                <a:latin typeface="Times New Roman"/>
                <a:cs typeface="Times New Roman"/>
              </a:rPr>
              <a:t>A</a:t>
            </a:r>
            <a:r>
              <a:rPr sz="2200" b="0" spc="-13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node</a:t>
            </a:r>
            <a:r>
              <a:rPr sz="2200" b="0" spc="-25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r</a:t>
            </a:r>
            <a:r>
              <a:rPr sz="2200" b="0" dirty="0">
                <a:latin typeface="Times New Roman"/>
                <a:cs typeface="Times New Roman"/>
              </a:rPr>
              <a:t>ea</a:t>
            </a:r>
            <a:r>
              <a:rPr sz="2200" b="0" spc="5" dirty="0">
                <a:latin typeface="Times New Roman"/>
                <a:cs typeface="Times New Roman"/>
              </a:rPr>
              <a:t>chabl</a:t>
            </a:r>
            <a:r>
              <a:rPr sz="2200" b="0" dirty="0">
                <a:latin typeface="Times New Roman"/>
                <a:cs typeface="Times New Roman"/>
              </a:rPr>
              <a:t>e</a:t>
            </a:r>
            <a:r>
              <a:rPr sz="2200" b="0" spc="-7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by</a:t>
            </a:r>
            <a:r>
              <a:rPr sz="2200" b="0" spc="-5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r</a:t>
            </a:r>
            <a:r>
              <a:rPr sz="2200" b="0" dirty="0">
                <a:latin typeface="Times New Roman"/>
                <a:cs typeface="Times New Roman"/>
              </a:rPr>
              <a:t>epea</a:t>
            </a:r>
            <a:r>
              <a:rPr sz="2200" b="0" spc="10" dirty="0">
                <a:latin typeface="Times New Roman"/>
                <a:cs typeface="Times New Roman"/>
              </a:rPr>
              <a:t>t</a:t>
            </a:r>
            <a:r>
              <a:rPr sz="2200" b="0" dirty="0">
                <a:latin typeface="Times New Roman"/>
                <a:cs typeface="Times New Roman"/>
              </a:rPr>
              <a:t>ed</a:t>
            </a:r>
            <a:r>
              <a:rPr sz="2200" b="0" spc="-70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proceed</a:t>
            </a:r>
            <a:r>
              <a:rPr sz="2200" b="0" spc="10" dirty="0">
                <a:latin typeface="Times New Roman"/>
                <a:cs typeface="Times New Roman"/>
              </a:rPr>
              <a:t>i</a:t>
            </a:r>
            <a:r>
              <a:rPr sz="2200" b="0" spc="5" dirty="0">
                <a:latin typeface="Times New Roman"/>
                <a:cs typeface="Times New Roman"/>
              </a:rPr>
              <a:t>ng</a:t>
            </a:r>
            <a:r>
              <a:rPr sz="2200" b="0" spc="-75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from</a:t>
            </a:r>
            <a:r>
              <a:rPr sz="2200" b="0" spc="-20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pa</a:t>
            </a:r>
            <a:r>
              <a:rPr sz="2200" b="0" spc="5" dirty="0">
                <a:latin typeface="Times New Roman"/>
                <a:cs typeface="Times New Roman"/>
              </a:rPr>
              <a:t>r</a:t>
            </a:r>
            <a:r>
              <a:rPr sz="2200" b="0" dirty="0">
                <a:latin typeface="Times New Roman"/>
                <a:cs typeface="Times New Roman"/>
              </a:rPr>
              <a:t>ent</a:t>
            </a:r>
            <a:r>
              <a:rPr sz="2200" b="0" spc="-4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to</a:t>
            </a:r>
            <a:r>
              <a:rPr sz="2200" b="0" spc="-25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ch</a:t>
            </a:r>
            <a:r>
              <a:rPr sz="2200" b="0" spc="5" dirty="0">
                <a:latin typeface="Times New Roman"/>
                <a:cs typeface="Times New Roman"/>
              </a:rPr>
              <a:t>il</a:t>
            </a:r>
            <a:r>
              <a:rPr sz="2200" b="0" dirty="0">
                <a:latin typeface="Times New Roman"/>
                <a:cs typeface="Times New Roman"/>
              </a:rPr>
              <a:t>d.</a:t>
            </a:r>
            <a:r>
              <a:rPr sz="2200" b="0" spc="-170" dirty="0">
                <a:latin typeface="Times New Roman"/>
                <a:cs typeface="Times New Roman"/>
              </a:rPr>
              <a:t> </a:t>
            </a:r>
            <a:r>
              <a:rPr sz="2200" b="0" spc="-10" dirty="0">
                <a:latin typeface="Times New Roman"/>
                <a:cs typeface="Times New Roman"/>
              </a:rPr>
              <a:t>A</a:t>
            </a:r>
            <a:r>
              <a:rPr sz="2200" b="0" spc="5" dirty="0">
                <a:latin typeface="Times New Roman"/>
                <a:cs typeface="Times New Roman"/>
              </a:rPr>
              <a:t>l</a:t>
            </a:r>
            <a:r>
              <a:rPr sz="2200" b="0" dirty="0">
                <a:latin typeface="Times New Roman"/>
                <a:cs typeface="Times New Roman"/>
              </a:rPr>
              <a:t>so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334516"/>
            <a:ext cx="8166100" cy="531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</a:pPr>
            <a:r>
              <a:rPr sz="2200" spc="-5" dirty="0">
                <a:latin typeface="Times New Roman"/>
                <a:cs typeface="Times New Roman"/>
              </a:rPr>
              <a:t>known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1970"/>
              </a:lnSpc>
            </a:pP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subchild.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2200" b="1" i="1" dirty="0">
                <a:latin typeface="Times New Roman"/>
                <a:cs typeface="Times New Roman"/>
              </a:rPr>
              <a:t>Ancestor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reachable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repeated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proceeding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child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parent.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200" b="1" i="1" dirty="0">
                <a:latin typeface="Times New Roman"/>
                <a:cs typeface="Times New Roman"/>
              </a:rPr>
              <a:t>Leaf</a:t>
            </a:r>
            <a:r>
              <a:rPr sz="2200" b="1" i="1" spc="-3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/ External</a:t>
            </a:r>
            <a:r>
              <a:rPr sz="2200" b="1" i="1" spc="-7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node</a:t>
            </a:r>
            <a:r>
              <a:rPr sz="2200" b="1" i="1" spc="-5" dirty="0">
                <a:latin typeface="Times New Roman"/>
                <a:cs typeface="Times New Roman"/>
              </a:rPr>
              <a:t> </a:t>
            </a:r>
            <a:r>
              <a:rPr sz="2200" b="1" i="1" spc="5" dirty="0">
                <a:latin typeface="Times New Roman"/>
                <a:cs typeface="Times New Roman"/>
              </a:rPr>
              <a:t>(not</a:t>
            </a:r>
            <a:r>
              <a:rPr sz="2200" b="1" i="1" spc="-25" dirty="0">
                <a:latin typeface="Times New Roman"/>
                <a:cs typeface="Times New Roman"/>
              </a:rPr>
              <a:t> </a:t>
            </a:r>
            <a:r>
              <a:rPr sz="2200" b="1" i="1" spc="10" dirty="0">
                <a:latin typeface="Times New Roman"/>
                <a:cs typeface="Times New Roman"/>
              </a:rPr>
              <a:t>common)</a:t>
            </a:r>
            <a:endParaRPr sz="2200">
              <a:latin typeface="Times New Roman"/>
              <a:cs typeface="Times New Roman"/>
            </a:endParaRPr>
          </a:p>
          <a:p>
            <a:pPr marL="12700" marR="4752340">
              <a:lnSpc>
                <a:spcPct val="83400"/>
              </a:lnSpc>
              <a:spcBef>
                <a:spcPts val="225"/>
              </a:spcBef>
            </a:pPr>
            <a:r>
              <a:rPr sz="2200" spc="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node with no </a:t>
            </a:r>
            <a:r>
              <a:rPr sz="2200" spc="5" dirty="0">
                <a:latin typeface="Times New Roman"/>
                <a:cs typeface="Times New Roman"/>
              </a:rPr>
              <a:t>children.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Branch node / Internal node 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least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child.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Degree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5"/>
              </a:lnSpc>
            </a:pPr>
            <a:r>
              <a:rPr sz="2200" dirty="0">
                <a:latin typeface="Times New Roman"/>
                <a:cs typeface="Times New Roman"/>
              </a:rPr>
              <a:t>For 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given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children.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necessarily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degree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zero.	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degree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tree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degree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its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root.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2200" b="1" i="1" dirty="0">
                <a:latin typeface="Times New Roman"/>
                <a:cs typeface="Times New Roman"/>
              </a:rPr>
              <a:t>Degree</a:t>
            </a:r>
            <a:r>
              <a:rPr sz="2200" b="1" i="1" spc="-6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of</a:t>
            </a:r>
            <a:r>
              <a:rPr sz="2200" b="1" i="1" spc="-20" dirty="0">
                <a:latin typeface="Times New Roman"/>
                <a:cs typeface="Times New Roman"/>
              </a:rPr>
              <a:t> </a:t>
            </a:r>
            <a:r>
              <a:rPr sz="2200" b="1" i="1" spc="5" dirty="0"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degree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root.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sz="2200" b="1" i="1" dirty="0">
                <a:latin typeface="Times New Roman"/>
                <a:cs typeface="Times New Roman"/>
              </a:rPr>
              <a:t>Edge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connection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another.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55"/>
              </a:lnSpc>
            </a:pPr>
            <a:r>
              <a:rPr sz="2200" b="1" i="1" dirty="0">
                <a:latin typeface="Times New Roman"/>
                <a:cs typeface="Times New Roman"/>
              </a:rPr>
              <a:t>Path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edges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connecting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node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descendant.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69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7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374650"/>
          <a:ext cx="7620000" cy="59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1066800">
                <a:tc>
                  <a:txBody>
                    <a:bodyPr/>
                    <a:lstStyle/>
                    <a:p>
                      <a:pPr marL="12528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Human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506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9671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2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made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Flesh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Blood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life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machine,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Machines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mechanical</a:t>
                      </a: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life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671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feelings</a:t>
                      </a: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emotions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5" dirty="0">
                          <a:latin typeface="Times New Roman"/>
                          <a:cs typeface="Times New Roman"/>
                        </a:rPr>
                        <a:t>Machines</a:t>
                      </a: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don't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feelings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spc="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emotions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8361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2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anything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1296670" algn="l"/>
                        </a:tabLst>
                      </a:pPr>
                      <a:r>
                        <a:rPr sz="2200" spc="5" dirty="0">
                          <a:latin typeface="Times New Roman"/>
                          <a:cs typeface="Times New Roman"/>
                        </a:rPr>
                        <a:t>Machines	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can't</a:t>
                      </a:r>
                      <a:r>
                        <a:rPr sz="2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do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671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capability</a:t>
                      </a:r>
                      <a:r>
                        <a:rPr sz="2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sz="2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situations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200" spc="5" dirty="0">
                          <a:latin typeface="Times New Roman"/>
                          <a:cs typeface="Times New Roman"/>
                        </a:rPr>
                        <a:t>Machines</a:t>
                      </a:r>
                      <a:r>
                        <a:rPr sz="2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can't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understand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671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sz="2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2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per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own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intelligence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Machines</a:t>
                      </a:r>
                      <a:r>
                        <a:rPr sz="2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2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 AI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8356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brains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analog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5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brains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digital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996" y="135762"/>
            <a:ext cx="7242175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</a:pPr>
            <a:r>
              <a:rPr sz="2200" i="1" dirty="0">
                <a:latin typeface="Times New Roman"/>
                <a:cs typeface="Times New Roman"/>
              </a:rPr>
              <a:t>Distance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b="0" spc="-10" dirty="0">
                <a:latin typeface="Times New Roman"/>
                <a:cs typeface="Times New Roman"/>
              </a:rPr>
              <a:t>The</a:t>
            </a:r>
            <a:r>
              <a:rPr sz="2200" b="0" dirty="0">
                <a:latin typeface="Times New Roman"/>
                <a:cs typeface="Times New Roman"/>
              </a:rPr>
              <a:t> </a:t>
            </a:r>
            <a:r>
              <a:rPr sz="2200" b="0" spc="-5" dirty="0">
                <a:latin typeface="Times New Roman"/>
                <a:cs typeface="Times New Roman"/>
              </a:rPr>
              <a:t>number</a:t>
            </a:r>
            <a:r>
              <a:rPr sz="2200" b="0" spc="-30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of</a:t>
            </a:r>
            <a:r>
              <a:rPr sz="2200" b="0" spc="-15" dirty="0">
                <a:latin typeface="Times New Roman"/>
                <a:cs typeface="Times New Roman"/>
              </a:rPr>
              <a:t> </a:t>
            </a:r>
            <a:r>
              <a:rPr sz="2200" b="0" spc="-5" dirty="0">
                <a:latin typeface="Times New Roman"/>
                <a:cs typeface="Times New Roman"/>
              </a:rPr>
              <a:t>edges</a:t>
            </a:r>
            <a:r>
              <a:rPr sz="2200" b="0" spc="-1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along</a:t>
            </a:r>
            <a:r>
              <a:rPr sz="2200" b="0" spc="-7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the</a:t>
            </a:r>
            <a:r>
              <a:rPr sz="2200" b="0" spc="-35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shortest</a:t>
            </a:r>
            <a:r>
              <a:rPr sz="2200" b="0" spc="-5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path</a:t>
            </a:r>
            <a:r>
              <a:rPr sz="2200" b="0" spc="-65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between</a:t>
            </a:r>
            <a:r>
              <a:rPr sz="2200" b="0" spc="-90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two</a:t>
            </a:r>
            <a:r>
              <a:rPr sz="2200" b="0" spc="10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nodes.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996" y="669417"/>
            <a:ext cx="8093709" cy="5586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105"/>
              </a:spcBef>
            </a:pPr>
            <a:r>
              <a:rPr sz="2200" b="1" i="1" dirty="0">
                <a:latin typeface="Times New Roman"/>
                <a:cs typeface="Times New Roman"/>
              </a:rPr>
              <a:t>Depth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distance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root.</a:t>
            </a:r>
            <a:r>
              <a:rPr sz="2200" i="1" spc="-5" dirty="0">
                <a:latin typeface="Times New Roman"/>
                <a:cs typeface="Times New Roman"/>
              </a:rPr>
              <a:t>Level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+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1800"/>
              </a:lnSpc>
            </a:pPr>
            <a:r>
              <a:rPr sz="2200" spc="-5" dirty="0">
                <a:latin typeface="Times New Roman"/>
                <a:cs typeface="Times New Roman"/>
              </a:rPr>
              <a:t>edges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ts val="1920"/>
              </a:lnSpc>
            </a:pP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root,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i.e.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(Depth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+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sz="2200" b="1" i="1" spc="5" dirty="0">
                <a:latin typeface="Times New Roman"/>
                <a:cs typeface="Times New Roman"/>
              </a:rPr>
              <a:t>Height</a:t>
            </a:r>
            <a:endParaRPr sz="2200">
              <a:latin typeface="Times New Roman"/>
              <a:cs typeface="Times New Roman"/>
            </a:endParaRPr>
          </a:p>
          <a:p>
            <a:pPr marL="12700" marR="1072515">
              <a:lnSpc>
                <a:spcPct val="80000"/>
              </a:lnSpc>
              <a:spcBef>
                <a:spcPts val="254"/>
              </a:spcBef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edges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longest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path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descendant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leaf.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sz="2200" b="1" i="1" spc="-30" dirty="0">
                <a:latin typeface="Times New Roman"/>
                <a:cs typeface="Times New Roman"/>
              </a:rPr>
              <a:t>Width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level.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b="1" i="1" dirty="0">
                <a:latin typeface="Times New Roman"/>
                <a:cs typeface="Times New Roman"/>
              </a:rPr>
              <a:t>Breadth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leaves.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b="1" i="1" spc="5" dirty="0">
                <a:latin typeface="Times New Roman"/>
                <a:cs typeface="Times New Roman"/>
              </a:rPr>
              <a:t>Height</a:t>
            </a:r>
            <a:r>
              <a:rPr sz="2200" b="1" i="1" spc="-10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of</a:t>
            </a:r>
            <a:r>
              <a:rPr sz="2200" b="1" i="1" spc="-65" dirty="0">
                <a:latin typeface="Times New Roman"/>
                <a:cs typeface="Times New Roman"/>
              </a:rPr>
              <a:t> </a:t>
            </a:r>
            <a:r>
              <a:rPr sz="2200" b="1" i="1" spc="5" dirty="0"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height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root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node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5" dirty="0">
                <a:latin typeface="Times New Roman"/>
                <a:cs typeface="Times New Roman"/>
              </a:rPr>
              <a:t> 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maximum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level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dirty="0">
                <a:latin typeface="Times New Roman"/>
                <a:cs typeface="Times New Roman"/>
              </a:rPr>
              <a:t>tree.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b="1" i="1" dirty="0">
                <a:latin typeface="Times New Roman"/>
                <a:cs typeface="Times New Roman"/>
              </a:rPr>
              <a:t>Forest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i="1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≥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 d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35" dirty="0">
                <a:latin typeface="Times New Roman"/>
                <a:cs typeface="Times New Roman"/>
              </a:rPr>
              <a:t>j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nt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tr</a:t>
            </a:r>
            <a:r>
              <a:rPr sz="2200" dirty="0">
                <a:latin typeface="Times New Roman"/>
                <a:cs typeface="Times New Roman"/>
              </a:rPr>
              <a:t>ees.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b="1" i="1" dirty="0">
                <a:latin typeface="Times New Roman"/>
                <a:cs typeface="Times New Roman"/>
              </a:rPr>
              <a:t>Sub</a:t>
            </a:r>
            <a:r>
              <a:rPr sz="2200" b="1" i="1" spc="-90" dirty="0">
                <a:latin typeface="Times New Roman"/>
                <a:cs typeface="Times New Roman"/>
              </a:rPr>
              <a:t> </a:t>
            </a:r>
            <a:r>
              <a:rPr sz="2200" b="1" i="1" spc="-35" dirty="0"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tree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r>
              <a:rPr sz="2200" i="1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tree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consisting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all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descendants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b="1" i="1" dirty="0">
                <a:latin typeface="Times New Roman"/>
                <a:cs typeface="Times New Roman"/>
              </a:rPr>
              <a:t>Ordered</a:t>
            </a:r>
            <a:r>
              <a:rPr sz="2200" b="1" i="1" spc="-120" dirty="0">
                <a:latin typeface="Times New Roman"/>
                <a:cs typeface="Times New Roman"/>
              </a:rPr>
              <a:t> </a:t>
            </a:r>
            <a:r>
              <a:rPr sz="2200" b="1" i="1" spc="-35" dirty="0"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ooted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tr</a:t>
            </a:r>
            <a:r>
              <a:rPr sz="2200" dirty="0">
                <a:latin typeface="Times New Roman"/>
                <a:cs typeface="Times New Roman"/>
              </a:rPr>
              <a:t>ee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spc="5" dirty="0">
                <a:latin typeface="Times New Roman"/>
                <a:cs typeface="Times New Roman"/>
              </a:rPr>
              <a:t>hi</a:t>
            </a:r>
            <a:r>
              <a:rPr sz="2200" dirty="0">
                <a:latin typeface="Times New Roman"/>
                <a:cs typeface="Times New Roman"/>
              </a:rPr>
              <a:t>ch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</a:t>
            </a:r>
            <a:r>
              <a:rPr sz="2200" spc="5" dirty="0">
                <a:latin typeface="Times New Roman"/>
                <a:cs typeface="Times New Roman"/>
              </a:rPr>
              <a:t>ring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spe</a:t>
            </a:r>
            <a:r>
              <a:rPr sz="2200" spc="5" dirty="0">
                <a:latin typeface="Times New Roman"/>
                <a:cs typeface="Times New Roman"/>
              </a:rPr>
              <a:t>cifi</a:t>
            </a:r>
            <a:r>
              <a:rPr sz="2200" dirty="0">
                <a:latin typeface="Times New Roman"/>
                <a:cs typeface="Times New Roman"/>
              </a:rPr>
              <a:t>ed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ldr</a:t>
            </a:r>
            <a:r>
              <a:rPr sz="2200" dirty="0">
                <a:latin typeface="Times New Roman"/>
                <a:cs typeface="Times New Roman"/>
              </a:rPr>
              <a:t>en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vertex.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96" y="6158280"/>
            <a:ext cx="3210560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25"/>
              </a:lnSpc>
              <a:spcBef>
                <a:spcPts val="105"/>
              </a:spcBef>
            </a:pPr>
            <a:r>
              <a:rPr sz="2200" b="1" i="1" dirty="0">
                <a:latin typeface="Times New Roman"/>
                <a:cs typeface="Times New Roman"/>
              </a:rPr>
              <a:t>Size</a:t>
            </a:r>
            <a:r>
              <a:rPr sz="2200" b="1" i="1" spc="-8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of</a:t>
            </a:r>
            <a:r>
              <a:rPr sz="2200" b="1" i="1" spc="-3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a</a:t>
            </a:r>
            <a:r>
              <a:rPr sz="2200" b="1" i="1" spc="-40" dirty="0">
                <a:latin typeface="Times New Roman"/>
                <a:cs typeface="Times New Roman"/>
              </a:rPr>
              <a:t> </a:t>
            </a:r>
            <a:r>
              <a:rPr sz="2200" b="1" i="1" spc="5" dirty="0"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25"/>
              </a:lnSpc>
            </a:pP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nodes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tree.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245" y="63536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70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646" y="541781"/>
            <a:ext cx="23888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30" dirty="0">
                <a:latin typeface="Times New Roman"/>
                <a:cs typeface="Times New Roman"/>
              </a:rPr>
              <a:t>Example:</a:t>
            </a:r>
            <a:r>
              <a:rPr sz="3200" b="0" spc="-5" dirty="0">
                <a:latin typeface="Times New Roman"/>
                <a:cs typeface="Times New Roman"/>
              </a:rPr>
              <a:t> </a:t>
            </a:r>
            <a:r>
              <a:rPr sz="3200" b="0" spc="-45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295400"/>
            <a:ext cx="4953000" cy="33345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949" y="4820792"/>
            <a:ext cx="74841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generic,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non-binary,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unsorted,</a:t>
            </a:r>
            <a:r>
              <a:rPr sz="2400" dirty="0">
                <a:latin typeface="Times New Roman"/>
                <a:cs typeface="Times New Roman"/>
              </a:rPr>
              <a:t> some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labels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duplicated, arbitrary diagram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tree. </a:t>
            </a:r>
            <a:r>
              <a:rPr sz="2400" spc="-20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diagram,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labeled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children,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labeled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2,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6,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949" y="5918708"/>
            <a:ext cx="5237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1567180" algn="l"/>
                <a:tab pos="2585720" algn="l"/>
                <a:tab pos="2954655" algn="l"/>
                <a:tab pos="3567429" algn="l"/>
                <a:tab pos="4198620" algn="l"/>
                <a:tab pos="5006340" algn="l"/>
              </a:tabLst>
            </a:pPr>
            <a:r>
              <a:rPr sz="2400" dirty="0">
                <a:latin typeface="Times New Roman"/>
                <a:cs typeface="Times New Roman"/>
              </a:rPr>
              <a:t>one	p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nt,	labeled	2.	The	root	nod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10" dirty="0">
                <a:latin typeface="Times New Roman"/>
                <a:cs typeface="Times New Roman"/>
              </a:rPr>
              <a:t>at  </a:t>
            </a:r>
            <a:r>
              <a:rPr sz="2400" spc="-5" dirty="0">
                <a:latin typeface="Times New Roman"/>
                <a:cs typeface="Times New Roman"/>
              </a:rPr>
              <a:t>parent.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4248" y="5826455"/>
            <a:ext cx="2138045" cy="8274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521334" algn="l"/>
                <a:tab pos="1128395" algn="l"/>
                <a:tab pos="1673860" algn="l"/>
              </a:tabLst>
            </a:pPr>
            <a:r>
              <a:rPr sz="2400" dirty="0">
                <a:latin typeface="Times New Roman"/>
                <a:cs typeface="Times New Roman"/>
              </a:rPr>
              <a:t>the	top,	</a:t>
            </a:r>
            <a:r>
              <a:rPr sz="2400" spc="-5" dirty="0">
                <a:latin typeface="Times New Roman"/>
                <a:cs typeface="Times New Roman"/>
              </a:rPr>
              <a:t>has	</a:t>
            </a:r>
            <a:r>
              <a:rPr sz="2400" dirty="0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71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751" y="368554"/>
            <a:ext cx="27158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75" dirty="0">
                <a:solidFill>
                  <a:srgbClr val="FF0000"/>
                </a:solidFill>
              </a:rPr>
              <a:t>Tre</a:t>
            </a:r>
            <a:r>
              <a:rPr sz="3200" spc="-5" dirty="0">
                <a:solidFill>
                  <a:srgbClr val="FF0000"/>
                </a:solidFill>
              </a:rPr>
              <a:t>e</a:t>
            </a:r>
            <a:r>
              <a:rPr sz="3200" spc="-185" dirty="0">
                <a:solidFill>
                  <a:srgbClr val="FF0000"/>
                </a:solidFill>
              </a:rPr>
              <a:t> </a:t>
            </a:r>
            <a:r>
              <a:rPr sz="3200" spc="-30" dirty="0">
                <a:solidFill>
                  <a:srgbClr val="FF0000"/>
                </a:solidFill>
              </a:rPr>
              <a:t>Tr</a:t>
            </a:r>
            <a:r>
              <a:rPr sz="3200" spc="-15" dirty="0">
                <a:solidFill>
                  <a:srgbClr val="FF0000"/>
                </a:solidFill>
              </a:rPr>
              <a:t>av</a:t>
            </a:r>
            <a:r>
              <a:rPr sz="3200" spc="-30" dirty="0">
                <a:solidFill>
                  <a:srgbClr val="FF0000"/>
                </a:solidFill>
              </a:rPr>
              <a:t>er</a:t>
            </a:r>
            <a:r>
              <a:rPr sz="3200" spc="-25" dirty="0">
                <a:solidFill>
                  <a:srgbClr val="FF0000"/>
                </a:solidFill>
              </a:rPr>
              <a:t>s</a:t>
            </a:r>
            <a:r>
              <a:rPr sz="3200" spc="-15" dirty="0">
                <a:solidFill>
                  <a:srgbClr val="FF0000"/>
                </a:solidFill>
              </a:rPr>
              <a:t>a</a:t>
            </a:r>
            <a:r>
              <a:rPr sz="3200" spc="-30" dirty="0">
                <a:solidFill>
                  <a:srgbClr val="FF0000"/>
                </a:solidFill>
              </a:rPr>
              <a:t>l</a:t>
            </a:r>
            <a:r>
              <a:rPr sz="3200" spc="-5" dirty="0">
                <a:solidFill>
                  <a:srgbClr val="FF0000"/>
                </a:solidFill>
              </a:rPr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1004" y="977849"/>
            <a:ext cx="5330825" cy="3380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latin typeface="Times New Roman"/>
                <a:cs typeface="Times New Roman"/>
              </a:rPr>
              <a:t>In-order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Traversal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Pre-order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Traversal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Post-order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Traversal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5" dirty="0">
                <a:latin typeface="Times New Roman"/>
                <a:cs typeface="Times New Roman"/>
              </a:rPr>
              <a:t>In-order</a:t>
            </a:r>
            <a:r>
              <a:rPr sz="2800" b="1" spc="-17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Traversal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(Algorithm)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Until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traversed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Step</a:t>
            </a:r>
            <a:r>
              <a:rPr sz="2400" b="1" dirty="0">
                <a:latin typeface="Times New Roman"/>
                <a:cs typeface="Times New Roman"/>
              </a:rPr>
              <a:t> 1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Recursively traverse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left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subtree.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Step </a:t>
            </a: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Visit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Step</a:t>
            </a:r>
            <a:r>
              <a:rPr sz="2400" b="1" dirty="0">
                <a:latin typeface="Times New Roman"/>
                <a:cs typeface="Times New Roman"/>
              </a:rPr>
              <a:t> 3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Recursively traverse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right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subtree.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004" y="4695571"/>
            <a:ext cx="5330825" cy="1918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Pre-order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Traversal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(Algorithm)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Until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traversed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Step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Visit </a:t>
            </a:r>
            <a:r>
              <a:rPr sz="2400" dirty="0">
                <a:latin typeface="Times New Roman"/>
                <a:cs typeface="Times New Roman"/>
              </a:rPr>
              <a:t>root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Step </a:t>
            </a: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traverse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left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subtree.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Step</a:t>
            </a:r>
            <a:r>
              <a:rPr sz="2400" b="1" dirty="0">
                <a:latin typeface="Times New Roman"/>
                <a:cs typeface="Times New Roman"/>
              </a:rPr>
              <a:t> 3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Recursively traverse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right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subtree.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245" y="63536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72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578866"/>
            <a:ext cx="50831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/>
              <a:t>P</a:t>
            </a:r>
            <a:r>
              <a:rPr sz="2800" spc="5" dirty="0"/>
              <a:t>ost</a:t>
            </a:r>
            <a:r>
              <a:rPr sz="2800" dirty="0"/>
              <a:t>-</a:t>
            </a:r>
            <a:r>
              <a:rPr sz="2800" spc="5" dirty="0"/>
              <a:t>o</a:t>
            </a:r>
            <a:r>
              <a:rPr sz="2800" dirty="0"/>
              <a:t>rder</a:t>
            </a:r>
            <a:r>
              <a:rPr sz="2800" spc="-170" dirty="0"/>
              <a:t> </a:t>
            </a:r>
            <a:r>
              <a:rPr sz="2800" spc="-215" dirty="0"/>
              <a:t>T</a:t>
            </a:r>
            <a:r>
              <a:rPr sz="2800" dirty="0"/>
              <a:t>r</a:t>
            </a:r>
            <a:r>
              <a:rPr sz="2800" spc="10" dirty="0"/>
              <a:t>a</a:t>
            </a:r>
            <a:r>
              <a:rPr sz="2800" spc="5" dirty="0"/>
              <a:t>v</a:t>
            </a:r>
            <a:r>
              <a:rPr sz="2800" dirty="0"/>
              <a:t>er</a:t>
            </a:r>
            <a:r>
              <a:rPr sz="2800" spc="10" dirty="0"/>
              <a:t>s</a:t>
            </a:r>
            <a:r>
              <a:rPr sz="2800" spc="-15" dirty="0"/>
              <a:t>a</a:t>
            </a:r>
            <a:r>
              <a:rPr sz="2800" dirty="0"/>
              <a:t>l</a:t>
            </a:r>
            <a:r>
              <a:rPr sz="2800" spc="-10" dirty="0"/>
              <a:t> </a:t>
            </a:r>
            <a:r>
              <a:rPr sz="2800" dirty="0"/>
              <a:t>(</a:t>
            </a:r>
            <a:r>
              <a:rPr sz="2800" spc="-15" dirty="0"/>
              <a:t>A</a:t>
            </a:r>
            <a:r>
              <a:rPr sz="2800" spc="5" dirty="0"/>
              <a:t>lg</a:t>
            </a:r>
            <a:r>
              <a:rPr sz="2800" spc="-15" dirty="0"/>
              <a:t>o</a:t>
            </a:r>
            <a:r>
              <a:rPr sz="2800" dirty="0"/>
              <a:t>r</a:t>
            </a:r>
            <a:r>
              <a:rPr sz="2800" spc="-15" dirty="0"/>
              <a:t>i</a:t>
            </a:r>
            <a:r>
              <a:rPr sz="2800" dirty="0"/>
              <a:t>th</a:t>
            </a:r>
            <a:r>
              <a:rPr sz="2800" spc="-35" dirty="0"/>
              <a:t>m</a:t>
            </a:r>
            <a:r>
              <a:rPr sz="2800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1004" y="1008329"/>
            <a:ext cx="53314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Until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traversed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Step</a:t>
            </a:r>
            <a:r>
              <a:rPr sz="2400" b="1" dirty="0">
                <a:latin typeface="Times New Roman"/>
                <a:cs typeface="Times New Roman"/>
              </a:rPr>
              <a:t> 1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Recursively traverse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left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subtree.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Step </a:t>
            </a:r>
            <a:r>
              <a:rPr sz="2400" b="1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traverse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right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subtree.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Step</a:t>
            </a:r>
            <a:r>
              <a:rPr sz="2400" b="1" dirty="0">
                <a:latin typeface="Times New Roman"/>
                <a:cs typeface="Times New Roman"/>
              </a:rPr>
              <a:t> 3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Visit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root</a:t>
            </a:r>
            <a:r>
              <a:rPr sz="2400" spc="-5" dirty="0">
                <a:latin typeface="Times New Roman"/>
                <a:cs typeface="Times New Roman"/>
              </a:rPr>
              <a:t> node..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767" y="2456688"/>
            <a:ext cx="2950463" cy="1944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08175" y="4595241"/>
            <a:ext cx="528701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latin typeface="Times New Roman"/>
                <a:cs typeface="Times New Roman"/>
              </a:rPr>
              <a:t>In-order </a:t>
            </a:r>
            <a:r>
              <a:rPr sz="2800" b="1" spc="-20" dirty="0">
                <a:latin typeface="Times New Roman"/>
                <a:cs typeface="Times New Roman"/>
              </a:rPr>
              <a:t>Traversal </a:t>
            </a:r>
            <a:r>
              <a:rPr sz="2800" b="1" dirty="0">
                <a:latin typeface="Times New Roman"/>
                <a:cs typeface="Times New Roman"/>
              </a:rPr>
              <a:t>= </a:t>
            </a:r>
            <a:r>
              <a:rPr sz="2800" b="1" spc="5" dirty="0">
                <a:latin typeface="Times New Roman"/>
                <a:cs typeface="Times New Roman"/>
              </a:rPr>
              <a:t>B </a:t>
            </a:r>
            <a:r>
              <a:rPr sz="2800" b="1" dirty="0">
                <a:latin typeface="Times New Roman"/>
                <a:cs typeface="Times New Roman"/>
              </a:rPr>
              <a:t>-&gt; </a:t>
            </a:r>
            <a:r>
              <a:rPr sz="2800" b="1" spc="5" dirty="0">
                <a:latin typeface="Times New Roman"/>
                <a:cs typeface="Times New Roman"/>
              </a:rPr>
              <a:t>A </a:t>
            </a:r>
            <a:r>
              <a:rPr sz="2800" b="1" dirty="0">
                <a:latin typeface="Times New Roman"/>
                <a:cs typeface="Times New Roman"/>
              </a:rPr>
              <a:t>-&gt; </a:t>
            </a:r>
            <a:r>
              <a:rPr sz="2800" b="1" spc="5" dirty="0">
                <a:latin typeface="Times New Roman"/>
                <a:cs typeface="Times New Roman"/>
              </a:rPr>
              <a:t>C 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Pre-order </a:t>
            </a:r>
            <a:r>
              <a:rPr sz="2800" b="1" spc="-25" dirty="0">
                <a:latin typeface="Times New Roman"/>
                <a:cs typeface="Times New Roman"/>
              </a:rPr>
              <a:t>Traversal </a:t>
            </a:r>
            <a:r>
              <a:rPr sz="2800" b="1" spc="5" dirty="0">
                <a:latin typeface="Times New Roman"/>
                <a:cs typeface="Times New Roman"/>
              </a:rPr>
              <a:t>= A </a:t>
            </a:r>
            <a:r>
              <a:rPr sz="2800" b="1" dirty="0">
                <a:latin typeface="Times New Roman"/>
                <a:cs typeface="Times New Roman"/>
              </a:rPr>
              <a:t>-&gt; </a:t>
            </a:r>
            <a:r>
              <a:rPr sz="2800" b="1" spc="5" dirty="0">
                <a:latin typeface="Times New Roman"/>
                <a:cs typeface="Times New Roman"/>
              </a:rPr>
              <a:t>B </a:t>
            </a:r>
            <a:r>
              <a:rPr sz="2800" b="1" dirty="0">
                <a:latin typeface="Times New Roman"/>
                <a:cs typeface="Times New Roman"/>
              </a:rPr>
              <a:t>-&gt; </a:t>
            </a:r>
            <a:r>
              <a:rPr sz="2800" b="1" spc="5" dirty="0">
                <a:latin typeface="Times New Roman"/>
                <a:cs typeface="Times New Roman"/>
              </a:rPr>
              <a:t>C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Post-order</a:t>
            </a:r>
            <a:r>
              <a:rPr sz="2800" b="1" spc="-17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Traversal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 -&gt;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C </a:t>
            </a:r>
            <a:r>
              <a:rPr sz="2800" b="1" dirty="0">
                <a:latin typeface="Times New Roman"/>
                <a:cs typeface="Times New Roman"/>
              </a:rPr>
              <a:t>-&gt;</a:t>
            </a:r>
            <a:r>
              <a:rPr sz="2800" b="1" spc="-17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1913" y="312496"/>
            <a:ext cx="44532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0000"/>
                </a:solidFill>
              </a:rPr>
              <a:t>Graphs</a:t>
            </a:r>
            <a:r>
              <a:rPr sz="3200" spc="-7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(Data</a:t>
            </a:r>
            <a:r>
              <a:rPr sz="3200" spc="-5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Structures)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6244" y="1212926"/>
            <a:ext cx="8023225" cy="2470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7505" algn="l"/>
              </a:tabLst>
            </a:pPr>
            <a:r>
              <a:rPr sz="1900" spc="-5" dirty="0">
                <a:latin typeface="Times New Roman"/>
                <a:cs typeface="Times New Roman"/>
              </a:rPr>
              <a:t>A graph is a pictorial representation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-5" dirty="0">
                <a:latin typeface="Times New Roman"/>
                <a:cs typeface="Times New Roman"/>
              </a:rPr>
              <a:t>a set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-5" dirty="0">
                <a:latin typeface="Times New Roman"/>
                <a:cs typeface="Times New Roman"/>
              </a:rPr>
              <a:t>objects where some pairs </a:t>
            </a:r>
            <a:r>
              <a:rPr sz="1900" spc="5" dirty="0">
                <a:latin typeface="Times New Roman"/>
                <a:cs typeface="Times New Roman"/>
              </a:rPr>
              <a:t>of 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objects are </a:t>
            </a:r>
            <a:r>
              <a:rPr sz="1900" spc="-10" dirty="0">
                <a:latin typeface="Times New Roman"/>
                <a:cs typeface="Times New Roman"/>
              </a:rPr>
              <a:t>connected </a:t>
            </a:r>
            <a:r>
              <a:rPr sz="1900" spc="15" dirty="0">
                <a:latin typeface="Times New Roman"/>
                <a:cs typeface="Times New Roman"/>
              </a:rPr>
              <a:t>by </a:t>
            </a:r>
            <a:r>
              <a:rPr sz="1900" spc="-5" dirty="0">
                <a:latin typeface="Times New Roman"/>
                <a:cs typeface="Times New Roman"/>
              </a:rPr>
              <a:t>links. </a:t>
            </a:r>
            <a:r>
              <a:rPr sz="1900" spc="-15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interconnected objects are represented </a:t>
            </a:r>
            <a:r>
              <a:rPr sz="1900" spc="30" dirty="0">
                <a:latin typeface="Times New Roman"/>
                <a:cs typeface="Times New Roman"/>
              </a:rPr>
              <a:t>by 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points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termed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vertices</a:t>
            </a:r>
            <a:r>
              <a:rPr sz="1900" spc="-5" dirty="0">
                <a:latin typeface="Times New Roman"/>
                <a:cs typeface="Times New Roman"/>
              </a:rPr>
              <a:t>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links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that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connect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vertices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are</a:t>
            </a:r>
            <a:endParaRPr sz="1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Times New Roman"/>
                <a:cs typeface="Times New Roman"/>
              </a:rPr>
              <a:t>called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edges</a:t>
            </a:r>
            <a:r>
              <a:rPr sz="1900" spc="-5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56870" marR="36195" indent="-34480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900" spc="-30" dirty="0">
                <a:latin typeface="Times New Roman"/>
                <a:cs typeface="Times New Roman"/>
              </a:rPr>
              <a:t>Formally,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graph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pair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sets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b="1" spc="-80" dirty="0">
                <a:latin typeface="Times New Roman"/>
                <a:cs typeface="Times New Roman"/>
              </a:rPr>
              <a:t>(V,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E)</a:t>
            </a:r>
            <a:r>
              <a:rPr sz="1900" spc="-5" dirty="0">
                <a:latin typeface="Times New Roman"/>
                <a:cs typeface="Times New Roman"/>
              </a:rPr>
              <a:t>,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where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V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set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5" dirty="0">
                <a:latin typeface="Times New Roman"/>
                <a:cs typeface="Times New Roman"/>
              </a:rPr>
              <a:t> vertices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E</a:t>
            </a:r>
            <a:r>
              <a:rPr sz="1900" b="1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set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edges,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connecting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pairs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vertices.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Take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look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at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following 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graph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−</a:t>
            </a:r>
            <a:endParaRPr sz="19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900" spc="-20" dirty="0">
                <a:latin typeface="Times New Roman"/>
                <a:cs typeface="Times New Roman"/>
              </a:rPr>
              <a:t>In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this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graph,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681628"/>
            <a:ext cx="3180715" cy="6858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900" spc="-5" dirty="0">
                <a:latin typeface="Times New Roman"/>
                <a:cs typeface="Times New Roman"/>
              </a:rPr>
              <a:t>V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=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{a, </a:t>
            </a:r>
            <a:r>
              <a:rPr sz="1900" dirty="0">
                <a:latin typeface="Times New Roman"/>
                <a:cs typeface="Times New Roman"/>
              </a:rPr>
              <a:t>b,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c,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d,</a:t>
            </a:r>
            <a:r>
              <a:rPr sz="1900" spc="-5" dirty="0">
                <a:latin typeface="Times New Roman"/>
                <a:cs typeface="Times New Roman"/>
              </a:rPr>
              <a:t> e}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1900" spc="-5" dirty="0">
                <a:latin typeface="Times New Roman"/>
                <a:cs typeface="Times New Roman"/>
              </a:rPr>
              <a:t>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{ab,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ac,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bd,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cd,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de}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78617" y="4026217"/>
            <a:ext cx="329565" cy="405765"/>
            <a:chOff x="4178617" y="4026217"/>
            <a:chExt cx="329565" cy="405765"/>
          </a:xfrm>
        </p:grpSpPr>
        <p:sp>
          <p:nvSpPr>
            <p:cNvPr id="6" name="object 6"/>
            <p:cNvSpPr/>
            <p:nvPr/>
          </p:nvSpPr>
          <p:spPr>
            <a:xfrm>
              <a:off x="4190999" y="4038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11887" y="6857"/>
                  </a:lnTo>
                  <a:lnTo>
                    <a:pt x="75437" y="26035"/>
                  </a:lnTo>
                  <a:lnTo>
                    <a:pt x="44576" y="55752"/>
                  </a:lnTo>
                  <a:lnTo>
                    <a:pt x="20827" y="94361"/>
                  </a:lnTo>
                  <a:lnTo>
                    <a:pt x="5461" y="139826"/>
                  </a:lnTo>
                  <a:lnTo>
                    <a:pt x="0" y="190500"/>
                  </a:lnTo>
                  <a:lnTo>
                    <a:pt x="5461" y="241173"/>
                  </a:lnTo>
                  <a:lnTo>
                    <a:pt x="20827" y="286638"/>
                  </a:lnTo>
                  <a:lnTo>
                    <a:pt x="44576" y="325119"/>
                  </a:lnTo>
                  <a:lnTo>
                    <a:pt x="75437" y="354964"/>
                  </a:lnTo>
                  <a:lnTo>
                    <a:pt x="111887" y="374142"/>
                  </a:lnTo>
                  <a:lnTo>
                    <a:pt x="152400" y="381000"/>
                  </a:lnTo>
                  <a:lnTo>
                    <a:pt x="192912" y="374142"/>
                  </a:lnTo>
                  <a:lnTo>
                    <a:pt x="229362" y="354964"/>
                  </a:lnTo>
                  <a:lnTo>
                    <a:pt x="260223" y="325119"/>
                  </a:lnTo>
                  <a:lnTo>
                    <a:pt x="283972" y="286638"/>
                  </a:lnTo>
                  <a:lnTo>
                    <a:pt x="299338" y="241173"/>
                  </a:lnTo>
                  <a:lnTo>
                    <a:pt x="304800" y="190500"/>
                  </a:lnTo>
                  <a:lnTo>
                    <a:pt x="299338" y="139826"/>
                  </a:lnTo>
                  <a:lnTo>
                    <a:pt x="283972" y="94361"/>
                  </a:lnTo>
                  <a:lnTo>
                    <a:pt x="260223" y="55752"/>
                  </a:lnTo>
                  <a:lnTo>
                    <a:pt x="229362" y="26035"/>
                  </a:lnTo>
                  <a:lnTo>
                    <a:pt x="192912" y="685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0999" y="4038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190500"/>
                  </a:moveTo>
                  <a:lnTo>
                    <a:pt x="5461" y="139826"/>
                  </a:lnTo>
                  <a:lnTo>
                    <a:pt x="20827" y="94361"/>
                  </a:lnTo>
                  <a:lnTo>
                    <a:pt x="44576" y="55752"/>
                  </a:lnTo>
                  <a:lnTo>
                    <a:pt x="75437" y="26035"/>
                  </a:lnTo>
                  <a:lnTo>
                    <a:pt x="111887" y="6857"/>
                  </a:lnTo>
                  <a:lnTo>
                    <a:pt x="152400" y="0"/>
                  </a:lnTo>
                  <a:lnTo>
                    <a:pt x="192912" y="6857"/>
                  </a:lnTo>
                  <a:lnTo>
                    <a:pt x="229362" y="26035"/>
                  </a:lnTo>
                  <a:lnTo>
                    <a:pt x="260223" y="55752"/>
                  </a:lnTo>
                  <a:lnTo>
                    <a:pt x="283972" y="94361"/>
                  </a:lnTo>
                  <a:lnTo>
                    <a:pt x="299338" y="139826"/>
                  </a:lnTo>
                  <a:lnTo>
                    <a:pt x="304800" y="190500"/>
                  </a:lnTo>
                  <a:lnTo>
                    <a:pt x="299338" y="241173"/>
                  </a:lnTo>
                  <a:lnTo>
                    <a:pt x="283972" y="286638"/>
                  </a:lnTo>
                  <a:lnTo>
                    <a:pt x="260223" y="325119"/>
                  </a:lnTo>
                  <a:lnTo>
                    <a:pt x="229362" y="354964"/>
                  </a:lnTo>
                  <a:lnTo>
                    <a:pt x="192912" y="374142"/>
                  </a:lnTo>
                  <a:lnTo>
                    <a:pt x="152400" y="381000"/>
                  </a:lnTo>
                  <a:lnTo>
                    <a:pt x="111887" y="374142"/>
                  </a:lnTo>
                  <a:lnTo>
                    <a:pt x="75437" y="354964"/>
                  </a:lnTo>
                  <a:lnTo>
                    <a:pt x="44576" y="325119"/>
                  </a:lnTo>
                  <a:lnTo>
                    <a:pt x="20827" y="286638"/>
                  </a:lnTo>
                  <a:lnTo>
                    <a:pt x="5461" y="241173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68215" y="405244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78817" y="4026217"/>
            <a:ext cx="481965" cy="558165"/>
            <a:chOff x="5778817" y="4026217"/>
            <a:chExt cx="481965" cy="558165"/>
          </a:xfrm>
        </p:grpSpPr>
        <p:sp>
          <p:nvSpPr>
            <p:cNvPr id="10" name="object 10"/>
            <p:cNvSpPr/>
            <p:nvPr/>
          </p:nvSpPr>
          <p:spPr>
            <a:xfrm>
              <a:off x="5791199" y="4038599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0"/>
                  </a:moveTo>
                  <a:lnTo>
                    <a:pt x="182499" y="5461"/>
                  </a:lnTo>
                  <a:lnTo>
                    <a:pt x="139573" y="20955"/>
                  </a:lnTo>
                  <a:lnTo>
                    <a:pt x="100837" y="45593"/>
                  </a:lnTo>
                  <a:lnTo>
                    <a:pt x="66928" y="78105"/>
                  </a:lnTo>
                  <a:lnTo>
                    <a:pt x="38988" y="117601"/>
                  </a:lnTo>
                  <a:lnTo>
                    <a:pt x="17907" y="162813"/>
                  </a:lnTo>
                  <a:lnTo>
                    <a:pt x="4699" y="212979"/>
                  </a:lnTo>
                  <a:lnTo>
                    <a:pt x="0" y="266700"/>
                  </a:lnTo>
                  <a:lnTo>
                    <a:pt x="4699" y="320420"/>
                  </a:lnTo>
                  <a:lnTo>
                    <a:pt x="17907" y="370458"/>
                  </a:lnTo>
                  <a:lnTo>
                    <a:pt x="38988" y="415798"/>
                  </a:lnTo>
                  <a:lnTo>
                    <a:pt x="66928" y="455294"/>
                  </a:lnTo>
                  <a:lnTo>
                    <a:pt x="100837" y="487806"/>
                  </a:lnTo>
                  <a:lnTo>
                    <a:pt x="139573" y="512444"/>
                  </a:lnTo>
                  <a:lnTo>
                    <a:pt x="182499" y="527938"/>
                  </a:lnTo>
                  <a:lnTo>
                    <a:pt x="228600" y="533400"/>
                  </a:lnTo>
                  <a:lnTo>
                    <a:pt x="274700" y="527938"/>
                  </a:lnTo>
                  <a:lnTo>
                    <a:pt x="317626" y="512444"/>
                  </a:lnTo>
                  <a:lnTo>
                    <a:pt x="356362" y="487806"/>
                  </a:lnTo>
                  <a:lnTo>
                    <a:pt x="390271" y="455294"/>
                  </a:lnTo>
                  <a:lnTo>
                    <a:pt x="418211" y="415798"/>
                  </a:lnTo>
                  <a:lnTo>
                    <a:pt x="439292" y="370458"/>
                  </a:lnTo>
                  <a:lnTo>
                    <a:pt x="452500" y="320420"/>
                  </a:lnTo>
                  <a:lnTo>
                    <a:pt x="457200" y="266700"/>
                  </a:lnTo>
                  <a:lnTo>
                    <a:pt x="452500" y="212979"/>
                  </a:lnTo>
                  <a:lnTo>
                    <a:pt x="439292" y="162813"/>
                  </a:lnTo>
                  <a:lnTo>
                    <a:pt x="418211" y="117601"/>
                  </a:lnTo>
                  <a:lnTo>
                    <a:pt x="390271" y="78105"/>
                  </a:lnTo>
                  <a:lnTo>
                    <a:pt x="356362" y="45593"/>
                  </a:lnTo>
                  <a:lnTo>
                    <a:pt x="317626" y="20955"/>
                  </a:lnTo>
                  <a:lnTo>
                    <a:pt x="274700" y="546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1199" y="4038599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266700"/>
                  </a:moveTo>
                  <a:lnTo>
                    <a:pt x="4699" y="212979"/>
                  </a:lnTo>
                  <a:lnTo>
                    <a:pt x="17907" y="162813"/>
                  </a:lnTo>
                  <a:lnTo>
                    <a:pt x="38988" y="117601"/>
                  </a:lnTo>
                  <a:lnTo>
                    <a:pt x="66928" y="78105"/>
                  </a:lnTo>
                  <a:lnTo>
                    <a:pt x="100837" y="45593"/>
                  </a:lnTo>
                  <a:lnTo>
                    <a:pt x="139573" y="20955"/>
                  </a:lnTo>
                  <a:lnTo>
                    <a:pt x="182499" y="5461"/>
                  </a:lnTo>
                  <a:lnTo>
                    <a:pt x="228600" y="0"/>
                  </a:lnTo>
                  <a:lnTo>
                    <a:pt x="274700" y="5461"/>
                  </a:lnTo>
                  <a:lnTo>
                    <a:pt x="317626" y="20955"/>
                  </a:lnTo>
                  <a:lnTo>
                    <a:pt x="356362" y="45593"/>
                  </a:lnTo>
                  <a:lnTo>
                    <a:pt x="390271" y="78105"/>
                  </a:lnTo>
                  <a:lnTo>
                    <a:pt x="418211" y="117601"/>
                  </a:lnTo>
                  <a:lnTo>
                    <a:pt x="439292" y="162813"/>
                  </a:lnTo>
                  <a:lnTo>
                    <a:pt x="452500" y="212979"/>
                  </a:lnTo>
                  <a:lnTo>
                    <a:pt x="457200" y="266700"/>
                  </a:lnTo>
                  <a:lnTo>
                    <a:pt x="452500" y="320420"/>
                  </a:lnTo>
                  <a:lnTo>
                    <a:pt x="439292" y="370458"/>
                  </a:lnTo>
                  <a:lnTo>
                    <a:pt x="418211" y="415798"/>
                  </a:lnTo>
                  <a:lnTo>
                    <a:pt x="390271" y="455294"/>
                  </a:lnTo>
                  <a:lnTo>
                    <a:pt x="356362" y="487806"/>
                  </a:lnTo>
                  <a:lnTo>
                    <a:pt x="317626" y="512444"/>
                  </a:lnTo>
                  <a:lnTo>
                    <a:pt x="274700" y="527938"/>
                  </a:lnTo>
                  <a:lnTo>
                    <a:pt x="228600" y="533400"/>
                  </a:lnTo>
                  <a:lnTo>
                    <a:pt x="182499" y="527938"/>
                  </a:lnTo>
                  <a:lnTo>
                    <a:pt x="139573" y="512444"/>
                  </a:lnTo>
                  <a:lnTo>
                    <a:pt x="100837" y="487806"/>
                  </a:lnTo>
                  <a:lnTo>
                    <a:pt x="66928" y="455294"/>
                  </a:lnTo>
                  <a:lnTo>
                    <a:pt x="38988" y="415798"/>
                  </a:lnTo>
                  <a:lnTo>
                    <a:pt x="17907" y="370458"/>
                  </a:lnTo>
                  <a:lnTo>
                    <a:pt x="4699" y="320420"/>
                  </a:lnTo>
                  <a:lnTo>
                    <a:pt x="0" y="266700"/>
                  </a:lnTo>
                  <a:close/>
                </a:path>
              </a:pathLst>
            </a:custGeom>
            <a:ln w="24384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46775" y="412864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31017" y="5169217"/>
            <a:ext cx="329565" cy="634365"/>
            <a:chOff x="4331017" y="5169217"/>
            <a:chExt cx="329565" cy="634365"/>
          </a:xfrm>
        </p:grpSpPr>
        <p:sp>
          <p:nvSpPr>
            <p:cNvPr id="14" name="object 14"/>
            <p:cNvSpPr/>
            <p:nvPr/>
          </p:nvSpPr>
          <p:spPr>
            <a:xfrm>
              <a:off x="4343399" y="5181599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152400" y="0"/>
                  </a:moveTo>
                  <a:lnTo>
                    <a:pt x="93090" y="24002"/>
                  </a:lnTo>
                  <a:lnTo>
                    <a:pt x="67183" y="52069"/>
                  </a:lnTo>
                  <a:lnTo>
                    <a:pt x="44576" y="89281"/>
                  </a:lnTo>
                  <a:lnTo>
                    <a:pt x="26035" y="134365"/>
                  </a:lnTo>
                  <a:lnTo>
                    <a:pt x="11937" y="186181"/>
                  </a:lnTo>
                  <a:lnTo>
                    <a:pt x="3048" y="243331"/>
                  </a:lnTo>
                  <a:lnTo>
                    <a:pt x="0" y="304800"/>
                  </a:lnTo>
                  <a:lnTo>
                    <a:pt x="3048" y="366268"/>
                  </a:lnTo>
                  <a:lnTo>
                    <a:pt x="11937" y="423443"/>
                  </a:lnTo>
                  <a:lnTo>
                    <a:pt x="26035" y="475221"/>
                  </a:lnTo>
                  <a:lnTo>
                    <a:pt x="44576" y="520331"/>
                  </a:lnTo>
                  <a:lnTo>
                    <a:pt x="67183" y="557542"/>
                  </a:lnTo>
                  <a:lnTo>
                    <a:pt x="93090" y="585647"/>
                  </a:lnTo>
                  <a:lnTo>
                    <a:pt x="152400" y="609600"/>
                  </a:lnTo>
                  <a:lnTo>
                    <a:pt x="183134" y="603402"/>
                  </a:lnTo>
                  <a:lnTo>
                    <a:pt x="237616" y="557542"/>
                  </a:lnTo>
                  <a:lnTo>
                    <a:pt x="260223" y="520331"/>
                  </a:lnTo>
                  <a:lnTo>
                    <a:pt x="278764" y="475221"/>
                  </a:lnTo>
                  <a:lnTo>
                    <a:pt x="292862" y="423443"/>
                  </a:lnTo>
                  <a:lnTo>
                    <a:pt x="301751" y="366268"/>
                  </a:lnTo>
                  <a:lnTo>
                    <a:pt x="304800" y="304800"/>
                  </a:lnTo>
                  <a:lnTo>
                    <a:pt x="301751" y="243331"/>
                  </a:lnTo>
                  <a:lnTo>
                    <a:pt x="292862" y="186181"/>
                  </a:lnTo>
                  <a:lnTo>
                    <a:pt x="278764" y="134365"/>
                  </a:lnTo>
                  <a:lnTo>
                    <a:pt x="260223" y="89281"/>
                  </a:lnTo>
                  <a:lnTo>
                    <a:pt x="237616" y="52069"/>
                  </a:lnTo>
                  <a:lnTo>
                    <a:pt x="211709" y="2400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399" y="5181599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0" y="304800"/>
                  </a:moveTo>
                  <a:lnTo>
                    <a:pt x="3048" y="243331"/>
                  </a:lnTo>
                  <a:lnTo>
                    <a:pt x="11937" y="186181"/>
                  </a:lnTo>
                  <a:lnTo>
                    <a:pt x="26035" y="134365"/>
                  </a:lnTo>
                  <a:lnTo>
                    <a:pt x="44576" y="89281"/>
                  </a:lnTo>
                  <a:lnTo>
                    <a:pt x="67183" y="52069"/>
                  </a:lnTo>
                  <a:lnTo>
                    <a:pt x="93090" y="24002"/>
                  </a:lnTo>
                  <a:lnTo>
                    <a:pt x="152400" y="0"/>
                  </a:lnTo>
                  <a:lnTo>
                    <a:pt x="183134" y="6223"/>
                  </a:lnTo>
                  <a:lnTo>
                    <a:pt x="237616" y="52069"/>
                  </a:lnTo>
                  <a:lnTo>
                    <a:pt x="260223" y="89281"/>
                  </a:lnTo>
                  <a:lnTo>
                    <a:pt x="278764" y="134365"/>
                  </a:lnTo>
                  <a:lnTo>
                    <a:pt x="292862" y="186181"/>
                  </a:lnTo>
                  <a:lnTo>
                    <a:pt x="301751" y="243331"/>
                  </a:lnTo>
                  <a:lnTo>
                    <a:pt x="304800" y="304800"/>
                  </a:lnTo>
                  <a:lnTo>
                    <a:pt x="301751" y="366268"/>
                  </a:lnTo>
                  <a:lnTo>
                    <a:pt x="292862" y="423443"/>
                  </a:lnTo>
                  <a:lnTo>
                    <a:pt x="278764" y="475221"/>
                  </a:lnTo>
                  <a:lnTo>
                    <a:pt x="260223" y="520331"/>
                  </a:lnTo>
                  <a:lnTo>
                    <a:pt x="237616" y="557542"/>
                  </a:lnTo>
                  <a:lnTo>
                    <a:pt x="211709" y="585647"/>
                  </a:lnTo>
                  <a:lnTo>
                    <a:pt x="152400" y="609600"/>
                  </a:lnTo>
                  <a:lnTo>
                    <a:pt x="121665" y="603402"/>
                  </a:lnTo>
                  <a:lnTo>
                    <a:pt x="67183" y="557542"/>
                  </a:lnTo>
                  <a:lnTo>
                    <a:pt x="44576" y="520331"/>
                  </a:lnTo>
                  <a:lnTo>
                    <a:pt x="26035" y="475221"/>
                  </a:lnTo>
                  <a:lnTo>
                    <a:pt x="11937" y="423443"/>
                  </a:lnTo>
                  <a:lnTo>
                    <a:pt x="3048" y="366268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25441" y="5310378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55017" y="5169217"/>
            <a:ext cx="481965" cy="558165"/>
            <a:chOff x="5855017" y="5169217"/>
            <a:chExt cx="481965" cy="558165"/>
          </a:xfrm>
        </p:grpSpPr>
        <p:sp>
          <p:nvSpPr>
            <p:cNvPr id="18" name="object 18"/>
            <p:cNvSpPr/>
            <p:nvPr/>
          </p:nvSpPr>
          <p:spPr>
            <a:xfrm>
              <a:off x="5867399" y="5181599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0"/>
                  </a:moveTo>
                  <a:lnTo>
                    <a:pt x="182499" y="5461"/>
                  </a:lnTo>
                  <a:lnTo>
                    <a:pt x="139573" y="20955"/>
                  </a:lnTo>
                  <a:lnTo>
                    <a:pt x="100837" y="45593"/>
                  </a:lnTo>
                  <a:lnTo>
                    <a:pt x="66928" y="78105"/>
                  </a:lnTo>
                  <a:lnTo>
                    <a:pt x="38988" y="117602"/>
                  </a:lnTo>
                  <a:lnTo>
                    <a:pt x="17907" y="162813"/>
                  </a:lnTo>
                  <a:lnTo>
                    <a:pt x="4699" y="212978"/>
                  </a:lnTo>
                  <a:lnTo>
                    <a:pt x="0" y="266700"/>
                  </a:lnTo>
                  <a:lnTo>
                    <a:pt x="4699" y="320421"/>
                  </a:lnTo>
                  <a:lnTo>
                    <a:pt x="17907" y="370459"/>
                  </a:lnTo>
                  <a:lnTo>
                    <a:pt x="38988" y="415810"/>
                  </a:lnTo>
                  <a:lnTo>
                    <a:pt x="66928" y="455282"/>
                  </a:lnTo>
                  <a:lnTo>
                    <a:pt x="100837" y="487845"/>
                  </a:lnTo>
                  <a:lnTo>
                    <a:pt x="139573" y="512444"/>
                  </a:lnTo>
                  <a:lnTo>
                    <a:pt x="182499" y="527977"/>
                  </a:lnTo>
                  <a:lnTo>
                    <a:pt x="228600" y="533400"/>
                  </a:lnTo>
                  <a:lnTo>
                    <a:pt x="274700" y="527977"/>
                  </a:lnTo>
                  <a:lnTo>
                    <a:pt x="317626" y="512444"/>
                  </a:lnTo>
                  <a:lnTo>
                    <a:pt x="356362" y="487845"/>
                  </a:lnTo>
                  <a:lnTo>
                    <a:pt x="390271" y="455282"/>
                  </a:lnTo>
                  <a:lnTo>
                    <a:pt x="418211" y="415810"/>
                  </a:lnTo>
                  <a:lnTo>
                    <a:pt x="439292" y="370459"/>
                  </a:lnTo>
                  <a:lnTo>
                    <a:pt x="452500" y="320421"/>
                  </a:lnTo>
                  <a:lnTo>
                    <a:pt x="457200" y="266700"/>
                  </a:lnTo>
                  <a:lnTo>
                    <a:pt x="452500" y="212978"/>
                  </a:lnTo>
                  <a:lnTo>
                    <a:pt x="439292" y="162813"/>
                  </a:lnTo>
                  <a:lnTo>
                    <a:pt x="418211" y="117602"/>
                  </a:lnTo>
                  <a:lnTo>
                    <a:pt x="390271" y="78105"/>
                  </a:lnTo>
                  <a:lnTo>
                    <a:pt x="356362" y="45593"/>
                  </a:lnTo>
                  <a:lnTo>
                    <a:pt x="317626" y="20955"/>
                  </a:lnTo>
                  <a:lnTo>
                    <a:pt x="274700" y="546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7399" y="5181599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266700"/>
                  </a:moveTo>
                  <a:lnTo>
                    <a:pt x="4699" y="212978"/>
                  </a:lnTo>
                  <a:lnTo>
                    <a:pt x="17907" y="162813"/>
                  </a:lnTo>
                  <a:lnTo>
                    <a:pt x="38988" y="117602"/>
                  </a:lnTo>
                  <a:lnTo>
                    <a:pt x="66928" y="78105"/>
                  </a:lnTo>
                  <a:lnTo>
                    <a:pt x="100837" y="45593"/>
                  </a:lnTo>
                  <a:lnTo>
                    <a:pt x="139573" y="20955"/>
                  </a:lnTo>
                  <a:lnTo>
                    <a:pt x="182499" y="5461"/>
                  </a:lnTo>
                  <a:lnTo>
                    <a:pt x="228600" y="0"/>
                  </a:lnTo>
                  <a:lnTo>
                    <a:pt x="274700" y="5461"/>
                  </a:lnTo>
                  <a:lnTo>
                    <a:pt x="317626" y="20955"/>
                  </a:lnTo>
                  <a:lnTo>
                    <a:pt x="356362" y="45593"/>
                  </a:lnTo>
                  <a:lnTo>
                    <a:pt x="390271" y="78105"/>
                  </a:lnTo>
                  <a:lnTo>
                    <a:pt x="418211" y="117602"/>
                  </a:lnTo>
                  <a:lnTo>
                    <a:pt x="439292" y="162813"/>
                  </a:lnTo>
                  <a:lnTo>
                    <a:pt x="452500" y="212978"/>
                  </a:lnTo>
                  <a:lnTo>
                    <a:pt x="457200" y="266700"/>
                  </a:lnTo>
                  <a:lnTo>
                    <a:pt x="452500" y="320421"/>
                  </a:lnTo>
                  <a:lnTo>
                    <a:pt x="439292" y="370459"/>
                  </a:lnTo>
                  <a:lnTo>
                    <a:pt x="418211" y="415810"/>
                  </a:lnTo>
                  <a:lnTo>
                    <a:pt x="390271" y="455282"/>
                  </a:lnTo>
                  <a:lnTo>
                    <a:pt x="356362" y="487845"/>
                  </a:lnTo>
                  <a:lnTo>
                    <a:pt x="317626" y="512444"/>
                  </a:lnTo>
                  <a:lnTo>
                    <a:pt x="274700" y="527977"/>
                  </a:lnTo>
                  <a:lnTo>
                    <a:pt x="228600" y="533400"/>
                  </a:lnTo>
                  <a:lnTo>
                    <a:pt x="182499" y="527977"/>
                  </a:lnTo>
                  <a:lnTo>
                    <a:pt x="139573" y="512444"/>
                  </a:lnTo>
                  <a:lnTo>
                    <a:pt x="100837" y="487845"/>
                  </a:lnTo>
                  <a:lnTo>
                    <a:pt x="66928" y="455282"/>
                  </a:lnTo>
                  <a:lnTo>
                    <a:pt x="38988" y="415810"/>
                  </a:lnTo>
                  <a:lnTo>
                    <a:pt x="17907" y="370459"/>
                  </a:lnTo>
                  <a:lnTo>
                    <a:pt x="4699" y="320421"/>
                  </a:lnTo>
                  <a:lnTo>
                    <a:pt x="0" y="266700"/>
                  </a:lnTo>
                  <a:close/>
                </a:path>
              </a:pathLst>
            </a:custGeom>
            <a:ln w="24384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16497" y="5272278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55217" y="5245417"/>
            <a:ext cx="558165" cy="634365"/>
            <a:chOff x="7455217" y="5245417"/>
            <a:chExt cx="558165" cy="634365"/>
          </a:xfrm>
        </p:grpSpPr>
        <p:sp>
          <p:nvSpPr>
            <p:cNvPr id="22" name="object 22"/>
            <p:cNvSpPr/>
            <p:nvPr/>
          </p:nvSpPr>
          <p:spPr>
            <a:xfrm>
              <a:off x="7467600" y="525779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266700" y="0"/>
                  </a:moveTo>
                  <a:lnTo>
                    <a:pt x="223393" y="3937"/>
                  </a:lnTo>
                  <a:lnTo>
                    <a:pt x="182372" y="15493"/>
                  </a:lnTo>
                  <a:lnTo>
                    <a:pt x="144145" y="34036"/>
                  </a:lnTo>
                  <a:lnTo>
                    <a:pt x="109220" y="58800"/>
                  </a:lnTo>
                  <a:lnTo>
                    <a:pt x="78104" y="89281"/>
                  </a:lnTo>
                  <a:lnTo>
                    <a:pt x="51434" y="124840"/>
                  </a:lnTo>
                  <a:lnTo>
                    <a:pt x="29718" y="164719"/>
                  </a:lnTo>
                  <a:lnTo>
                    <a:pt x="13589" y="208534"/>
                  </a:lnTo>
                  <a:lnTo>
                    <a:pt x="3428" y="255397"/>
                  </a:lnTo>
                  <a:lnTo>
                    <a:pt x="0" y="304800"/>
                  </a:lnTo>
                  <a:lnTo>
                    <a:pt x="3428" y="354241"/>
                  </a:lnTo>
                  <a:lnTo>
                    <a:pt x="13589" y="401142"/>
                  </a:lnTo>
                  <a:lnTo>
                    <a:pt x="29718" y="444868"/>
                  </a:lnTo>
                  <a:lnTo>
                    <a:pt x="51434" y="484809"/>
                  </a:lnTo>
                  <a:lnTo>
                    <a:pt x="78104" y="520331"/>
                  </a:lnTo>
                  <a:lnTo>
                    <a:pt x="109220" y="550786"/>
                  </a:lnTo>
                  <a:lnTo>
                    <a:pt x="144145" y="575576"/>
                  </a:lnTo>
                  <a:lnTo>
                    <a:pt x="182372" y="594055"/>
                  </a:lnTo>
                  <a:lnTo>
                    <a:pt x="223393" y="605612"/>
                  </a:lnTo>
                  <a:lnTo>
                    <a:pt x="266700" y="609600"/>
                  </a:lnTo>
                  <a:lnTo>
                    <a:pt x="310006" y="605612"/>
                  </a:lnTo>
                  <a:lnTo>
                    <a:pt x="351027" y="594055"/>
                  </a:lnTo>
                  <a:lnTo>
                    <a:pt x="389254" y="575576"/>
                  </a:lnTo>
                  <a:lnTo>
                    <a:pt x="424179" y="550786"/>
                  </a:lnTo>
                  <a:lnTo>
                    <a:pt x="455295" y="520331"/>
                  </a:lnTo>
                  <a:lnTo>
                    <a:pt x="481965" y="484809"/>
                  </a:lnTo>
                  <a:lnTo>
                    <a:pt x="503681" y="444868"/>
                  </a:lnTo>
                  <a:lnTo>
                    <a:pt x="519810" y="401142"/>
                  </a:lnTo>
                  <a:lnTo>
                    <a:pt x="529971" y="354241"/>
                  </a:lnTo>
                  <a:lnTo>
                    <a:pt x="533400" y="304800"/>
                  </a:lnTo>
                  <a:lnTo>
                    <a:pt x="529971" y="255397"/>
                  </a:lnTo>
                  <a:lnTo>
                    <a:pt x="519810" y="208534"/>
                  </a:lnTo>
                  <a:lnTo>
                    <a:pt x="503681" y="164719"/>
                  </a:lnTo>
                  <a:lnTo>
                    <a:pt x="481965" y="124840"/>
                  </a:lnTo>
                  <a:lnTo>
                    <a:pt x="455295" y="89281"/>
                  </a:lnTo>
                  <a:lnTo>
                    <a:pt x="424179" y="58800"/>
                  </a:lnTo>
                  <a:lnTo>
                    <a:pt x="389254" y="34036"/>
                  </a:lnTo>
                  <a:lnTo>
                    <a:pt x="351027" y="15493"/>
                  </a:lnTo>
                  <a:lnTo>
                    <a:pt x="310006" y="393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7600" y="525779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28" y="255397"/>
                  </a:lnTo>
                  <a:lnTo>
                    <a:pt x="13589" y="208534"/>
                  </a:lnTo>
                  <a:lnTo>
                    <a:pt x="29718" y="164719"/>
                  </a:lnTo>
                  <a:lnTo>
                    <a:pt x="51434" y="124840"/>
                  </a:lnTo>
                  <a:lnTo>
                    <a:pt x="78104" y="89281"/>
                  </a:lnTo>
                  <a:lnTo>
                    <a:pt x="109220" y="58800"/>
                  </a:lnTo>
                  <a:lnTo>
                    <a:pt x="144145" y="34036"/>
                  </a:lnTo>
                  <a:lnTo>
                    <a:pt x="182372" y="15493"/>
                  </a:lnTo>
                  <a:lnTo>
                    <a:pt x="223393" y="3937"/>
                  </a:lnTo>
                  <a:lnTo>
                    <a:pt x="266700" y="0"/>
                  </a:lnTo>
                  <a:lnTo>
                    <a:pt x="310006" y="3937"/>
                  </a:lnTo>
                  <a:lnTo>
                    <a:pt x="351027" y="15493"/>
                  </a:lnTo>
                  <a:lnTo>
                    <a:pt x="389254" y="34036"/>
                  </a:lnTo>
                  <a:lnTo>
                    <a:pt x="424179" y="58800"/>
                  </a:lnTo>
                  <a:lnTo>
                    <a:pt x="455295" y="89281"/>
                  </a:lnTo>
                  <a:lnTo>
                    <a:pt x="481965" y="124840"/>
                  </a:lnTo>
                  <a:lnTo>
                    <a:pt x="503681" y="164719"/>
                  </a:lnTo>
                  <a:lnTo>
                    <a:pt x="519810" y="208534"/>
                  </a:lnTo>
                  <a:lnTo>
                    <a:pt x="529971" y="255397"/>
                  </a:lnTo>
                  <a:lnTo>
                    <a:pt x="533400" y="304800"/>
                  </a:lnTo>
                  <a:lnTo>
                    <a:pt x="529971" y="354241"/>
                  </a:lnTo>
                  <a:lnTo>
                    <a:pt x="519810" y="401142"/>
                  </a:lnTo>
                  <a:lnTo>
                    <a:pt x="503681" y="444868"/>
                  </a:lnTo>
                  <a:lnTo>
                    <a:pt x="481965" y="484809"/>
                  </a:lnTo>
                  <a:lnTo>
                    <a:pt x="455295" y="520331"/>
                  </a:lnTo>
                  <a:lnTo>
                    <a:pt x="424179" y="550786"/>
                  </a:lnTo>
                  <a:lnTo>
                    <a:pt x="389254" y="575576"/>
                  </a:lnTo>
                  <a:lnTo>
                    <a:pt x="351027" y="594055"/>
                  </a:lnTo>
                  <a:lnTo>
                    <a:pt x="310006" y="605612"/>
                  </a:lnTo>
                  <a:lnTo>
                    <a:pt x="266700" y="609600"/>
                  </a:lnTo>
                  <a:lnTo>
                    <a:pt x="223393" y="605612"/>
                  </a:lnTo>
                  <a:lnTo>
                    <a:pt x="182372" y="594055"/>
                  </a:lnTo>
                  <a:lnTo>
                    <a:pt x="144145" y="575576"/>
                  </a:lnTo>
                  <a:lnTo>
                    <a:pt x="109220" y="550786"/>
                  </a:lnTo>
                  <a:lnTo>
                    <a:pt x="78104" y="520331"/>
                  </a:lnTo>
                  <a:lnTo>
                    <a:pt x="51434" y="484809"/>
                  </a:lnTo>
                  <a:lnTo>
                    <a:pt x="29718" y="444868"/>
                  </a:lnTo>
                  <a:lnTo>
                    <a:pt x="13589" y="401142"/>
                  </a:lnTo>
                  <a:lnTo>
                    <a:pt x="3428" y="354241"/>
                  </a:lnTo>
                  <a:lnTo>
                    <a:pt x="0" y="304800"/>
                  </a:lnTo>
                  <a:close/>
                </a:path>
              </a:pathLst>
            </a:custGeom>
            <a:ln w="24384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69783" y="538805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44923" y="4232147"/>
            <a:ext cx="3124200" cy="1335405"/>
          </a:xfrm>
          <a:custGeom>
            <a:avLst/>
            <a:gdLst/>
            <a:ahLst/>
            <a:cxnLst/>
            <a:rect l="l" t="t" r="r" b="b"/>
            <a:pathLst>
              <a:path w="3124200" h="1335404">
                <a:moveTo>
                  <a:pt x="152400" y="0"/>
                </a:moveTo>
                <a:lnTo>
                  <a:pt x="1447800" y="76200"/>
                </a:lnTo>
              </a:path>
              <a:path w="3124200" h="1335404">
                <a:moveTo>
                  <a:pt x="0" y="188975"/>
                </a:moveTo>
                <a:lnTo>
                  <a:pt x="152400" y="950976"/>
                </a:lnTo>
              </a:path>
              <a:path w="3124200" h="1335404">
                <a:moveTo>
                  <a:pt x="304800" y="1258823"/>
                </a:moveTo>
                <a:lnTo>
                  <a:pt x="1524000" y="1219199"/>
                </a:lnTo>
              </a:path>
              <a:path w="3124200" h="1335404">
                <a:moveTo>
                  <a:pt x="1676400" y="341375"/>
                </a:moveTo>
                <a:lnTo>
                  <a:pt x="1752600" y="950976"/>
                </a:lnTo>
              </a:path>
              <a:path w="3124200" h="1335404">
                <a:moveTo>
                  <a:pt x="1981200" y="1219199"/>
                </a:moveTo>
                <a:lnTo>
                  <a:pt x="3124200" y="1335023"/>
                </a:lnTo>
              </a:path>
            </a:pathLst>
          </a:custGeom>
          <a:ln w="9144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81000"/>
            <a:ext cx="6400800" cy="57241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457200"/>
            <a:ext cx="6705600" cy="54955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609600"/>
            <a:ext cx="5638800" cy="518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57200"/>
            <a:ext cx="6096000" cy="562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533400"/>
            <a:ext cx="6781800" cy="55656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07" y="276809"/>
            <a:ext cx="6032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What</a:t>
            </a:r>
            <a:r>
              <a:rPr sz="3600" spc="-15" dirty="0">
                <a:solidFill>
                  <a:srgbClr val="FF0000"/>
                </a:solidFill>
              </a:rPr>
              <a:t> </a:t>
            </a:r>
            <a:r>
              <a:rPr sz="3600" spc="5" dirty="0">
                <a:solidFill>
                  <a:srgbClr val="FF0000"/>
                </a:solidFill>
              </a:rPr>
              <a:t>is</a:t>
            </a:r>
            <a:r>
              <a:rPr sz="3600" spc="-4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Artificial</a:t>
            </a:r>
            <a:r>
              <a:rPr sz="3600" spc="-5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Intelligence?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954" y="1356516"/>
          <a:ext cx="8145144" cy="76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/>
                <a:gridCol w="4491355"/>
                <a:gridCol w="1193800"/>
                <a:gridCol w="1370329"/>
              </a:tblGrid>
              <a:tr h="380256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words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830"/>
                        </a:lnSpc>
                        <a:tabLst>
                          <a:tab pos="1740535" algn="l"/>
                          <a:tab pos="2576195" algn="l"/>
                        </a:tabLst>
                      </a:pPr>
                      <a:r>
                        <a:rPr sz="2600" b="1" spc="-5" dirty="0">
                          <a:latin typeface="Times New Roman"/>
                          <a:cs typeface="Times New Roman"/>
                        </a:rPr>
                        <a:t>Artificial	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and	</a:t>
                      </a:r>
                      <a:r>
                        <a:rPr sz="2600" b="1" spc="-5" dirty="0">
                          <a:latin typeface="Times New Roman"/>
                          <a:cs typeface="Times New Roman"/>
                        </a:rPr>
                        <a:t>Intelligence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,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ts val="283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where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3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Artificial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0594">
                <a:tc>
                  <a:txBody>
                    <a:bodyPr/>
                    <a:lstStyle/>
                    <a:p>
                      <a:pPr marL="31750">
                        <a:lnSpc>
                          <a:spcPts val="289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defines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895"/>
                        </a:lnSpc>
                        <a:tabLst>
                          <a:tab pos="2121535" algn="l"/>
                          <a:tab pos="2835275" algn="l"/>
                        </a:tabLst>
                      </a:pPr>
                      <a:r>
                        <a:rPr sz="2600" i="1" spc="-5" dirty="0">
                          <a:latin typeface="Times New Roman"/>
                          <a:cs typeface="Times New Roman"/>
                        </a:rPr>
                        <a:t>"man-made,"	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and	intelligence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9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defines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95"/>
                        </a:lnSpc>
                      </a:pPr>
                      <a:r>
                        <a:rPr sz="2600" i="1" spc="-5" dirty="0">
                          <a:latin typeface="Times New Roman"/>
                          <a:cs typeface="Times New Roman"/>
                        </a:rPr>
                        <a:t>"thinking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1004" y="911479"/>
            <a:ext cx="8108315" cy="519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820" indent="-198120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210820" algn="l"/>
              </a:tabLst>
            </a:pPr>
            <a:r>
              <a:rPr sz="2600" spc="-5" dirty="0">
                <a:latin typeface="Times New Roman"/>
                <a:cs typeface="Times New Roman"/>
              </a:rPr>
              <a:t>Artificial</a:t>
            </a:r>
            <a:r>
              <a:rPr sz="2600" spc="815" dirty="0">
                <a:latin typeface="Times New Roman"/>
                <a:cs typeface="Times New Roman"/>
              </a:rPr>
              <a:t>   </a:t>
            </a:r>
            <a:r>
              <a:rPr sz="2600" spc="-5" dirty="0">
                <a:latin typeface="Times New Roman"/>
                <a:cs typeface="Times New Roman"/>
              </a:rPr>
              <a:t>Intelligence</a:t>
            </a:r>
            <a:r>
              <a:rPr sz="2600" spc="815" dirty="0">
                <a:latin typeface="Times New Roman"/>
                <a:cs typeface="Times New Roman"/>
              </a:rPr>
              <a:t>   </a:t>
            </a:r>
            <a:r>
              <a:rPr sz="2600" spc="-10" dirty="0">
                <a:latin typeface="Times New Roman"/>
                <a:cs typeface="Times New Roman"/>
              </a:rPr>
              <a:t>is</a:t>
            </a:r>
            <a:r>
              <a:rPr sz="2600" spc="810" dirty="0">
                <a:latin typeface="Times New Roman"/>
                <a:cs typeface="Times New Roman"/>
              </a:rPr>
              <a:t>  </a:t>
            </a:r>
            <a:r>
              <a:rPr sz="2600" spc="8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composed</a:t>
            </a:r>
            <a:r>
              <a:rPr sz="2600" spc="819" dirty="0">
                <a:latin typeface="Times New Roman"/>
                <a:cs typeface="Times New Roman"/>
              </a:rPr>
              <a:t>  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spc="815" dirty="0">
                <a:latin typeface="Times New Roman"/>
                <a:cs typeface="Times New Roman"/>
              </a:rPr>
              <a:t>   </a:t>
            </a:r>
            <a:r>
              <a:rPr sz="2600" spc="-5" dirty="0">
                <a:latin typeface="Times New Roman"/>
                <a:cs typeface="Times New Roman"/>
              </a:rPr>
              <a:t>two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•"/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600" i="1" spc="-5" dirty="0">
                <a:latin typeface="Times New Roman"/>
                <a:cs typeface="Times New Roman"/>
              </a:rPr>
              <a:t>power"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hence AI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means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"a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man-made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thinking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power.“</a:t>
            </a: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SzPct val="92857"/>
              <a:buChar char="•"/>
              <a:tabLst>
                <a:tab pos="21082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"It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branch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computer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science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which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we can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create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intelligent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machines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which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behave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like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a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human,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think</a:t>
            </a:r>
            <a:r>
              <a:rPr sz="2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like</a:t>
            </a:r>
            <a:r>
              <a:rPr sz="2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humans,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able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make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decisions.“</a:t>
            </a:r>
            <a:endParaRPr sz="2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680"/>
              </a:spcBef>
              <a:buChar char="•"/>
              <a:tabLst>
                <a:tab pos="226060" algn="l"/>
              </a:tabLst>
            </a:pP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Artificial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Intelligence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preprogram a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10" dirty="0">
                <a:latin typeface="Times New Roman"/>
                <a:cs typeface="Times New Roman"/>
              </a:rPr>
              <a:t>do </a:t>
            </a:r>
            <a:r>
              <a:rPr sz="2800" spc="-15" dirty="0">
                <a:latin typeface="Times New Roman"/>
                <a:cs typeface="Times New Roman"/>
              </a:rPr>
              <a:t>some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work, </a:t>
            </a:r>
            <a:r>
              <a:rPr sz="2800" spc="-5" dirty="0">
                <a:latin typeface="Times New Roman"/>
                <a:cs typeface="Times New Roman"/>
              </a:rPr>
              <a:t>despite that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create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machine with </a:t>
            </a:r>
            <a:r>
              <a:rPr sz="2800" spc="-10" dirty="0">
                <a:latin typeface="Times New Roman"/>
                <a:cs typeface="Times New Roman"/>
              </a:rPr>
              <a:t>programmed </a:t>
            </a: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 can work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own </a:t>
            </a:r>
            <a:r>
              <a:rPr sz="2800" spc="-5" dirty="0">
                <a:latin typeface="Times New Roman"/>
                <a:cs typeface="Times New Roman"/>
              </a:rPr>
              <a:t>intelligence,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awesomeness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AI.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51687"/>
            <a:ext cx="5943600" cy="5547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276" y="459689"/>
            <a:ext cx="31902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FF0000"/>
                </a:solidFill>
              </a:rPr>
              <a:t>Search</a:t>
            </a:r>
            <a:r>
              <a:rPr sz="3100" spc="-45" dirty="0">
                <a:solidFill>
                  <a:srgbClr val="FF0000"/>
                </a:solidFill>
              </a:rPr>
              <a:t> </a:t>
            </a:r>
            <a:r>
              <a:rPr sz="3100" dirty="0">
                <a:solidFill>
                  <a:srgbClr val="FF0000"/>
                </a:solidFill>
              </a:rPr>
              <a:t>Algorithms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444804" y="972439"/>
            <a:ext cx="8258809" cy="48558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178435" indent="-344805">
              <a:lnSpc>
                <a:spcPts val="2590"/>
              </a:lnSpc>
              <a:spcBef>
                <a:spcPts val="42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of finding </a:t>
            </a:r>
            <a:r>
              <a:rPr sz="2400" spc="-5" dirty="0">
                <a:latin typeface="Times New Roman"/>
                <a:cs typeface="Times New Roman"/>
              </a:rPr>
              <a:t>an element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data structure is called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b="1" spc="-5" dirty="0">
                <a:latin typeface="Times New Roman"/>
                <a:cs typeface="Times New Roman"/>
              </a:rPr>
              <a:t>Searching”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ts val="2740"/>
              </a:lnSpc>
              <a:spcBef>
                <a:spcPts val="254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Search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Graph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vertices 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edges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ts val="2740"/>
              </a:lnSpc>
            </a:pPr>
            <a:r>
              <a:rPr sz="2400" spc="-10" dirty="0">
                <a:latin typeface="Times New Roman"/>
                <a:cs typeface="Times New Roman"/>
              </a:rPr>
              <a:t>graph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the</a:t>
            </a:r>
            <a:r>
              <a:rPr sz="2400" spc="-5" dirty="0">
                <a:latin typeface="Times New Roman"/>
                <a:cs typeface="Times New Roman"/>
              </a:rPr>
              <a:t> connectivity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graph.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Components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Search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Times New Roman"/>
              <a:buChar char="–"/>
              <a:tabLst>
                <a:tab pos="698500" algn="l"/>
              </a:tabLst>
            </a:pP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 State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Space: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you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be.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Times New Roman"/>
              <a:buChar char="–"/>
              <a:tabLst>
                <a:tab pos="6985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Start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State: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5" dirty="0">
                <a:latin typeface="Times New Roman"/>
                <a:cs typeface="Times New Roman"/>
              </a:rPr>
              <a:t> 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search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begins.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2735"/>
              </a:lnSpc>
              <a:spcBef>
                <a:spcPts val="290"/>
              </a:spcBef>
              <a:buFont typeface="Times New Roman"/>
              <a:buChar char="–"/>
              <a:tabLst>
                <a:tab pos="698500" algn="l"/>
                <a:tab pos="1085850" algn="l"/>
                <a:tab pos="1878330" algn="l"/>
                <a:tab pos="2707640" algn="l"/>
                <a:tab pos="3094990" algn="l"/>
                <a:tab pos="4280535" algn="l"/>
                <a:tab pos="4906010" algn="l"/>
                <a:tab pos="5735320" algn="l"/>
                <a:tab pos="6119495" algn="l"/>
                <a:tab pos="6659245" algn="l"/>
                <a:tab pos="7686675" algn="l"/>
              </a:tabLst>
            </a:pPr>
            <a:r>
              <a:rPr sz="2400" b="1" dirty="0">
                <a:latin typeface="Times New Roman"/>
                <a:cs typeface="Times New Roman"/>
              </a:rPr>
              <a:t>A	</a:t>
            </a:r>
            <a:r>
              <a:rPr sz="2400" b="1" spc="-25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oal	Tes</a:t>
            </a:r>
            <a:r>
              <a:rPr sz="2400" b="1" spc="-1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looks	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rre</a:t>
            </a:r>
            <a:r>
              <a:rPr sz="2400" dirty="0">
                <a:latin typeface="Times New Roman"/>
                <a:cs typeface="Times New Roman"/>
              </a:rPr>
              <a:t>nt	state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returns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goal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356870" marR="6985" indent="-344805">
              <a:lnSpc>
                <a:spcPts val="2590"/>
              </a:lnSpc>
              <a:spcBef>
                <a:spcPts val="615"/>
              </a:spcBef>
              <a:buChar char="•"/>
              <a:tabLst>
                <a:tab pos="356870" algn="l"/>
                <a:tab pos="357505" algn="l"/>
                <a:tab pos="981710" algn="l"/>
                <a:tab pos="2219960" algn="l"/>
                <a:tab pos="2609850" algn="l"/>
                <a:tab pos="2896870" algn="l"/>
                <a:tab pos="3823335" algn="l"/>
                <a:tab pos="4991100" algn="l"/>
                <a:tab pos="5347970" algn="l"/>
                <a:tab pos="5634990" algn="l"/>
                <a:tab pos="6899909" algn="l"/>
                <a:tab pos="7305675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ol</a:t>
            </a:r>
            <a:r>
              <a:rPr sz="2400" b="1" spc="5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tion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a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	probl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qu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	of	</a:t>
            </a:r>
            <a:r>
              <a:rPr sz="2400" spc="-10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ons, 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transforms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start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goal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54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This plan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achieved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through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search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25" y="285953"/>
            <a:ext cx="33350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Search</a:t>
            </a:r>
            <a:r>
              <a:rPr sz="3000" spc="-75" dirty="0"/>
              <a:t> </a:t>
            </a:r>
            <a:r>
              <a:rPr sz="3000" spc="-5" dirty="0"/>
              <a:t>Terminology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21004" y="746886"/>
            <a:ext cx="8261984" cy="56610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6870" marR="10795" indent="-344805" algn="just">
              <a:lnSpc>
                <a:spcPts val="2310"/>
              </a:lnSpc>
              <a:spcBef>
                <a:spcPts val="65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Problem </a:t>
            </a:r>
            <a:r>
              <a:rPr sz="2400" b="1" dirty="0">
                <a:latin typeface="Times New Roman"/>
                <a:cs typeface="Times New Roman"/>
              </a:rPr>
              <a:t>Space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environment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search </a:t>
            </a:r>
            <a:r>
              <a:rPr sz="2400" spc="-5" dirty="0">
                <a:latin typeface="Times New Roman"/>
                <a:cs typeface="Times New Roman"/>
              </a:rPr>
              <a:t> takes place. (A set of </a:t>
            </a:r>
            <a:r>
              <a:rPr sz="2400" spc="-10" dirty="0">
                <a:latin typeface="Times New Roman"/>
                <a:cs typeface="Times New Roman"/>
              </a:rPr>
              <a:t>states </a:t>
            </a:r>
            <a:r>
              <a:rPr sz="2400" spc="-5" dirty="0">
                <a:latin typeface="Times New Roman"/>
                <a:cs typeface="Times New Roman"/>
              </a:rPr>
              <a:t>and set of operators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change </a:t>
            </a:r>
            <a:r>
              <a:rPr sz="2400" dirty="0">
                <a:latin typeface="Times New Roman"/>
                <a:cs typeface="Times New Roman"/>
              </a:rPr>
              <a:t>those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states)</a:t>
            </a:r>
            <a:endParaRPr sz="24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Problem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Instance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Initial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356870" marR="6350" indent="-344805">
              <a:lnSpc>
                <a:spcPct val="80000"/>
              </a:lnSpc>
              <a:spcBef>
                <a:spcPts val="58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Problem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Space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Graph</a:t>
            </a:r>
            <a:r>
              <a:rPr sz="2400" b="1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state.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shown</a:t>
            </a:r>
            <a:r>
              <a:rPr sz="2400" dirty="0">
                <a:latin typeface="Times New Roman"/>
                <a:cs typeface="Times New Roman"/>
              </a:rPr>
              <a:t> by </a:t>
            </a: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shown</a:t>
            </a:r>
            <a:r>
              <a:rPr sz="2400" dirty="0">
                <a:latin typeface="Times New Roman"/>
                <a:cs typeface="Times New Roman"/>
              </a:rPr>
              <a:t> by </a:t>
            </a:r>
            <a:r>
              <a:rPr sz="2400" spc="-10" dirty="0">
                <a:latin typeface="Times New Roman"/>
                <a:cs typeface="Times New Roman"/>
              </a:rPr>
              <a:t>edges.</a:t>
            </a:r>
            <a:endParaRPr sz="2400">
              <a:latin typeface="Times New Roman"/>
              <a:cs typeface="Times New Roman"/>
            </a:endParaRPr>
          </a:p>
          <a:p>
            <a:pPr marL="356870" marR="12700" indent="-344805">
              <a:lnSpc>
                <a:spcPts val="2300"/>
              </a:lnSpc>
              <a:spcBef>
                <a:spcPts val="560"/>
              </a:spcBef>
              <a:buFont typeface="Times New Roman"/>
              <a:buChar char="•"/>
              <a:tabLst>
                <a:tab pos="356870" algn="l"/>
                <a:tab pos="357505" algn="l"/>
                <a:tab pos="1286510" algn="l"/>
                <a:tab pos="1677035" algn="l"/>
                <a:tab pos="1963420" algn="l"/>
                <a:tab pos="3198495" algn="l"/>
                <a:tab pos="3509645" algn="l"/>
                <a:tab pos="4503420" algn="l"/>
                <a:tab pos="4893945" algn="l"/>
                <a:tab pos="5161915" algn="l"/>
                <a:tab pos="6244590" algn="l"/>
                <a:tab pos="6906259" algn="l"/>
                <a:tab pos="7293609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spc="-2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-5" dirty="0">
                <a:latin typeface="Times New Roman"/>
                <a:cs typeface="Times New Roman"/>
              </a:rPr>
              <a:t>th</a:t>
            </a:r>
            <a:r>
              <a:rPr sz="2400" b="1" dirty="0">
                <a:latin typeface="Times New Roman"/>
                <a:cs typeface="Times New Roman"/>
              </a:rPr>
              <a:t>	of	a	p</a:t>
            </a:r>
            <a:r>
              <a:rPr sz="2400" b="1" spc="-10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bl</a:t>
            </a:r>
            <a:r>
              <a:rPr sz="2400" b="1" spc="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m	</a:t>
            </a:r>
            <a:r>
              <a:rPr sz="2400" dirty="0">
                <a:latin typeface="Times New Roman"/>
                <a:cs typeface="Times New Roman"/>
              </a:rPr>
              <a:t>−	</a:t>
            </a:r>
            <a:r>
              <a:rPr sz="2400" spc="-3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th	of	a	</a:t>
            </a:r>
            <a:r>
              <a:rPr sz="2400" spc="-5" dirty="0">
                <a:latin typeface="Times New Roman"/>
                <a:cs typeface="Times New Roman"/>
              </a:rPr>
              <a:t>sh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rtest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th	or	short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st  sequence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Initial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goal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356870" marR="6350" indent="-344805">
              <a:lnSpc>
                <a:spcPts val="2300"/>
              </a:lnSpc>
              <a:spcBef>
                <a:spcPts val="5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Space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Complexity</a:t>
            </a:r>
            <a:r>
              <a:rPr sz="2400" b="1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356870" marR="9525" indent="-344805">
              <a:lnSpc>
                <a:spcPct val="80000"/>
              </a:lnSpc>
              <a:spcBef>
                <a:spcPts val="6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Time</a:t>
            </a:r>
            <a:r>
              <a:rPr sz="2400" b="1" spc="3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Complexity</a:t>
            </a:r>
            <a:r>
              <a:rPr sz="2400" b="1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created.</a:t>
            </a:r>
            <a:endParaRPr sz="2400">
              <a:latin typeface="Times New Roman"/>
              <a:cs typeface="Times New Roman"/>
            </a:endParaRPr>
          </a:p>
          <a:p>
            <a:pPr marL="356870" marR="9525" indent="-344805">
              <a:lnSpc>
                <a:spcPct val="80000"/>
              </a:lnSpc>
              <a:spcBef>
                <a:spcPts val="5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Admissibility</a:t>
            </a:r>
            <a:r>
              <a:rPr sz="2400" b="1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property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always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2300"/>
              </a:lnSpc>
              <a:spcBef>
                <a:spcPts val="5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Branching</a:t>
            </a:r>
            <a:r>
              <a:rPr sz="2400" b="1" spc="1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Factor</a:t>
            </a:r>
            <a:r>
              <a:rPr sz="2400" b="1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average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child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space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graph.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Depth</a:t>
            </a:r>
            <a:r>
              <a:rPr sz="2400" b="1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Length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shortest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initial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428" y="6308852"/>
            <a:ext cx="659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stat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245" y="63536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82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204" y="435305"/>
            <a:ext cx="46824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/>
              <a:t>Properties</a:t>
            </a:r>
            <a:r>
              <a:rPr sz="2600" dirty="0"/>
              <a:t> </a:t>
            </a:r>
            <a:r>
              <a:rPr sz="2600" spc="-5" dirty="0"/>
              <a:t>of</a:t>
            </a:r>
            <a:r>
              <a:rPr sz="2600" spc="-10" dirty="0"/>
              <a:t> </a:t>
            </a:r>
            <a:r>
              <a:rPr sz="2600" spc="-5" dirty="0"/>
              <a:t>Search</a:t>
            </a:r>
            <a:r>
              <a:rPr sz="2600" spc="5" dirty="0"/>
              <a:t> </a:t>
            </a:r>
            <a:r>
              <a:rPr sz="2600" spc="-10" dirty="0"/>
              <a:t>Algorithms: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97204" y="899287"/>
            <a:ext cx="8111490" cy="544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200" b="1" dirty="0">
                <a:latin typeface="Times New Roman"/>
                <a:cs typeface="Times New Roman"/>
              </a:rPr>
              <a:t>Completeness:</a:t>
            </a:r>
            <a:r>
              <a:rPr sz="2200" b="1" spc="6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 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search</a:t>
            </a:r>
            <a:r>
              <a:rPr sz="2200" spc="6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algorithm</a:t>
            </a:r>
            <a:r>
              <a:rPr sz="2200" spc="6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said</a:t>
            </a:r>
            <a:r>
              <a:rPr sz="2200" spc="6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</a:t>
            </a:r>
            <a:r>
              <a:rPr sz="2200" spc="6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complete</a:t>
            </a:r>
            <a:r>
              <a:rPr sz="2200" spc="6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if 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it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guarantees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return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solution.</a:t>
            </a:r>
            <a:endParaRPr sz="22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53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200" b="1" dirty="0">
                <a:latin typeface="Times New Roman"/>
                <a:cs typeface="Times New Roman"/>
              </a:rPr>
              <a:t>Optimality:</a:t>
            </a:r>
            <a:r>
              <a:rPr sz="2200" b="1" spc="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If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solution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found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algorithm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guaranteed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best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solution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(lowest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cost)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among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all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other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solutions.</a:t>
            </a:r>
            <a:endParaRPr sz="2200">
              <a:latin typeface="Times New Roman"/>
              <a:cs typeface="Times New Roman"/>
            </a:endParaRPr>
          </a:p>
          <a:p>
            <a:pPr marL="356870" marR="10160" indent="-344805" algn="just">
              <a:lnSpc>
                <a:spcPct val="100000"/>
              </a:lnSpc>
              <a:spcBef>
                <a:spcPts val="53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200" b="1" dirty="0">
                <a:latin typeface="Times New Roman"/>
                <a:cs typeface="Times New Roman"/>
              </a:rPr>
              <a:t>Time </a:t>
            </a:r>
            <a:r>
              <a:rPr sz="2200" b="1" spc="-5" dirty="0">
                <a:latin typeface="Times New Roman"/>
                <a:cs typeface="Times New Roman"/>
              </a:rPr>
              <a:t>Complexity: </a:t>
            </a:r>
            <a:r>
              <a:rPr sz="2200" spc="-5" dirty="0">
                <a:latin typeface="Times New Roman"/>
                <a:cs typeface="Times New Roman"/>
              </a:rPr>
              <a:t>Time </a:t>
            </a:r>
            <a:r>
              <a:rPr sz="2200" dirty="0">
                <a:latin typeface="Times New Roman"/>
                <a:cs typeface="Times New Roman"/>
              </a:rPr>
              <a:t>complexity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measure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time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25" dirty="0">
                <a:latin typeface="Times New Roman"/>
                <a:cs typeface="Times New Roman"/>
              </a:rPr>
              <a:t>an 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algorithm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task.</a:t>
            </a:r>
            <a:endParaRPr sz="22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53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200" b="1" dirty="0">
                <a:latin typeface="Times New Roman"/>
                <a:cs typeface="Times New Roman"/>
              </a:rPr>
              <a:t>Space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Complexity: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It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maximum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storage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space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required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any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point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during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search,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complexity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2600" b="1" spc="-10" dirty="0">
                <a:latin typeface="Times New Roman"/>
                <a:cs typeface="Times New Roman"/>
              </a:rPr>
              <a:t>Problem-solving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agents:</a:t>
            </a:r>
            <a:endParaRPr sz="2600">
              <a:latin typeface="Times New Roman"/>
              <a:cs typeface="Times New Roman"/>
            </a:endParaRPr>
          </a:p>
          <a:p>
            <a:pPr marL="356870" marR="10160" indent="570230" algn="just">
              <a:lnSpc>
                <a:spcPct val="100000"/>
              </a:lnSpc>
              <a:spcBef>
                <a:spcPts val="630"/>
              </a:spcBef>
            </a:pPr>
            <a:r>
              <a:rPr sz="2600" b="1" spc="-5" dirty="0">
                <a:latin typeface="Times New Roman"/>
                <a:cs typeface="Times New Roman"/>
              </a:rPr>
              <a:t>Rational</a:t>
            </a:r>
            <a:r>
              <a:rPr sz="2600" b="1" spc="61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agents</a:t>
            </a:r>
            <a:r>
              <a:rPr sz="2600" b="1" spc="6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</a:t>
            </a:r>
            <a:r>
              <a:rPr sz="2600" spc="6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Problem-solving</a:t>
            </a:r>
            <a:r>
              <a:rPr sz="2600" b="1" spc="6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agents</a:t>
            </a:r>
            <a:r>
              <a:rPr sz="2600" b="1" spc="6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6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AI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mostly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used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these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search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strategies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algorithms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solve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 </a:t>
            </a:r>
            <a:r>
              <a:rPr sz="2600" dirty="0">
                <a:latin typeface="Times New Roman"/>
                <a:cs typeface="Times New Roman"/>
              </a:rPr>
              <a:t>specific </a:t>
            </a:r>
            <a:r>
              <a:rPr sz="2600" spc="-5" dirty="0">
                <a:latin typeface="Times New Roman"/>
                <a:cs typeface="Times New Roman"/>
              </a:rPr>
              <a:t>problem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provide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best result. </a:t>
            </a:r>
            <a:r>
              <a:rPr sz="2600" spc="-5" dirty="0">
                <a:latin typeface="Times New Roman"/>
                <a:cs typeface="Times New Roman"/>
              </a:rPr>
              <a:t>Problem-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solving </a:t>
            </a:r>
            <a:r>
              <a:rPr sz="2600" dirty="0">
                <a:latin typeface="Times New Roman"/>
                <a:cs typeface="Times New Roman"/>
              </a:rPr>
              <a:t>agents </a:t>
            </a:r>
            <a:r>
              <a:rPr sz="2600" spc="-5" dirty="0">
                <a:latin typeface="Times New Roman"/>
                <a:cs typeface="Times New Roman"/>
              </a:rPr>
              <a:t>are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goal-based </a:t>
            </a:r>
            <a:r>
              <a:rPr sz="2600" dirty="0">
                <a:latin typeface="Times New Roman"/>
                <a:cs typeface="Times New Roman"/>
              </a:rPr>
              <a:t>agents and </a:t>
            </a:r>
            <a:r>
              <a:rPr sz="2600" spc="-5" dirty="0">
                <a:latin typeface="Times New Roman"/>
                <a:cs typeface="Times New Roman"/>
              </a:rPr>
              <a:t>use atomic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representation.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8" y="0"/>
            <a:ext cx="828484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10" dirty="0">
                <a:solidFill>
                  <a:srgbClr val="FF0000"/>
                </a:solidFill>
              </a:rPr>
              <a:t>Issues</a:t>
            </a:r>
            <a:r>
              <a:rPr sz="3800" spc="30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in</a:t>
            </a:r>
            <a:r>
              <a:rPr sz="3800" spc="-10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the</a:t>
            </a:r>
            <a:r>
              <a:rPr sz="3800" spc="5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Design</a:t>
            </a:r>
            <a:r>
              <a:rPr sz="3800" spc="30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of</a:t>
            </a:r>
            <a:r>
              <a:rPr sz="3800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Search</a:t>
            </a:r>
            <a:r>
              <a:rPr sz="3800" spc="25" dirty="0">
                <a:solidFill>
                  <a:srgbClr val="FF0000"/>
                </a:solidFill>
              </a:rPr>
              <a:t> </a:t>
            </a:r>
            <a:r>
              <a:rPr sz="3800" spc="-5" dirty="0">
                <a:solidFill>
                  <a:srgbClr val="FF0000"/>
                </a:solidFill>
              </a:rPr>
              <a:t>Programs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44804" y="587705"/>
            <a:ext cx="8415020" cy="580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80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search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considered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tree traversal.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0" dirty="0">
                <a:latin typeface="Times New Roman"/>
                <a:cs typeface="Times New Roman"/>
              </a:rPr>
              <a:t>search </a:t>
            </a:r>
            <a:r>
              <a:rPr sz="2400" dirty="0">
                <a:latin typeface="Times New Roman"/>
                <a:cs typeface="Times New Roman"/>
              </a:rPr>
              <a:t>is to find a </a:t>
            </a:r>
            <a:r>
              <a:rPr sz="2400" spc="-5" dirty="0">
                <a:latin typeface="Times New Roman"/>
                <a:cs typeface="Times New Roman"/>
              </a:rPr>
              <a:t>path from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initial </a:t>
            </a:r>
            <a:r>
              <a:rPr sz="2400" dirty="0">
                <a:latin typeface="Times New Roman"/>
                <a:cs typeface="Times New Roman"/>
              </a:rPr>
              <a:t>state to a </a:t>
            </a:r>
            <a:r>
              <a:rPr sz="2400" spc="-10" dirty="0">
                <a:latin typeface="Times New Roman"/>
                <a:cs typeface="Times New Roman"/>
              </a:rPr>
              <a:t>goal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 using a </a:t>
            </a:r>
            <a:r>
              <a:rPr sz="2400" spc="-10" dirty="0">
                <a:latin typeface="Times New Roman"/>
                <a:cs typeface="Times New Roman"/>
              </a:rPr>
              <a:t>tree.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number of nodes generated might be </a:t>
            </a:r>
            <a:r>
              <a:rPr sz="2400" spc="-10" dirty="0">
                <a:latin typeface="Times New Roman"/>
                <a:cs typeface="Times New Roman"/>
              </a:rPr>
              <a:t>huge; 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practice</a:t>
            </a:r>
            <a:r>
              <a:rPr sz="2400" dirty="0">
                <a:latin typeface="Times New Roman"/>
                <a:cs typeface="Times New Roman"/>
              </a:rPr>
              <a:t> many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dirty="0">
                <a:latin typeface="Times New Roman"/>
                <a:cs typeface="Times New Roman"/>
              </a:rPr>
              <a:t> would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needed.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secret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good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generate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only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those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useful,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precise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issues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searching:</a:t>
            </a:r>
            <a:endParaRPr sz="24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initial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node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goal</a:t>
            </a:r>
            <a:endParaRPr sz="24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 backwards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goal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356870" marR="10160" indent="-34480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rules,</a:t>
            </a:r>
            <a:r>
              <a:rPr sz="2400" dirty="0">
                <a:latin typeface="Times New Roman"/>
                <a:cs typeface="Times New Roman"/>
              </a:rPr>
              <a:t> 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critical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rules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against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states.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represent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node of the </a:t>
            </a:r>
            <a:r>
              <a:rPr sz="2400" spc="-5" dirty="0">
                <a:latin typeface="Times New Roman"/>
                <a:cs typeface="Times New Roman"/>
              </a:rPr>
              <a:t>search process? </a:t>
            </a:r>
            <a:r>
              <a:rPr sz="2400" spc="-1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games,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5" dirty="0">
                <a:latin typeface="Times New Roman"/>
                <a:cs typeface="Times New Roman"/>
              </a:rPr>
              <a:t>array </a:t>
            </a:r>
            <a:r>
              <a:rPr sz="2400" dirty="0">
                <a:latin typeface="Times New Roman"/>
                <a:cs typeface="Times New Roman"/>
              </a:rPr>
              <a:t>suffices; in other </a:t>
            </a:r>
            <a:r>
              <a:rPr sz="2400" spc="-5" dirty="0">
                <a:latin typeface="Times New Roman"/>
                <a:cs typeface="Times New Roman"/>
              </a:rPr>
              <a:t>problems,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spc="-5" dirty="0">
                <a:latin typeface="Times New Roman"/>
                <a:cs typeface="Times New Roman"/>
              </a:rPr>
              <a:t>complex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023" y="395681"/>
            <a:ext cx="5476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Types</a:t>
            </a:r>
            <a:r>
              <a:rPr sz="3600" spc="-40" dirty="0"/>
              <a:t> </a:t>
            </a:r>
            <a:r>
              <a:rPr sz="3600" dirty="0"/>
              <a:t>of</a:t>
            </a:r>
            <a:r>
              <a:rPr sz="3600" spc="-40" dirty="0"/>
              <a:t> </a:t>
            </a:r>
            <a:r>
              <a:rPr sz="3600" dirty="0"/>
              <a:t>Search</a:t>
            </a:r>
            <a:r>
              <a:rPr sz="3600" spc="-20" dirty="0"/>
              <a:t> </a:t>
            </a:r>
            <a:r>
              <a:rPr sz="3600" dirty="0"/>
              <a:t>Algorithms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4804" y="951102"/>
            <a:ext cx="6469380" cy="505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Times New Roman"/>
                <a:cs typeface="Times New Roman"/>
              </a:rPr>
              <a:t>I.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Brute-Force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Search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Strategies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(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Uninformed</a:t>
            </a:r>
            <a:r>
              <a:rPr sz="2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/</a:t>
            </a:r>
            <a:r>
              <a:rPr sz="2200" b="1" spc="5" dirty="0">
                <a:latin typeface="Times New Roman"/>
                <a:cs typeface="Times New Roman"/>
              </a:rPr>
              <a:t> Blind)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2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Breadth</a:t>
            </a:r>
            <a:r>
              <a:rPr sz="220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First</a:t>
            </a:r>
            <a:r>
              <a:rPr sz="22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Search</a:t>
            </a:r>
            <a:r>
              <a:rPr sz="22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(BFS)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Depth</a:t>
            </a:r>
            <a:r>
              <a:rPr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First</a:t>
            </a:r>
            <a:r>
              <a:rPr sz="220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Search</a:t>
            </a:r>
            <a:r>
              <a:rPr sz="22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(DFS)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Bidirectional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Search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Uniform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Cost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Search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Times New Roman"/>
                <a:cs typeface="Times New Roman"/>
              </a:rPr>
              <a:t>Iterative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Deepening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Depth-First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Search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Times New Roman"/>
                <a:cs typeface="Times New Roman"/>
              </a:rPr>
              <a:t>II.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Informed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(Heuristic)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Search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Strategies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Pure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Heuristic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Search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(Open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Closed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List)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Greedy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Best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First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Search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*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Search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Times New Roman"/>
                <a:cs typeface="Times New Roman"/>
              </a:rPr>
              <a:t>III.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Local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Search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Algorithms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Times New Roman"/>
                <a:cs typeface="Times New Roman"/>
              </a:rPr>
              <a:t>Hill-Climbing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Search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Local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Beam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Search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Simulated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Annealing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Times New Roman"/>
                <a:cs typeface="Times New Roman"/>
              </a:rPr>
              <a:t>Travelling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Salesman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78808" y="1511808"/>
            <a:ext cx="1015365" cy="405765"/>
            <a:chOff x="4178808" y="1511808"/>
            <a:chExt cx="1015365" cy="405765"/>
          </a:xfrm>
        </p:grpSpPr>
        <p:sp>
          <p:nvSpPr>
            <p:cNvPr id="5" name="object 5"/>
            <p:cNvSpPr/>
            <p:nvPr/>
          </p:nvSpPr>
          <p:spPr>
            <a:xfrm>
              <a:off x="4191000" y="15240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800100" y="0"/>
                  </a:moveTo>
                  <a:lnTo>
                    <a:pt x="8001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800100" y="285750"/>
                  </a:lnTo>
                  <a:lnTo>
                    <a:pt x="800100" y="381000"/>
                  </a:lnTo>
                  <a:lnTo>
                    <a:pt x="990600" y="1905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1000" y="15240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95250"/>
                  </a:moveTo>
                  <a:lnTo>
                    <a:pt x="800100" y="95250"/>
                  </a:lnTo>
                  <a:lnTo>
                    <a:pt x="800100" y="0"/>
                  </a:lnTo>
                  <a:lnTo>
                    <a:pt x="990600" y="190500"/>
                  </a:lnTo>
                  <a:lnTo>
                    <a:pt x="800100" y="381000"/>
                  </a:lnTo>
                  <a:lnTo>
                    <a:pt x="8001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854" y="307289"/>
            <a:ext cx="62490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</a:rPr>
              <a:t>BREADTH</a:t>
            </a:r>
            <a:r>
              <a:rPr sz="3200" spc="1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FIRST</a:t>
            </a:r>
            <a:r>
              <a:rPr sz="320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SEARCH</a:t>
            </a:r>
            <a:r>
              <a:rPr sz="3200" spc="1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(BFS)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4804" y="1151966"/>
            <a:ext cx="8262620" cy="49657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6870" marR="5080" indent="-344805" algn="just">
              <a:lnSpc>
                <a:spcPct val="90000"/>
              </a:lnSpc>
              <a:spcBef>
                <a:spcPts val="390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Breadth-first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root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expanded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first,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all successors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root node are expanded next, then </a:t>
            </a:r>
            <a:r>
              <a:rPr sz="2400" spc="-5" dirty="0">
                <a:latin typeface="Times New Roman"/>
                <a:cs typeface="Times New Roman"/>
              </a:rPr>
              <a:t>their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successors,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spc="-5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ts val="2590"/>
              </a:lnSpc>
              <a:spcBef>
                <a:spcPts val="620"/>
              </a:spcBef>
              <a:buChar char="•"/>
              <a:tabLst>
                <a:tab pos="357505" algn="l"/>
              </a:tabLst>
            </a:pPr>
            <a:r>
              <a:rPr sz="2400" spc="-2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general,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nodes are expanded at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given depth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search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 nodes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level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expanded.</a:t>
            </a:r>
            <a:endParaRPr sz="24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90000"/>
              </a:lnSpc>
              <a:spcBef>
                <a:spcPts val="540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Breath-first-search </a:t>
            </a:r>
            <a:r>
              <a:rPr sz="2400" dirty="0">
                <a:latin typeface="Times New Roman"/>
                <a:cs typeface="Times New Roman"/>
              </a:rPr>
              <a:t>is implemented </a:t>
            </a:r>
            <a:r>
              <a:rPr sz="2400" spc="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calling </a:t>
            </a:r>
            <a:r>
              <a:rPr sz="2400" dirty="0">
                <a:latin typeface="Times New Roman"/>
                <a:cs typeface="Times New Roman"/>
              </a:rPr>
              <a:t>TREE-SEARCH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empty </a:t>
            </a:r>
            <a:r>
              <a:rPr sz="2400" spc="-5" dirty="0">
                <a:latin typeface="Times New Roman"/>
                <a:cs typeface="Times New Roman"/>
              </a:rPr>
              <a:t>fringe</a:t>
            </a:r>
            <a:r>
              <a:rPr sz="2400" dirty="0">
                <a:latin typeface="Times New Roman"/>
                <a:cs typeface="Times New Roman"/>
              </a:rPr>
              <a:t> 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first-in-first-out(FIFO)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queue,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assuring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nodes that are </a:t>
            </a:r>
            <a:r>
              <a:rPr sz="2400" dirty="0">
                <a:latin typeface="Times New Roman"/>
                <a:cs typeface="Times New Roman"/>
              </a:rPr>
              <a:t>visited </a:t>
            </a:r>
            <a:r>
              <a:rPr sz="2400" spc="-5" dirty="0">
                <a:latin typeface="Times New Roman"/>
                <a:cs typeface="Times New Roman"/>
              </a:rPr>
              <a:t>first will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expanded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first.</a:t>
            </a:r>
            <a:endParaRPr sz="2400">
              <a:latin typeface="Times New Roman"/>
              <a:cs typeface="Times New Roman"/>
            </a:endParaRPr>
          </a:p>
          <a:p>
            <a:pPr marL="356870" marR="8255" indent="-344805" algn="just">
              <a:lnSpc>
                <a:spcPts val="2590"/>
              </a:lnSpc>
              <a:spcBef>
                <a:spcPts val="620"/>
              </a:spcBef>
              <a:buChar char="•"/>
              <a:tabLst>
                <a:tab pos="357505" algn="l"/>
              </a:tabLst>
            </a:pPr>
            <a:r>
              <a:rPr sz="2400" spc="-2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otherwards,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TREE-SEARCH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(problem,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FIFO- </a:t>
            </a:r>
            <a:r>
              <a:rPr sz="2400" spc="-5" dirty="0">
                <a:latin typeface="Times New Roman"/>
                <a:cs typeface="Times New Roman"/>
              </a:rPr>
              <a:t> QUEUE())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breadth-first-search.</a:t>
            </a:r>
            <a:endParaRPr sz="24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90000"/>
              </a:lnSpc>
              <a:spcBef>
                <a:spcPts val="540"/>
              </a:spcBef>
              <a:buChar char="•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FIFO </a:t>
            </a:r>
            <a:r>
              <a:rPr sz="2400" dirty="0">
                <a:latin typeface="Times New Roman"/>
                <a:cs typeface="Times New Roman"/>
              </a:rPr>
              <a:t>queue puts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newly </a:t>
            </a:r>
            <a:r>
              <a:rPr sz="2400" spc="-5" dirty="0">
                <a:latin typeface="Times New Roman"/>
                <a:cs typeface="Times New Roman"/>
              </a:rPr>
              <a:t>generated </a:t>
            </a:r>
            <a:r>
              <a:rPr sz="2400" dirty="0">
                <a:latin typeface="Times New Roman"/>
                <a:cs typeface="Times New Roman"/>
              </a:rPr>
              <a:t>successors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end </a:t>
            </a:r>
            <a:r>
              <a:rPr sz="2400" dirty="0">
                <a:latin typeface="Times New Roman"/>
                <a:cs typeface="Times New Roman"/>
              </a:rPr>
              <a:t> of the </a:t>
            </a:r>
            <a:r>
              <a:rPr sz="2400" spc="-5" dirty="0">
                <a:latin typeface="Times New Roman"/>
                <a:cs typeface="Times New Roman"/>
              </a:rPr>
              <a:t>queue, which means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Shallow nodes are expanded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deeper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295400"/>
            <a:ext cx="7441580" cy="40661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115" y="165861"/>
            <a:ext cx="2475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BFS</a:t>
            </a:r>
            <a:r>
              <a:rPr sz="3000" spc="-30" dirty="0"/>
              <a:t> </a:t>
            </a:r>
            <a:r>
              <a:rPr sz="3000" dirty="0"/>
              <a:t>-</a:t>
            </a:r>
            <a:r>
              <a:rPr sz="3000" spc="-35" dirty="0"/>
              <a:t> </a:t>
            </a:r>
            <a:r>
              <a:rPr sz="3000" spc="-10" dirty="0"/>
              <a:t>Example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71727"/>
            <a:ext cx="7211396" cy="55187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800" y="152400"/>
            <a:ext cx="6337300" cy="6248400"/>
            <a:chOff x="1447800" y="152400"/>
            <a:chExt cx="6337300" cy="624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73" y="152400"/>
              <a:ext cx="1981837" cy="24490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800" y="2590800"/>
              <a:ext cx="6336791" cy="3810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373" y="506095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Why</a:t>
            </a:r>
            <a:r>
              <a:rPr sz="3600" spc="-30" dirty="0"/>
              <a:t> </a:t>
            </a:r>
            <a:r>
              <a:rPr sz="3600" dirty="0"/>
              <a:t>Artificial</a:t>
            </a:r>
            <a:r>
              <a:rPr sz="3600" spc="-55" dirty="0"/>
              <a:t> </a:t>
            </a:r>
            <a:r>
              <a:rPr sz="3600" dirty="0"/>
              <a:t>Intelligence?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52" y="1142822"/>
            <a:ext cx="8110220" cy="5406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10"/>
              </a:spcBef>
              <a:buChar char="•"/>
              <a:tabLst>
                <a:tab pos="226060" algn="l"/>
              </a:tabLst>
            </a:pP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help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AI, </a:t>
            </a:r>
            <a:r>
              <a:rPr sz="2800" b="1" spc="10" dirty="0">
                <a:latin typeface="Times New Roman"/>
                <a:cs typeface="Times New Roman"/>
              </a:rPr>
              <a:t>you </a:t>
            </a:r>
            <a:r>
              <a:rPr sz="2800" b="1" spc="5" dirty="0">
                <a:latin typeface="Times New Roman"/>
                <a:cs typeface="Times New Roman"/>
              </a:rPr>
              <a:t>can </a:t>
            </a:r>
            <a:r>
              <a:rPr sz="2800" b="1" spc="-5" dirty="0">
                <a:latin typeface="Times New Roman"/>
                <a:cs typeface="Times New Roman"/>
              </a:rPr>
              <a:t>create such </a:t>
            </a:r>
            <a:r>
              <a:rPr sz="2800" b="1" dirty="0">
                <a:latin typeface="Times New Roman"/>
                <a:cs typeface="Times New Roman"/>
              </a:rPr>
              <a:t>software </a:t>
            </a:r>
            <a:r>
              <a:rPr sz="2800" b="1" spc="-15" dirty="0">
                <a:latin typeface="Times New Roman"/>
                <a:cs typeface="Times New Roman"/>
              </a:rPr>
              <a:t>or 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devices</a:t>
            </a:r>
            <a:r>
              <a:rPr sz="2800" b="1" dirty="0">
                <a:latin typeface="Times New Roman"/>
                <a:cs typeface="Times New Roman"/>
              </a:rPr>
              <a:t> which</a:t>
            </a:r>
            <a:r>
              <a:rPr sz="2800" b="1" spc="5" dirty="0">
                <a:latin typeface="Times New Roman"/>
                <a:cs typeface="Times New Roman"/>
              </a:rPr>
              <a:t> can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solve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real-world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problems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very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easily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with</a:t>
            </a:r>
            <a:r>
              <a:rPr sz="2800" spc="-5" dirty="0">
                <a:latin typeface="Times New Roman"/>
                <a:cs typeface="Times New Roman"/>
              </a:rPr>
              <a:t> accuracy</a:t>
            </a:r>
            <a:r>
              <a:rPr sz="2800" dirty="0">
                <a:latin typeface="Times New Roman"/>
                <a:cs typeface="Times New Roman"/>
              </a:rPr>
              <a:t> such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health</a:t>
            </a:r>
            <a:r>
              <a:rPr sz="2800" spc="-5" dirty="0">
                <a:latin typeface="Times New Roman"/>
                <a:cs typeface="Times New Roman"/>
              </a:rPr>
              <a:t> issues, </a:t>
            </a:r>
            <a:r>
              <a:rPr sz="2800" dirty="0">
                <a:latin typeface="Times New Roman"/>
                <a:cs typeface="Times New Roman"/>
              </a:rPr>
              <a:t> marketing,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traffic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issues,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680"/>
              </a:spcBef>
              <a:buChar char="•"/>
              <a:tabLst>
                <a:tab pos="226060" algn="l"/>
              </a:tabLst>
            </a:pP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help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AI, </a:t>
            </a:r>
            <a:r>
              <a:rPr sz="2800" b="1" spc="10" dirty="0">
                <a:latin typeface="Times New Roman"/>
                <a:cs typeface="Times New Roman"/>
              </a:rPr>
              <a:t>you </a:t>
            </a:r>
            <a:r>
              <a:rPr sz="2800" b="1" spc="-5" dirty="0">
                <a:latin typeface="Times New Roman"/>
                <a:cs typeface="Times New Roman"/>
              </a:rPr>
              <a:t>can create your personal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virtual </a:t>
            </a:r>
            <a:r>
              <a:rPr sz="2800" b="1" dirty="0">
                <a:latin typeface="Times New Roman"/>
                <a:cs typeface="Times New Roman"/>
              </a:rPr>
              <a:t>Assistant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such </a:t>
            </a:r>
            <a:r>
              <a:rPr sz="280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Cortana, </a:t>
            </a:r>
            <a:r>
              <a:rPr sz="2800" dirty="0">
                <a:latin typeface="Times New Roman"/>
                <a:cs typeface="Times New Roman"/>
              </a:rPr>
              <a:t>Google </a:t>
            </a:r>
            <a:r>
              <a:rPr sz="2800" spc="-10" dirty="0">
                <a:latin typeface="Times New Roman"/>
                <a:cs typeface="Times New Roman"/>
              </a:rPr>
              <a:t>Assistant,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Siri,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26060" algn="l"/>
              </a:tabLst>
            </a:pP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help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AI,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you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can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build</a:t>
            </a:r>
            <a:r>
              <a:rPr sz="2800" b="1" spc="5" dirty="0">
                <a:latin typeface="Times New Roman"/>
                <a:cs typeface="Times New Roman"/>
              </a:rPr>
              <a:t> such  </a:t>
            </a:r>
            <a:r>
              <a:rPr sz="2800" b="1" spc="-5" dirty="0">
                <a:latin typeface="Times New Roman"/>
                <a:cs typeface="Times New Roman"/>
              </a:rPr>
              <a:t>Robots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 can work in </a:t>
            </a: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environment </a:t>
            </a:r>
            <a:r>
              <a:rPr sz="2800" spc="-10" dirty="0">
                <a:latin typeface="Times New Roman"/>
                <a:cs typeface="Times New Roman"/>
              </a:rPr>
              <a:t>where </a:t>
            </a:r>
            <a:r>
              <a:rPr sz="2800" spc="-5" dirty="0">
                <a:latin typeface="Times New Roman"/>
                <a:cs typeface="Times New Roman"/>
              </a:rPr>
              <a:t>survival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humans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risk.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26060" algn="l"/>
              </a:tabLst>
            </a:pP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b="1" spc="5" dirty="0">
                <a:latin typeface="Times New Roman"/>
                <a:cs typeface="Times New Roman"/>
              </a:rPr>
              <a:t>opens a path </a:t>
            </a:r>
            <a:r>
              <a:rPr sz="2800" b="1" spc="-5" dirty="0">
                <a:latin typeface="Times New Roman"/>
                <a:cs typeface="Times New Roman"/>
              </a:rPr>
              <a:t>for other new technologies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new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devices,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new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Opportunities.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53" y="152400"/>
            <a:ext cx="3929384" cy="26677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384" y="2895600"/>
            <a:ext cx="4742493" cy="3773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261" y="381000"/>
            <a:ext cx="6593382" cy="42657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283210"/>
            <a:ext cx="21577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/>
              <a:t>Properties</a:t>
            </a:r>
            <a:r>
              <a:rPr sz="2200" spc="-120" dirty="0"/>
              <a:t> </a:t>
            </a:r>
            <a:r>
              <a:rPr sz="2200" dirty="0"/>
              <a:t>of</a:t>
            </a:r>
            <a:r>
              <a:rPr sz="2200" spc="-35" dirty="0"/>
              <a:t> </a:t>
            </a:r>
            <a:r>
              <a:rPr sz="2200" spc="10" dirty="0"/>
              <a:t>BFS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053957"/>
            <a:ext cx="5771312" cy="52045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582" y="182321"/>
            <a:ext cx="56565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</a:rPr>
              <a:t>DEPTH</a:t>
            </a:r>
            <a:r>
              <a:rPr sz="320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FIRST SEARCH</a:t>
            </a:r>
            <a:r>
              <a:rPr sz="3200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FF0000"/>
                </a:solidFill>
              </a:rPr>
              <a:t>(DFS)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02004" y="902335"/>
            <a:ext cx="780415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–Depth-first-search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always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expands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deepest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node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current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fringe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search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–The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search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illustrated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figure.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3414" y="1756029"/>
            <a:ext cx="1197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search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756029"/>
            <a:ext cx="6588759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0"/>
              </a:spcBef>
              <a:tabLst>
                <a:tab pos="6137910" algn="l"/>
              </a:tabLst>
            </a:pPr>
            <a:r>
              <a:rPr sz="2000" dirty="0">
                <a:latin typeface="Times New Roman"/>
                <a:cs typeface="Times New Roman"/>
              </a:rPr>
              <a:t>–The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search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proceeds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immediately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deepest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	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spc="-15" dirty="0">
                <a:latin typeface="Times New Roman"/>
                <a:cs typeface="Times New Roman"/>
              </a:rPr>
              <a:t>where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nodes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successors.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–As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those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nodes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expanded,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dropped</a:t>
            </a:r>
            <a:r>
              <a:rPr sz="2000" spc="-10" dirty="0">
                <a:latin typeface="Times New Roman"/>
                <a:cs typeface="Times New Roman"/>
              </a:rPr>
              <a:t> from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fringe,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5"/>
              </a:spcBef>
            </a:pPr>
            <a:r>
              <a:rPr spc="-5" dirty="0"/>
              <a:t>–so</a:t>
            </a:r>
            <a:r>
              <a:rPr spc="355" dirty="0"/>
              <a:t> </a:t>
            </a:r>
            <a:r>
              <a:rPr spc="-10" dirty="0"/>
              <a:t>then</a:t>
            </a:r>
            <a:r>
              <a:rPr spc="330" dirty="0"/>
              <a:t> </a:t>
            </a:r>
            <a:r>
              <a:rPr spc="-5" dirty="0"/>
              <a:t>the</a:t>
            </a:r>
            <a:r>
              <a:rPr spc="350" dirty="0"/>
              <a:t> </a:t>
            </a:r>
            <a:r>
              <a:rPr spc="-5" dirty="0"/>
              <a:t>search</a:t>
            </a:r>
            <a:r>
              <a:rPr spc="340" dirty="0"/>
              <a:t> </a:t>
            </a:r>
            <a:r>
              <a:rPr spc="-5" dirty="0"/>
              <a:t>"backs</a:t>
            </a:r>
            <a:r>
              <a:rPr spc="340" dirty="0"/>
              <a:t> </a:t>
            </a:r>
            <a:r>
              <a:rPr spc="5" dirty="0"/>
              <a:t>up"</a:t>
            </a:r>
            <a:r>
              <a:rPr spc="365" dirty="0"/>
              <a:t> </a:t>
            </a:r>
            <a:r>
              <a:rPr spc="-20" dirty="0"/>
              <a:t>to</a:t>
            </a:r>
            <a:r>
              <a:rPr spc="355" dirty="0"/>
              <a:t> </a:t>
            </a:r>
            <a:r>
              <a:rPr spc="-10" dirty="0"/>
              <a:t>the</a:t>
            </a:r>
            <a:r>
              <a:rPr spc="350" dirty="0"/>
              <a:t> </a:t>
            </a:r>
            <a:r>
              <a:rPr spc="-10" dirty="0"/>
              <a:t>next</a:t>
            </a:r>
            <a:r>
              <a:rPr spc="340" dirty="0"/>
              <a:t> </a:t>
            </a:r>
            <a:r>
              <a:rPr spc="-5" dirty="0"/>
              <a:t>shallowest</a:t>
            </a:r>
            <a:r>
              <a:rPr spc="370" dirty="0"/>
              <a:t> </a:t>
            </a:r>
            <a:r>
              <a:rPr spc="-5" dirty="0"/>
              <a:t>node</a:t>
            </a:r>
            <a:r>
              <a:rPr spc="350" dirty="0"/>
              <a:t> </a:t>
            </a:r>
            <a:r>
              <a:rPr spc="-10" dirty="0"/>
              <a:t>that</a:t>
            </a:r>
            <a:r>
              <a:rPr spc="345" dirty="0"/>
              <a:t> </a:t>
            </a:r>
            <a:r>
              <a:rPr spc="-10" dirty="0"/>
              <a:t>still</a:t>
            </a:r>
            <a:r>
              <a:rPr spc="340" dirty="0"/>
              <a:t> </a:t>
            </a:r>
            <a:r>
              <a:rPr spc="-10" dirty="0"/>
              <a:t>has</a:t>
            </a:r>
          </a:p>
          <a:p>
            <a:pPr marL="12700">
              <a:lnSpc>
                <a:spcPts val="2160"/>
              </a:lnSpc>
            </a:pPr>
            <a:r>
              <a:rPr spc="-10" dirty="0"/>
              <a:t>unexplored</a:t>
            </a:r>
            <a:r>
              <a:rPr spc="5" dirty="0"/>
              <a:t> </a:t>
            </a:r>
            <a:r>
              <a:rPr spc="-5" dirty="0"/>
              <a:t>successors.</a:t>
            </a:r>
          </a:p>
          <a:p>
            <a:pPr marL="12700">
              <a:lnSpc>
                <a:spcPts val="2160"/>
              </a:lnSpc>
              <a:tabLst>
                <a:tab pos="6339205" algn="l"/>
                <a:tab pos="6586220" algn="l"/>
              </a:tabLst>
            </a:pPr>
            <a:r>
              <a:rPr dirty="0"/>
              <a:t>–This</a:t>
            </a:r>
            <a:r>
              <a:rPr spc="30" dirty="0"/>
              <a:t> </a:t>
            </a:r>
            <a:r>
              <a:rPr spc="-5" dirty="0"/>
              <a:t>strategy</a:t>
            </a:r>
            <a:r>
              <a:rPr spc="10" dirty="0"/>
              <a:t> </a:t>
            </a:r>
            <a:r>
              <a:rPr spc="-5" dirty="0"/>
              <a:t>can</a:t>
            </a:r>
            <a:r>
              <a:rPr spc="30" dirty="0"/>
              <a:t> </a:t>
            </a:r>
            <a:r>
              <a:rPr dirty="0"/>
              <a:t>be</a:t>
            </a:r>
            <a:r>
              <a:rPr spc="45" dirty="0"/>
              <a:t> </a:t>
            </a:r>
            <a:r>
              <a:rPr spc="-10" dirty="0"/>
              <a:t>implemented</a:t>
            </a:r>
            <a:r>
              <a:rPr spc="6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dirty="0"/>
              <a:t>TREE-SEARCH</a:t>
            </a:r>
            <a:r>
              <a:rPr spc="60" dirty="0"/>
              <a:t> </a:t>
            </a:r>
            <a:r>
              <a:rPr spc="-10" dirty="0"/>
              <a:t>with	</a:t>
            </a:r>
            <a:r>
              <a:rPr spc="-5" dirty="0"/>
              <a:t>a	</a:t>
            </a:r>
            <a:r>
              <a:rPr spc="-10" dirty="0"/>
              <a:t>last-in-first-</a:t>
            </a:r>
          </a:p>
          <a:p>
            <a:pPr marL="12700">
              <a:lnSpc>
                <a:spcPts val="2160"/>
              </a:lnSpc>
            </a:pPr>
            <a:r>
              <a:rPr spc="-10" dirty="0"/>
              <a:t>out</a:t>
            </a:r>
            <a:r>
              <a:rPr dirty="0"/>
              <a:t> </a:t>
            </a:r>
            <a:r>
              <a:rPr spc="-10" dirty="0"/>
              <a:t>(LIFO)</a:t>
            </a:r>
            <a:r>
              <a:rPr spc="40" dirty="0"/>
              <a:t> </a:t>
            </a:r>
            <a:r>
              <a:rPr spc="-5" dirty="0"/>
              <a:t>queue,</a:t>
            </a:r>
            <a:r>
              <a:rPr spc="5" dirty="0"/>
              <a:t> </a:t>
            </a:r>
            <a:r>
              <a:rPr spc="-5" dirty="0"/>
              <a:t>also</a:t>
            </a:r>
            <a:r>
              <a:rPr spc="10" dirty="0"/>
              <a:t> </a:t>
            </a:r>
            <a:r>
              <a:rPr spc="-20" dirty="0"/>
              <a:t>known</a:t>
            </a:r>
            <a:r>
              <a:rPr spc="85" dirty="0"/>
              <a:t> </a:t>
            </a:r>
            <a:r>
              <a:rPr spc="-5" dirty="0"/>
              <a:t>as a</a:t>
            </a:r>
            <a:r>
              <a:rPr spc="5" dirty="0"/>
              <a:t> </a:t>
            </a:r>
            <a:r>
              <a:rPr spc="-10" dirty="0"/>
              <a:t>stack.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–Depth-first-search</a:t>
            </a:r>
            <a:r>
              <a:rPr spc="75" dirty="0"/>
              <a:t> </a:t>
            </a:r>
            <a:r>
              <a:rPr spc="-10" dirty="0"/>
              <a:t>has</a:t>
            </a:r>
            <a:r>
              <a:rPr spc="5" dirty="0"/>
              <a:t> </a:t>
            </a:r>
            <a:r>
              <a:rPr spc="-5" dirty="0"/>
              <a:t>very</a:t>
            </a:r>
            <a:r>
              <a:rPr spc="25" dirty="0"/>
              <a:t> </a:t>
            </a:r>
            <a:r>
              <a:rPr spc="-10" dirty="0"/>
              <a:t>modest</a:t>
            </a:r>
            <a:r>
              <a:rPr spc="25" dirty="0"/>
              <a:t> </a:t>
            </a:r>
            <a:r>
              <a:rPr spc="-15" dirty="0"/>
              <a:t>memory</a:t>
            </a:r>
            <a:r>
              <a:rPr spc="75" dirty="0"/>
              <a:t> </a:t>
            </a:r>
            <a:r>
              <a:rPr spc="-10" dirty="0"/>
              <a:t>requirements.</a:t>
            </a:r>
          </a:p>
          <a:p>
            <a:pPr marL="12700">
              <a:lnSpc>
                <a:spcPts val="2160"/>
              </a:lnSpc>
              <a:tabLst>
                <a:tab pos="424180" algn="l"/>
                <a:tab pos="3305175" algn="l"/>
              </a:tabLst>
            </a:pPr>
            <a:r>
              <a:rPr dirty="0"/>
              <a:t>–It	</a:t>
            </a:r>
            <a:r>
              <a:rPr spc="-5" dirty="0"/>
              <a:t>needs</a:t>
            </a:r>
            <a:r>
              <a:rPr dirty="0"/>
              <a:t> </a:t>
            </a:r>
            <a:r>
              <a:rPr spc="-5" dirty="0"/>
              <a:t>to</a:t>
            </a:r>
            <a:r>
              <a:rPr spc="20" dirty="0"/>
              <a:t> </a:t>
            </a:r>
            <a:r>
              <a:rPr spc="-5" dirty="0"/>
              <a:t>store</a:t>
            </a:r>
            <a:r>
              <a:rPr spc="20" dirty="0"/>
              <a:t> </a:t>
            </a:r>
            <a:r>
              <a:rPr spc="-5" dirty="0"/>
              <a:t>only</a:t>
            </a:r>
            <a:r>
              <a:rPr spc="-2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10" dirty="0"/>
              <a:t>single	</a:t>
            </a:r>
            <a:r>
              <a:rPr spc="-5" dirty="0"/>
              <a:t>path</a:t>
            </a:r>
            <a:r>
              <a:rPr spc="-15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dirty="0"/>
              <a:t> root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leaf</a:t>
            </a:r>
            <a:r>
              <a:rPr spc="480" dirty="0"/>
              <a:t> </a:t>
            </a:r>
            <a:r>
              <a:rPr spc="-5" dirty="0"/>
              <a:t>node</a:t>
            </a:r>
            <a:r>
              <a:rPr spc="15" dirty="0"/>
              <a:t> </a:t>
            </a:r>
            <a:r>
              <a:rPr spc="-5" dirty="0"/>
              <a:t>along</a:t>
            </a:r>
            <a:r>
              <a:rPr spc="15" dirty="0"/>
              <a:t> </a:t>
            </a:r>
            <a:r>
              <a:rPr spc="-15" dirty="0"/>
              <a:t>with</a:t>
            </a:r>
          </a:p>
          <a:p>
            <a:pPr marL="12700">
              <a:lnSpc>
                <a:spcPts val="2160"/>
              </a:lnSpc>
            </a:pPr>
            <a:r>
              <a:rPr spc="-10" dirty="0"/>
              <a:t>the</a:t>
            </a:r>
            <a:r>
              <a:rPr spc="5" dirty="0"/>
              <a:t> </a:t>
            </a:r>
            <a:r>
              <a:rPr spc="-10" dirty="0"/>
              <a:t>remaining</a:t>
            </a:r>
            <a:r>
              <a:rPr spc="60" dirty="0"/>
              <a:t> </a:t>
            </a:r>
            <a:r>
              <a:rPr spc="-10" dirty="0"/>
              <a:t>unexpanded</a:t>
            </a:r>
            <a:r>
              <a:rPr spc="70" dirty="0"/>
              <a:t> </a:t>
            </a:r>
            <a:r>
              <a:rPr spc="-10" dirty="0"/>
              <a:t>sibling</a:t>
            </a:r>
            <a:r>
              <a:rPr spc="20" dirty="0"/>
              <a:t> </a:t>
            </a:r>
            <a:r>
              <a:rPr spc="-5" dirty="0"/>
              <a:t>nodes</a:t>
            </a:r>
            <a:r>
              <a:rPr spc="10" dirty="0"/>
              <a:t> </a:t>
            </a:r>
            <a:r>
              <a:rPr spc="-10" dirty="0"/>
              <a:t>for </a:t>
            </a:r>
            <a:r>
              <a:rPr spc="-5" dirty="0"/>
              <a:t>each</a:t>
            </a:r>
            <a:r>
              <a:rPr spc="20" dirty="0"/>
              <a:t> </a:t>
            </a:r>
            <a:r>
              <a:rPr spc="-5" dirty="0"/>
              <a:t>node</a:t>
            </a:r>
            <a:r>
              <a:rPr spc="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5" dirty="0"/>
              <a:t>path.</a:t>
            </a:r>
          </a:p>
          <a:p>
            <a:pPr marL="12700">
              <a:lnSpc>
                <a:spcPts val="2160"/>
              </a:lnSpc>
              <a:tabLst>
                <a:tab pos="6607809" algn="l"/>
              </a:tabLst>
            </a:pPr>
            <a:r>
              <a:rPr spc="-5" dirty="0"/>
              <a:t>–Once</a:t>
            </a:r>
            <a:r>
              <a:rPr spc="40" dirty="0"/>
              <a:t> </a:t>
            </a:r>
            <a:r>
              <a:rPr spc="-10" dirty="0"/>
              <a:t>the</a:t>
            </a:r>
            <a:r>
              <a:rPr spc="40" dirty="0"/>
              <a:t> </a:t>
            </a:r>
            <a:r>
              <a:rPr spc="-5" dirty="0"/>
              <a:t>node</a:t>
            </a:r>
            <a:r>
              <a:rPr spc="40" dirty="0"/>
              <a:t> </a:t>
            </a:r>
            <a:r>
              <a:rPr spc="-10" dirty="0"/>
              <a:t>has</a:t>
            </a:r>
            <a:r>
              <a:rPr spc="30" dirty="0"/>
              <a:t> </a:t>
            </a:r>
            <a:r>
              <a:rPr dirty="0"/>
              <a:t>been</a:t>
            </a:r>
            <a:r>
              <a:rPr spc="15" dirty="0"/>
              <a:t> </a:t>
            </a:r>
            <a:r>
              <a:rPr spc="-5" dirty="0"/>
              <a:t>expanded,</a:t>
            </a:r>
            <a:r>
              <a:rPr spc="25" dirty="0"/>
              <a:t> </a:t>
            </a:r>
            <a:r>
              <a:rPr spc="-5" dirty="0"/>
              <a:t>it</a:t>
            </a:r>
            <a:r>
              <a:rPr spc="35" dirty="0"/>
              <a:t> </a:t>
            </a:r>
            <a:r>
              <a:rPr spc="-5" dirty="0"/>
              <a:t>can </a:t>
            </a:r>
            <a:r>
              <a:rPr dirty="0"/>
              <a:t>be</a:t>
            </a:r>
            <a:r>
              <a:rPr spc="10" dirty="0"/>
              <a:t> </a:t>
            </a:r>
            <a:r>
              <a:rPr spc="-10" dirty="0"/>
              <a:t>removed</a:t>
            </a:r>
            <a:r>
              <a:rPr spc="55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spc="-10" dirty="0"/>
              <a:t>the	</a:t>
            </a:r>
            <a:r>
              <a:rPr spc="-15" dirty="0"/>
              <a:t>memory,</a:t>
            </a:r>
            <a:r>
              <a:rPr spc="-25" dirty="0"/>
              <a:t> </a:t>
            </a:r>
            <a:r>
              <a:rPr spc="-5" dirty="0"/>
              <a:t>as</a:t>
            </a:r>
          </a:p>
          <a:p>
            <a:pPr marL="12700">
              <a:lnSpc>
                <a:spcPts val="2160"/>
              </a:lnSpc>
            </a:pPr>
            <a:r>
              <a:rPr spc="-5" dirty="0"/>
              <a:t>soon</a:t>
            </a:r>
            <a:r>
              <a:rPr spc="-15" dirty="0"/>
              <a:t> </a:t>
            </a:r>
            <a:r>
              <a:rPr spc="-5" dirty="0"/>
              <a:t>as</a:t>
            </a:r>
            <a:r>
              <a:rPr spc="-10" dirty="0"/>
              <a:t> its </a:t>
            </a:r>
            <a:r>
              <a:rPr spc="-5" dirty="0"/>
              <a:t>descendants</a:t>
            </a:r>
            <a:r>
              <a:rPr spc="20" dirty="0"/>
              <a:t> </a:t>
            </a:r>
            <a:r>
              <a:rPr spc="-10" dirty="0"/>
              <a:t>have</a:t>
            </a:r>
            <a:r>
              <a:rPr spc="25" dirty="0"/>
              <a:t> </a:t>
            </a:r>
            <a:r>
              <a:rPr dirty="0"/>
              <a:t>been</a:t>
            </a:r>
            <a:r>
              <a:rPr spc="-15" dirty="0"/>
              <a:t> </a:t>
            </a:r>
            <a:r>
              <a:rPr spc="-10" dirty="0"/>
              <a:t>fully</a:t>
            </a:r>
            <a:r>
              <a:rPr spc="30" dirty="0"/>
              <a:t> </a:t>
            </a:r>
            <a:r>
              <a:rPr dirty="0"/>
              <a:t>explored.</a:t>
            </a:r>
          </a:p>
          <a:p>
            <a:pPr marL="12700">
              <a:lnSpc>
                <a:spcPts val="2160"/>
              </a:lnSpc>
            </a:pPr>
            <a:r>
              <a:rPr spc="-5" dirty="0"/>
              <a:t>–For</a:t>
            </a:r>
            <a:r>
              <a:rPr spc="110" dirty="0"/>
              <a:t> </a:t>
            </a:r>
            <a:r>
              <a:rPr spc="-5" dirty="0"/>
              <a:t>a</a:t>
            </a:r>
            <a:r>
              <a:rPr spc="105" dirty="0"/>
              <a:t> </a:t>
            </a:r>
            <a:r>
              <a:rPr spc="-5" dirty="0"/>
              <a:t>state</a:t>
            </a:r>
            <a:r>
              <a:rPr spc="110" dirty="0"/>
              <a:t> </a:t>
            </a:r>
            <a:r>
              <a:rPr spc="-5" dirty="0"/>
              <a:t>space</a:t>
            </a:r>
            <a:r>
              <a:rPr spc="135" dirty="0"/>
              <a:t> </a:t>
            </a:r>
            <a:r>
              <a:rPr spc="-15" dirty="0"/>
              <a:t>with</a:t>
            </a:r>
            <a:r>
              <a:rPr spc="95" dirty="0"/>
              <a:t> </a:t>
            </a:r>
            <a:r>
              <a:rPr spc="-5" dirty="0"/>
              <a:t>a</a:t>
            </a:r>
            <a:r>
              <a:rPr spc="100" dirty="0"/>
              <a:t> </a:t>
            </a:r>
            <a:r>
              <a:rPr spc="-5" dirty="0"/>
              <a:t>branching</a:t>
            </a:r>
            <a:r>
              <a:rPr spc="125" dirty="0"/>
              <a:t> </a:t>
            </a:r>
            <a:r>
              <a:rPr spc="-5" dirty="0"/>
              <a:t>factor</a:t>
            </a:r>
            <a:r>
              <a:rPr spc="120" dirty="0"/>
              <a:t> </a:t>
            </a:r>
            <a:r>
              <a:rPr spc="-5" dirty="0"/>
              <a:t>b</a:t>
            </a:r>
            <a:r>
              <a:rPr spc="114" dirty="0"/>
              <a:t> </a:t>
            </a:r>
            <a:r>
              <a:rPr spc="-10" dirty="0"/>
              <a:t>and</a:t>
            </a:r>
            <a:r>
              <a:rPr spc="114" dirty="0"/>
              <a:t> </a:t>
            </a:r>
            <a:r>
              <a:rPr spc="-10" dirty="0"/>
              <a:t>maximum</a:t>
            </a:r>
            <a:r>
              <a:rPr spc="100" dirty="0"/>
              <a:t> </a:t>
            </a:r>
            <a:r>
              <a:rPr dirty="0"/>
              <a:t>depth</a:t>
            </a:r>
            <a:r>
              <a:rPr spc="114" dirty="0"/>
              <a:t> </a:t>
            </a:r>
            <a:r>
              <a:rPr spc="-25" dirty="0"/>
              <a:t>m,</a:t>
            </a:r>
            <a:r>
              <a:rPr spc="110" dirty="0"/>
              <a:t> </a:t>
            </a:r>
            <a:r>
              <a:rPr spc="-5" dirty="0"/>
              <a:t>depth-</a:t>
            </a:r>
          </a:p>
          <a:p>
            <a:pPr marL="12700">
              <a:lnSpc>
                <a:spcPts val="2160"/>
              </a:lnSpc>
            </a:pPr>
            <a:r>
              <a:rPr spc="-10" dirty="0"/>
              <a:t>first-search</a:t>
            </a:r>
            <a:r>
              <a:rPr spc="20" dirty="0"/>
              <a:t> </a:t>
            </a:r>
            <a:r>
              <a:rPr spc="-5" dirty="0"/>
              <a:t>requires storage</a:t>
            </a:r>
            <a:r>
              <a:rPr dirty="0"/>
              <a:t> of</a:t>
            </a:r>
            <a:r>
              <a:rPr spc="-15" dirty="0"/>
              <a:t> </a:t>
            </a:r>
            <a:r>
              <a:rPr spc="-5" dirty="0"/>
              <a:t>only</a:t>
            </a:r>
            <a:r>
              <a:rPr spc="20" dirty="0"/>
              <a:t> </a:t>
            </a:r>
            <a:r>
              <a:rPr dirty="0"/>
              <a:t>bm</a:t>
            </a:r>
            <a:r>
              <a:rPr spc="-5" dirty="0"/>
              <a:t> +</a:t>
            </a:r>
            <a:r>
              <a:rPr spc="-20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-5" dirty="0"/>
              <a:t>nodes.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93191"/>
            <a:ext cx="7696200" cy="60736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DFS</a:t>
            </a:r>
            <a:r>
              <a:rPr spc="-7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098" y="762000"/>
            <a:ext cx="6679115" cy="54396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11" y="228600"/>
            <a:ext cx="2895813" cy="32841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3810000"/>
            <a:ext cx="6022429" cy="28864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91" y="304800"/>
            <a:ext cx="6866860" cy="58401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738" y="509016"/>
            <a:ext cx="6893521" cy="58018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98</a:t>
            </a:fld>
            <a:endParaRPr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pPr marL="38100">
                <a:lnSpc>
                  <a:spcPts val="1810"/>
                </a:lnSpc>
              </a:pPr>
              <a:t>99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4250" y="755650"/>
          <a:ext cx="7486650" cy="542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/>
                <a:gridCol w="2489200"/>
                <a:gridCol w="2489200"/>
              </a:tblGrid>
              <a:tr h="520319"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Parameters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BFS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DFS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203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structure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Queue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(FIFO)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(LIFO)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2830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00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target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is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closer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334010" algn="just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better when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target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far from </a:t>
                      </a:r>
                      <a:r>
                        <a:rPr sz="2400" spc="-5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203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Speed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Slower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Faster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981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O(V+E)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O(V+E)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668018">
                <a:tc>
                  <a:txBody>
                    <a:bodyPr/>
                    <a:lstStyle/>
                    <a:p>
                      <a:pPr marL="91440" marR="4883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Suitability for </a:t>
                      </a:r>
                      <a:r>
                        <a:rPr sz="2400" b="1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Trees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393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BFS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considers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neighbor, so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not suitable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tree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420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Suitable for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tree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5463</Words>
  <Application>Microsoft Office PowerPoint</Application>
  <PresentationFormat>On-screen Show (4:3)</PresentationFormat>
  <Paragraphs>727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 MT</vt:lpstr>
      <vt:lpstr>Calibri</vt:lpstr>
      <vt:lpstr>Times New Roman</vt:lpstr>
      <vt:lpstr>Wingdings</vt:lpstr>
      <vt:lpstr>Office Theme</vt:lpstr>
      <vt:lpstr>DEPARTMENT OF COMPUTER SCIENCE AND ENGINEERING</vt:lpstr>
      <vt:lpstr>ARTIFICIAL INTELLIGENCE - The Future</vt:lpstr>
      <vt:lpstr>SYLLABUS</vt:lpstr>
      <vt:lpstr>COURSE OUTCOMES</vt:lpstr>
      <vt:lpstr>UNIT – I Introduction</vt:lpstr>
      <vt:lpstr>Senses of Human Being</vt:lpstr>
      <vt:lpstr>PowerPoint Presentation</vt:lpstr>
      <vt:lpstr>What is Artificial Intelligence?</vt:lpstr>
      <vt:lpstr>Why Artificial Intelligence?</vt:lpstr>
      <vt:lpstr>Goals of Artificial Intelligence</vt:lpstr>
      <vt:lpstr>What Comprises to Artificial Intelligence?</vt:lpstr>
      <vt:lpstr>Advantages of Artificial Intelligence</vt:lpstr>
      <vt:lpstr>PowerPoint Presentation</vt:lpstr>
      <vt:lpstr>Disadvantages of Artificial Intelligence</vt:lpstr>
      <vt:lpstr>Foundations or Prehistory of AI</vt:lpstr>
      <vt:lpstr>PowerPoint Presentation</vt:lpstr>
      <vt:lpstr>Applications of Artificial Intelligence</vt:lpstr>
      <vt:lpstr>Types of Artificial Intelligence</vt:lpstr>
      <vt:lpstr>Subsets of Artificial Intelligence</vt:lpstr>
      <vt:lpstr>State of Art (Current Status &amp; Scope)</vt:lpstr>
      <vt:lpstr>PowerPoint Presentation</vt:lpstr>
      <vt:lpstr>PowerPoint Presentation</vt:lpstr>
      <vt:lpstr>Scope of Artificial Intelligence</vt:lpstr>
      <vt:lpstr>State of Art (Current Status &amp; Scope)</vt:lpstr>
      <vt:lpstr>PowerPoint Presentation</vt:lpstr>
      <vt:lpstr>Definitions: Artificial Intelligence</vt:lpstr>
      <vt:lpstr>―The exciting new effort to make computers think … machines with minds, in the full and literal  sense -- Haugeland, 1985</vt:lpstr>
      <vt:lpstr>PowerPoint Presentation</vt:lpstr>
      <vt:lpstr>PowerPoint Presentation</vt:lpstr>
      <vt:lpstr>1. Acting Humanly: The Turing Test Approach</vt:lpstr>
      <vt:lpstr>2. Thinking humanly: The cognitive modeling  approach</vt:lpstr>
      <vt:lpstr>3. Thinking rationally : The “laws of thought approach”</vt:lpstr>
      <vt:lpstr>PowerPoint Presentation</vt:lpstr>
      <vt:lpstr>AGENTS AND ENVIRONMENTS</vt:lpstr>
      <vt:lpstr>PowerPoint Presentation</vt:lpstr>
      <vt:lpstr>Specifying the Agent’s Task Environment</vt:lpstr>
      <vt:lpstr>PowerPoint Presentation</vt:lpstr>
      <vt:lpstr>Properties of Task Environments</vt:lpstr>
      <vt:lpstr>PowerPoint Presentation</vt:lpstr>
      <vt:lpstr>PowerPoint Presentation</vt:lpstr>
      <vt:lpstr>Types of Agent’s Architecture</vt:lpstr>
      <vt:lpstr>1. Simple Reflex Agent</vt:lpstr>
      <vt:lpstr>2. Model-based Reflex Agent</vt:lpstr>
      <vt:lpstr>3. Goal-based Agents</vt:lpstr>
      <vt:lpstr>4. Utility-based Agents</vt:lpstr>
      <vt:lpstr>5. Learning Agents</vt:lpstr>
      <vt:lpstr>PowerPoint Presentation</vt:lpstr>
      <vt:lpstr>PowerPoint Presentation</vt:lpstr>
      <vt:lpstr>AI Problem Solving</vt:lpstr>
      <vt:lpstr>Well Defined Problem</vt:lpstr>
      <vt:lpstr>Types of Problem Formulation</vt:lpstr>
      <vt:lpstr>Phases in Problem Solving</vt:lpstr>
      <vt:lpstr>Problem-solving agents</vt:lpstr>
      <vt:lpstr>Steps in Problem Solving</vt:lpstr>
      <vt:lpstr>Types of Problems</vt:lpstr>
      <vt:lpstr>8 Queens Problem</vt:lpstr>
      <vt:lpstr>8 Queen’s Problem</vt:lpstr>
      <vt:lpstr>Problem Characteristics</vt:lpstr>
      <vt:lpstr>State Space Search</vt:lpstr>
      <vt:lpstr>The Water Jug Problem</vt:lpstr>
      <vt:lpstr>PowerPoint Presentation</vt:lpstr>
      <vt:lpstr>PowerPoint Presentation</vt:lpstr>
      <vt:lpstr>PowerPoint Presentation</vt:lpstr>
      <vt:lpstr>State Space Tree for 4 - Queens Problem</vt:lpstr>
      <vt:lpstr>State Space Tree for 8 Queen’s Problem</vt:lpstr>
      <vt:lpstr>PowerPoint Presentation</vt:lpstr>
      <vt:lpstr>Search Tree for Tic-Tac-Toe Game The sequence of states formed by possible moves is called  a search tree. Each level of the tree is called a ply.</vt:lpstr>
      <vt:lpstr>Tree (Data Structure)</vt:lpstr>
      <vt:lpstr>Neighbor Parent or child. Descendant A node reachable by repeated proceeding from parent to child. Also</vt:lpstr>
      <vt:lpstr>Distance The number of edges along the shortest path between two nodes.</vt:lpstr>
      <vt:lpstr>Example: Tree</vt:lpstr>
      <vt:lpstr>Tree Traversals</vt:lpstr>
      <vt:lpstr>Post-order Traversal (Algorithm)</vt:lpstr>
      <vt:lpstr>Graphs (Data Structures)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Algorithms</vt:lpstr>
      <vt:lpstr>Search Terminology</vt:lpstr>
      <vt:lpstr>Properties of Search Algorithms:</vt:lpstr>
      <vt:lpstr>Issues in the Design of Search Programs</vt:lpstr>
      <vt:lpstr>Types of Search Algorithms</vt:lpstr>
      <vt:lpstr>BREADTH FIRST SEARCH (BFS)</vt:lpstr>
      <vt:lpstr>PowerPoint Presentation</vt:lpstr>
      <vt:lpstr>BFS - Example</vt:lpstr>
      <vt:lpstr>PowerPoint Presentation</vt:lpstr>
      <vt:lpstr>PowerPoint Presentation</vt:lpstr>
      <vt:lpstr>PowerPoint Presentation</vt:lpstr>
      <vt:lpstr>Properties of BFS</vt:lpstr>
      <vt:lpstr>DEPTH FIRST SEARCH (DFS)</vt:lpstr>
      <vt:lpstr>PowerPoint Presentation</vt:lpstr>
      <vt:lpstr>DFS - 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ADMIN</dc:creator>
  <cp:lastModifiedBy>ADMIN</cp:lastModifiedBy>
  <cp:revision>2</cp:revision>
  <dcterms:created xsi:type="dcterms:W3CDTF">2022-07-09T13:46:37Z</dcterms:created>
  <dcterms:modified xsi:type="dcterms:W3CDTF">2022-08-06T03:54:58Z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2022-07-09T00:00:00Z</vt:filetime>
  </property>
</Properties>
</file>