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60" r:id="rId6"/>
    <p:sldId id="261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222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850A9-32A0-40AC-899B-711ADE7F537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A531-9A3B-4074-8BA9-DD1E6A22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F442C-480D-4064-930B-C682681BC7E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523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65499"/>
            <a:ext cx="7766936" cy="1646302"/>
          </a:xfrm>
        </p:spPr>
        <p:txBody>
          <a:bodyPr/>
          <a:lstStyle/>
          <a:p>
            <a:pPr algn="ctr"/>
            <a:r>
              <a:rPr lang="en-GB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GB" alt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ExecutionCycle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4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425885"/>
            <a:ext cx="9017811" cy="5615477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A program residing in the memory unit of the computer consists of a </a:t>
            </a:r>
            <a:r>
              <a:rPr lang="en-US" sz="2000" dirty="0" smtClean="0">
                <a:cs typeface="Times New Roman" panose="02020603050405020304" pitchFamily="18" charset="0"/>
              </a:rPr>
              <a:t>sequence of </a:t>
            </a:r>
            <a:r>
              <a:rPr lang="en-US" sz="2000" dirty="0">
                <a:cs typeface="Times New Roman" panose="02020603050405020304" pitchFamily="18" charset="0"/>
              </a:rPr>
              <a:t>instructions</a:t>
            </a:r>
            <a:r>
              <a:rPr lang="en-US" sz="2000" dirty="0" smtClean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The program is executed in the computer by going through </a:t>
            </a:r>
            <a:r>
              <a:rPr lang="en-US" sz="2000" dirty="0" smtClean="0">
                <a:cs typeface="Times New Roman" panose="02020603050405020304" pitchFamily="18" charset="0"/>
              </a:rPr>
              <a:t>a cycle </a:t>
            </a:r>
            <a:r>
              <a:rPr lang="en-US" sz="2000" dirty="0">
                <a:cs typeface="Times New Roman" panose="02020603050405020304" pitchFamily="18" charset="0"/>
              </a:rPr>
              <a:t>for each </a:t>
            </a:r>
            <a:r>
              <a:rPr lang="en-US" sz="2000" dirty="0" smtClean="0">
                <a:cs typeface="Times New Roman" panose="02020603050405020304" pitchFamily="18" charset="0"/>
              </a:rPr>
              <a:t>instruction.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cs typeface="Times New Roman" panose="02020603050405020304" pitchFamily="18" charset="0"/>
              </a:rPr>
              <a:t>The processing </a:t>
            </a:r>
            <a:r>
              <a:rPr lang="en-IN" sz="2000" dirty="0" smtClean="0">
                <a:cs typeface="Times New Roman" panose="02020603050405020304" pitchFamily="18" charset="0"/>
              </a:rPr>
              <a:t>required </a:t>
            </a:r>
            <a:r>
              <a:rPr lang="en-IN" sz="2000" dirty="0">
                <a:cs typeface="Times New Roman" panose="02020603050405020304" pitchFamily="18" charset="0"/>
              </a:rPr>
              <a:t>for a single instruction is called an </a:t>
            </a:r>
            <a:r>
              <a:rPr lang="en-IN" sz="2000" b="1" dirty="0">
                <a:cs typeface="Times New Roman" panose="02020603050405020304" pitchFamily="18" charset="0"/>
              </a:rPr>
              <a:t>instruction cycle</a:t>
            </a:r>
            <a:r>
              <a:rPr lang="en-IN" sz="2000" dirty="0">
                <a:cs typeface="Times New Roman" panose="02020603050405020304" pitchFamily="18" charset="0"/>
              </a:rPr>
              <a:t>. </a:t>
            </a:r>
            <a:endParaRPr lang="en-IN" sz="20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/>
              <a:t>In the basic computer each instruction </a:t>
            </a:r>
            <a:r>
              <a:rPr lang="en-US" sz="2000" dirty="0" smtClean="0"/>
              <a:t>cycle consists </a:t>
            </a:r>
            <a:r>
              <a:rPr lang="en-US" sz="2000" dirty="0"/>
              <a:t>of the following phases:</a:t>
            </a:r>
          </a:p>
          <a:p>
            <a:pPr marL="0" indent="0">
              <a:buNone/>
            </a:pPr>
            <a:r>
              <a:rPr lang="en-US" sz="2000" dirty="0"/>
              <a:t>1. Fetch an instruction from memory.</a:t>
            </a:r>
          </a:p>
          <a:p>
            <a:pPr marL="0" indent="0">
              <a:buNone/>
            </a:pPr>
            <a:r>
              <a:rPr lang="en-US" sz="2000" dirty="0"/>
              <a:t>2. Decode the instruction.</a:t>
            </a:r>
          </a:p>
          <a:p>
            <a:pPr marL="0" indent="0">
              <a:buNone/>
            </a:pPr>
            <a:r>
              <a:rPr lang="en-US" sz="2000" dirty="0"/>
              <a:t>3. Read the effective address from memory if the instruction has an indirect</a:t>
            </a:r>
          </a:p>
          <a:p>
            <a:pPr marL="0" indent="0">
              <a:buNone/>
            </a:pPr>
            <a:r>
              <a:rPr lang="en-US" sz="2000" dirty="0"/>
              <a:t>address.</a:t>
            </a:r>
          </a:p>
          <a:p>
            <a:pPr marL="0" indent="0">
              <a:buNone/>
            </a:pPr>
            <a:r>
              <a:rPr lang="en-US" sz="2000" dirty="0"/>
              <a:t>4. Execute the instruction.</a:t>
            </a:r>
          </a:p>
          <a:p>
            <a:pPr marL="0" indent="0">
              <a:buNone/>
            </a:pPr>
            <a:r>
              <a:rPr lang="en-US" sz="2000" dirty="0"/>
              <a:t>Upon the completion of step 4, the control goes back to step 1 to fetch, decode,</a:t>
            </a:r>
          </a:p>
          <a:p>
            <a:pPr marL="0" indent="0">
              <a:buNone/>
            </a:pPr>
            <a:r>
              <a:rPr lang="en-US" sz="2000" dirty="0"/>
              <a:t>and execute the next instruction. This process continues indefinitely unless a</a:t>
            </a:r>
          </a:p>
          <a:p>
            <a:pPr marL="0" indent="0">
              <a:buNone/>
            </a:pPr>
            <a:r>
              <a:rPr lang="en-US" sz="2000" dirty="0"/>
              <a:t>HALT instruction is encountered.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3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Basic Instruction Cycle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7"/>
          <a:stretch>
            <a:fillRect/>
          </a:stretch>
        </p:blipFill>
        <p:spPr bwMode="auto">
          <a:xfrm>
            <a:off x="951978" y="1716065"/>
            <a:ext cx="8705589" cy="341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3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2795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Fetch 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2395"/>
            <a:ext cx="8596668" cy="558660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Program Counter (PC) holds address of next instruction to fetch</a:t>
            </a:r>
          </a:p>
          <a:p>
            <a:r>
              <a:rPr lang="en-US" altLang="en-US" dirty="0"/>
              <a:t>Processor fetches instruction from memory location pointed to by PC</a:t>
            </a:r>
          </a:p>
          <a:p>
            <a:r>
              <a:rPr lang="en-US" altLang="en-US" dirty="0"/>
              <a:t>Increment PC</a:t>
            </a:r>
          </a:p>
          <a:p>
            <a:r>
              <a:rPr lang="en-US" altLang="en-US" dirty="0" smtClean="0"/>
              <a:t>Instruction </a:t>
            </a:r>
            <a:r>
              <a:rPr lang="en-US" altLang="en-US" dirty="0"/>
              <a:t>loaded into Instruction Register (IR)</a:t>
            </a:r>
          </a:p>
          <a:p>
            <a:r>
              <a:rPr lang="en-US" altLang="en-US" dirty="0"/>
              <a:t>Processor interprets instruction and performs required actions</a:t>
            </a:r>
          </a:p>
          <a:p>
            <a:pPr marL="0" indent="0">
              <a:buNone/>
            </a:pPr>
            <a:r>
              <a:rPr lang="en-US" altLang="en-US" sz="2800" dirty="0"/>
              <a:t>Execute </a:t>
            </a:r>
            <a:r>
              <a:rPr lang="en-US" altLang="en-US" sz="2800" dirty="0" smtClean="0"/>
              <a:t>Cycle:</a:t>
            </a:r>
          </a:p>
          <a:p>
            <a:r>
              <a:rPr lang="en-US" altLang="en-US" sz="1900" dirty="0"/>
              <a:t>Processor-memory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900" dirty="0"/>
              <a:t>data transfer between CPU and main memory</a:t>
            </a:r>
          </a:p>
          <a:p>
            <a:r>
              <a:rPr lang="en-US" altLang="en-US" sz="1900" dirty="0"/>
              <a:t>Processor I/O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900" dirty="0"/>
              <a:t>Data transfer between CPU and I/O module</a:t>
            </a:r>
          </a:p>
          <a:p>
            <a:r>
              <a:rPr lang="en-US" altLang="en-US" sz="1900" dirty="0"/>
              <a:t>Data 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900" dirty="0"/>
              <a:t>Some arithmetic or logical operation on data</a:t>
            </a:r>
          </a:p>
          <a:p>
            <a:r>
              <a:rPr lang="en-US" altLang="en-US" sz="1900" dirty="0"/>
              <a:t>Control</a:t>
            </a:r>
          </a:p>
          <a:p>
            <a:pPr lvl="1"/>
            <a:r>
              <a:rPr lang="en-US" altLang="en-US" sz="1900" dirty="0"/>
              <a:t>Alteration of sequence of operations</a:t>
            </a:r>
          </a:p>
          <a:p>
            <a:pPr lvl="1"/>
            <a:r>
              <a:rPr lang="en-US" altLang="en-US" sz="1900" dirty="0"/>
              <a:t>e.g. jump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078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Instruction Cycle State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931644" y="1465545"/>
            <a:ext cx="8342358" cy="428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51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77334" y="275574"/>
            <a:ext cx="8596668" cy="901874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of Program Execution</a:t>
            </a:r>
          </a:p>
        </p:txBody>
      </p:sp>
      <p:pic>
        <p:nvPicPr>
          <p:cNvPr id="50181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34"/>
          <a:stretch>
            <a:fillRect/>
          </a:stretch>
        </p:blipFill>
        <p:spPr bwMode="auto">
          <a:xfrm>
            <a:off x="0" y="941540"/>
            <a:ext cx="8968636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05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4340"/>
            <a:ext cx="8596668" cy="1320800"/>
          </a:xfrm>
        </p:spPr>
        <p:txBody>
          <a:bodyPr/>
          <a:lstStyle/>
          <a:p>
            <a:r>
              <a:rPr lang="en-US" dirty="0" smtClean="0"/>
              <a:t>Fetch And Decode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4712"/>
            <a:ext cx="10581216" cy="57932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m</a:t>
            </a:r>
            <a:r>
              <a:rPr lang="en-US" dirty="0" err="1" smtClean="0"/>
              <a:t>icrooperations</a:t>
            </a:r>
            <a:r>
              <a:rPr lang="en-US" dirty="0" smtClean="0"/>
              <a:t> </a:t>
            </a:r>
            <a:r>
              <a:rPr lang="en-US" dirty="0"/>
              <a:t>for the fetch and decode phases can be specified by the</a:t>
            </a:r>
          </a:p>
          <a:p>
            <a:pPr marL="0" indent="0">
              <a:buNone/>
            </a:pPr>
            <a:r>
              <a:rPr lang="en-US" dirty="0"/>
              <a:t>following register transfer statements</a:t>
            </a:r>
            <a:r>
              <a:rPr lang="en-US" dirty="0" smtClean="0"/>
              <a:t>.</a:t>
            </a:r>
          </a:p>
          <a:p>
            <a:r>
              <a:rPr lang="en-US" dirty="0"/>
              <a:t>T0: AR &lt;- PC</a:t>
            </a:r>
          </a:p>
          <a:p>
            <a:r>
              <a:rPr lang="pt-BR" dirty="0" smtClean="0"/>
              <a:t>T1: </a:t>
            </a:r>
            <a:r>
              <a:rPr lang="pt-BR" dirty="0"/>
              <a:t>IR &lt;-M[AR], PC &lt;- PC + 1</a:t>
            </a:r>
          </a:p>
          <a:p>
            <a:r>
              <a:rPr lang="pt-BR" dirty="0"/>
              <a:t>T2: D0, • • • , D7 &lt;- Decode IR(12-14), AR &lt;--- IR(0-11), </a:t>
            </a:r>
            <a:r>
              <a:rPr lang="pt-BR" dirty="0" smtClean="0"/>
              <a:t>I </a:t>
            </a:r>
            <a:r>
              <a:rPr lang="pt-BR" dirty="0"/>
              <a:t>&lt;--- </a:t>
            </a:r>
            <a:r>
              <a:rPr lang="pt-BR" dirty="0" smtClean="0"/>
              <a:t>IR(15)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          </a:t>
            </a:r>
          </a:p>
          <a:p>
            <a:pPr marL="0" indent="0">
              <a:buNone/>
            </a:pPr>
            <a:r>
              <a:rPr lang="pt-BR" dirty="0" smtClean="0"/>
              <a:t>   T1</a:t>
            </a:r>
            <a:r>
              <a:rPr lang="pt-BR" dirty="0"/>
              <a:t>: IR &lt;-M[AR], PC &lt;- PC + 1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200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296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Instruction ExecutionCycle</vt:lpstr>
      <vt:lpstr>PowerPoint Presentation</vt:lpstr>
      <vt:lpstr>PowerPoint Presentation</vt:lpstr>
      <vt:lpstr>Basic Instruction Cycle</vt:lpstr>
      <vt:lpstr>Fetch Cycle</vt:lpstr>
      <vt:lpstr>Instruction Cycle State Diagram</vt:lpstr>
      <vt:lpstr>Example of Program Execution</vt:lpstr>
      <vt:lpstr>PowerPoint Presentation</vt:lpstr>
      <vt:lpstr>Fetch And Decode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ExecutionCycle</dc:title>
  <dc:creator>ADMIN</dc:creator>
  <cp:lastModifiedBy>ADMIN</cp:lastModifiedBy>
  <cp:revision>18</cp:revision>
  <dcterms:created xsi:type="dcterms:W3CDTF">2023-08-25T09:21:09Z</dcterms:created>
  <dcterms:modified xsi:type="dcterms:W3CDTF">2023-08-28T08:24:58Z</dcterms:modified>
</cp:coreProperties>
</file>